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4"/>
  </p:handoutMasterIdLst>
  <p:sldIdLst>
    <p:sldId id="292" r:id="rId2"/>
    <p:sldId id="401" r:id="rId3"/>
    <p:sldId id="551" r:id="rId4"/>
    <p:sldId id="485" r:id="rId5"/>
    <p:sldId id="552" r:id="rId6"/>
    <p:sldId id="570" r:id="rId7"/>
    <p:sldId id="580" r:id="rId8"/>
    <p:sldId id="581" r:id="rId9"/>
    <p:sldId id="582" r:id="rId10"/>
    <p:sldId id="583" r:id="rId11"/>
    <p:sldId id="584" r:id="rId12"/>
    <p:sldId id="585" r:id="rId13"/>
    <p:sldId id="586" r:id="rId14"/>
    <p:sldId id="469" r:id="rId15"/>
    <p:sldId id="587" r:id="rId16"/>
    <p:sldId id="588" r:id="rId17"/>
    <p:sldId id="589" r:id="rId18"/>
    <p:sldId id="590" r:id="rId19"/>
    <p:sldId id="512" r:id="rId20"/>
    <p:sldId id="513" r:id="rId21"/>
    <p:sldId id="514" r:id="rId22"/>
    <p:sldId id="515" r:id="rId23"/>
    <p:sldId id="516" r:id="rId24"/>
    <p:sldId id="604" r:id="rId25"/>
    <p:sldId id="607" r:id="rId26"/>
    <p:sldId id="524" r:id="rId27"/>
    <p:sldId id="520" r:id="rId28"/>
    <p:sldId id="521" r:id="rId29"/>
    <p:sldId id="525" r:id="rId30"/>
    <p:sldId id="608" r:id="rId31"/>
    <p:sldId id="526" r:id="rId32"/>
    <p:sldId id="542" r:id="rId33"/>
    <p:sldId id="527" r:id="rId34"/>
    <p:sldId id="529" r:id="rId35"/>
    <p:sldId id="609" r:id="rId36"/>
    <p:sldId id="610" r:id="rId37"/>
    <p:sldId id="530" r:id="rId38"/>
    <p:sldId id="541" r:id="rId39"/>
    <p:sldId id="611" r:id="rId40"/>
    <p:sldId id="531" r:id="rId41"/>
    <p:sldId id="612" r:id="rId42"/>
    <p:sldId id="543" r:id="rId43"/>
    <p:sldId id="532" r:id="rId44"/>
    <p:sldId id="533" r:id="rId45"/>
    <p:sldId id="534" r:id="rId46"/>
    <p:sldId id="549" r:id="rId47"/>
    <p:sldId id="544" r:id="rId48"/>
    <p:sldId id="536" r:id="rId49"/>
    <p:sldId id="550" r:id="rId50"/>
    <p:sldId id="537" r:id="rId51"/>
    <p:sldId id="538" r:id="rId52"/>
    <p:sldId id="539" r:id="rId5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3" autoAdjust="0"/>
    <p:restoredTop sz="94660"/>
  </p:normalViewPr>
  <p:slideViewPr>
    <p:cSldViewPr snapToGrid="0">
      <p:cViewPr varScale="1">
        <p:scale>
          <a:sx n="112" d="100"/>
          <a:sy n="112" d="100"/>
        </p:scale>
        <p:origin x="4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C3E8ED7-E1CF-4972-8D32-0D048FA79058}" type="datetimeFigureOut">
              <a:rPr lang="en-US" smtClean="0"/>
              <a:t>9/16/19</a:t>
            </a:fld>
            <a:endParaRPr lang="en-US"/>
          </a:p>
        </p:txBody>
      </p:sp>
      <p:sp>
        <p:nvSpPr>
          <p:cNvPr id="4" name="Footer Placeholder 3"/>
          <p:cNvSpPr>
            <a:spLocks noGrp="1"/>
          </p:cNvSpPr>
          <p:nvPr>
            <p:ph type="ftr" sz="quarter" idx="2"/>
          </p:nvPr>
        </p:nvSpPr>
        <p:spPr>
          <a:xfrm>
            <a:off x="0" y="8829969"/>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9"/>
            <a:ext cx="3037840" cy="466433"/>
          </a:xfrm>
          <a:prstGeom prst="rect">
            <a:avLst/>
          </a:prstGeom>
        </p:spPr>
        <p:txBody>
          <a:bodyPr vert="horz" lIns="93177" tIns="46589" rIns="93177" bIns="46589" rtlCol="0" anchor="b"/>
          <a:lstStyle>
            <a:lvl1pPr algn="r">
              <a:defRPr sz="1200"/>
            </a:lvl1pPr>
          </a:lstStyle>
          <a:p>
            <a:fld id="{B0EC7C1F-DFE6-40EF-9BC0-0E96648AB036}" type="slidenum">
              <a:rPr lang="en-US" smtClean="0"/>
              <a:t>‹#›</a:t>
            </a:fld>
            <a:endParaRPr lang="en-US"/>
          </a:p>
        </p:txBody>
      </p:sp>
    </p:spTree>
    <p:extLst>
      <p:ext uri="{BB962C8B-B14F-4D97-AF65-F5344CB8AC3E}">
        <p14:creationId xmlns:p14="http://schemas.microsoft.com/office/powerpoint/2010/main" val="7860789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BA2E3B6-981F-4FD3-9999-1597D7F58619}" type="datetimeFigureOut">
              <a:rPr lang="en-US" smtClean="0"/>
              <a:t>9/16/19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1147386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2E3B6-981F-4FD3-9999-1597D7F58619}" type="datetimeFigureOut">
              <a:rPr lang="en-US" smtClean="0"/>
              <a:t>9/16/19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582044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2E3B6-981F-4FD3-9999-1597D7F58619}" type="datetimeFigureOut">
              <a:rPr lang="en-US" smtClean="0"/>
              <a:t>9/16/19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828184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2E3B6-981F-4FD3-9999-1597D7F58619}" type="datetimeFigureOut">
              <a:rPr lang="en-US" smtClean="0"/>
              <a:t>9/16/19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872448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A2E3B6-981F-4FD3-9999-1597D7F58619}" type="datetimeFigureOut">
              <a:rPr lang="en-US" smtClean="0"/>
              <a:t>9/16/19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27004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A2E3B6-981F-4FD3-9999-1597D7F58619}" type="datetimeFigureOut">
              <a:rPr lang="en-US" smtClean="0"/>
              <a:t>9/16/19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4074178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A2E3B6-981F-4FD3-9999-1597D7F58619}" type="datetimeFigureOut">
              <a:rPr lang="en-US" smtClean="0"/>
              <a:t>9/16/19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4226081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A2E3B6-981F-4FD3-9999-1597D7F58619}" type="datetimeFigureOut">
              <a:rPr lang="en-US" smtClean="0"/>
              <a:t>9/16/19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2165981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2E3B6-981F-4FD3-9999-1597D7F58619}" type="datetimeFigureOut">
              <a:rPr lang="en-US" smtClean="0"/>
              <a:t>9/16/19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49724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A2E3B6-981F-4FD3-9999-1597D7F58619}" type="datetimeFigureOut">
              <a:rPr lang="en-US" smtClean="0"/>
              <a:t>9/16/19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2697782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A2E3B6-981F-4FD3-9999-1597D7F58619}" type="datetimeFigureOut">
              <a:rPr lang="en-US" smtClean="0"/>
              <a:t>9/16/19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802342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2E3B6-981F-4FD3-9999-1597D7F58619}" type="datetimeFigureOut">
              <a:rPr lang="en-US" smtClean="0"/>
              <a:t>9/16/19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24AED1-7E5A-482A-A18E-42EF239DBB1C}" type="slidenum">
              <a:rPr lang="en-US" smtClean="0"/>
              <a:t>‹#›</a:t>
            </a:fld>
            <a:endParaRPr lang="en-US"/>
          </a:p>
        </p:txBody>
      </p:sp>
    </p:spTree>
    <p:extLst>
      <p:ext uri="{BB962C8B-B14F-4D97-AF65-F5344CB8AC3E}">
        <p14:creationId xmlns:p14="http://schemas.microsoft.com/office/powerpoint/2010/main" val="4188641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 Sep. 17</a:t>
            </a:r>
          </a:p>
        </p:txBody>
      </p:sp>
    </p:spTree>
    <p:extLst>
      <p:ext uri="{BB962C8B-B14F-4D97-AF65-F5344CB8AC3E}">
        <p14:creationId xmlns:p14="http://schemas.microsoft.com/office/powerpoint/2010/main" val="309641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86D55-CBF7-D642-8B15-4164039E6A4A}"/>
              </a:ext>
            </a:extLst>
          </p:cNvPr>
          <p:cNvSpPr>
            <a:spLocks noGrp="1"/>
          </p:cNvSpPr>
          <p:nvPr>
            <p:ph type="title"/>
          </p:nvPr>
        </p:nvSpPr>
        <p:spPr>
          <a:xfrm>
            <a:off x="598311" y="365125"/>
            <a:ext cx="10755489" cy="5843764"/>
          </a:xfrm>
        </p:spPr>
        <p:txBody>
          <a:bodyPr/>
          <a:lstStyle/>
          <a:p>
            <a:r>
              <a:rPr lang="en-US" dirty="0"/>
              <a:t>a theory of corporate presence also arose under the Pennoyer framework</a:t>
            </a:r>
          </a:p>
        </p:txBody>
      </p:sp>
    </p:spTree>
    <p:extLst>
      <p:ext uri="{BB962C8B-B14F-4D97-AF65-F5344CB8AC3E}">
        <p14:creationId xmlns:p14="http://schemas.microsoft.com/office/powerpoint/2010/main" val="3884412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895600" y="1063626"/>
            <a:ext cx="6286500" cy="4708525"/>
          </a:xfrm>
        </p:spPr>
        <p:txBody>
          <a:bodyPr/>
          <a:lstStyle/>
          <a:p>
            <a:r>
              <a:rPr lang="en-US" altLang="en-US"/>
              <a:t>International Shoe v. Washington</a:t>
            </a:r>
            <a:br>
              <a:rPr lang="en-US" altLang="en-US"/>
            </a:br>
            <a:r>
              <a:rPr lang="en-US" altLang="en-US"/>
              <a:t>(U.S. 1945)</a:t>
            </a:r>
          </a:p>
        </p:txBody>
      </p:sp>
    </p:spTree>
    <p:extLst>
      <p:ext uri="{BB962C8B-B14F-4D97-AF65-F5344CB8AC3E}">
        <p14:creationId xmlns:p14="http://schemas.microsoft.com/office/powerpoint/2010/main" val="3952123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81200" y="274638"/>
            <a:ext cx="8229600" cy="6354762"/>
          </a:xfrm>
        </p:spPr>
        <p:txBody>
          <a:bodyPr/>
          <a:lstStyle/>
          <a:p>
            <a:r>
              <a:rPr lang="en-US" altLang="en-US" dirty="0"/>
              <a:t>new theory of personal jurisdictional </a:t>
            </a:r>
            <a:r>
              <a:rPr lang="en-US" altLang="en-US" i="1" dirty="0"/>
              <a:t>power</a:t>
            </a:r>
          </a:p>
        </p:txBody>
      </p:sp>
    </p:spTree>
    <p:extLst>
      <p:ext uri="{BB962C8B-B14F-4D97-AF65-F5344CB8AC3E}">
        <p14:creationId xmlns:p14="http://schemas.microsoft.com/office/powerpoint/2010/main" val="2543856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752600" y="857250"/>
            <a:ext cx="8763000" cy="5143500"/>
          </a:xfrm>
        </p:spPr>
        <p:txBody>
          <a:bodyPr/>
          <a:lstStyle/>
          <a:p>
            <a:pPr algn="l"/>
            <a:r>
              <a:rPr lang="en-US" altLang="en-US" sz="3600"/>
              <a:t>But to the extent that a corporation exercises the privilege of conducting activities within a state, it enjoys the benefits and protection of the laws of that state. The exercise of that privilege may give rise to obligations; and, so far as those obligations arise out of or are connected with the activities within the state, a procedure which requires the corporation to respond to a suit brought to enforce them can, in most instances, hardly be said to be undue.</a:t>
            </a:r>
          </a:p>
        </p:txBody>
      </p:sp>
    </p:spTree>
    <p:extLst>
      <p:ext uri="{BB962C8B-B14F-4D97-AF65-F5344CB8AC3E}">
        <p14:creationId xmlns:p14="http://schemas.microsoft.com/office/powerpoint/2010/main" val="676558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05000" y="274638"/>
            <a:ext cx="8305800" cy="6126162"/>
          </a:xfrm>
        </p:spPr>
        <p:txBody>
          <a:bodyPr/>
          <a:lstStyle/>
          <a:p>
            <a:r>
              <a:rPr lang="en-US" altLang="en-US"/>
              <a:t>recharacterization of cases under </a:t>
            </a:r>
            <a:r>
              <a:rPr lang="en-US" altLang="en-US" i="1"/>
              <a:t>Pennoyer</a:t>
            </a:r>
            <a:r>
              <a:rPr lang="en-US" altLang="en-US"/>
              <a:t> framework in the light of the new power theory</a:t>
            </a:r>
          </a:p>
        </p:txBody>
      </p:sp>
    </p:spTree>
    <p:extLst>
      <p:ext uri="{BB962C8B-B14F-4D97-AF65-F5344CB8AC3E}">
        <p14:creationId xmlns:p14="http://schemas.microsoft.com/office/powerpoint/2010/main" val="4145811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3009900" y="1063626"/>
            <a:ext cx="6343650" cy="4651375"/>
          </a:xfrm>
        </p:spPr>
        <p:txBody>
          <a:bodyPr/>
          <a:lstStyle/>
          <a:p>
            <a:r>
              <a:rPr lang="en-CA" altLang="en-US"/>
              <a:t>substantial continuous activity - suit concerning activities entirely distinct from those in the state</a:t>
            </a:r>
            <a:endParaRPr lang="en-US" altLang="en-US"/>
          </a:p>
        </p:txBody>
      </p:sp>
    </p:spTree>
    <p:extLst>
      <p:ext uri="{BB962C8B-B14F-4D97-AF65-F5344CB8AC3E}">
        <p14:creationId xmlns:p14="http://schemas.microsoft.com/office/powerpoint/2010/main" val="3418766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009900" y="1063626"/>
            <a:ext cx="6286500" cy="4708525"/>
          </a:xfrm>
        </p:spPr>
        <p:txBody>
          <a:bodyPr/>
          <a:lstStyle/>
          <a:p>
            <a:r>
              <a:rPr lang="en-CA" altLang="en-US"/>
              <a:t>single or occasional acts had nature and quality making corporation amenable to suit - related to cause of action</a:t>
            </a:r>
            <a:endParaRPr lang="en-US" altLang="en-US"/>
          </a:p>
        </p:txBody>
      </p:sp>
    </p:spTree>
    <p:extLst>
      <p:ext uri="{BB962C8B-B14F-4D97-AF65-F5344CB8AC3E}">
        <p14:creationId xmlns:p14="http://schemas.microsoft.com/office/powerpoint/2010/main" val="2433988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952750" y="1063626"/>
            <a:ext cx="6229350" cy="4594225"/>
          </a:xfrm>
        </p:spPr>
        <p:txBody>
          <a:bodyPr>
            <a:normAutofit fontScale="90000"/>
          </a:bodyPr>
          <a:lstStyle/>
          <a:p>
            <a:pPr eaLnBrk="1" hangingPunct="1"/>
            <a:r>
              <a:rPr lang="en-US" altLang="en-US" i="1"/>
              <a:t>specific jurisdiction</a:t>
            </a:r>
            <a:br>
              <a:rPr lang="en-US" altLang="en-US"/>
            </a:br>
            <a:br>
              <a:rPr lang="en-US" altLang="en-US"/>
            </a:br>
            <a:r>
              <a:rPr lang="en-US" altLang="en-US"/>
              <a:t>pj only for specific causes of action</a:t>
            </a:r>
            <a:br>
              <a:rPr lang="en-US" altLang="en-US"/>
            </a:br>
            <a:br>
              <a:rPr lang="en-US" altLang="en-US"/>
            </a:br>
            <a:r>
              <a:rPr lang="en-US" altLang="en-US"/>
              <a:t>the activities giving rise to pj include those giving rise to the cause of action</a:t>
            </a:r>
          </a:p>
        </p:txBody>
      </p:sp>
    </p:spTree>
    <p:extLst>
      <p:ext uri="{BB962C8B-B14F-4D97-AF65-F5344CB8AC3E}">
        <p14:creationId xmlns:p14="http://schemas.microsoft.com/office/powerpoint/2010/main" val="36728683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676400" y="1063626"/>
            <a:ext cx="8458200" cy="4594225"/>
          </a:xfrm>
        </p:spPr>
        <p:txBody>
          <a:bodyPr>
            <a:normAutofit fontScale="90000"/>
          </a:bodyPr>
          <a:lstStyle/>
          <a:p>
            <a:pPr eaLnBrk="1" hangingPunct="1"/>
            <a:r>
              <a:rPr lang="en-US" altLang="en-US" dirty="0"/>
              <a:t>compare general jurisdiction</a:t>
            </a:r>
            <a:br>
              <a:rPr lang="en-US" altLang="en-US" dirty="0"/>
            </a:br>
            <a:br>
              <a:rPr lang="en-US" altLang="en-US" dirty="0"/>
            </a:br>
            <a:r>
              <a:rPr lang="en-US" altLang="en-US" dirty="0"/>
              <a:t>a Cal. state court has general </a:t>
            </a:r>
            <a:r>
              <a:rPr lang="en-US" altLang="en-US" dirty="0" err="1"/>
              <a:t>pj</a:t>
            </a:r>
            <a:r>
              <a:rPr lang="en-US" altLang="en-US" dirty="0"/>
              <a:t> over D (by virtue of Cal. being D’s domicile)</a:t>
            </a:r>
            <a:br>
              <a:rPr lang="en-US" altLang="en-US" dirty="0"/>
            </a:br>
            <a:br>
              <a:rPr lang="en-US" altLang="en-US" dirty="0"/>
            </a:br>
            <a:r>
              <a:rPr lang="en-US" altLang="en-US" dirty="0"/>
              <a:t>D can be sued on any cause of action in Cal. state court</a:t>
            </a:r>
          </a:p>
        </p:txBody>
      </p:sp>
    </p:spTree>
    <p:extLst>
      <p:ext uri="{BB962C8B-B14F-4D97-AF65-F5344CB8AC3E}">
        <p14:creationId xmlns:p14="http://schemas.microsoft.com/office/powerpoint/2010/main" val="2716932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952750" y="1063626"/>
            <a:ext cx="6229350" cy="4479925"/>
          </a:xfrm>
        </p:spPr>
        <p:txBody>
          <a:bodyPr/>
          <a:lstStyle/>
          <a:p>
            <a:pPr eaLnBrk="1" hangingPunct="1"/>
            <a:r>
              <a:rPr lang="en-US" altLang="en-US"/>
              <a:t>McGee v. Int’l Life Ins. Co.</a:t>
            </a:r>
            <a:br>
              <a:rPr lang="en-US" altLang="en-US"/>
            </a:br>
            <a:r>
              <a:rPr lang="en-US" altLang="en-US"/>
              <a:t>(US 1957)</a:t>
            </a:r>
          </a:p>
        </p:txBody>
      </p:sp>
    </p:spTree>
    <p:extLst>
      <p:ext uri="{BB962C8B-B14F-4D97-AF65-F5344CB8AC3E}">
        <p14:creationId xmlns:p14="http://schemas.microsoft.com/office/powerpoint/2010/main" val="4187256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95600" y="1063626"/>
            <a:ext cx="6286500" cy="4537075"/>
          </a:xfrm>
        </p:spPr>
        <p:txBody>
          <a:bodyPr/>
          <a:lstStyle/>
          <a:p>
            <a:pPr eaLnBrk="1" hangingPunct="1"/>
            <a:r>
              <a:rPr lang="en-US" altLang="en-US"/>
              <a:t>The </a:t>
            </a:r>
            <a:r>
              <a:rPr lang="en-US" altLang="en-US" i="1"/>
              <a:t>Pennoyer</a:t>
            </a:r>
            <a:r>
              <a:rPr lang="en-US" altLang="en-US"/>
              <a:t> Framework</a:t>
            </a:r>
          </a:p>
        </p:txBody>
      </p:sp>
    </p:spTree>
    <p:extLst>
      <p:ext uri="{BB962C8B-B14F-4D97-AF65-F5344CB8AC3E}">
        <p14:creationId xmlns:p14="http://schemas.microsoft.com/office/powerpoint/2010/main" val="2892191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524000" y="685800"/>
            <a:ext cx="8839200" cy="5562600"/>
          </a:xfrm>
        </p:spPr>
        <p:txBody>
          <a:bodyPr/>
          <a:lstStyle/>
          <a:p>
            <a:pPr algn="l" eaLnBrk="1" hangingPunct="1"/>
            <a:r>
              <a:rPr lang="en-US" altLang="en-US" sz="3600" dirty="0"/>
              <a:t>Turning to this case we think it apparent that the Due Process Clause did not preclude the California court from entering a judgment binding on respondent. It is sufficient for purposes of due process that the suit was based on a contract which had substantial connection with that State. The contract was delivered in California, the premiums were mailed from there and the insured was a resident of that State when he died. </a:t>
            </a:r>
            <a:br>
              <a:rPr lang="en-US" altLang="en-US" sz="3600" dirty="0"/>
            </a:br>
            <a:endParaRPr lang="en-US" altLang="en-US" sz="3600" dirty="0"/>
          </a:p>
        </p:txBody>
      </p:sp>
    </p:spTree>
    <p:extLst>
      <p:ext uri="{BB962C8B-B14F-4D97-AF65-F5344CB8AC3E}">
        <p14:creationId xmlns:p14="http://schemas.microsoft.com/office/powerpoint/2010/main" val="972555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741405" y="274638"/>
            <a:ext cx="9469395" cy="6354762"/>
          </a:xfrm>
        </p:spPr>
        <p:txBody>
          <a:bodyPr/>
          <a:lstStyle/>
          <a:p>
            <a:pPr algn="l"/>
            <a:r>
              <a:rPr lang="en-US" altLang="en-US" dirty="0"/>
              <a:t>- D (a TX corp.) enters into an insurance contract with P (a TX domiciliary) in TX. </a:t>
            </a:r>
            <a:br>
              <a:rPr lang="en-US" altLang="en-US" dirty="0"/>
            </a:br>
            <a:br>
              <a:rPr lang="en-US" altLang="en-US" dirty="0"/>
            </a:br>
            <a:r>
              <a:rPr lang="en-US" altLang="en-US" dirty="0"/>
              <a:t>- After paying some premiums, P moves to CA and continues paying the premiums from there.</a:t>
            </a:r>
            <a:br>
              <a:rPr lang="en-US" altLang="en-US" dirty="0"/>
            </a:br>
            <a:br>
              <a:rPr lang="en-US" altLang="en-US" dirty="0"/>
            </a:br>
            <a:r>
              <a:rPr lang="en-US" altLang="en-US" dirty="0"/>
              <a:t>- PJ over D in CA for breach of the contract?</a:t>
            </a:r>
          </a:p>
        </p:txBody>
      </p:sp>
    </p:spTree>
    <p:extLst>
      <p:ext uri="{BB962C8B-B14F-4D97-AF65-F5344CB8AC3E}">
        <p14:creationId xmlns:p14="http://schemas.microsoft.com/office/powerpoint/2010/main" val="3798843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07773" y="370703"/>
            <a:ext cx="11467070" cy="6203091"/>
          </a:xfrm>
        </p:spPr>
        <p:txBody>
          <a:bodyPr>
            <a:normAutofit/>
          </a:bodyPr>
          <a:lstStyle/>
          <a:p>
            <a:pPr algn="l" eaLnBrk="1" hangingPunct="1"/>
            <a:r>
              <a:rPr lang="en-US" altLang="en-US" sz="2800" dirty="0"/>
              <a:t>It cannot be denied that California has a manifest interest in providing effective means of redress for its residents when their insurers refuse to pay claims. These residents would be at a severe disadvantage if they were forced to follow the insurance company to a distant State in order to hold it legally accountable. When claims were small or moderate individual claimants frequently could not afford the cost of bringing an action in a foreign forum - thus in effect making the company judgment proof. Often the crucial witnesses - as here on the company's defense of suicide - will be found in the insured's locality. Of course there may be inconvenience to the insurer if it is held amenable to suit in California where it had this contract but certainly nothing which amounts to a denial of due process.</a:t>
            </a:r>
          </a:p>
        </p:txBody>
      </p:sp>
    </p:spTree>
    <p:extLst>
      <p:ext uri="{BB962C8B-B14F-4D97-AF65-F5344CB8AC3E}">
        <p14:creationId xmlns:p14="http://schemas.microsoft.com/office/powerpoint/2010/main" val="2394503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05000" y="1063626"/>
            <a:ext cx="8382000" cy="4651375"/>
          </a:xfrm>
        </p:spPr>
        <p:txBody>
          <a:bodyPr/>
          <a:lstStyle/>
          <a:p>
            <a:pPr eaLnBrk="1" hangingPunct="1"/>
            <a:r>
              <a:rPr lang="en-US" altLang="en-US"/>
              <a:t>Int’l Shoe theory of power</a:t>
            </a:r>
            <a:br>
              <a:rPr lang="en-US" altLang="en-US"/>
            </a:br>
            <a:br>
              <a:rPr lang="en-US" altLang="en-US"/>
            </a:br>
            <a:r>
              <a:rPr lang="en-US" altLang="en-US"/>
              <a:t>v.</a:t>
            </a:r>
            <a:br>
              <a:rPr lang="en-US" altLang="en-US"/>
            </a:br>
            <a:br>
              <a:rPr lang="en-US" altLang="en-US"/>
            </a:br>
            <a:r>
              <a:rPr lang="en-US" altLang="en-US"/>
              <a:t>convenience/reasonableness (or “McGee factors”)</a:t>
            </a:r>
          </a:p>
        </p:txBody>
      </p:sp>
    </p:spTree>
    <p:extLst>
      <p:ext uri="{BB962C8B-B14F-4D97-AF65-F5344CB8AC3E}">
        <p14:creationId xmlns:p14="http://schemas.microsoft.com/office/powerpoint/2010/main" val="123008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07773" y="370703"/>
            <a:ext cx="11467070" cy="6203091"/>
          </a:xfrm>
        </p:spPr>
        <p:txBody>
          <a:bodyPr>
            <a:normAutofit/>
          </a:bodyPr>
          <a:lstStyle/>
          <a:p>
            <a:pPr algn="l" eaLnBrk="1" hangingPunct="1"/>
            <a:r>
              <a:rPr lang="en-US" altLang="en-US" sz="2800" dirty="0"/>
              <a:t>It cannot be denied that California has a manifest interest in providing effective means of redress for its residents when their insurers refuse to pay claims. These residents would be at a severe disadvantage if they were forced to follow the insurance company to a distant State in order to hold it legally accountable. When claims were small or moderate individual claimants frequently could not afford the cost of bringing an action in a foreign forum - thus in effect making the company judgment proof. Often the crucial witnesses - as here on the company's defense of suicide - will be found in the insured's locality. Of course there may be inconvenience to the insurer if it is held amenable to suit in California where it had this contract but certainly nothing which amounts to a denial of due process.</a:t>
            </a:r>
          </a:p>
        </p:txBody>
      </p:sp>
    </p:spTree>
    <p:extLst>
      <p:ext uri="{BB962C8B-B14F-4D97-AF65-F5344CB8AC3E}">
        <p14:creationId xmlns:p14="http://schemas.microsoft.com/office/powerpoint/2010/main" val="3657858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D5987-2554-4E45-BD3D-55893C639839}"/>
              </a:ext>
            </a:extLst>
          </p:cNvPr>
          <p:cNvSpPr>
            <a:spLocks noGrp="1"/>
          </p:cNvSpPr>
          <p:nvPr>
            <p:ph type="title"/>
          </p:nvPr>
        </p:nvSpPr>
        <p:spPr>
          <a:xfrm>
            <a:off x="578069" y="365125"/>
            <a:ext cx="10775731" cy="5951592"/>
          </a:xfrm>
        </p:spPr>
        <p:txBody>
          <a:bodyPr/>
          <a:lstStyle/>
          <a:p>
            <a:r>
              <a:rPr lang="en-US" dirty="0"/>
              <a:t>what if McGee’s son has heard about Int’l Life Ins. Co. from a friend and had sent them an offer to insure him, which Int’l Life accepted?</a:t>
            </a:r>
          </a:p>
        </p:txBody>
      </p:sp>
    </p:spTree>
    <p:extLst>
      <p:ext uri="{BB962C8B-B14F-4D97-AF65-F5344CB8AC3E}">
        <p14:creationId xmlns:p14="http://schemas.microsoft.com/office/powerpoint/2010/main" val="30747671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978" y="365125"/>
            <a:ext cx="10661822" cy="5973891"/>
          </a:xfrm>
        </p:spPr>
        <p:txBody>
          <a:bodyPr/>
          <a:lstStyle/>
          <a:p>
            <a:r>
              <a:rPr lang="en-US" dirty="0"/>
              <a:t>Demo is incorporated in Pa and has all of its employees and facilities in Pa</a:t>
            </a:r>
            <a:br>
              <a:rPr lang="en-US" dirty="0"/>
            </a:br>
            <a:br>
              <a:rPr lang="en-US" dirty="0"/>
            </a:br>
            <a:r>
              <a:rPr lang="en-US" dirty="0"/>
              <a:t>it sends one of its produce by mail to Paula (a California citizen)</a:t>
            </a:r>
            <a:br>
              <a:rPr lang="en-US" dirty="0"/>
            </a:br>
            <a:br>
              <a:rPr lang="en-US" dirty="0"/>
            </a:br>
            <a:r>
              <a:rPr lang="en-US" dirty="0"/>
              <a:t>the product injures Paula and she sues Demo in Ca</a:t>
            </a:r>
          </a:p>
        </p:txBody>
      </p:sp>
    </p:spTree>
    <p:extLst>
      <p:ext uri="{BB962C8B-B14F-4D97-AF65-F5344CB8AC3E}">
        <p14:creationId xmlns:p14="http://schemas.microsoft.com/office/powerpoint/2010/main" val="42528442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667000" y="1063626"/>
            <a:ext cx="6515100" cy="4651375"/>
          </a:xfrm>
        </p:spPr>
        <p:txBody>
          <a:bodyPr/>
          <a:lstStyle/>
          <a:p>
            <a:pPr eaLnBrk="1" hangingPunct="1"/>
            <a:r>
              <a:rPr lang="en-US" altLang="en-US"/>
              <a:t>Chung v. NANA Development Corp.</a:t>
            </a:r>
            <a:br>
              <a:rPr lang="en-US" altLang="en-US"/>
            </a:br>
            <a:r>
              <a:rPr lang="en-US" altLang="en-US"/>
              <a:t>783 F.2d 1124 (4th Cir. 1986)</a:t>
            </a:r>
            <a:br>
              <a:rPr lang="en-US" altLang="en-US" b="1"/>
            </a:br>
            <a:endParaRPr lang="en-US" altLang="en-US"/>
          </a:p>
        </p:txBody>
      </p:sp>
    </p:spTree>
    <p:extLst>
      <p:ext uri="{BB962C8B-B14F-4D97-AF65-F5344CB8AC3E}">
        <p14:creationId xmlns:p14="http://schemas.microsoft.com/office/powerpoint/2010/main" val="32176514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676400" y="1063626"/>
            <a:ext cx="8839200" cy="4708525"/>
          </a:xfrm>
        </p:spPr>
        <p:txBody>
          <a:bodyPr>
            <a:normAutofit fontScale="90000"/>
          </a:bodyPr>
          <a:lstStyle/>
          <a:p>
            <a:pPr algn="l" eaLnBrk="1" hangingPunct="1"/>
            <a:r>
              <a:rPr lang="en-US" altLang="en-US" dirty="0"/>
              <a:t>- Va. P goes to Alaska to buy reindeer horns from Alaska D</a:t>
            </a:r>
            <a:br>
              <a:rPr lang="en-US" altLang="en-US" dirty="0"/>
            </a:br>
            <a:r>
              <a:rPr lang="en-US" altLang="en-US" dirty="0"/>
              <a:t>- wants them to remain frozen</a:t>
            </a:r>
            <a:br>
              <a:rPr lang="en-US" altLang="en-US" dirty="0"/>
            </a:br>
            <a:r>
              <a:rPr lang="en-US" altLang="en-US" dirty="0"/>
              <a:t>- requests that the D ship some of them to him in Va. </a:t>
            </a:r>
            <a:br>
              <a:rPr lang="en-US" altLang="en-US" dirty="0"/>
            </a:br>
            <a:r>
              <a:rPr lang="en-US" altLang="en-US" dirty="0"/>
              <a:t>- when they arrive in Va. they are melted </a:t>
            </a:r>
            <a:br>
              <a:rPr lang="en-US" altLang="en-US" dirty="0"/>
            </a:br>
            <a:r>
              <a:rPr lang="en-US" altLang="en-US" dirty="0"/>
              <a:t>- P sues D in Va. </a:t>
            </a:r>
            <a:br>
              <a:rPr lang="en-US" altLang="en-US" dirty="0"/>
            </a:br>
            <a:br>
              <a:rPr lang="en-US" altLang="en-US" dirty="0"/>
            </a:br>
            <a:r>
              <a:rPr lang="en-US" altLang="en-US" dirty="0"/>
              <a:t>PJ? </a:t>
            </a:r>
            <a:br>
              <a:rPr lang="en-US" altLang="en-US" dirty="0"/>
            </a:br>
            <a:endParaRPr lang="en-US" altLang="en-US" dirty="0"/>
          </a:p>
        </p:txBody>
      </p:sp>
    </p:spTree>
    <p:extLst>
      <p:ext uri="{BB962C8B-B14F-4D97-AF65-F5344CB8AC3E}">
        <p14:creationId xmlns:p14="http://schemas.microsoft.com/office/powerpoint/2010/main" val="2111240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67050" y="1063626"/>
            <a:ext cx="6115050" cy="4765675"/>
          </a:xfrm>
        </p:spPr>
        <p:txBody>
          <a:bodyPr/>
          <a:lstStyle/>
          <a:p>
            <a:pPr eaLnBrk="1" hangingPunct="1"/>
            <a:r>
              <a:rPr lang="en-US" altLang="en-US"/>
              <a:t>World-Wide Volkswagen v. Woodson</a:t>
            </a:r>
            <a:br>
              <a:rPr lang="en-US" altLang="en-US"/>
            </a:br>
            <a:r>
              <a:rPr lang="en-US" altLang="en-US"/>
              <a:t>(U.S. 1980)</a:t>
            </a:r>
          </a:p>
        </p:txBody>
      </p:sp>
    </p:spTree>
    <p:extLst>
      <p:ext uri="{BB962C8B-B14F-4D97-AF65-F5344CB8AC3E}">
        <p14:creationId xmlns:p14="http://schemas.microsoft.com/office/powerpoint/2010/main" val="3068160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2F0F3-D6E2-EC4C-B5E3-2DE7D318537F}"/>
              </a:ext>
            </a:extLst>
          </p:cNvPr>
          <p:cNvSpPr>
            <a:spLocks noGrp="1"/>
          </p:cNvSpPr>
          <p:nvPr>
            <p:ph type="title"/>
          </p:nvPr>
        </p:nvSpPr>
        <p:spPr>
          <a:xfrm>
            <a:off x="677333" y="365125"/>
            <a:ext cx="10676467" cy="6035675"/>
          </a:xfrm>
        </p:spPr>
        <p:txBody>
          <a:bodyPr/>
          <a:lstStyle/>
          <a:p>
            <a:r>
              <a:rPr lang="en-US" dirty="0"/>
              <a:t>two big problems with the Pennoyer framework</a:t>
            </a:r>
            <a:br>
              <a:rPr lang="en-US" dirty="0"/>
            </a:br>
            <a:br>
              <a:rPr lang="en-US" dirty="0"/>
            </a:br>
            <a:endParaRPr lang="en-US" dirty="0"/>
          </a:p>
        </p:txBody>
      </p:sp>
    </p:spTree>
    <p:extLst>
      <p:ext uri="{BB962C8B-B14F-4D97-AF65-F5344CB8AC3E}">
        <p14:creationId xmlns:p14="http://schemas.microsoft.com/office/powerpoint/2010/main" val="34504366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A3801-C376-1C46-83A4-7AB6D87A210F}"/>
              </a:ext>
            </a:extLst>
          </p:cNvPr>
          <p:cNvSpPr>
            <a:spLocks noGrp="1"/>
          </p:cNvSpPr>
          <p:nvPr>
            <p:ph type="title"/>
          </p:nvPr>
        </p:nvSpPr>
        <p:spPr>
          <a:xfrm>
            <a:off x="462455" y="365125"/>
            <a:ext cx="10891345" cy="6088227"/>
          </a:xfrm>
        </p:spPr>
        <p:txBody>
          <a:bodyPr/>
          <a:lstStyle/>
          <a:p>
            <a:r>
              <a:rPr lang="en-US" dirty="0"/>
              <a:t>Ps?</a:t>
            </a:r>
            <a:br>
              <a:rPr lang="en-US" dirty="0"/>
            </a:br>
            <a:r>
              <a:rPr lang="en-US" dirty="0"/>
              <a:t>Ds?</a:t>
            </a:r>
          </a:p>
        </p:txBody>
      </p:sp>
    </p:spTree>
    <p:extLst>
      <p:ext uri="{BB962C8B-B14F-4D97-AF65-F5344CB8AC3E}">
        <p14:creationId xmlns:p14="http://schemas.microsoft.com/office/powerpoint/2010/main" val="35965151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112964" y="1131888"/>
            <a:ext cx="7926387" cy="4533900"/>
          </a:xfrm>
        </p:spPr>
        <p:txBody>
          <a:bodyPr/>
          <a:lstStyle/>
          <a:p>
            <a:pPr eaLnBrk="1" hangingPunct="1"/>
            <a:r>
              <a:rPr lang="en-US" altLang="en-US"/>
              <a:t>writ of prohibition </a:t>
            </a:r>
            <a:br>
              <a:rPr lang="en-US" altLang="en-US"/>
            </a:br>
            <a:r>
              <a:rPr lang="en-US" altLang="en-US"/>
              <a:t>writ of mandamus</a:t>
            </a:r>
          </a:p>
        </p:txBody>
      </p:sp>
    </p:spTree>
    <p:extLst>
      <p:ext uri="{BB962C8B-B14F-4D97-AF65-F5344CB8AC3E}">
        <p14:creationId xmlns:p14="http://schemas.microsoft.com/office/powerpoint/2010/main" val="34800492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796" y="365125"/>
            <a:ext cx="10711004" cy="5890820"/>
          </a:xfrm>
        </p:spPr>
        <p:txBody>
          <a:bodyPr/>
          <a:lstStyle/>
          <a:p>
            <a:r>
              <a:rPr lang="en-US" dirty="0"/>
              <a:t>why include Seaway and Worldwide Volkswagen?</a:t>
            </a:r>
          </a:p>
        </p:txBody>
      </p:sp>
    </p:spTree>
    <p:extLst>
      <p:ext uri="{BB962C8B-B14F-4D97-AF65-F5344CB8AC3E}">
        <p14:creationId xmlns:p14="http://schemas.microsoft.com/office/powerpoint/2010/main" val="11455746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952750" y="1063626"/>
            <a:ext cx="6229350" cy="4594225"/>
          </a:xfrm>
        </p:spPr>
        <p:txBody>
          <a:bodyPr/>
          <a:lstStyle/>
          <a:p>
            <a:pPr eaLnBrk="1" hangingPunct="1"/>
            <a:r>
              <a:rPr lang="en-US" altLang="en-US" sz="2700"/>
              <a:t>Okla.Stat., Tit. 12, § 1701.03(a)(4) (1971)     </a:t>
            </a:r>
            <a:br>
              <a:rPr lang="en-US" altLang="en-US" sz="2700"/>
            </a:br>
            <a:r>
              <a:rPr lang="en-US" altLang="en-US" sz="2700"/>
              <a:t>A court may exercise personal jurisdiction over a person, who acts directly or by an agent, as to a cause of action or claim for relief arising from the person's  . . .  causing tortious injury in this state by an act or omission outside this state if he regularly does or solicits business or engages in any other persistent course of conduct, or derives substantial revenue from goods used or consumed or services rendered, in this state  . . . .</a:t>
            </a:r>
          </a:p>
        </p:txBody>
      </p:sp>
    </p:spTree>
    <p:extLst>
      <p:ext uri="{BB962C8B-B14F-4D97-AF65-F5344CB8AC3E}">
        <p14:creationId xmlns:p14="http://schemas.microsoft.com/office/powerpoint/2010/main" val="21413502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676400" y="381000"/>
            <a:ext cx="8991600" cy="6324600"/>
          </a:xfrm>
        </p:spPr>
        <p:txBody>
          <a:bodyPr/>
          <a:lstStyle/>
          <a:p>
            <a:pPr algn="l" eaLnBrk="1" hangingPunct="1"/>
            <a:r>
              <a:rPr lang="en-US" altLang="en-US" sz="3200" dirty="0"/>
              <a:t>The concept of minimum contacts, in turn, can be seen to perform two related, but distinguishable, functions.   It protects the defendant against the burdens of litigating in a distant or inconvenient forum.   And it acts to ensure that the States through their courts, do not reach out beyond the limits imposed on them by their status as coequal sovereigns in a federal system.  The protection against inconvenient litigation is typically described in terms of "reasonableness" or "fairness."</a:t>
            </a:r>
            <a:endParaRPr lang="en-US" altLang="en-US" sz="3200" b="1" dirty="0"/>
          </a:p>
        </p:txBody>
      </p:sp>
    </p:spTree>
    <p:extLst>
      <p:ext uri="{BB962C8B-B14F-4D97-AF65-F5344CB8AC3E}">
        <p14:creationId xmlns:p14="http://schemas.microsoft.com/office/powerpoint/2010/main" val="809823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112CD-EB7C-BE4A-AC3F-7C866FB2646C}"/>
              </a:ext>
            </a:extLst>
          </p:cNvPr>
          <p:cNvSpPr>
            <a:spLocks noGrp="1"/>
          </p:cNvSpPr>
          <p:nvPr>
            <p:ph type="title"/>
          </p:nvPr>
        </p:nvSpPr>
        <p:spPr>
          <a:xfrm>
            <a:off x="599090" y="365125"/>
            <a:ext cx="10754710" cy="6077716"/>
          </a:xfrm>
        </p:spPr>
        <p:txBody>
          <a:bodyPr/>
          <a:lstStyle/>
          <a:p>
            <a:r>
              <a:rPr lang="en-US" dirty="0"/>
              <a:t>apply the McGee factors to this case….</a:t>
            </a:r>
          </a:p>
        </p:txBody>
      </p:sp>
    </p:spTree>
    <p:extLst>
      <p:ext uri="{BB962C8B-B14F-4D97-AF65-F5344CB8AC3E}">
        <p14:creationId xmlns:p14="http://schemas.microsoft.com/office/powerpoint/2010/main" val="20125926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07773" y="370703"/>
            <a:ext cx="11467070" cy="6203091"/>
          </a:xfrm>
        </p:spPr>
        <p:txBody>
          <a:bodyPr>
            <a:normAutofit/>
          </a:bodyPr>
          <a:lstStyle/>
          <a:p>
            <a:pPr algn="l" eaLnBrk="1" hangingPunct="1"/>
            <a:r>
              <a:rPr lang="en-US" altLang="en-US" sz="2800" dirty="0"/>
              <a:t>It cannot be denied that California has a manifest interest in providing effective means of redress for its residents when their insurers refuse to pay claims. These residents would be at a severe disadvantage if they were forced to follow the insurance company to a distant State in order to hold it legally accountable. When claims were small or moderate individual claimants frequently could not afford the cost of bringing an action in a foreign forum - thus in effect making the company judgment proof. Often the crucial witnesses - as here on the company's defense of suicide - will be found in the insured's locality. Of course there may be inconvenience to the insurer if it is held amenable to suit in California where it had this contract but certainly nothing which amounts to a denial of due process.</a:t>
            </a:r>
          </a:p>
        </p:txBody>
      </p:sp>
    </p:spTree>
    <p:extLst>
      <p:ext uri="{BB962C8B-B14F-4D97-AF65-F5344CB8AC3E}">
        <p14:creationId xmlns:p14="http://schemas.microsoft.com/office/powerpoint/2010/main" val="21001215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828800" y="838200"/>
            <a:ext cx="8458200" cy="5105400"/>
          </a:xfrm>
        </p:spPr>
        <p:txBody>
          <a:bodyPr/>
          <a:lstStyle/>
          <a:p>
            <a:pPr algn="l" eaLnBrk="1" hangingPunct="1"/>
            <a:r>
              <a:rPr lang="en-US" altLang="en-US" sz="3200"/>
              <a:t>Even if the defendant would suffer minimal or no inconvenience from being forced to litigate before the tribunals of another State; even if the forum State has a strong interest in applying its law to the controversy; even if the forum State is the most convenient location for litigation, the Due Process Clause, acting as an instrument of interstate federalism, may sometimes act to divest the State of its power to render a valid judgment.</a:t>
            </a:r>
            <a:br>
              <a:rPr lang="en-US" altLang="en-US" sz="3200"/>
            </a:br>
            <a:endParaRPr lang="en-US" altLang="en-US" sz="3200"/>
          </a:p>
        </p:txBody>
      </p:sp>
    </p:spTree>
    <p:extLst>
      <p:ext uri="{BB962C8B-B14F-4D97-AF65-F5344CB8AC3E}">
        <p14:creationId xmlns:p14="http://schemas.microsoft.com/office/powerpoint/2010/main" val="26028718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368" y="365125"/>
            <a:ext cx="10783432" cy="5999461"/>
          </a:xfrm>
        </p:spPr>
        <p:txBody>
          <a:bodyPr/>
          <a:lstStyle/>
          <a:p>
            <a:r>
              <a:rPr lang="en-US" dirty="0"/>
              <a:t>how did Seaway intentionally reach out to Oklahoma?</a:t>
            </a:r>
          </a:p>
        </p:txBody>
      </p:sp>
    </p:spTree>
    <p:extLst>
      <p:ext uri="{BB962C8B-B14F-4D97-AF65-F5344CB8AC3E}">
        <p14:creationId xmlns:p14="http://schemas.microsoft.com/office/powerpoint/2010/main" val="3057864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D9582-BF3C-6A45-BD41-716646FA2C53}"/>
              </a:ext>
            </a:extLst>
          </p:cNvPr>
          <p:cNvSpPr>
            <a:spLocks noGrp="1"/>
          </p:cNvSpPr>
          <p:nvPr>
            <p:ph type="title"/>
          </p:nvPr>
        </p:nvSpPr>
        <p:spPr>
          <a:xfrm>
            <a:off x="672662" y="365125"/>
            <a:ext cx="10681138" cy="6098737"/>
          </a:xfrm>
        </p:spPr>
        <p:txBody>
          <a:bodyPr/>
          <a:lstStyle/>
          <a:p>
            <a:r>
              <a:rPr lang="en-US" dirty="0"/>
              <a:t>why isn’t it enough that Seaway could foresee that the car would end up in OK?</a:t>
            </a:r>
          </a:p>
        </p:txBody>
      </p:sp>
    </p:spTree>
    <p:extLst>
      <p:ext uri="{BB962C8B-B14F-4D97-AF65-F5344CB8AC3E}">
        <p14:creationId xmlns:p14="http://schemas.microsoft.com/office/powerpoint/2010/main" val="3492657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903" y="365125"/>
            <a:ext cx="11181030" cy="5945140"/>
          </a:xfrm>
        </p:spPr>
        <p:txBody>
          <a:bodyPr>
            <a:normAutofit fontScale="90000"/>
          </a:bodyPr>
          <a:lstStyle/>
          <a:p>
            <a:br>
              <a:rPr lang="en-US" dirty="0"/>
            </a:br>
            <a:r>
              <a:rPr lang="en-US" dirty="0"/>
              <a:t>Neff, a domiciliary of California, enters Oregon, kills Mitchell’s family, and returns to California</a:t>
            </a:r>
            <a:br>
              <a:rPr lang="en-US" dirty="0"/>
            </a:br>
            <a:br>
              <a:rPr lang="en-US" dirty="0"/>
            </a:br>
            <a:r>
              <a:rPr lang="en-US" dirty="0"/>
              <a:t>Neff owns no property in Oregon</a:t>
            </a:r>
            <a:br>
              <a:rPr lang="en-US" dirty="0"/>
            </a:br>
            <a:br>
              <a:rPr lang="en-US" dirty="0"/>
            </a:br>
            <a:r>
              <a:rPr lang="en-US" dirty="0"/>
              <a:t>Mitchell sues Neff in Oregon state court for wrongful death</a:t>
            </a:r>
            <a:br>
              <a:rPr lang="en-US" dirty="0"/>
            </a:br>
            <a:br>
              <a:rPr lang="en-US" dirty="0"/>
            </a:br>
            <a:r>
              <a:rPr lang="en-US" dirty="0"/>
              <a:t>NO PJ (also a problem for past acts of a corporation in a state)</a:t>
            </a:r>
          </a:p>
        </p:txBody>
      </p:sp>
    </p:spTree>
    <p:extLst>
      <p:ext uri="{BB962C8B-B14F-4D97-AF65-F5344CB8AC3E}">
        <p14:creationId xmlns:p14="http://schemas.microsoft.com/office/powerpoint/2010/main" val="3736306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895600" y="1063626"/>
            <a:ext cx="6286500" cy="4537075"/>
          </a:xfrm>
        </p:spPr>
        <p:txBody>
          <a:bodyPr/>
          <a:lstStyle/>
          <a:p>
            <a:pPr eaLnBrk="1" hangingPunct="1"/>
            <a:r>
              <a:rPr lang="en-US" altLang="en-US"/>
              <a:t>Ohio v. Wyandotte Chemicals</a:t>
            </a:r>
            <a:br>
              <a:rPr lang="en-US" altLang="en-US"/>
            </a:br>
            <a:br>
              <a:rPr lang="en-US" altLang="en-US"/>
            </a:br>
            <a:r>
              <a:rPr lang="en-US" altLang="en-US"/>
              <a:t>(U.S. 1971)</a:t>
            </a:r>
          </a:p>
        </p:txBody>
      </p:sp>
    </p:spTree>
    <p:extLst>
      <p:ext uri="{BB962C8B-B14F-4D97-AF65-F5344CB8AC3E}">
        <p14:creationId xmlns:p14="http://schemas.microsoft.com/office/powerpoint/2010/main" val="39957381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36883-DFE0-4941-A31B-CD9DAFC9E397}"/>
              </a:ext>
            </a:extLst>
          </p:cNvPr>
          <p:cNvSpPr>
            <a:spLocks noGrp="1"/>
          </p:cNvSpPr>
          <p:nvPr>
            <p:ph type="title"/>
          </p:nvPr>
        </p:nvSpPr>
        <p:spPr>
          <a:xfrm>
            <a:off x="609600" y="365125"/>
            <a:ext cx="10744200" cy="5972613"/>
          </a:xfrm>
        </p:spPr>
        <p:txBody>
          <a:bodyPr/>
          <a:lstStyle/>
          <a:p>
            <a:r>
              <a:rPr lang="en-US" dirty="0"/>
              <a:t>doesn’t Seaway get economic benefit from the fact that the car it sold can go to OK? </a:t>
            </a:r>
          </a:p>
        </p:txBody>
      </p:sp>
    </p:spTree>
    <p:extLst>
      <p:ext uri="{BB962C8B-B14F-4D97-AF65-F5344CB8AC3E}">
        <p14:creationId xmlns:p14="http://schemas.microsoft.com/office/powerpoint/2010/main" val="4870551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2919" y="365125"/>
            <a:ext cx="10520881" cy="6062835"/>
          </a:xfrm>
        </p:spPr>
        <p:txBody>
          <a:bodyPr/>
          <a:lstStyle/>
          <a:p>
            <a:r>
              <a:rPr lang="en-US" dirty="0"/>
              <a:t>why is there PJ over Audi (the German co.)?</a:t>
            </a:r>
          </a:p>
        </p:txBody>
      </p:sp>
    </p:spTree>
    <p:extLst>
      <p:ext uri="{BB962C8B-B14F-4D97-AF65-F5344CB8AC3E}">
        <p14:creationId xmlns:p14="http://schemas.microsoft.com/office/powerpoint/2010/main" val="2823709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750" y="1063228"/>
            <a:ext cx="6229350" cy="4594622"/>
          </a:xfrm>
          <a:ln>
            <a:miter lim="800000"/>
            <a:headEnd/>
            <a:tailEnd/>
          </a:ln>
        </p:spPr>
        <p:txBody>
          <a:bodyPr rtlCol="0">
            <a:normAutofit/>
          </a:bodyPr>
          <a:lstStyle/>
          <a:p>
            <a:pPr>
              <a:defRPr/>
            </a:pPr>
            <a:r>
              <a:rPr lang="en-US" strike="sngStrike" dirty="0"/>
              <a:t>stream of commerce</a:t>
            </a:r>
          </a:p>
        </p:txBody>
      </p:sp>
    </p:spTree>
    <p:extLst>
      <p:ext uri="{BB962C8B-B14F-4D97-AF65-F5344CB8AC3E}">
        <p14:creationId xmlns:p14="http://schemas.microsoft.com/office/powerpoint/2010/main" val="17392475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0079" y="1063626"/>
            <a:ext cx="10800784" cy="4708525"/>
          </a:xfrm>
        </p:spPr>
        <p:txBody>
          <a:bodyPr rtlCol="0">
            <a:normAutofit fontScale="90000"/>
          </a:bodyPr>
          <a:lstStyle/>
          <a:p>
            <a:pPr>
              <a:defRPr/>
            </a:pPr>
            <a:r>
              <a:rPr lang="en-US" dirty="0"/>
              <a:t>This is not to say, of course, that </a:t>
            </a:r>
            <a:r>
              <a:rPr lang="en-US" dirty="0" err="1"/>
              <a:t>foreseeability</a:t>
            </a:r>
            <a:r>
              <a:rPr lang="en-US" dirty="0"/>
              <a:t> is wholly irrelevant.   But the </a:t>
            </a:r>
            <a:r>
              <a:rPr lang="en-US" dirty="0" err="1"/>
              <a:t>foreseeability</a:t>
            </a:r>
            <a:r>
              <a:rPr lang="en-US" dirty="0"/>
              <a:t> that is critical to due process analysis is not the mere likelihood that a product will find its way into the forum State.  Rather, it is that the defendant's conduct and connection with the forum State are such that he should reasonably anticipate being haled into court there. </a:t>
            </a:r>
            <a:br>
              <a:rPr lang="en-US" dirty="0"/>
            </a:br>
            <a:endParaRPr lang="en-US" dirty="0"/>
          </a:p>
        </p:txBody>
      </p:sp>
    </p:spTree>
    <p:extLst>
      <p:ext uri="{BB962C8B-B14F-4D97-AF65-F5344CB8AC3E}">
        <p14:creationId xmlns:p14="http://schemas.microsoft.com/office/powerpoint/2010/main" val="28074395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315" y="365125"/>
            <a:ext cx="10792485" cy="5818392"/>
          </a:xfrm>
        </p:spPr>
        <p:txBody>
          <a:bodyPr/>
          <a:lstStyle/>
          <a:p>
            <a:r>
              <a:rPr lang="en-US" dirty="0"/>
              <a:t>Brennan’s dissent</a:t>
            </a:r>
          </a:p>
        </p:txBody>
      </p:sp>
    </p:spTree>
    <p:extLst>
      <p:ext uri="{BB962C8B-B14F-4D97-AF65-F5344CB8AC3E}">
        <p14:creationId xmlns:p14="http://schemas.microsoft.com/office/powerpoint/2010/main" val="42313312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62" y="365125"/>
            <a:ext cx="10600038" cy="5763826"/>
          </a:xfrm>
        </p:spPr>
        <p:txBody>
          <a:bodyPr/>
          <a:lstStyle/>
          <a:p>
            <a:r>
              <a:rPr lang="en-US" dirty="0"/>
              <a:t>intentional torts</a:t>
            </a:r>
          </a:p>
        </p:txBody>
      </p:sp>
    </p:spTree>
    <p:extLst>
      <p:ext uri="{BB962C8B-B14F-4D97-AF65-F5344CB8AC3E}">
        <p14:creationId xmlns:p14="http://schemas.microsoft.com/office/powerpoint/2010/main" val="183654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743" y="365125"/>
            <a:ext cx="10720057" cy="6062835"/>
          </a:xfrm>
        </p:spPr>
        <p:txBody>
          <a:bodyPr/>
          <a:lstStyle/>
          <a:p>
            <a:r>
              <a:rPr lang="en-US" dirty="0"/>
              <a:t>Keeton v. Hustler Magazine (US 1984)</a:t>
            </a:r>
          </a:p>
        </p:txBody>
      </p:sp>
    </p:spTree>
    <p:extLst>
      <p:ext uri="{BB962C8B-B14F-4D97-AF65-F5344CB8AC3E}">
        <p14:creationId xmlns:p14="http://schemas.microsoft.com/office/powerpoint/2010/main" val="18532439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05000" y="274638"/>
            <a:ext cx="8305800" cy="6278562"/>
          </a:xfrm>
        </p:spPr>
        <p:txBody>
          <a:bodyPr/>
          <a:lstStyle/>
          <a:p>
            <a:pPr algn="l"/>
            <a:r>
              <a:rPr lang="en-US" altLang="en-US" sz="4000" dirty="0"/>
              <a:t>Calder v. Jones (U.S. 1984)</a:t>
            </a:r>
            <a:br>
              <a:rPr lang="en-US" altLang="en-US" sz="4000" dirty="0"/>
            </a:br>
            <a:r>
              <a:rPr lang="en-US" altLang="en-US" sz="4000" dirty="0"/>
              <a:t>- Floridian Nat’l Enquirer writer and editor were sued, along with publisher and distributor, for defamation in CA state court by CA resident</a:t>
            </a:r>
            <a:br>
              <a:rPr lang="en-US" altLang="en-US" sz="4000" dirty="0"/>
            </a:br>
            <a:r>
              <a:rPr lang="en-US" altLang="en-US" sz="4000" dirty="0"/>
              <a:t>- writer and editor argued no PJ in CA because they had no control over where the distribution was</a:t>
            </a:r>
            <a:br>
              <a:rPr lang="en-US" altLang="en-US" sz="4000" dirty="0"/>
            </a:br>
            <a:r>
              <a:rPr lang="en-US" altLang="en-US" sz="4000" dirty="0"/>
              <a:t>- </a:t>
            </a:r>
            <a:r>
              <a:rPr lang="en-US" altLang="en-US" sz="4000" dirty="0" err="1"/>
              <a:t>SCt</a:t>
            </a:r>
            <a:r>
              <a:rPr lang="en-US" altLang="en-US" sz="4000" dirty="0"/>
              <a:t> held unanimously there was PJ</a:t>
            </a:r>
            <a:br>
              <a:rPr lang="en-US" altLang="en-US" sz="4000" dirty="0"/>
            </a:br>
            <a:endParaRPr lang="en-US" altLang="en-US" sz="4000" dirty="0"/>
          </a:p>
        </p:txBody>
      </p:sp>
    </p:spTree>
    <p:extLst>
      <p:ext uri="{BB962C8B-B14F-4D97-AF65-F5344CB8AC3E}">
        <p14:creationId xmlns:p14="http://schemas.microsoft.com/office/powerpoint/2010/main" val="10078743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551" y="365125"/>
            <a:ext cx="10711249" cy="5813253"/>
          </a:xfrm>
        </p:spPr>
        <p:txBody>
          <a:bodyPr/>
          <a:lstStyle/>
          <a:p>
            <a:r>
              <a:rPr lang="en-US" dirty="0"/>
              <a:t>effects test?</a:t>
            </a:r>
          </a:p>
        </p:txBody>
      </p:sp>
    </p:spTree>
    <p:extLst>
      <p:ext uri="{BB962C8B-B14F-4D97-AF65-F5344CB8AC3E}">
        <p14:creationId xmlns:p14="http://schemas.microsoft.com/office/powerpoint/2010/main" val="1385641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AA465-788B-E244-8F6D-B2941DA13028}"/>
              </a:ext>
            </a:extLst>
          </p:cNvPr>
          <p:cNvSpPr>
            <a:spLocks noGrp="1"/>
          </p:cNvSpPr>
          <p:nvPr>
            <p:ph type="title"/>
          </p:nvPr>
        </p:nvSpPr>
        <p:spPr>
          <a:xfrm>
            <a:off x="417689" y="365125"/>
            <a:ext cx="10936111" cy="6080831"/>
          </a:xfrm>
        </p:spPr>
        <p:txBody>
          <a:bodyPr/>
          <a:lstStyle/>
          <a:p>
            <a:r>
              <a:rPr lang="en-US" dirty="0"/>
              <a:t>also</a:t>
            </a:r>
            <a:br>
              <a:rPr lang="en-US" dirty="0"/>
            </a:br>
            <a:br>
              <a:rPr lang="en-US" dirty="0"/>
            </a:br>
            <a:r>
              <a:rPr lang="en-US" dirty="0"/>
              <a:t>how do you determine whether a corporation is present within a state other than its state of incorporation to subject it to in </a:t>
            </a:r>
            <a:r>
              <a:rPr lang="en-US" dirty="0" err="1"/>
              <a:t>personam</a:t>
            </a:r>
            <a:r>
              <a:rPr lang="en-US" dirty="0"/>
              <a:t> PJ</a:t>
            </a:r>
            <a:br>
              <a:rPr lang="en-US" dirty="0"/>
            </a:br>
            <a:br>
              <a:rPr lang="en-US" dirty="0"/>
            </a:br>
            <a:r>
              <a:rPr lang="en-US" dirty="0"/>
              <a:t>not a problem  for individuals, because they have bodies</a:t>
            </a:r>
            <a:br>
              <a:rPr lang="en-US" dirty="0"/>
            </a:br>
            <a:endParaRPr lang="en-US" dirty="0"/>
          </a:p>
        </p:txBody>
      </p:sp>
    </p:spTree>
    <p:extLst>
      <p:ext uri="{BB962C8B-B14F-4D97-AF65-F5344CB8AC3E}">
        <p14:creationId xmlns:p14="http://schemas.microsoft.com/office/powerpoint/2010/main" val="29342365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828800" y="274638"/>
            <a:ext cx="8382000" cy="6278562"/>
          </a:xfrm>
        </p:spPr>
        <p:txBody>
          <a:bodyPr/>
          <a:lstStyle/>
          <a:p>
            <a:r>
              <a:rPr lang="en-US" altLang="en-US"/>
              <a:t>Walden v. Fiore</a:t>
            </a:r>
          </a:p>
        </p:txBody>
      </p:sp>
    </p:spTree>
    <p:extLst>
      <p:ext uri="{BB962C8B-B14F-4D97-AF65-F5344CB8AC3E}">
        <p14:creationId xmlns:p14="http://schemas.microsoft.com/office/powerpoint/2010/main" val="1878016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828800" y="274638"/>
            <a:ext cx="8382000" cy="6126162"/>
          </a:xfrm>
        </p:spPr>
        <p:txBody>
          <a:bodyPr/>
          <a:lstStyle/>
          <a:p>
            <a:pPr algn="l"/>
            <a:r>
              <a:rPr lang="en-US" altLang="en-US" dirty="0"/>
              <a:t>- foreign terrorist kills Americans abroad</a:t>
            </a:r>
            <a:br>
              <a:rPr lang="en-US" altLang="en-US" dirty="0"/>
            </a:br>
            <a:r>
              <a:rPr lang="en-US" altLang="en-US" dirty="0"/>
              <a:t>- he knows they are Americans</a:t>
            </a:r>
            <a:br>
              <a:rPr lang="en-US" altLang="en-US" dirty="0"/>
            </a:br>
            <a:r>
              <a:rPr lang="en-US" altLang="en-US" dirty="0"/>
              <a:t>- he is sued by the families in U.S. in a U.S. court for wrongful death</a:t>
            </a:r>
            <a:br>
              <a:rPr lang="en-US" altLang="en-US" dirty="0"/>
            </a:br>
            <a:r>
              <a:rPr lang="en-US" altLang="en-US" dirty="0"/>
              <a:t>- PJ?</a:t>
            </a:r>
          </a:p>
        </p:txBody>
      </p:sp>
    </p:spTree>
    <p:extLst>
      <p:ext uri="{BB962C8B-B14F-4D97-AF65-F5344CB8AC3E}">
        <p14:creationId xmlns:p14="http://schemas.microsoft.com/office/powerpoint/2010/main" val="36382073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513" y="365125"/>
            <a:ext cx="11615596" cy="6017568"/>
          </a:xfrm>
        </p:spPr>
        <p:txBody>
          <a:bodyPr>
            <a:noAutofit/>
          </a:bodyPr>
          <a:lstStyle/>
          <a:p>
            <a:r>
              <a:rPr lang="en-US" sz="3200" b="1" dirty="0"/>
              <a:t>Essay Question 6</a:t>
            </a:r>
            <a:r>
              <a:rPr lang="en-US" sz="3200" b="1"/>
              <a:t>. </a:t>
            </a:r>
            <a:br>
              <a:rPr lang="en-US" sz="3200" b="1"/>
            </a:br>
            <a:r>
              <a:rPr lang="en-US" sz="3200"/>
              <a:t>D</a:t>
            </a:r>
            <a:r>
              <a:rPr lang="en-US" sz="3200" dirty="0"/>
              <a:t>, a scientist who is a national and domiciliary of Sweden, was employed in Sweden by Magazine (which is incorporated and has all its offices and employees in Sweden) to write an article about widgets. Magazine distributes its magazine all over the world, including California, and D was aware of this. After performing tests in Sweden on widgets provided to him by Magazine, D wrote an article, which was then published and distributed by Magazine, in which he stated that the P Corp.’s widgets were defective. The P Corp. is incorporated and has its principal place of business and all of its manufacturing in California, and D was aware of these facts when he wrote the article. The P Corp. sued D in state court in California for defamation under California law. D makes a motion to dismiss for lack of personal jurisdiction. Will the motion succeed?</a:t>
            </a:r>
            <a:br>
              <a:rPr lang="en-US" sz="3200" b="1" dirty="0"/>
            </a:br>
            <a:endParaRPr lang="en-US" sz="3200" dirty="0"/>
          </a:p>
        </p:txBody>
      </p:sp>
    </p:spTree>
    <p:extLst>
      <p:ext uri="{BB962C8B-B14F-4D97-AF65-F5344CB8AC3E}">
        <p14:creationId xmlns:p14="http://schemas.microsoft.com/office/powerpoint/2010/main" val="496966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887" y="365125"/>
            <a:ext cx="10864913" cy="5981354"/>
          </a:xfrm>
        </p:spPr>
        <p:txBody>
          <a:bodyPr/>
          <a:lstStyle/>
          <a:p>
            <a:r>
              <a:rPr lang="en-US" dirty="0"/>
              <a:t>reliance on legal fictions that created a continued presence that could be tagged in the state</a:t>
            </a:r>
            <a:br>
              <a:rPr lang="en-US" dirty="0"/>
            </a:br>
            <a:br>
              <a:rPr lang="en-US" dirty="0"/>
            </a:br>
            <a:r>
              <a:rPr lang="en-US" dirty="0"/>
              <a:t>(an agent for service of process) </a:t>
            </a:r>
            <a:br>
              <a:rPr lang="en-US" dirty="0"/>
            </a:br>
            <a:br>
              <a:rPr lang="en-US" dirty="0"/>
            </a:br>
            <a:r>
              <a:rPr lang="en-US" dirty="0"/>
              <a:t> </a:t>
            </a:r>
          </a:p>
        </p:txBody>
      </p:sp>
    </p:spTree>
    <p:extLst>
      <p:ext uri="{BB962C8B-B14F-4D97-AF65-F5344CB8AC3E}">
        <p14:creationId xmlns:p14="http://schemas.microsoft.com/office/powerpoint/2010/main" val="4086176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0AFB2-5896-9845-B934-CB5DF8E7807D}"/>
              </a:ext>
            </a:extLst>
          </p:cNvPr>
          <p:cNvSpPr>
            <a:spLocks noGrp="1"/>
          </p:cNvSpPr>
          <p:nvPr>
            <p:ph type="title"/>
          </p:nvPr>
        </p:nvSpPr>
        <p:spPr>
          <a:xfrm>
            <a:off x="451556" y="365125"/>
            <a:ext cx="10902244" cy="6001808"/>
          </a:xfrm>
        </p:spPr>
        <p:txBody>
          <a:bodyPr/>
          <a:lstStyle/>
          <a:p>
            <a:r>
              <a:rPr lang="en-US" dirty="0"/>
              <a:t>but these statutes were subject to constitutional limits</a:t>
            </a:r>
            <a:br>
              <a:rPr lang="en-US" dirty="0"/>
            </a:br>
            <a:br>
              <a:rPr lang="en-US" dirty="0"/>
            </a:br>
            <a:r>
              <a:rPr lang="en-US" dirty="0"/>
              <a:t>the Privileges and Immunities Clause and the Commerce Clause</a:t>
            </a:r>
          </a:p>
        </p:txBody>
      </p:sp>
    </p:spTree>
    <p:extLst>
      <p:ext uri="{BB962C8B-B14F-4D97-AF65-F5344CB8AC3E}">
        <p14:creationId xmlns:p14="http://schemas.microsoft.com/office/powerpoint/2010/main" val="687036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B5928-A25E-1340-8925-5B297CA51694}"/>
              </a:ext>
            </a:extLst>
          </p:cNvPr>
          <p:cNvSpPr>
            <a:spLocks noGrp="1"/>
          </p:cNvSpPr>
          <p:nvPr>
            <p:ph type="title"/>
          </p:nvPr>
        </p:nvSpPr>
        <p:spPr>
          <a:xfrm>
            <a:off x="553156" y="398992"/>
            <a:ext cx="10834511" cy="5900208"/>
          </a:xfrm>
        </p:spPr>
        <p:txBody>
          <a:bodyPr/>
          <a:lstStyle/>
          <a:p>
            <a:r>
              <a:rPr lang="en-US" dirty="0"/>
              <a:t>don’t worry about the details of why these statutes could not completely solve the problem</a:t>
            </a:r>
            <a:br>
              <a:rPr lang="en-US" dirty="0"/>
            </a:br>
            <a:br>
              <a:rPr lang="en-US" dirty="0"/>
            </a:br>
            <a:r>
              <a:rPr lang="en-US" dirty="0"/>
              <a:t>just know they couldn’t</a:t>
            </a:r>
          </a:p>
        </p:txBody>
      </p:sp>
    </p:spTree>
    <p:extLst>
      <p:ext uri="{BB962C8B-B14F-4D97-AF65-F5344CB8AC3E}">
        <p14:creationId xmlns:p14="http://schemas.microsoft.com/office/powerpoint/2010/main" val="2597112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4D05A-2504-F540-B83A-2D5AD11E13B7}"/>
              </a:ext>
            </a:extLst>
          </p:cNvPr>
          <p:cNvSpPr>
            <a:spLocks noGrp="1"/>
          </p:cNvSpPr>
          <p:nvPr>
            <p:ph type="title"/>
          </p:nvPr>
        </p:nvSpPr>
        <p:spPr>
          <a:xfrm>
            <a:off x="417689" y="365125"/>
            <a:ext cx="10936111" cy="6001808"/>
          </a:xfrm>
        </p:spPr>
        <p:txBody>
          <a:bodyPr/>
          <a:lstStyle/>
          <a:p>
            <a:r>
              <a:rPr lang="en-US" dirty="0"/>
              <a:t>that made a new theory of PJ necessary</a:t>
            </a:r>
          </a:p>
        </p:txBody>
      </p:sp>
    </p:spTree>
    <p:extLst>
      <p:ext uri="{BB962C8B-B14F-4D97-AF65-F5344CB8AC3E}">
        <p14:creationId xmlns:p14="http://schemas.microsoft.com/office/powerpoint/2010/main" val="1714792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1163</TotalTime>
  <Words>1160</Words>
  <Application>Microsoft Macintosh PowerPoint</Application>
  <PresentationFormat>Widescreen</PresentationFormat>
  <Paragraphs>52</Paragraphs>
  <Slides>52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Calibri</vt:lpstr>
      <vt:lpstr>Calibri Light</vt:lpstr>
      <vt:lpstr>Office Theme</vt:lpstr>
      <vt:lpstr>Tues., Sep. 17</vt:lpstr>
      <vt:lpstr>The Pennoyer Framework</vt:lpstr>
      <vt:lpstr>two big problems with the Pennoyer framework  </vt:lpstr>
      <vt:lpstr> Neff, a domiciliary of California, enters Oregon, kills Mitchell’s family, and returns to California  Neff owns no property in Oregon  Mitchell sues Neff in Oregon state court for wrongful death  NO PJ (also a problem for past acts of a corporation in a state)</vt:lpstr>
      <vt:lpstr>also  how do you determine whether a corporation is present within a state other than its state of incorporation to subject it to in personam PJ  not a problem  for individuals, because they have bodies </vt:lpstr>
      <vt:lpstr>reliance on legal fictions that created a continued presence that could be tagged in the state  (an agent for service of process)    </vt:lpstr>
      <vt:lpstr>but these statutes were subject to constitutional limits  the Privileges and Immunities Clause and the Commerce Clause</vt:lpstr>
      <vt:lpstr>don’t worry about the details of why these statutes could not completely solve the problem  just know they couldn’t</vt:lpstr>
      <vt:lpstr>that made a new theory of PJ necessary</vt:lpstr>
      <vt:lpstr>a theory of corporate presence also arose under the Pennoyer framework</vt:lpstr>
      <vt:lpstr>International Shoe v. Washington (U.S. 1945)</vt:lpstr>
      <vt:lpstr>new theory of personal jurisdictional power</vt:lpstr>
      <vt:lpstr>But to the extent that a corporation exercises the privilege of conducting activities within a state, it enjoys the benefits and protection of the laws of that state. The exercise of that privilege may give rise to obligations; and, so far as those obligations arise out of or are connected with the activities within the state, a procedure which requires the corporation to respond to a suit brought to enforce them can, in most instances, hardly be said to be undue.</vt:lpstr>
      <vt:lpstr>recharacterization of cases under Pennoyer framework in the light of the new power theory</vt:lpstr>
      <vt:lpstr>substantial continuous activity - suit concerning activities entirely distinct from those in the state</vt:lpstr>
      <vt:lpstr>single or occasional acts had nature and quality making corporation amenable to suit - related to cause of action</vt:lpstr>
      <vt:lpstr>specific jurisdiction  pj only for specific causes of action  the activities giving rise to pj include those giving rise to the cause of action</vt:lpstr>
      <vt:lpstr>compare general jurisdiction  a Cal. state court has general pj over D (by virtue of Cal. being D’s domicile)  D can be sued on any cause of action in Cal. state court</vt:lpstr>
      <vt:lpstr>McGee v. Int’l Life Ins. Co. (US 1957)</vt:lpstr>
      <vt:lpstr>Turning to this case we think it apparent that the Due Process Clause did not preclude the California court from entering a judgment binding on respondent. It is sufficient for purposes of due process that the suit was based on a contract which had substantial connection with that State. The contract was delivered in California, the premiums were mailed from there and the insured was a resident of that State when he died.  </vt:lpstr>
      <vt:lpstr>- D (a TX corp.) enters into an insurance contract with P (a TX domiciliary) in TX.   - After paying some premiums, P moves to CA and continues paying the premiums from there.  - PJ over D in CA for breach of the contract?</vt:lpstr>
      <vt:lpstr>It cannot be denied that California has a manifest interest in providing effective means of redress for its residents when their insurers refuse to pay claims. These residents would be at a severe disadvantage if they were forced to follow the insurance company to a distant State in order to hold it legally accountable. When claims were small or moderate individual claimants frequently could not afford the cost of bringing an action in a foreign forum - thus in effect making the company judgment proof. Often the crucial witnesses - as here on the company's defense of suicide - will be found in the insured's locality. Of course there may be inconvenience to the insurer if it is held amenable to suit in California where it had this contract but certainly nothing which amounts to a denial of due process.</vt:lpstr>
      <vt:lpstr>Int’l Shoe theory of power  v.  convenience/reasonableness (or “McGee factors”)</vt:lpstr>
      <vt:lpstr>It cannot be denied that California has a manifest interest in providing effective means of redress for its residents when their insurers refuse to pay claims. These residents would be at a severe disadvantage if they were forced to follow the insurance company to a distant State in order to hold it legally accountable. When claims were small or moderate individual claimants frequently could not afford the cost of bringing an action in a foreign forum - thus in effect making the company judgment proof. Often the crucial witnesses - as here on the company's defense of suicide - will be found in the insured's locality. Of course there may be inconvenience to the insurer if it is held amenable to suit in California where it had this contract but certainly nothing which amounts to a denial of due process.</vt:lpstr>
      <vt:lpstr>what if McGee’s son has heard about Int’l Life Ins. Co. from a friend and had sent them an offer to insure him, which Int’l Life accepted?</vt:lpstr>
      <vt:lpstr>Demo is incorporated in Pa and has all of its employees and facilities in Pa  it sends one of its produce by mail to Paula (a California citizen)  the product injures Paula and she sues Demo in Ca</vt:lpstr>
      <vt:lpstr>Chung v. NANA Development Corp. 783 F.2d 1124 (4th Cir. 1986) </vt:lpstr>
      <vt:lpstr>- Va. P goes to Alaska to buy reindeer horns from Alaska D - wants them to remain frozen - requests that the D ship some of them to him in Va.  - when they arrive in Va. they are melted  - P sues D in Va.   PJ?  </vt:lpstr>
      <vt:lpstr>World-Wide Volkswagen v. Woodson (U.S. 1980)</vt:lpstr>
      <vt:lpstr>Ps? Ds?</vt:lpstr>
      <vt:lpstr>writ of prohibition  writ of mandamus</vt:lpstr>
      <vt:lpstr>why include Seaway and Worldwide Volkswagen?</vt:lpstr>
      <vt:lpstr>Okla.Stat., Tit. 12, § 1701.03(a)(4) (1971)      A court may exercise personal jurisdiction over a person, who acts directly or by an agent, as to a cause of action or claim for relief arising from the person's  . . .  causing tortious injury in this state by an act or omission outside this state if he regularly does or solicits business or engages in any other persistent course of conduct, or derives substantial revenue from goods used or consumed or services rendered, in this state  . . . .</vt:lpstr>
      <vt:lpstr>The concept of minimum contacts, in turn, can be seen to perform two related, but distinguishable, functions.   It protects the defendant against the burdens of litigating in a distant or inconvenient forum.   And it acts to ensure that the States through their courts, do not reach out beyond the limits imposed on them by their status as coequal sovereigns in a federal system.  The protection against inconvenient litigation is typically described in terms of "reasonableness" or "fairness."</vt:lpstr>
      <vt:lpstr>apply the McGee factors to this case….</vt:lpstr>
      <vt:lpstr>It cannot be denied that California has a manifest interest in providing effective means of redress for its residents when their insurers refuse to pay claims. These residents would be at a severe disadvantage if they were forced to follow the insurance company to a distant State in order to hold it legally accountable. When claims were small or moderate individual claimants frequently could not afford the cost of bringing an action in a foreign forum - thus in effect making the company judgment proof. Often the crucial witnesses - as here on the company's defense of suicide - will be found in the insured's locality. Of course there may be inconvenience to the insurer if it is held amenable to suit in California where it had this contract but certainly nothing which amounts to a denial of due process.</vt:lpstr>
      <vt:lpstr>Even if the defendant would suffer minimal or no inconvenience from being forced to litigate before the tribunals of another State; even if the forum State has a strong interest in applying its law to the controversy; even if the forum State is the most convenient location for litigation, the Due Process Clause, acting as an instrument of interstate federalism, may sometimes act to divest the State of its power to render a valid judgment. </vt:lpstr>
      <vt:lpstr>how did Seaway intentionally reach out to Oklahoma?</vt:lpstr>
      <vt:lpstr>why isn’t it enough that Seaway could foresee that the car would end up in OK?</vt:lpstr>
      <vt:lpstr>Ohio v. Wyandotte Chemicals  (U.S. 1971)</vt:lpstr>
      <vt:lpstr>doesn’t Seaway get economic benefit from the fact that the car it sold can go to OK? </vt:lpstr>
      <vt:lpstr>why is there PJ over Audi (the German co.)?</vt:lpstr>
      <vt:lpstr>stream of commerce</vt:lpstr>
      <vt:lpstr>This is not to say, of course, that foreseeability is wholly irrelevant.   But the foreseeability that is critical to due process analysis is not the mere likelihood that a product will find its way into the forum State.  Rather, it is that the defendant's conduct and connection with the forum State are such that he should reasonably anticipate being haled into court there.  </vt:lpstr>
      <vt:lpstr>Brennan’s dissent</vt:lpstr>
      <vt:lpstr>intentional torts</vt:lpstr>
      <vt:lpstr>Keeton v. Hustler Magazine (US 1984)</vt:lpstr>
      <vt:lpstr>Calder v. Jones (U.S. 1984) - Floridian Nat’l Enquirer writer and editor were sued, along with publisher and distributor, for defamation in CA state court by CA resident - writer and editor argued no PJ in CA because they had no control over where the distribution was - SCt held unanimously there was PJ </vt:lpstr>
      <vt:lpstr>effects test?</vt:lpstr>
      <vt:lpstr>Walden v. Fiore</vt:lpstr>
      <vt:lpstr>- foreign terrorist kills Americans abroad - he knows they are Americans - he is sued by the families in U.S. in a U.S. court for wrongful death - PJ?</vt:lpstr>
      <vt:lpstr>Essay Question 6.  D, a scientist who is a national and domiciliary of Sweden, was employed in Sweden by Magazine (which is incorporated and has all its offices and employees in Sweden) to write an article about widgets. Magazine distributes its magazine all over the world, including California, and D was aware of this. After performing tests in Sweden on widgets provided to him by Magazine, D wrote an article, which was then published and distributed by Magazine, in which he stated that the P Corp.’s widgets were defective. The P Corp. is incorporated and has its principal place of business and all of its manufacturing in California, and D was aware of these facts when he wrote the article. The P Corp. sued D in state court in California for defamation under California law. D makes a motion to dismiss for lack of personal jurisdiction. Will the motion succeed?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106</cp:revision>
  <cp:lastPrinted>2017-09-07T17:24:42Z</cp:lastPrinted>
  <dcterms:created xsi:type="dcterms:W3CDTF">2017-08-27T17:05:13Z</dcterms:created>
  <dcterms:modified xsi:type="dcterms:W3CDTF">2019-09-16T15:58:49Z</dcterms:modified>
</cp:coreProperties>
</file>