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5"/>
  </p:handoutMasterIdLst>
  <p:sldIdLst>
    <p:sldId id="580" r:id="rId2"/>
    <p:sldId id="585" r:id="rId3"/>
    <p:sldId id="594" r:id="rId4"/>
    <p:sldId id="620" r:id="rId5"/>
    <p:sldId id="621" r:id="rId6"/>
    <p:sldId id="625" r:id="rId7"/>
    <p:sldId id="628" r:id="rId8"/>
    <p:sldId id="629" r:id="rId9"/>
    <p:sldId id="630" r:id="rId10"/>
    <p:sldId id="631" r:id="rId11"/>
    <p:sldId id="632" r:id="rId12"/>
    <p:sldId id="552" r:id="rId13"/>
    <p:sldId id="554" r:id="rId14"/>
    <p:sldId id="557" r:id="rId15"/>
    <p:sldId id="560" r:id="rId16"/>
    <p:sldId id="562" r:id="rId17"/>
    <p:sldId id="564" r:id="rId18"/>
    <p:sldId id="567" r:id="rId19"/>
    <p:sldId id="569" r:id="rId20"/>
    <p:sldId id="570" r:id="rId21"/>
    <p:sldId id="571" r:id="rId22"/>
    <p:sldId id="572" r:id="rId23"/>
    <p:sldId id="573" r:id="rId24"/>
    <p:sldId id="574" r:id="rId25"/>
    <p:sldId id="575" r:id="rId26"/>
    <p:sldId id="576" r:id="rId27"/>
    <p:sldId id="577" r:id="rId28"/>
    <p:sldId id="578" r:id="rId29"/>
    <p:sldId id="579" r:id="rId30"/>
    <p:sldId id="584" r:id="rId31"/>
    <p:sldId id="503" r:id="rId32"/>
    <p:sldId id="457" r:id="rId33"/>
    <p:sldId id="458" r:id="rId34"/>
    <p:sldId id="459" r:id="rId35"/>
    <p:sldId id="460" r:id="rId36"/>
    <p:sldId id="461" r:id="rId37"/>
    <p:sldId id="462" r:id="rId38"/>
    <p:sldId id="504" r:id="rId39"/>
    <p:sldId id="464" r:id="rId40"/>
    <p:sldId id="465" r:id="rId41"/>
    <p:sldId id="466" r:id="rId42"/>
    <p:sldId id="640" r:id="rId43"/>
    <p:sldId id="586" r:id="rId44"/>
    <p:sldId id="469" r:id="rId45"/>
    <p:sldId id="470" r:id="rId46"/>
    <p:sldId id="471" r:id="rId47"/>
    <p:sldId id="472" r:id="rId48"/>
    <p:sldId id="473" r:id="rId49"/>
    <p:sldId id="474" r:id="rId50"/>
    <p:sldId id="475" r:id="rId51"/>
    <p:sldId id="476" r:id="rId52"/>
    <p:sldId id="587" r:id="rId53"/>
    <p:sldId id="588" r:id="rId54"/>
    <p:sldId id="589" r:id="rId55"/>
    <p:sldId id="480" r:id="rId56"/>
    <p:sldId id="590" r:id="rId57"/>
    <p:sldId id="483" r:id="rId58"/>
    <p:sldId id="484" r:id="rId59"/>
    <p:sldId id="512" r:id="rId60"/>
    <p:sldId id="513" r:id="rId61"/>
    <p:sldId id="514" r:id="rId62"/>
    <p:sldId id="515" r:id="rId63"/>
    <p:sldId id="516" r:id="rId6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112" d="100"/>
          <a:sy n="112" d="100"/>
        </p:scale>
        <p:origin x="4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C3E8ED7-E1CF-4972-8D32-0D048FA79058}" type="datetimeFigureOut">
              <a:rPr lang="en-US" smtClean="0"/>
              <a:t>9/13/19</a:t>
            </a:fld>
            <a:endParaRPr lang="en-US"/>
          </a:p>
        </p:txBody>
      </p:sp>
      <p:sp>
        <p:nvSpPr>
          <p:cNvPr id="4" name="Footer Placeholder 3"/>
          <p:cNvSpPr>
            <a:spLocks noGrp="1"/>
          </p:cNvSpPr>
          <p:nvPr>
            <p:ph type="ftr" sz="quarter" idx="2"/>
          </p:nvPr>
        </p:nvSpPr>
        <p:spPr>
          <a:xfrm>
            <a:off x="0" y="8829969"/>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9"/>
            <a:ext cx="3037840" cy="466433"/>
          </a:xfrm>
          <a:prstGeom prst="rect">
            <a:avLst/>
          </a:prstGeom>
        </p:spPr>
        <p:txBody>
          <a:bodyPr vert="horz" lIns="93177" tIns="46589" rIns="93177" bIns="46589" rtlCol="0" anchor="b"/>
          <a:lstStyle>
            <a:lvl1pPr algn="r">
              <a:defRPr sz="1200"/>
            </a:lvl1pPr>
          </a:lstStyle>
          <a:p>
            <a:fld id="{B0EC7C1F-DFE6-40EF-9BC0-0E96648AB036}" type="slidenum">
              <a:rPr lang="en-US" smtClean="0"/>
              <a:t>‹#›</a:t>
            </a:fld>
            <a:endParaRPr lang="en-US"/>
          </a:p>
        </p:txBody>
      </p:sp>
    </p:spTree>
    <p:extLst>
      <p:ext uri="{BB962C8B-B14F-4D97-AF65-F5344CB8AC3E}">
        <p14:creationId xmlns:p14="http://schemas.microsoft.com/office/powerpoint/2010/main" val="7860789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BA2E3B6-981F-4FD3-9999-1597D7F58619}" type="datetimeFigureOut">
              <a:rPr lang="en-US" smtClean="0"/>
              <a:t>9/13/19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114738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582044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28184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A2E3B6-981F-4FD3-9999-1597D7F58619}" type="datetimeFigureOut">
              <a:rPr lang="en-US" smtClean="0"/>
              <a:t>9/13/19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72448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A2E3B6-981F-4FD3-9999-1597D7F58619}" type="datetimeFigureOut">
              <a:rPr lang="en-US" smtClean="0"/>
              <a:t>9/13/19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7004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A2E3B6-981F-4FD3-9999-1597D7F58619}" type="datetimeFigureOut">
              <a:rPr lang="en-US" smtClean="0"/>
              <a:t>9/13/19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07417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A2E3B6-981F-4FD3-9999-1597D7F58619}" type="datetimeFigureOut">
              <a:rPr lang="en-US" smtClean="0"/>
              <a:t>9/13/19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22608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A2E3B6-981F-4FD3-9999-1597D7F58619}" type="datetimeFigureOut">
              <a:rPr lang="en-US" smtClean="0"/>
              <a:t>9/13/19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16598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2E3B6-981F-4FD3-9999-1597D7F58619}" type="datetimeFigureOut">
              <a:rPr lang="en-US" smtClean="0"/>
              <a:t>9/13/19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9724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69778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0234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2E3B6-981F-4FD3-9999-1597D7F58619}" type="datetimeFigureOut">
              <a:rPr lang="en-US" smtClean="0"/>
              <a:t>9/13/19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4AED1-7E5A-482A-A18E-42EF239DBB1C}" type="slidenum">
              <a:rPr lang="en-US" smtClean="0"/>
              <a:t>‹#›</a:t>
            </a:fld>
            <a:endParaRPr lang="en-US"/>
          </a:p>
        </p:txBody>
      </p:sp>
    </p:spTree>
    <p:extLst>
      <p:ext uri="{BB962C8B-B14F-4D97-AF65-F5344CB8AC3E}">
        <p14:creationId xmlns:p14="http://schemas.microsoft.com/office/powerpoint/2010/main" val="418864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Mon., Sep. 16</a:t>
            </a:r>
          </a:p>
        </p:txBody>
      </p:sp>
    </p:spTree>
    <p:extLst>
      <p:ext uri="{BB962C8B-B14F-4D97-AF65-F5344CB8AC3E}">
        <p14:creationId xmlns:p14="http://schemas.microsoft.com/office/powerpoint/2010/main" val="1975824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600200" y="1063626"/>
            <a:ext cx="8915400" cy="4594225"/>
          </a:xfrm>
        </p:spPr>
        <p:txBody>
          <a:bodyPr rtlCol="0">
            <a:normAutofit/>
          </a:bodyPr>
          <a:lstStyle/>
          <a:p>
            <a:pPr>
              <a:defRPr/>
            </a:pPr>
            <a:r>
              <a:rPr lang="en-US" i="1" dirty="0"/>
              <a:t>quasi in rem </a:t>
            </a:r>
            <a:br>
              <a:rPr lang="en-US" dirty="0"/>
            </a:br>
            <a:br>
              <a:rPr lang="en-US" dirty="0"/>
            </a:br>
            <a:r>
              <a:rPr lang="en-US" dirty="0"/>
              <a:t>two types:</a:t>
            </a:r>
            <a:br>
              <a:rPr lang="en-US" dirty="0"/>
            </a:br>
            <a:br>
              <a:rPr lang="en-US" dirty="0"/>
            </a:br>
            <a:r>
              <a:rPr lang="en-US" dirty="0"/>
              <a:t>1) </a:t>
            </a:r>
            <a:r>
              <a:rPr lang="en-US" altLang="en-US" dirty="0"/>
              <a:t>suit concerns ownership of property (e.g. quiet title action), BUT binding only on certain named parties</a:t>
            </a:r>
            <a:endParaRPr lang="en-US" dirty="0"/>
          </a:p>
        </p:txBody>
      </p:sp>
    </p:spTree>
    <p:extLst>
      <p:ext uri="{BB962C8B-B14F-4D97-AF65-F5344CB8AC3E}">
        <p14:creationId xmlns:p14="http://schemas.microsoft.com/office/powerpoint/2010/main" val="4155538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003426" y="1131888"/>
            <a:ext cx="8035925" cy="4672012"/>
          </a:xfrm>
        </p:spPr>
        <p:txBody>
          <a:bodyPr/>
          <a:lstStyle/>
          <a:p>
            <a:r>
              <a:rPr lang="en-US" altLang="en-US" dirty="0"/>
              <a:t>2) </a:t>
            </a:r>
            <a:r>
              <a:rPr lang="en-US" dirty="0"/>
              <a:t>source of PJ is D’s property in state at initiation of suit, but suit does not concern ownership of property</a:t>
            </a:r>
            <a:br>
              <a:rPr lang="en-US" dirty="0"/>
            </a:br>
            <a:br>
              <a:rPr lang="en-US" dirty="0"/>
            </a:br>
            <a:r>
              <a:rPr lang="en-US" dirty="0"/>
              <a:t>although if P wins, D’s property will be used to execute judgment</a:t>
            </a:r>
            <a:endParaRPr lang="en-US" altLang="en-US" dirty="0"/>
          </a:p>
        </p:txBody>
      </p:sp>
    </p:spTree>
    <p:extLst>
      <p:ext uri="{BB962C8B-B14F-4D97-AF65-F5344CB8AC3E}">
        <p14:creationId xmlns:p14="http://schemas.microsoft.com/office/powerpoint/2010/main" val="3412875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752600" y="1063626"/>
            <a:ext cx="8763000" cy="4708525"/>
          </a:xfrm>
        </p:spPr>
        <p:txBody>
          <a:bodyPr>
            <a:normAutofit fontScale="90000"/>
          </a:bodyPr>
          <a:lstStyle/>
          <a:p>
            <a:pPr eaLnBrk="1" hangingPunct="1"/>
            <a:r>
              <a:rPr lang="en-US" altLang="en-US"/>
              <a:t>§ 78. Individual Voluntarily Within The State</a:t>
            </a:r>
            <a:br>
              <a:rPr lang="en-US" altLang="en-US"/>
            </a:br>
            <a:br>
              <a:rPr lang="en-US" altLang="en-US"/>
            </a:br>
            <a:r>
              <a:rPr lang="en-US" altLang="en-US"/>
              <a:t>A state can exercise through its courts jurisdiction over an individual voluntarily within its territory whether he is permanently or only temporarily there.</a:t>
            </a:r>
          </a:p>
        </p:txBody>
      </p:sp>
    </p:spTree>
    <p:extLst>
      <p:ext uri="{BB962C8B-B14F-4D97-AF65-F5344CB8AC3E}">
        <p14:creationId xmlns:p14="http://schemas.microsoft.com/office/powerpoint/2010/main" val="3484065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1524000" y="1063626"/>
            <a:ext cx="8915400" cy="4651375"/>
          </a:xfrm>
        </p:spPr>
        <p:txBody>
          <a:bodyPr>
            <a:normAutofit fontScale="90000"/>
          </a:bodyPr>
          <a:lstStyle/>
          <a:p>
            <a:pPr eaLnBrk="1" hangingPunct="1"/>
            <a:r>
              <a:rPr lang="en-US" altLang="en-US"/>
              <a:t>§ 101. Jurisdiction Over Land</a:t>
            </a:r>
            <a:br>
              <a:rPr lang="en-US" altLang="en-US"/>
            </a:br>
            <a:br>
              <a:rPr lang="en-US" altLang="en-US"/>
            </a:br>
            <a:r>
              <a:rPr lang="en-US" altLang="en-US"/>
              <a:t>A state can exercise through its courts jurisdiction over land situated within the territory of the state, although a person owning or claiming an interest in the land is not personally subject to the jurisdiction of the state.</a:t>
            </a:r>
          </a:p>
        </p:txBody>
      </p:sp>
    </p:spTree>
    <p:extLst>
      <p:ext uri="{BB962C8B-B14F-4D97-AF65-F5344CB8AC3E}">
        <p14:creationId xmlns:p14="http://schemas.microsoft.com/office/powerpoint/2010/main" val="2898495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048032"/>
          </a:xfrm>
        </p:spPr>
        <p:txBody>
          <a:bodyPr>
            <a:normAutofit fontScale="90000"/>
          </a:bodyPr>
          <a:lstStyle/>
          <a:p>
            <a:r>
              <a:rPr lang="en-US" dirty="0"/>
              <a:t>§ 94. Decree To Be Carried Out In Another State</a:t>
            </a:r>
            <a:br>
              <a:rPr lang="en-US" dirty="0"/>
            </a:br>
            <a:br>
              <a:rPr lang="en-US" dirty="0"/>
            </a:br>
            <a:br>
              <a:rPr lang="en-US" dirty="0"/>
            </a:br>
            <a:r>
              <a:rPr lang="en-US" dirty="0"/>
              <a:t>A state can exercise jurisdiction through its courts to make a decree directing a party subject to the jurisdiction of the court to do an act in another state, provided such act is not contrary to the law of the state in which it is to be performed.</a:t>
            </a:r>
          </a:p>
        </p:txBody>
      </p:sp>
    </p:spTree>
    <p:extLst>
      <p:ext uri="{BB962C8B-B14F-4D97-AF65-F5344CB8AC3E}">
        <p14:creationId xmlns:p14="http://schemas.microsoft.com/office/powerpoint/2010/main" val="2565812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68" y="365125"/>
            <a:ext cx="10773032" cy="6183956"/>
          </a:xfrm>
        </p:spPr>
        <p:txBody>
          <a:bodyPr>
            <a:normAutofit fontScale="90000"/>
          </a:bodyPr>
          <a:lstStyle/>
          <a:p>
            <a:r>
              <a:rPr lang="en-US" dirty="0"/>
              <a:t>§ 106. Application Of Things To Payment Of Claims</a:t>
            </a:r>
            <a:br>
              <a:rPr lang="en-US" dirty="0"/>
            </a:br>
            <a:br>
              <a:rPr lang="en-US" dirty="0"/>
            </a:br>
            <a:r>
              <a:rPr lang="en-US" dirty="0"/>
              <a:t>[A] state can exercise through its courts jurisdiction to apply to the satisfaction of a claim, interests in things subject to the jurisdiction of the state, belonging to the person against whom the claim is asserted, although the state has no jurisdiction over him.</a:t>
            </a:r>
            <a:br>
              <a:rPr lang="en-US" dirty="0"/>
            </a:br>
            <a:br>
              <a:rPr lang="en-US" dirty="0"/>
            </a:br>
            <a:endParaRPr lang="en-US" dirty="0"/>
          </a:p>
        </p:txBody>
      </p:sp>
    </p:spTree>
    <p:extLst>
      <p:ext uri="{BB962C8B-B14F-4D97-AF65-F5344CB8AC3E}">
        <p14:creationId xmlns:p14="http://schemas.microsoft.com/office/powerpoint/2010/main" val="3963355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481" y="365125"/>
            <a:ext cx="10748319" cy="6048032"/>
          </a:xfrm>
        </p:spPr>
        <p:txBody>
          <a:bodyPr>
            <a:normAutofit fontScale="90000"/>
          </a:bodyPr>
          <a:lstStyle/>
          <a:p>
            <a:r>
              <a:rPr lang="en-US" dirty="0"/>
              <a:t>§ 106. Comment:</a:t>
            </a:r>
            <a:br>
              <a:rPr lang="en-US" dirty="0"/>
            </a:br>
            <a:r>
              <a:rPr lang="en-US" dirty="0"/>
              <a:t>a. The jurisdiction stated in this Section is commonly exercised through a proceeding begun by an attachment or by a bill in equity. A judgment rendered in such a proceeding is effective solely against interests in tangible things which are within the state. It is not effective against interests in tangible things not within the state, nor is it effective to impose a personal liability upon the person against whom the claim is asserted, if he is not subject to the jurisdiction of the state.</a:t>
            </a:r>
            <a:br>
              <a:rPr lang="en-US" dirty="0"/>
            </a:br>
            <a:endParaRPr lang="en-US" dirty="0"/>
          </a:p>
        </p:txBody>
      </p:sp>
    </p:spTree>
    <p:extLst>
      <p:ext uri="{BB962C8B-B14F-4D97-AF65-F5344CB8AC3E}">
        <p14:creationId xmlns:p14="http://schemas.microsoft.com/office/powerpoint/2010/main" val="3642445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42796" y="274638"/>
            <a:ext cx="9568004" cy="6278562"/>
          </a:xfrm>
        </p:spPr>
        <p:txBody>
          <a:bodyPr>
            <a:normAutofit fontScale="90000"/>
          </a:bodyPr>
          <a:lstStyle/>
          <a:p>
            <a:pPr algn="l"/>
            <a:r>
              <a:rPr lang="en-US" altLang="en-US" dirty="0"/>
              <a:t>Full Faith and Credit: </a:t>
            </a:r>
            <a:br>
              <a:rPr lang="en-US" altLang="en-US" dirty="0"/>
            </a:br>
            <a:br>
              <a:rPr lang="en-US" altLang="en-US" dirty="0"/>
            </a:br>
            <a:r>
              <a:rPr lang="en-US" altLang="en-US" dirty="0"/>
              <a:t>the recognizing jurisdiction must give the judgment the </a:t>
            </a:r>
            <a:r>
              <a:rPr lang="en-US" altLang="en-US" i="1" dirty="0"/>
              <a:t>same preclusive effect</a:t>
            </a:r>
            <a:r>
              <a:rPr lang="en-US" altLang="en-US" dirty="0"/>
              <a:t> it would have in the rendering jurisdiction’s courts</a:t>
            </a:r>
            <a:br>
              <a:rPr lang="en-US" altLang="en-US" dirty="0"/>
            </a:br>
            <a:br>
              <a:rPr lang="en-US" altLang="en-US" dirty="0"/>
            </a:br>
            <a:r>
              <a:rPr lang="en-US" altLang="en-US" dirty="0"/>
              <a:t>e.g. a California court must give the Oregon judgment the same preclusive effect it would have in Oregon state court.</a:t>
            </a:r>
          </a:p>
        </p:txBody>
      </p:sp>
    </p:spTree>
    <p:extLst>
      <p:ext uri="{BB962C8B-B14F-4D97-AF65-F5344CB8AC3E}">
        <p14:creationId xmlns:p14="http://schemas.microsoft.com/office/powerpoint/2010/main" val="138511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546" y="365125"/>
            <a:ext cx="10538254" cy="5825610"/>
          </a:xfrm>
        </p:spPr>
        <p:txBody>
          <a:bodyPr/>
          <a:lstStyle/>
          <a:p>
            <a:r>
              <a:rPr lang="en-US" dirty="0"/>
              <a:t>§ 79. Individual Domiciled Within The State</a:t>
            </a:r>
            <a:br>
              <a:rPr lang="en-US" dirty="0"/>
            </a:br>
            <a:br>
              <a:rPr lang="en-US" dirty="0"/>
            </a:br>
            <a:br>
              <a:rPr lang="en-US" dirty="0"/>
            </a:br>
            <a:r>
              <a:rPr lang="en-US" dirty="0"/>
              <a:t>A state can exercise through its courts jurisdiction over an individual domiciled within the state, although he is not present within the state.</a:t>
            </a:r>
          </a:p>
        </p:txBody>
      </p:sp>
    </p:spTree>
    <p:extLst>
      <p:ext uri="{BB962C8B-B14F-4D97-AF65-F5344CB8AC3E}">
        <p14:creationId xmlns:p14="http://schemas.microsoft.com/office/powerpoint/2010/main" val="3910611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03" y="365125"/>
            <a:ext cx="11181030" cy="5945140"/>
          </a:xfrm>
        </p:spPr>
        <p:txBody>
          <a:bodyPr>
            <a:normAutofit fontScale="90000"/>
          </a:bodyPr>
          <a:lstStyle/>
          <a:p>
            <a:r>
              <a:rPr lang="en-US" dirty="0"/>
              <a:t>this is the big problem:</a:t>
            </a:r>
            <a:br>
              <a:rPr lang="en-US" dirty="0"/>
            </a:br>
            <a:br>
              <a:rPr lang="en-US" dirty="0"/>
            </a:br>
            <a:r>
              <a:rPr lang="en-US" dirty="0"/>
              <a:t>Neff, a domiciliary of California, enters Oregon, kills Mitchell’s family, and returns to California</a:t>
            </a:r>
            <a:br>
              <a:rPr lang="en-US" dirty="0"/>
            </a:br>
            <a:br>
              <a:rPr lang="en-US" dirty="0"/>
            </a:br>
            <a:r>
              <a:rPr lang="en-US" dirty="0"/>
              <a:t>Neff owns no property in Oregon</a:t>
            </a:r>
            <a:br>
              <a:rPr lang="en-US" dirty="0"/>
            </a:br>
            <a:br>
              <a:rPr lang="en-US" dirty="0"/>
            </a:br>
            <a:r>
              <a:rPr lang="en-US" dirty="0"/>
              <a:t>Mitchell sues Neff in Oregon state court for wrongful death</a:t>
            </a:r>
            <a:br>
              <a:rPr lang="en-US" dirty="0"/>
            </a:br>
            <a:br>
              <a:rPr lang="en-US" dirty="0"/>
            </a:br>
            <a:r>
              <a:rPr lang="en-US" dirty="0"/>
              <a:t>PJ?</a:t>
            </a:r>
          </a:p>
        </p:txBody>
      </p:sp>
    </p:spTree>
    <p:extLst>
      <p:ext uri="{BB962C8B-B14F-4D97-AF65-F5344CB8AC3E}">
        <p14:creationId xmlns:p14="http://schemas.microsoft.com/office/powerpoint/2010/main" val="95348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95600" y="1063626"/>
            <a:ext cx="6286500" cy="4651375"/>
          </a:xfrm>
        </p:spPr>
        <p:txBody>
          <a:bodyPr/>
          <a:lstStyle/>
          <a:p>
            <a:pPr eaLnBrk="1" hangingPunct="1"/>
            <a:r>
              <a:rPr lang="en-US" altLang="en-US" b="1"/>
              <a:t>PERSONAL JURISDICTION IN STATE COURT</a:t>
            </a:r>
            <a:br>
              <a:rPr lang="en-US" altLang="en-US"/>
            </a:br>
            <a:endParaRPr lang="en-US" altLang="en-US"/>
          </a:p>
        </p:txBody>
      </p:sp>
    </p:spTree>
    <p:extLst>
      <p:ext uri="{BB962C8B-B14F-4D97-AF65-F5344CB8AC3E}">
        <p14:creationId xmlns:p14="http://schemas.microsoft.com/office/powerpoint/2010/main" val="2786615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365125"/>
            <a:ext cx="10864913" cy="5981354"/>
          </a:xfrm>
        </p:spPr>
        <p:txBody>
          <a:bodyPr/>
          <a:lstStyle/>
          <a:p>
            <a:r>
              <a:rPr lang="en-US" dirty="0"/>
              <a:t>can Hess v. </a:t>
            </a:r>
            <a:r>
              <a:rPr lang="en-US" dirty="0" err="1"/>
              <a:t>Pawloski</a:t>
            </a:r>
            <a:r>
              <a:rPr lang="en-US" dirty="0"/>
              <a:t> (U.S. 1927) fix things?</a:t>
            </a:r>
            <a:br>
              <a:rPr lang="en-US" dirty="0"/>
            </a:br>
            <a:br>
              <a:rPr lang="en-US" dirty="0"/>
            </a:br>
            <a:endParaRPr lang="en-US" dirty="0"/>
          </a:p>
        </p:txBody>
      </p:sp>
    </p:spTree>
    <p:extLst>
      <p:ext uri="{BB962C8B-B14F-4D97-AF65-F5344CB8AC3E}">
        <p14:creationId xmlns:p14="http://schemas.microsoft.com/office/powerpoint/2010/main" val="2538918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689" y="365125"/>
            <a:ext cx="10729111" cy="5818392"/>
          </a:xfrm>
        </p:spPr>
        <p:txBody>
          <a:bodyPr/>
          <a:lstStyle/>
          <a:p>
            <a:r>
              <a:rPr lang="en-US" b="1" dirty="0"/>
              <a:t>U.S. Const. Art. IV, Sect. 2</a:t>
            </a:r>
            <a:br>
              <a:rPr lang="en-US" b="1" dirty="0"/>
            </a:br>
            <a:br>
              <a:rPr lang="en-US" b="1" dirty="0"/>
            </a:br>
            <a:r>
              <a:rPr lang="en-US" dirty="0"/>
              <a:t>The Citizens of each State shall be entitled to all Privileges and Immunities of Citizens in the several States.</a:t>
            </a:r>
            <a:br>
              <a:rPr lang="en-US" dirty="0"/>
            </a:br>
            <a:endParaRPr lang="en-US" dirty="0"/>
          </a:p>
        </p:txBody>
      </p:sp>
    </p:spTree>
    <p:extLst>
      <p:ext uri="{BB962C8B-B14F-4D97-AF65-F5344CB8AC3E}">
        <p14:creationId xmlns:p14="http://schemas.microsoft.com/office/powerpoint/2010/main" val="2593936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67050" y="1063626"/>
            <a:ext cx="6115050" cy="4422775"/>
          </a:xfrm>
        </p:spPr>
        <p:txBody>
          <a:bodyPr/>
          <a:lstStyle/>
          <a:p>
            <a:pPr eaLnBrk="1" hangingPunct="1"/>
            <a:r>
              <a:rPr lang="en-US" altLang="en-US"/>
              <a:t>corporations</a:t>
            </a:r>
          </a:p>
        </p:txBody>
      </p:sp>
    </p:spTree>
    <p:extLst>
      <p:ext uri="{BB962C8B-B14F-4D97-AF65-F5344CB8AC3E}">
        <p14:creationId xmlns:p14="http://schemas.microsoft.com/office/powerpoint/2010/main" val="4153684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05758" y="1063626"/>
            <a:ext cx="9709842" cy="4937125"/>
          </a:xfrm>
        </p:spPr>
        <p:txBody>
          <a:bodyPr>
            <a:normAutofit fontScale="90000"/>
          </a:bodyPr>
          <a:lstStyle/>
          <a:p>
            <a:pPr algn="l" eaLnBrk="1" hangingPunct="1"/>
            <a:r>
              <a:rPr lang="en-US" altLang="en-US" dirty="0"/>
              <a:t>- the D Corp., incorporated in California, has an agent go to Oregon where he sells a product to P </a:t>
            </a:r>
            <a:br>
              <a:rPr lang="en-US" altLang="en-US" dirty="0"/>
            </a:br>
            <a:br>
              <a:rPr lang="en-US" altLang="en-US" dirty="0"/>
            </a:br>
            <a:r>
              <a:rPr lang="en-US" altLang="en-US" dirty="0"/>
              <a:t>- the product harms P</a:t>
            </a:r>
            <a:br>
              <a:rPr lang="en-US" altLang="en-US" dirty="0"/>
            </a:br>
            <a:br>
              <a:rPr lang="en-US" altLang="en-US" dirty="0"/>
            </a:br>
            <a:r>
              <a:rPr lang="en-US" altLang="en-US" dirty="0"/>
              <a:t>- P seeks to sue the D Corp. in California state court</a:t>
            </a:r>
            <a:br>
              <a:rPr lang="en-US" altLang="en-US" dirty="0"/>
            </a:br>
            <a:br>
              <a:rPr lang="en-US" altLang="en-US" dirty="0"/>
            </a:br>
            <a:r>
              <a:rPr lang="en-US" altLang="en-US" dirty="0"/>
              <a:t>- is there PJ?</a:t>
            </a:r>
          </a:p>
        </p:txBody>
      </p:sp>
    </p:spTree>
    <p:extLst>
      <p:ext uri="{BB962C8B-B14F-4D97-AF65-F5344CB8AC3E}">
        <p14:creationId xmlns:p14="http://schemas.microsoft.com/office/powerpoint/2010/main" val="137354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05758" y="1063626"/>
            <a:ext cx="9709842" cy="4937125"/>
          </a:xfrm>
        </p:spPr>
        <p:txBody>
          <a:bodyPr>
            <a:normAutofit fontScale="90000"/>
          </a:bodyPr>
          <a:lstStyle/>
          <a:p>
            <a:pPr algn="l" eaLnBrk="1" hangingPunct="1"/>
            <a:r>
              <a:rPr lang="en-US" altLang="en-US" dirty="0"/>
              <a:t>- the D Corp., incorporated in California, has an agent go to Oregon where he sells a product to P </a:t>
            </a:r>
            <a:br>
              <a:rPr lang="en-US" altLang="en-US" dirty="0"/>
            </a:br>
            <a:br>
              <a:rPr lang="en-US" altLang="en-US" dirty="0"/>
            </a:br>
            <a:r>
              <a:rPr lang="en-US" altLang="en-US" dirty="0"/>
              <a:t>- the product harms P</a:t>
            </a:r>
            <a:br>
              <a:rPr lang="en-US" altLang="en-US" dirty="0"/>
            </a:br>
            <a:br>
              <a:rPr lang="en-US" altLang="en-US" dirty="0"/>
            </a:br>
            <a:r>
              <a:rPr lang="en-US" altLang="en-US" dirty="0"/>
              <a:t>- P seeks to sue the D Corp. in Oregon state court</a:t>
            </a:r>
            <a:br>
              <a:rPr lang="en-US" altLang="en-US" dirty="0"/>
            </a:br>
            <a:br>
              <a:rPr lang="en-US" altLang="en-US" dirty="0"/>
            </a:br>
            <a:r>
              <a:rPr lang="en-US" altLang="en-US" dirty="0"/>
              <a:t>- is there PJ?</a:t>
            </a:r>
          </a:p>
        </p:txBody>
      </p:sp>
    </p:spTree>
    <p:extLst>
      <p:ext uri="{BB962C8B-B14F-4D97-AF65-F5344CB8AC3E}">
        <p14:creationId xmlns:p14="http://schemas.microsoft.com/office/powerpoint/2010/main" val="12544561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109816"/>
          </a:xfrm>
        </p:spPr>
        <p:txBody>
          <a:bodyPr/>
          <a:lstStyle/>
          <a:p>
            <a:r>
              <a:rPr lang="en-US" altLang="en-US" dirty="0"/>
              <a:t>- would it be enough that P has the CEO of the D Corp. tagged in Oregon?</a:t>
            </a:r>
            <a:br>
              <a:rPr lang="en-US" altLang="en-US" dirty="0"/>
            </a:br>
            <a:endParaRPr lang="en-US" dirty="0"/>
          </a:p>
        </p:txBody>
      </p:sp>
    </p:spTree>
    <p:extLst>
      <p:ext uri="{BB962C8B-B14F-4D97-AF65-F5344CB8AC3E}">
        <p14:creationId xmlns:p14="http://schemas.microsoft.com/office/powerpoint/2010/main" val="2379408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61315" y="1063626"/>
            <a:ext cx="11389259" cy="4651375"/>
          </a:xfrm>
        </p:spPr>
        <p:txBody>
          <a:bodyPr>
            <a:normAutofit fontScale="90000"/>
          </a:bodyPr>
          <a:lstStyle/>
          <a:p>
            <a:pPr algn="l" eaLnBrk="1" hangingPunct="1"/>
            <a:r>
              <a:rPr lang="en-US" altLang="en-US" sz="4000" dirty="0"/>
              <a:t>- the D Corp., incorporated in California, wishes to do business in Oregon</a:t>
            </a:r>
            <a:br>
              <a:rPr lang="en-US" altLang="en-US" sz="4000" dirty="0"/>
            </a:br>
            <a:br>
              <a:rPr lang="en-US" altLang="en-US" sz="4000" dirty="0"/>
            </a:br>
            <a:r>
              <a:rPr lang="en-US" altLang="en-US" sz="4000" dirty="0"/>
              <a:t>- to do so, Oregon requires the D Corp. to appoint the Sect. of State of Oregon as its agent for service of process</a:t>
            </a:r>
            <a:br>
              <a:rPr lang="en-US" altLang="en-US" sz="4000" dirty="0"/>
            </a:br>
            <a:br>
              <a:rPr lang="en-US" altLang="en-US" sz="4000" dirty="0"/>
            </a:br>
            <a:r>
              <a:rPr lang="en-US" altLang="en-US" sz="4000" dirty="0"/>
              <a:t>- the D Corp. does</a:t>
            </a:r>
            <a:br>
              <a:rPr lang="en-US" altLang="en-US" sz="4000" dirty="0"/>
            </a:br>
            <a:br>
              <a:rPr lang="en-US" altLang="en-US" sz="4000" dirty="0"/>
            </a:br>
            <a:r>
              <a:rPr lang="en-US" altLang="en-US" sz="4000" dirty="0"/>
              <a:t>- P is harmed by a D Corp. product and sues the D Corp in Oregon state court, serving the Sect. of State of Oregon </a:t>
            </a:r>
            <a:br>
              <a:rPr lang="en-US" altLang="en-US" sz="4000" dirty="0"/>
            </a:br>
            <a:br>
              <a:rPr lang="en-US" altLang="en-US" sz="4000" dirty="0"/>
            </a:br>
            <a:r>
              <a:rPr lang="en-US" altLang="en-US" sz="4000" dirty="0"/>
              <a:t>- is there PJ? </a:t>
            </a:r>
          </a:p>
        </p:txBody>
      </p:sp>
    </p:spTree>
    <p:extLst>
      <p:ext uri="{BB962C8B-B14F-4D97-AF65-F5344CB8AC3E}">
        <p14:creationId xmlns:p14="http://schemas.microsoft.com/office/powerpoint/2010/main" val="3770193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34977" y="1063626"/>
            <a:ext cx="11570329" cy="4651375"/>
          </a:xfrm>
        </p:spPr>
        <p:txBody>
          <a:bodyPr>
            <a:normAutofit fontScale="90000"/>
          </a:bodyPr>
          <a:lstStyle/>
          <a:p>
            <a:pPr algn="l" eaLnBrk="1" hangingPunct="1"/>
            <a:r>
              <a:rPr lang="en-US" altLang="en-US" sz="4000" dirty="0"/>
              <a:t>- the D Corp., incorporated in California, wishes to do business in Oregon</a:t>
            </a:r>
            <a:br>
              <a:rPr lang="en-US" altLang="en-US" sz="4000" dirty="0"/>
            </a:br>
            <a:br>
              <a:rPr lang="en-US" altLang="en-US" sz="4000" dirty="0"/>
            </a:br>
            <a:r>
              <a:rPr lang="en-US" altLang="en-US" sz="4000" dirty="0"/>
              <a:t>- Oregon takes doing business in Oregon to constitute appointment of the Sect. of State of Oregon as its agent for service of process</a:t>
            </a:r>
            <a:br>
              <a:rPr lang="en-US" altLang="en-US" sz="4000" dirty="0"/>
            </a:br>
            <a:br>
              <a:rPr lang="en-US" altLang="en-US" sz="4000" dirty="0"/>
            </a:br>
            <a:r>
              <a:rPr lang="en-US" altLang="en-US" sz="4000" dirty="0"/>
              <a:t>- P is harmed by a D Corp. product and sues the D Corp in Oregon state court, serving the Sect. of State of Oregon </a:t>
            </a:r>
            <a:br>
              <a:rPr lang="en-US" altLang="en-US" sz="4000" dirty="0"/>
            </a:br>
            <a:br>
              <a:rPr lang="en-US" altLang="en-US" sz="4000" dirty="0"/>
            </a:br>
            <a:r>
              <a:rPr lang="en-US" altLang="en-US" sz="4000" dirty="0"/>
              <a:t>- is there PJ? </a:t>
            </a:r>
          </a:p>
        </p:txBody>
      </p:sp>
    </p:spTree>
    <p:extLst>
      <p:ext uri="{BB962C8B-B14F-4D97-AF65-F5344CB8AC3E}">
        <p14:creationId xmlns:p14="http://schemas.microsoft.com/office/powerpoint/2010/main" val="1849991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8887" y="325926"/>
            <a:ext cx="11063335" cy="6346478"/>
          </a:xfrm>
        </p:spPr>
        <p:txBody>
          <a:bodyPr>
            <a:normAutofit/>
          </a:bodyPr>
          <a:lstStyle/>
          <a:p>
            <a:pPr algn="l" eaLnBrk="1" hangingPunct="1"/>
            <a:r>
              <a:rPr lang="en-US" altLang="en-US" sz="3200" dirty="0"/>
              <a:t>- the Neff Corp. is incorporated and has its principal place of business in California</a:t>
            </a:r>
            <a:br>
              <a:rPr lang="en-US" altLang="en-US" sz="3200" dirty="0"/>
            </a:br>
            <a:br>
              <a:rPr lang="en-US" altLang="en-US" sz="3200" dirty="0"/>
            </a:br>
            <a:r>
              <a:rPr lang="en-US" altLang="en-US" sz="3200" dirty="0"/>
              <a:t>- but it does substantial business in Oregon, selling close to 3 million pairs of shoes a year; it also has 8 employees in Oregon</a:t>
            </a:r>
            <a:br>
              <a:rPr lang="en-US" altLang="en-US" sz="3200" dirty="0"/>
            </a:br>
            <a:br>
              <a:rPr lang="en-US" altLang="en-US" sz="3200" dirty="0"/>
            </a:br>
            <a:r>
              <a:rPr lang="en-US" altLang="en-US" sz="3200" dirty="0"/>
              <a:t>- it has not appointed an agent for service of process, nor does Oregon have a statute claiming that by doing business in the state an agent for service is impliedly appointed</a:t>
            </a:r>
            <a:br>
              <a:rPr lang="en-US" altLang="en-US" sz="3200" dirty="0"/>
            </a:br>
            <a:br>
              <a:rPr lang="en-US" altLang="en-US" sz="3200" dirty="0"/>
            </a:br>
            <a:r>
              <a:rPr lang="en-US" altLang="en-US" sz="3200" dirty="0"/>
              <a:t>- Mitchell sues the Neff Corp. in Oregon state court for breach of contract (the shoes he bought in Oregon fell apart)</a:t>
            </a:r>
            <a:br>
              <a:rPr lang="en-US" altLang="en-US" sz="3200" dirty="0"/>
            </a:br>
            <a:br>
              <a:rPr lang="en-US" altLang="en-US" sz="3200" dirty="0"/>
            </a:br>
            <a:r>
              <a:rPr lang="en-US" altLang="en-US" sz="3200" dirty="0"/>
              <a:t>- is there PJ under a </a:t>
            </a:r>
            <a:r>
              <a:rPr lang="en-US" altLang="en-US" sz="3200" dirty="0" err="1"/>
              <a:t>Pennoyer</a:t>
            </a:r>
            <a:r>
              <a:rPr lang="en-US" altLang="en-US" sz="3200" dirty="0"/>
              <a:t> theory?</a:t>
            </a:r>
          </a:p>
        </p:txBody>
      </p:sp>
    </p:spTree>
    <p:extLst>
      <p:ext uri="{BB962C8B-B14F-4D97-AF65-F5344CB8AC3E}">
        <p14:creationId xmlns:p14="http://schemas.microsoft.com/office/powerpoint/2010/main" val="1334914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0123" y="274638"/>
            <a:ext cx="11733291" cy="6430962"/>
          </a:xfrm>
        </p:spPr>
        <p:txBody>
          <a:bodyPr/>
          <a:lstStyle/>
          <a:p>
            <a:pPr algn="l"/>
            <a:r>
              <a:rPr lang="en-US" altLang="en-US" sz="3200" dirty="0"/>
              <a:t>- the Neff Corp. is incorporated and has its principal place of business in California</a:t>
            </a:r>
            <a:br>
              <a:rPr lang="en-US" altLang="en-US" sz="3200" dirty="0"/>
            </a:br>
            <a:br>
              <a:rPr lang="en-US" altLang="en-US" sz="3200" dirty="0"/>
            </a:br>
            <a:r>
              <a:rPr lang="en-US" altLang="en-US" sz="3200" dirty="0"/>
              <a:t>- it </a:t>
            </a:r>
            <a:r>
              <a:rPr lang="en-US" altLang="en-US" sz="3200" i="1" dirty="0"/>
              <a:t>used to do </a:t>
            </a:r>
            <a:r>
              <a:rPr lang="en-US" altLang="en-US" sz="3200" dirty="0"/>
              <a:t>substantial business in Oregon, selling close to 3 million pairs of shoes a year. It also had 8 employees in Oregon</a:t>
            </a:r>
            <a:br>
              <a:rPr lang="en-US" altLang="en-US" sz="3200" dirty="0"/>
            </a:br>
            <a:br>
              <a:rPr lang="en-US" altLang="en-US" sz="3200" dirty="0"/>
            </a:br>
            <a:r>
              <a:rPr lang="en-US" altLang="en-US" sz="3200" dirty="0"/>
              <a:t>- Mitchell sues the Neff Corp. in Oregon state court for breach of contract (the shoes he bought in Oregon during the time the Neff Corp. was doing business there fell apart)</a:t>
            </a:r>
            <a:br>
              <a:rPr lang="en-US" altLang="en-US" sz="3200" dirty="0"/>
            </a:br>
            <a:br>
              <a:rPr lang="en-US" altLang="en-US" sz="3200" dirty="0"/>
            </a:br>
            <a:r>
              <a:rPr lang="en-US" altLang="en-US" sz="3200" dirty="0"/>
              <a:t>- but the Neff Corp. no longer has a presence in Oregon</a:t>
            </a:r>
            <a:br>
              <a:rPr lang="en-US" altLang="en-US" sz="3200" dirty="0"/>
            </a:br>
            <a:br>
              <a:rPr lang="en-US" altLang="en-US" sz="3200" dirty="0"/>
            </a:br>
            <a:r>
              <a:rPr lang="en-US" altLang="en-US" sz="3200" dirty="0"/>
              <a:t>-PJ under a </a:t>
            </a:r>
            <a:r>
              <a:rPr lang="en-US" altLang="en-US" sz="3200" dirty="0" err="1"/>
              <a:t>Pennoyer</a:t>
            </a:r>
            <a:r>
              <a:rPr lang="en-US" altLang="en-US" sz="3200" dirty="0"/>
              <a:t> theory?</a:t>
            </a:r>
            <a:br>
              <a:rPr lang="en-US" altLang="en-US" sz="3200" dirty="0"/>
            </a:br>
            <a:endParaRPr lang="en-US" altLang="en-US" sz="3200" dirty="0"/>
          </a:p>
        </p:txBody>
      </p:sp>
    </p:spTree>
    <p:extLst>
      <p:ext uri="{BB962C8B-B14F-4D97-AF65-F5344CB8AC3E}">
        <p14:creationId xmlns:p14="http://schemas.microsoft.com/office/powerpoint/2010/main" val="2765134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895600" y="1063626"/>
            <a:ext cx="6286500" cy="4651375"/>
          </a:xfrm>
        </p:spPr>
        <p:txBody>
          <a:bodyPr/>
          <a:lstStyle/>
          <a:p>
            <a:pPr eaLnBrk="1" hangingPunct="1"/>
            <a:r>
              <a:rPr lang="en-US" altLang="en-US"/>
              <a:t>Pennoyer v Neff (US 1878)</a:t>
            </a:r>
          </a:p>
        </p:txBody>
      </p:sp>
    </p:spTree>
    <p:extLst>
      <p:ext uri="{BB962C8B-B14F-4D97-AF65-F5344CB8AC3E}">
        <p14:creationId xmlns:p14="http://schemas.microsoft.com/office/powerpoint/2010/main" val="31132525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895600" y="1063626"/>
            <a:ext cx="6286500" cy="4708525"/>
          </a:xfrm>
        </p:spPr>
        <p:txBody>
          <a:bodyPr/>
          <a:lstStyle/>
          <a:p>
            <a:r>
              <a:rPr lang="en-US" altLang="en-US"/>
              <a:t>International Shoe v. Washington</a:t>
            </a:r>
            <a:br>
              <a:rPr lang="en-US" altLang="en-US"/>
            </a:br>
            <a:r>
              <a:rPr lang="en-US" altLang="en-US"/>
              <a:t>(U.S. 1945)</a:t>
            </a:r>
          </a:p>
        </p:txBody>
      </p:sp>
    </p:spTree>
    <p:extLst>
      <p:ext uri="{BB962C8B-B14F-4D97-AF65-F5344CB8AC3E}">
        <p14:creationId xmlns:p14="http://schemas.microsoft.com/office/powerpoint/2010/main" val="1022855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476" y="365125"/>
            <a:ext cx="10575324" cy="5924464"/>
          </a:xfrm>
        </p:spPr>
        <p:txBody>
          <a:bodyPr/>
          <a:lstStyle/>
          <a:p>
            <a:r>
              <a:rPr lang="en-US" dirty="0"/>
              <a:t>plaintiff?</a:t>
            </a:r>
            <a:br>
              <a:rPr lang="en-US" dirty="0"/>
            </a:br>
            <a:br>
              <a:rPr lang="en-US" dirty="0"/>
            </a:br>
            <a:r>
              <a:rPr lang="en-US" dirty="0"/>
              <a:t>defendant?</a:t>
            </a:r>
            <a:br>
              <a:rPr lang="en-US" dirty="0"/>
            </a:br>
            <a:br>
              <a:rPr lang="en-US" dirty="0"/>
            </a:br>
            <a:r>
              <a:rPr lang="en-US" dirty="0"/>
              <a:t>cause of action?</a:t>
            </a:r>
            <a:br>
              <a:rPr lang="en-US" dirty="0"/>
            </a:br>
            <a:br>
              <a:rPr lang="en-US" dirty="0"/>
            </a:br>
            <a:r>
              <a:rPr lang="en-US" dirty="0"/>
              <a:t>method of service?</a:t>
            </a:r>
          </a:p>
        </p:txBody>
      </p:sp>
    </p:spTree>
    <p:extLst>
      <p:ext uri="{BB962C8B-B14F-4D97-AF65-F5344CB8AC3E}">
        <p14:creationId xmlns:p14="http://schemas.microsoft.com/office/powerpoint/2010/main" val="4023325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44842" y="333631"/>
            <a:ext cx="11417643" cy="6672649"/>
          </a:xfrm>
        </p:spPr>
        <p:txBody>
          <a:bodyPr>
            <a:normAutofit/>
          </a:bodyPr>
          <a:lstStyle/>
          <a:p>
            <a:pPr algn="l"/>
            <a:r>
              <a:rPr lang="en-US" altLang="en-US" sz="2800" dirty="0"/>
              <a:t>Appellant appeared specially before the office of unemployment, and moved to set aside the order and notice of assessment on the ground that the service upon appellant's salesman was not proper service upon appellant; that appellant was not a corporation of the State of Washington, and was not doing business within the state; that it had no agent within the state upon whom service could be made; and that appellant is not an employer, and does not furnish employment within the meaning of the statute…. Appellant in each of these courts assailed the statute as applied, as a violation of the due process clause of the Fourteenth Amendment, and as imposing a constitutionally prohibited burden on interstate commerce. </a:t>
            </a:r>
          </a:p>
        </p:txBody>
      </p:sp>
    </p:spTree>
    <p:extLst>
      <p:ext uri="{BB962C8B-B14F-4D97-AF65-F5344CB8AC3E}">
        <p14:creationId xmlns:p14="http://schemas.microsoft.com/office/powerpoint/2010/main" val="35947547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274638"/>
            <a:ext cx="8382000" cy="6430962"/>
          </a:xfrm>
        </p:spPr>
        <p:txBody>
          <a:bodyPr/>
          <a:lstStyle/>
          <a:p>
            <a:pPr algn="l"/>
            <a:r>
              <a:rPr lang="en-US" altLang="en-US" sz="4000" b="1"/>
              <a:t>Section 8.</a:t>
            </a:r>
            <a:br>
              <a:rPr lang="en-US" altLang="en-US" sz="4000" b="1"/>
            </a:br>
            <a:r>
              <a:rPr lang="en-US" altLang="en-US" sz="4000"/>
              <a:t>The Congress shall have power to…</a:t>
            </a:r>
            <a:br>
              <a:rPr lang="en-US" altLang="en-US" sz="4000"/>
            </a:br>
            <a:r>
              <a:rPr lang="en-US" altLang="en-US" sz="4000"/>
              <a:t>regulate commerce with foreign nations, and among the several states, and with the Indian tribes;</a:t>
            </a:r>
            <a:br>
              <a:rPr lang="en-US" altLang="en-US" sz="4000"/>
            </a:br>
            <a:r>
              <a:rPr lang="en-US" altLang="en-US" sz="4000"/>
              <a:t>…constitute tribunals inferior to the Supreme Court</a:t>
            </a:r>
          </a:p>
        </p:txBody>
      </p:sp>
    </p:spTree>
    <p:extLst>
      <p:ext uri="{BB962C8B-B14F-4D97-AF65-F5344CB8AC3E}">
        <p14:creationId xmlns:p14="http://schemas.microsoft.com/office/powerpoint/2010/main" val="4832627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1752600" y="304801"/>
            <a:ext cx="8686800" cy="6354763"/>
          </a:xfrm>
        </p:spPr>
        <p:txBody>
          <a:bodyPr>
            <a:normAutofit/>
          </a:bodyPr>
          <a:lstStyle/>
          <a:p>
            <a:pPr algn="l"/>
            <a:r>
              <a:rPr lang="en-US" altLang="en-US" sz="4000" dirty="0"/>
              <a:t>interstate commerce argument against taxes?</a:t>
            </a:r>
            <a:br>
              <a:rPr lang="en-US" altLang="en-US" sz="4000" dirty="0"/>
            </a:br>
            <a:br>
              <a:rPr lang="en-US" altLang="en-US" sz="4000" dirty="0"/>
            </a:br>
            <a:r>
              <a:rPr lang="en-US" altLang="en-US" sz="4000" dirty="0"/>
              <a:t>due process argument against taxes?</a:t>
            </a:r>
          </a:p>
        </p:txBody>
      </p:sp>
    </p:spTree>
    <p:extLst>
      <p:ext uri="{BB962C8B-B14F-4D97-AF65-F5344CB8AC3E}">
        <p14:creationId xmlns:p14="http://schemas.microsoft.com/office/powerpoint/2010/main" val="7199246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981200" y="274638"/>
            <a:ext cx="8229600" cy="6278562"/>
          </a:xfrm>
        </p:spPr>
        <p:txBody>
          <a:bodyPr/>
          <a:lstStyle/>
          <a:p>
            <a:r>
              <a:rPr lang="en-US" altLang="en-US" dirty="0"/>
              <a:t>notice?</a:t>
            </a:r>
          </a:p>
        </p:txBody>
      </p:sp>
    </p:spTree>
    <p:extLst>
      <p:ext uri="{BB962C8B-B14F-4D97-AF65-F5344CB8AC3E}">
        <p14:creationId xmlns:p14="http://schemas.microsoft.com/office/powerpoint/2010/main" val="2230866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600200" y="1063626"/>
            <a:ext cx="8839200" cy="4594225"/>
          </a:xfrm>
        </p:spPr>
        <p:txBody>
          <a:bodyPr>
            <a:normAutofit fontScale="90000"/>
          </a:bodyPr>
          <a:lstStyle/>
          <a:p>
            <a:pPr algn="l"/>
            <a:r>
              <a:rPr lang="en-US" altLang="en-US" sz="3600"/>
              <a:t>We are likewise unable to conclude that the service of the process within the state upon an agent whose activities establish appellant's "presence" there was not sufficient notice of the suit, or that the suit was so unrelated to those activities as to make the agent an inappropriate vehicle for communicating the notice. It is enough that appellant has established such contacts with the state that the particular form of substituted service adopted there gives reasonable assurance that the notice will be actual.</a:t>
            </a:r>
          </a:p>
        </p:txBody>
      </p:sp>
    </p:spTree>
    <p:extLst>
      <p:ext uri="{BB962C8B-B14F-4D97-AF65-F5344CB8AC3E}">
        <p14:creationId xmlns:p14="http://schemas.microsoft.com/office/powerpoint/2010/main" val="460549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274638"/>
            <a:ext cx="8153400" cy="6507162"/>
          </a:xfrm>
        </p:spPr>
        <p:txBody>
          <a:bodyPr/>
          <a:lstStyle/>
          <a:p>
            <a:r>
              <a:rPr lang="en-US" altLang="en-US"/>
              <a:t>PJ?</a:t>
            </a:r>
          </a:p>
        </p:txBody>
      </p:sp>
    </p:spTree>
    <p:extLst>
      <p:ext uri="{BB962C8B-B14F-4D97-AF65-F5344CB8AC3E}">
        <p14:creationId xmlns:p14="http://schemas.microsoft.com/office/powerpoint/2010/main" val="34204214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195" y="365125"/>
            <a:ext cx="10723605" cy="6122172"/>
          </a:xfrm>
        </p:spPr>
        <p:txBody>
          <a:bodyPr/>
          <a:lstStyle/>
          <a:p>
            <a:r>
              <a:rPr lang="en-US" dirty="0"/>
              <a:t>what were Int’l Shoe’s activities in Wash.?</a:t>
            </a:r>
          </a:p>
        </p:txBody>
      </p:sp>
    </p:spTree>
    <p:extLst>
      <p:ext uri="{BB962C8B-B14F-4D97-AF65-F5344CB8AC3E}">
        <p14:creationId xmlns:p14="http://schemas.microsoft.com/office/powerpoint/2010/main" val="26891421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676400" y="976313"/>
            <a:ext cx="8915400" cy="5143500"/>
          </a:xfrm>
        </p:spPr>
        <p:txBody>
          <a:bodyPr>
            <a:normAutofit fontScale="90000"/>
          </a:bodyPr>
          <a:lstStyle/>
          <a:p>
            <a:pPr algn="l"/>
            <a:r>
              <a:rPr lang="en-US" altLang="en-US" sz="2800" dirty="0"/>
              <a:t>To say that the corporation is so far "present" there as to satisfy due process requirements, for purposes of taxation or the maintenance of suits against it in the courts of the state, is to beg the question to be decided. For the terms "present" or "presence" are used merely to symbolize those activities of the corporation's agent within the state which courts will deem to be sufficient to satisfy the demands of due process. Those demands may be met by such contacts of the corporation with the state of the forum as make it reasonable, in the context of our federal system of government, to require the corporation to defend the particular suit which is brought there. An "estimate of the inconveniences" which would result to the corporation from a trial away from its "home" or principal place of business is relevant in this connection. </a:t>
            </a:r>
          </a:p>
        </p:txBody>
      </p:sp>
    </p:spTree>
    <p:extLst>
      <p:ext uri="{BB962C8B-B14F-4D97-AF65-F5344CB8AC3E}">
        <p14:creationId xmlns:p14="http://schemas.microsoft.com/office/powerpoint/2010/main" val="1936259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09900" y="1063626"/>
            <a:ext cx="6172200" cy="4194175"/>
          </a:xfrm>
        </p:spPr>
        <p:txBody>
          <a:bodyPr/>
          <a:lstStyle/>
          <a:p>
            <a:pPr eaLnBrk="1" hangingPunct="1"/>
            <a:r>
              <a:rPr lang="en-US" altLang="en-US"/>
              <a:t>challenging PJ</a:t>
            </a:r>
          </a:p>
        </p:txBody>
      </p:sp>
    </p:spTree>
    <p:extLst>
      <p:ext uri="{BB962C8B-B14F-4D97-AF65-F5344CB8AC3E}">
        <p14:creationId xmlns:p14="http://schemas.microsoft.com/office/powerpoint/2010/main" val="13338158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05000" y="274638"/>
            <a:ext cx="8305800" cy="6354762"/>
          </a:xfrm>
        </p:spPr>
        <p:txBody>
          <a:bodyPr/>
          <a:lstStyle/>
          <a:p>
            <a:r>
              <a:rPr lang="en-US" altLang="en-US" dirty="0"/>
              <a:t>“reasonableness”</a:t>
            </a:r>
            <a:br>
              <a:rPr lang="en-US" altLang="en-US" dirty="0"/>
            </a:br>
            <a:br>
              <a:rPr lang="en-US" altLang="en-US" dirty="0"/>
            </a:br>
            <a:r>
              <a:rPr lang="en-US" altLang="en-US" dirty="0"/>
              <a:t>including convenience, e.g. burden on D of going to forum state</a:t>
            </a:r>
            <a:br>
              <a:rPr lang="en-US" altLang="en-US" dirty="0"/>
            </a:br>
            <a:endParaRPr lang="en-US" altLang="en-US" dirty="0"/>
          </a:p>
        </p:txBody>
      </p:sp>
    </p:spTree>
    <p:extLst>
      <p:ext uri="{BB962C8B-B14F-4D97-AF65-F5344CB8AC3E}">
        <p14:creationId xmlns:p14="http://schemas.microsoft.com/office/powerpoint/2010/main" val="13848860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524000" y="274638"/>
            <a:ext cx="9144000" cy="6278562"/>
          </a:xfrm>
        </p:spPr>
        <p:txBody>
          <a:bodyPr/>
          <a:lstStyle/>
          <a:p>
            <a:pPr algn="l"/>
            <a:r>
              <a:rPr lang="en-US" altLang="en-US" dirty="0"/>
              <a:t>the D Corp. has its headquarters in Camden, New Jersey, a few miles from the state court in Pennsylvania</a:t>
            </a:r>
            <a:br>
              <a:rPr lang="en-US" altLang="en-US" dirty="0"/>
            </a:br>
            <a:br>
              <a:rPr lang="en-US" altLang="en-US" dirty="0"/>
            </a:br>
            <a:r>
              <a:rPr lang="en-US" altLang="en-US" dirty="0"/>
              <a:t>it has no contacts with Pa. but it would be very convenient for the D Corp. to litigate there</a:t>
            </a:r>
            <a:br>
              <a:rPr lang="en-US" altLang="en-US" dirty="0"/>
            </a:br>
            <a:br>
              <a:rPr lang="en-US" altLang="en-US" dirty="0"/>
            </a:br>
            <a:r>
              <a:rPr lang="en-US" altLang="en-US" dirty="0"/>
              <a:t>is there PJ of the D Corp. in Pa. state court?</a:t>
            </a:r>
          </a:p>
        </p:txBody>
      </p:sp>
    </p:spTree>
    <p:extLst>
      <p:ext uri="{BB962C8B-B14F-4D97-AF65-F5344CB8AC3E}">
        <p14:creationId xmlns:p14="http://schemas.microsoft.com/office/powerpoint/2010/main" val="2259012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981200" y="274638"/>
            <a:ext cx="8229600" cy="6354762"/>
          </a:xfrm>
        </p:spPr>
        <p:txBody>
          <a:bodyPr/>
          <a:lstStyle/>
          <a:p>
            <a:r>
              <a:rPr lang="en-US" altLang="en-US" dirty="0"/>
              <a:t>new theory of personal jurisdictional </a:t>
            </a:r>
            <a:r>
              <a:rPr lang="en-US" altLang="en-US" i="1" dirty="0"/>
              <a:t>power</a:t>
            </a:r>
          </a:p>
        </p:txBody>
      </p:sp>
    </p:spTree>
    <p:extLst>
      <p:ext uri="{BB962C8B-B14F-4D97-AF65-F5344CB8AC3E}">
        <p14:creationId xmlns:p14="http://schemas.microsoft.com/office/powerpoint/2010/main" val="3249880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752600" y="857250"/>
            <a:ext cx="8763000" cy="5143500"/>
          </a:xfrm>
        </p:spPr>
        <p:txBody>
          <a:bodyPr/>
          <a:lstStyle/>
          <a:p>
            <a:pPr algn="l"/>
            <a:r>
              <a:rPr lang="en-US" altLang="en-US" sz="3600"/>
              <a:t>But to the extent that a corporation exercises the privilege of conducting activities within a state, it enjoys the benefits and protection of the laws of that state. The exercise of that privilege may give rise to obligations; and, so far as those obligations arise out of or are connected with the activities within the state, a procedure which requires the corporation to respond to a suit brought to enforce them can, in most instances, hardly be said to be undue.</a:t>
            </a:r>
          </a:p>
        </p:txBody>
      </p:sp>
    </p:spTree>
    <p:extLst>
      <p:ext uri="{BB962C8B-B14F-4D97-AF65-F5344CB8AC3E}">
        <p14:creationId xmlns:p14="http://schemas.microsoft.com/office/powerpoint/2010/main" val="12263269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05000" y="274638"/>
            <a:ext cx="8305800" cy="6126162"/>
          </a:xfrm>
        </p:spPr>
        <p:txBody>
          <a:bodyPr/>
          <a:lstStyle/>
          <a:p>
            <a:r>
              <a:rPr lang="en-US" altLang="en-US"/>
              <a:t>recharacterization of cases under </a:t>
            </a:r>
            <a:r>
              <a:rPr lang="en-US" altLang="en-US" i="1"/>
              <a:t>Pennoyer</a:t>
            </a:r>
            <a:r>
              <a:rPr lang="en-US" altLang="en-US"/>
              <a:t> framework in the light of the new power theory</a:t>
            </a:r>
          </a:p>
        </p:txBody>
      </p:sp>
    </p:spTree>
    <p:extLst>
      <p:ext uri="{BB962C8B-B14F-4D97-AF65-F5344CB8AC3E}">
        <p14:creationId xmlns:p14="http://schemas.microsoft.com/office/powerpoint/2010/main" val="28478479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752600" y="1063626"/>
            <a:ext cx="8686800" cy="4651375"/>
          </a:xfrm>
        </p:spPr>
        <p:txBody>
          <a:bodyPr>
            <a:normAutofit fontScale="90000"/>
          </a:bodyPr>
          <a:lstStyle/>
          <a:p>
            <a:pPr algn="l"/>
            <a:r>
              <a:rPr lang="en-US" altLang="en-US"/>
              <a:t>‘Presence' in the state in this sense has never been doubted when the activities of the corporation there have not only been </a:t>
            </a:r>
            <a:r>
              <a:rPr lang="en-US" altLang="en-US" b="1"/>
              <a:t>continuous and systematic</a:t>
            </a:r>
            <a:r>
              <a:rPr lang="en-US" altLang="en-US"/>
              <a:t>, but also </a:t>
            </a:r>
            <a:r>
              <a:rPr lang="en-US" altLang="en-US" b="1"/>
              <a:t>give rise to the liabilities sued on</a:t>
            </a:r>
            <a:r>
              <a:rPr lang="en-US" altLang="en-US"/>
              <a:t>, even though no consent to be sued or authorization to an agent to accept service of process has been given. </a:t>
            </a:r>
          </a:p>
        </p:txBody>
      </p:sp>
    </p:spTree>
    <p:extLst>
      <p:ext uri="{BB962C8B-B14F-4D97-AF65-F5344CB8AC3E}">
        <p14:creationId xmlns:p14="http://schemas.microsoft.com/office/powerpoint/2010/main" val="34059187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76400" y="1063626"/>
            <a:ext cx="8763000" cy="4651375"/>
          </a:xfrm>
        </p:spPr>
        <p:txBody>
          <a:bodyPr>
            <a:normAutofit fontScale="90000"/>
          </a:bodyPr>
          <a:lstStyle/>
          <a:p>
            <a:pPr algn="l"/>
            <a:r>
              <a:rPr lang="en-US" altLang="en-US"/>
              <a:t>Conversely it has been generally recognized that the casual presence of the corporate agent or even his conduct of </a:t>
            </a:r>
            <a:r>
              <a:rPr lang="en-US" altLang="en-US" b="1"/>
              <a:t>single or isolated items of activities in a state </a:t>
            </a:r>
            <a:r>
              <a:rPr lang="en-US" altLang="en-US"/>
              <a:t>in the corporation's behalf are not enough to subject it to suit on </a:t>
            </a:r>
            <a:r>
              <a:rPr lang="en-US" altLang="en-US" b="1"/>
              <a:t>causes of action unconnected with the activities there</a:t>
            </a:r>
            <a:r>
              <a:rPr lang="en-US" altLang="en-US"/>
              <a:t>. </a:t>
            </a:r>
          </a:p>
        </p:txBody>
      </p:sp>
    </p:spTree>
    <p:extLst>
      <p:ext uri="{BB962C8B-B14F-4D97-AF65-F5344CB8AC3E}">
        <p14:creationId xmlns:p14="http://schemas.microsoft.com/office/powerpoint/2010/main" val="12978145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28800" y="1063626"/>
            <a:ext cx="8534400" cy="4651375"/>
          </a:xfrm>
        </p:spPr>
        <p:txBody>
          <a:bodyPr>
            <a:normAutofit fontScale="90000"/>
          </a:bodyPr>
          <a:lstStyle/>
          <a:p>
            <a:pPr algn="l"/>
            <a:r>
              <a:rPr lang="en-US" altLang="en-US" sz="3600"/>
              <a:t>While it has been held in cases on which appellant relies that </a:t>
            </a:r>
            <a:r>
              <a:rPr lang="en-US" altLang="en-US" sz="3600" b="1"/>
              <a:t>continuous activity </a:t>
            </a:r>
            <a:r>
              <a:rPr lang="en-US" altLang="en-US" sz="3600"/>
              <a:t>of some sorts within a state is not enough to support the demand that the corporation be amenable to suits unrelated to that activity, there have been instances in which the continuous corporate operations within a state were thought </a:t>
            </a:r>
            <a:r>
              <a:rPr lang="en-US" altLang="en-US" sz="3600" b="1"/>
              <a:t>so</a:t>
            </a:r>
            <a:r>
              <a:rPr lang="en-US" altLang="en-US" sz="3600"/>
              <a:t> </a:t>
            </a:r>
            <a:r>
              <a:rPr lang="en-US" altLang="en-US" sz="3600" b="1"/>
              <a:t>substantial </a:t>
            </a:r>
            <a:r>
              <a:rPr lang="en-US" altLang="en-US" sz="3600"/>
              <a:t>and of such a nature as to justify suit against it on </a:t>
            </a:r>
            <a:r>
              <a:rPr lang="en-US" altLang="en-US" sz="3600" b="1"/>
              <a:t>causes of action arising from dealings entirely distinct from those activities</a:t>
            </a:r>
            <a:r>
              <a:rPr lang="en-US" altLang="en-US" sz="3600"/>
              <a:t>. </a:t>
            </a:r>
          </a:p>
        </p:txBody>
      </p:sp>
    </p:spTree>
    <p:extLst>
      <p:ext uri="{BB962C8B-B14F-4D97-AF65-F5344CB8AC3E}">
        <p14:creationId xmlns:p14="http://schemas.microsoft.com/office/powerpoint/2010/main" val="9178750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828800" y="971550"/>
            <a:ext cx="8610600" cy="4914900"/>
          </a:xfrm>
        </p:spPr>
        <p:txBody>
          <a:bodyPr>
            <a:normAutofit fontScale="90000"/>
          </a:bodyPr>
          <a:lstStyle/>
          <a:p>
            <a:pPr algn="l"/>
            <a:r>
              <a:rPr lang="en-US" altLang="en-US" sz="3600"/>
              <a:t>Finally, although the commission of some </a:t>
            </a:r>
            <a:r>
              <a:rPr lang="en-US" altLang="en-US" sz="3600" b="1"/>
              <a:t>single or occasional acts </a:t>
            </a:r>
            <a:r>
              <a:rPr lang="en-US" altLang="en-US" sz="3600"/>
              <a:t>of the corporate agent in a state sufficient to impose an obligation or liability on the corporation has not been thought to confer upon the state authority to enforce it, other such acts, because of their </a:t>
            </a:r>
            <a:r>
              <a:rPr lang="en-US" altLang="en-US" sz="3600" b="1"/>
              <a:t>nature and quality </a:t>
            </a:r>
            <a:r>
              <a:rPr lang="en-US" altLang="en-US" sz="3600"/>
              <a:t>and the circumstances of their commission, may be deemed sufficient to render the corporation liable to suit.</a:t>
            </a:r>
          </a:p>
        </p:txBody>
      </p:sp>
    </p:spTree>
    <p:extLst>
      <p:ext uri="{BB962C8B-B14F-4D97-AF65-F5344CB8AC3E}">
        <p14:creationId xmlns:p14="http://schemas.microsoft.com/office/powerpoint/2010/main" val="5724525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752600" y="857250"/>
            <a:ext cx="8610600" cy="5029200"/>
          </a:xfrm>
        </p:spPr>
        <p:txBody>
          <a:bodyPr>
            <a:normAutofit fontScale="90000"/>
          </a:bodyPr>
          <a:lstStyle/>
          <a:p>
            <a:pPr algn="l"/>
            <a:r>
              <a:rPr lang="en-US" altLang="en-US" sz="4000"/>
              <a:t>True, some of the decisions holding the corporation amenable to suit have been supported by resort to the legal fiction that it has given its consent to service and suit, consent being implied from its presence in the state through the acts of its authorized agents. But more realistically it may be said that those authorized acts were of such a nature as to justify the fiction.</a:t>
            </a:r>
          </a:p>
        </p:txBody>
      </p:sp>
    </p:spTree>
    <p:extLst>
      <p:ext uri="{BB962C8B-B14F-4D97-AF65-F5344CB8AC3E}">
        <p14:creationId xmlns:p14="http://schemas.microsoft.com/office/powerpoint/2010/main" val="10788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26337" y="126749"/>
            <a:ext cx="11769505" cy="6464173"/>
          </a:xfrm>
        </p:spPr>
        <p:txBody>
          <a:bodyPr>
            <a:normAutofit fontScale="90000"/>
          </a:bodyPr>
          <a:lstStyle/>
          <a:p>
            <a:pPr algn="l" eaLnBrk="1" hangingPunct="1"/>
            <a:r>
              <a:rPr lang="en-US" altLang="en-US" i="1" dirty="0"/>
              <a:t>direct</a:t>
            </a:r>
            <a:br>
              <a:rPr lang="en-US" altLang="en-US" dirty="0"/>
            </a:br>
            <a:r>
              <a:rPr lang="en-US" altLang="en-US" dirty="0"/>
              <a:t>	- motion to dismiss for lack of PJ brought before the court that is wrongly asserting PJ</a:t>
            </a:r>
            <a:br>
              <a:rPr lang="en-US" altLang="en-US" dirty="0"/>
            </a:br>
            <a:r>
              <a:rPr lang="en-US" altLang="en-US" dirty="0"/>
              <a:t>	- motion to set aside judgment brought before the court that wrongly asserted PJ</a:t>
            </a:r>
            <a:br>
              <a:rPr lang="en-US" altLang="en-US" dirty="0"/>
            </a:br>
            <a:br>
              <a:rPr lang="en-US" altLang="en-US" dirty="0"/>
            </a:br>
            <a:r>
              <a:rPr lang="en-US" altLang="en-US" i="1" dirty="0"/>
              <a:t>indirect</a:t>
            </a:r>
            <a:br>
              <a:rPr lang="en-US" altLang="en-US" dirty="0"/>
            </a:br>
            <a:r>
              <a:rPr lang="en-US" altLang="en-US" dirty="0"/>
              <a:t>	- collateral attack</a:t>
            </a:r>
            <a:br>
              <a:rPr lang="en-US" altLang="en-US" dirty="0"/>
            </a:br>
            <a:r>
              <a:rPr lang="en-US" altLang="en-US" dirty="0"/>
              <a:t>		- a challenge of the validity of the judgment of different proceedings on the ground that the court in the proceedings lacked PJ</a:t>
            </a:r>
          </a:p>
        </p:txBody>
      </p:sp>
    </p:spTree>
    <p:extLst>
      <p:ext uri="{BB962C8B-B14F-4D97-AF65-F5344CB8AC3E}">
        <p14:creationId xmlns:p14="http://schemas.microsoft.com/office/powerpoint/2010/main" val="249648849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067050" y="1063626"/>
            <a:ext cx="6115050" cy="4594225"/>
          </a:xfrm>
        </p:spPr>
        <p:txBody>
          <a:bodyPr/>
          <a:lstStyle/>
          <a:p>
            <a:r>
              <a:rPr lang="en-CA" altLang="en-US"/>
              <a:t>activities are continuous and systematic &amp; give rise to liabilities sued upon</a:t>
            </a:r>
            <a:br>
              <a:rPr lang="en-US" altLang="en-US"/>
            </a:br>
            <a:endParaRPr lang="en-US" altLang="en-US"/>
          </a:p>
        </p:txBody>
      </p:sp>
    </p:spTree>
    <p:extLst>
      <p:ext uri="{BB962C8B-B14F-4D97-AF65-F5344CB8AC3E}">
        <p14:creationId xmlns:p14="http://schemas.microsoft.com/office/powerpoint/2010/main" val="41630206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009900" y="1063626"/>
            <a:ext cx="6343650" cy="4651375"/>
          </a:xfrm>
        </p:spPr>
        <p:txBody>
          <a:bodyPr/>
          <a:lstStyle/>
          <a:p>
            <a:r>
              <a:rPr lang="en-CA" altLang="en-US"/>
              <a:t>casual presence, single isolated activities - suit unconnected with activities in state</a:t>
            </a:r>
            <a:br>
              <a:rPr lang="en-US" altLang="en-US"/>
            </a:br>
            <a:endParaRPr lang="en-US" altLang="en-US"/>
          </a:p>
        </p:txBody>
      </p:sp>
    </p:spTree>
    <p:extLst>
      <p:ext uri="{BB962C8B-B14F-4D97-AF65-F5344CB8AC3E}">
        <p14:creationId xmlns:p14="http://schemas.microsoft.com/office/powerpoint/2010/main" val="32346711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09900" y="1063626"/>
            <a:ext cx="6343650" cy="4651375"/>
          </a:xfrm>
        </p:spPr>
        <p:txBody>
          <a:bodyPr/>
          <a:lstStyle/>
          <a:p>
            <a:r>
              <a:rPr lang="en-CA" altLang="en-US"/>
              <a:t>substantial continuous activity - suit concerning activities entirely distinct from those in the state</a:t>
            </a:r>
            <a:endParaRPr lang="en-US" altLang="en-US"/>
          </a:p>
        </p:txBody>
      </p:sp>
    </p:spTree>
    <p:extLst>
      <p:ext uri="{BB962C8B-B14F-4D97-AF65-F5344CB8AC3E}">
        <p14:creationId xmlns:p14="http://schemas.microsoft.com/office/powerpoint/2010/main" val="36017624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09900" y="1063626"/>
            <a:ext cx="6286500" cy="4708525"/>
          </a:xfrm>
        </p:spPr>
        <p:txBody>
          <a:bodyPr/>
          <a:lstStyle/>
          <a:p>
            <a:r>
              <a:rPr lang="en-CA" altLang="en-US"/>
              <a:t>single or occasional acts had nature and quality making corporation amenable to suit - related to cause of action</a:t>
            </a:r>
            <a:endParaRPr lang="en-US" altLang="en-US"/>
          </a:p>
        </p:txBody>
      </p:sp>
    </p:spTree>
    <p:extLst>
      <p:ext uri="{BB962C8B-B14F-4D97-AF65-F5344CB8AC3E}">
        <p14:creationId xmlns:p14="http://schemas.microsoft.com/office/powerpoint/2010/main" val="21001345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952750" y="1063626"/>
            <a:ext cx="6229350" cy="4594225"/>
          </a:xfrm>
        </p:spPr>
        <p:txBody>
          <a:bodyPr>
            <a:normAutofit fontScale="90000"/>
          </a:bodyPr>
          <a:lstStyle/>
          <a:p>
            <a:pPr eaLnBrk="1" hangingPunct="1"/>
            <a:r>
              <a:rPr lang="en-US" altLang="en-US" i="1"/>
              <a:t>specific jurisdiction</a:t>
            </a:r>
            <a:br>
              <a:rPr lang="en-US" altLang="en-US"/>
            </a:br>
            <a:br>
              <a:rPr lang="en-US" altLang="en-US"/>
            </a:br>
            <a:r>
              <a:rPr lang="en-US" altLang="en-US"/>
              <a:t>pj only for specific causes of action</a:t>
            </a:r>
            <a:br>
              <a:rPr lang="en-US" altLang="en-US"/>
            </a:br>
            <a:br>
              <a:rPr lang="en-US" altLang="en-US"/>
            </a:br>
            <a:r>
              <a:rPr lang="en-US" altLang="en-US"/>
              <a:t>the activities giving rise to pj include those giving rise to the cause of action</a:t>
            </a:r>
          </a:p>
        </p:txBody>
      </p:sp>
    </p:spTree>
    <p:extLst>
      <p:ext uri="{BB962C8B-B14F-4D97-AF65-F5344CB8AC3E}">
        <p14:creationId xmlns:p14="http://schemas.microsoft.com/office/powerpoint/2010/main" val="1177960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752600" y="1063626"/>
            <a:ext cx="8686800" cy="4708525"/>
          </a:xfrm>
        </p:spPr>
        <p:txBody>
          <a:bodyPr>
            <a:normAutofit fontScale="90000"/>
          </a:bodyPr>
          <a:lstStyle/>
          <a:p>
            <a:pPr eaLnBrk="1" hangingPunct="1"/>
            <a:r>
              <a:rPr lang="en-US" altLang="en-US"/>
              <a:t>D (a domiciliary of Cal.) enters Va. and batters P</a:t>
            </a:r>
            <a:br>
              <a:rPr lang="en-US" altLang="en-US"/>
            </a:br>
            <a:br>
              <a:rPr lang="en-US" altLang="en-US"/>
            </a:br>
            <a:r>
              <a:rPr lang="en-US" altLang="en-US"/>
              <a:t>a Va. state court has specific pj over D for the battery</a:t>
            </a:r>
            <a:br>
              <a:rPr lang="en-US" altLang="en-US"/>
            </a:br>
            <a:br>
              <a:rPr lang="en-US" altLang="en-US"/>
            </a:br>
            <a:r>
              <a:rPr lang="en-US" altLang="en-US"/>
              <a:t>not for P’s action against D for breach of a contract negotiated and signed in Cal. with performance to be in Cal.</a:t>
            </a:r>
          </a:p>
        </p:txBody>
      </p:sp>
    </p:spTree>
    <p:extLst>
      <p:ext uri="{BB962C8B-B14F-4D97-AF65-F5344CB8AC3E}">
        <p14:creationId xmlns:p14="http://schemas.microsoft.com/office/powerpoint/2010/main" val="12992727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676400" y="1063626"/>
            <a:ext cx="8458200" cy="4594225"/>
          </a:xfrm>
        </p:spPr>
        <p:txBody>
          <a:bodyPr>
            <a:normAutofit fontScale="90000"/>
          </a:bodyPr>
          <a:lstStyle/>
          <a:p>
            <a:pPr eaLnBrk="1" hangingPunct="1"/>
            <a:r>
              <a:rPr lang="en-US" altLang="en-US" dirty="0"/>
              <a:t>compare general jurisdiction</a:t>
            </a:r>
            <a:br>
              <a:rPr lang="en-US" altLang="en-US" dirty="0"/>
            </a:br>
            <a:br>
              <a:rPr lang="en-US" altLang="en-US" dirty="0"/>
            </a:br>
            <a:r>
              <a:rPr lang="en-US" altLang="en-US" dirty="0"/>
              <a:t>a Cal. state court has general </a:t>
            </a:r>
            <a:r>
              <a:rPr lang="en-US" altLang="en-US" dirty="0" err="1"/>
              <a:t>pj</a:t>
            </a:r>
            <a:r>
              <a:rPr lang="en-US" altLang="en-US" dirty="0"/>
              <a:t> over D (by virtue of Cal. being D’s domicile)</a:t>
            </a:r>
            <a:br>
              <a:rPr lang="en-US" altLang="en-US" dirty="0"/>
            </a:br>
            <a:br>
              <a:rPr lang="en-US" altLang="en-US" dirty="0"/>
            </a:br>
            <a:r>
              <a:rPr lang="en-US" altLang="en-US" dirty="0"/>
              <a:t>D can be sued on any cause of action in Cal. state court</a:t>
            </a:r>
          </a:p>
        </p:txBody>
      </p:sp>
    </p:spTree>
    <p:extLst>
      <p:ext uri="{BB962C8B-B14F-4D97-AF65-F5344CB8AC3E}">
        <p14:creationId xmlns:p14="http://schemas.microsoft.com/office/powerpoint/2010/main" val="18281395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274638"/>
            <a:ext cx="8229600" cy="6278562"/>
          </a:xfrm>
        </p:spPr>
        <p:txBody>
          <a:bodyPr/>
          <a:lstStyle/>
          <a:p>
            <a:r>
              <a:rPr lang="en-US" altLang="en-US"/>
              <a:t>Black’s opinion?</a:t>
            </a:r>
          </a:p>
        </p:txBody>
      </p:sp>
    </p:spTree>
    <p:extLst>
      <p:ext uri="{BB962C8B-B14F-4D97-AF65-F5344CB8AC3E}">
        <p14:creationId xmlns:p14="http://schemas.microsoft.com/office/powerpoint/2010/main" val="7753618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839200" cy="6507162"/>
          </a:xfrm>
        </p:spPr>
        <p:txBody>
          <a:bodyPr/>
          <a:lstStyle/>
          <a:p>
            <a:pPr algn="l"/>
            <a:r>
              <a:rPr lang="en-US" altLang="en-US" sz="2800"/>
              <a:t>Black: There is a strong emotional appeal in the words "fair play," "justice," and "reasonableness." But they were not chosen by those who wrote the original Constitution or the Fourteenth Amendment as a measuring rod for this Court to use in invalidating State or Federal laws passed by elected legislative representatives. No one, not even those who most feared a democratic government, ever formally proposed that courts should be given power to invalidate legislation under any such elastic standards.  … For application of this natural law concept, whether under the terms "reasonableness," "justice," or "fair play," makes judges the supreme arbiters of the country's laws and practices. This result, I believe, alters the form of government our Constitution provides. I cannot agree.</a:t>
            </a:r>
            <a:br>
              <a:rPr lang="en-US" altLang="en-US" sz="2800"/>
            </a:br>
            <a:endParaRPr lang="en-US" altLang="en-US" sz="2800"/>
          </a:p>
        </p:txBody>
      </p:sp>
    </p:spTree>
    <p:extLst>
      <p:ext uri="{BB962C8B-B14F-4D97-AF65-F5344CB8AC3E}">
        <p14:creationId xmlns:p14="http://schemas.microsoft.com/office/powerpoint/2010/main" val="13555164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952750" y="1063626"/>
            <a:ext cx="6229350" cy="4479925"/>
          </a:xfrm>
        </p:spPr>
        <p:txBody>
          <a:bodyPr/>
          <a:lstStyle/>
          <a:p>
            <a:pPr eaLnBrk="1" hangingPunct="1"/>
            <a:r>
              <a:rPr lang="en-US" altLang="en-US"/>
              <a:t>McGee v. Int’l Life Ins. Co.</a:t>
            </a:r>
            <a:br>
              <a:rPr lang="en-US" altLang="en-US"/>
            </a:br>
            <a:r>
              <a:rPr lang="en-US" altLang="en-US"/>
              <a:t>(US 1957)</a:t>
            </a:r>
          </a:p>
        </p:txBody>
      </p:sp>
    </p:spTree>
    <p:extLst>
      <p:ext uri="{BB962C8B-B14F-4D97-AF65-F5344CB8AC3E}">
        <p14:creationId xmlns:p14="http://schemas.microsoft.com/office/powerpoint/2010/main" val="519812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67050" y="1063626"/>
            <a:ext cx="6115050" cy="4651375"/>
          </a:xfrm>
        </p:spPr>
        <p:txBody>
          <a:bodyPr>
            <a:normAutofit fontScale="90000"/>
          </a:bodyPr>
          <a:lstStyle/>
          <a:p>
            <a:pPr eaLnBrk="1" hangingPunct="1"/>
            <a:r>
              <a:rPr lang="en-US" altLang="en-US"/>
              <a:t>Amendment XIV.</a:t>
            </a:r>
            <a:br>
              <a:rPr lang="en-US" altLang="en-US"/>
            </a:br>
            <a:r>
              <a:rPr lang="en-US" altLang="en-US"/>
              <a:t>Section 1. </a:t>
            </a:r>
            <a:br>
              <a:rPr lang="en-US" altLang="en-US"/>
            </a:br>
            <a:br>
              <a:rPr lang="en-US" altLang="en-US"/>
            </a:br>
            <a:r>
              <a:rPr lang="en-US" altLang="en-US"/>
              <a:t>. . . nor shall any State deprive any person of life, liberty, or property, without due process of law…</a:t>
            </a:r>
            <a:br>
              <a:rPr lang="en-US" altLang="en-US"/>
            </a:br>
            <a:endParaRPr lang="en-US" altLang="en-US"/>
          </a:p>
        </p:txBody>
      </p:sp>
    </p:spTree>
    <p:extLst>
      <p:ext uri="{BB962C8B-B14F-4D97-AF65-F5344CB8AC3E}">
        <p14:creationId xmlns:p14="http://schemas.microsoft.com/office/powerpoint/2010/main" val="21197713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24000" y="685800"/>
            <a:ext cx="8839200" cy="5562600"/>
          </a:xfrm>
        </p:spPr>
        <p:txBody>
          <a:bodyPr/>
          <a:lstStyle/>
          <a:p>
            <a:pPr algn="l" eaLnBrk="1" hangingPunct="1"/>
            <a:r>
              <a:rPr lang="en-US" altLang="en-US" sz="3600" dirty="0"/>
              <a:t>Turning to this case we think it apparent that the Due Process Clause did not preclude the California court from entering a judgment binding on respondent. It is sufficient for purposes of due process that the suit was based on a contract which had substantial connection with that State. The contract was delivered in California, the premiums were mailed from there and the insured was a resident of that State when he died. </a:t>
            </a:r>
            <a:br>
              <a:rPr lang="en-US" altLang="en-US" sz="3600" dirty="0"/>
            </a:br>
            <a:endParaRPr lang="en-US" altLang="en-US" sz="3600" dirty="0"/>
          </a:p>
        </p:txBody>
      </p:sp>
    </p:spTree>
    <p:extLst>
      <p:ext uri="{BB962C8B-B14F-4D97-AF65-F5344CB8AC3E}">
        <p14:creationId xmlns:p14="http://schemas.microsoft.com/office/powerpoint/2010/main" val="2903716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41405" y="274638"/>
            <a:ext cx="9469395" cy="6354762"/>
          </a:xfrm>
        </p:spPr>
        <p:txBody>
          <a:bodyPr/>
          <a:lstStyle/>
          <a:p>
            <a:pPr algn="l"/>
            <a:r>
              <a:rPr lang="en-US" altLang="en-US" dirty="0"/>
              <a:t>- D (a TX corp.) enters into an insurance contract with P (a TX domiciliary) in TX. </a:t>
            </a:r>
            <a:br>
              <a:rPr lang="en-US" altLang="en-US" dirty="0"/>
            </a:br>
            <a:br>
              <a:rPr lang="en-US" altLang="en-US" dirty="0"/>
            </a:br>
            <a:r>
              <a:rPr lang="en-US" altLang="en-US" dirty="0"/>
              <a:t>- After paying some premiums, P moves to CA and continues paying the premiums from there.</a:t>
            </a:r>
            <a:br>
              <a:rPr lang="en-US" altLang="en-US" dirty="0"/>
            </a:br>
            <a:br>
              <a:rPr lang="en-US" altLang="en-US" dirty="0"/>
            </a:br>
            <a:r>
              <a:rPr lang="en-US" altLang="en-US" dirty="0"/>
              <a:t>- PJ over D in CA for breach of the contract?</a:t>
            </a:r>
          </a:p>
        </p:txBody>
      </p:sp>
    </p:spTree>
    <p:extLst>
      <p:ext uri="{BB962C8B-B14F-4D97-AF65-F5344CB8AC3E}">
        <p14:creationId xmlns:p14="http://schemas.microsoft.com/office/powerpoint/2010/main" val="24194002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07773" y="370703"/>
            <a:ext cx="11467070" cy="6203091"/>
          </a:xfrm>
        </p:spPr>
        <p:txBody>
          <a:bodyPr>
            <a:normAutofit/>
          </a:bodyPr>
          <a:lstStyle/>
          <a:p>
            <a:pPr algn="l" eaLnBrk="1" hangingPunct="1"/>
            <a:r>
              <a:rPr lang="en-US" altLang="en-US" sz="2800" dirty="0"/>
              <a:t>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a:t>
            </a:r>
          </a:p>
        </p:txBody>
      </p:sp>
    </p:spTree>
    <p:extLst>
      <p:ext uri="{BB962C8B-B14F-4D97-AF65-F5344CB8AC3E}">
        <p14:creationId xmlns:p14="http://schemas.microsoft.com/office/powerpoint/2010/main" val="300803868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905000" y="1063626"/>
            <a:ext cx="8382000" cy="4651375"/>
          </a:xfrm>
        </p:spPr>
        <p:txBody>
          <a:bodyPr/>
          <a:lstStyle/>
          <a:p>
            <a:pPr eaLnBrk="1" hangingPunct="1"/>
            <a:r>
              <a:rPr lang="en-US" altLang="en-US"/>
              <a:t>Int’l Shoe theory of power</a:t>
            </a:r>
            <a:br>
              <a:rPr lang="en-US" altLang="en-US"/>
            </a:br>
            <a:br>
              <a:rPr lang="en-US" altLang="en-US"/>
            </a:br>
            <a:r>
              <a:rPr lang="en-US" altLang="en-US"/>
              <a:t>v.</a:t>
            </a:r>
            <a:br>
              <a:rPr lang="en-US" altLang="en-US"/>
            </a:br>
            <a:br>
              <a:rPr lang="en-US" altLang="en-US"/>
            </a:br>
            <a:r>
              <a:rPr lang="en-US" altLang="en-US"/>
              <a:t>convenience/reasonableness (or “McGee factors”)</a:t>
            </a:r>
          </a:p>
        </p:txBody>
      </p:sp>
    </p:spTree>
    <p:extLst>
      <p:ext uri="{BB962C8B-B14F-4D97-AF65-F5344CB8AC3E}">
        <p14:creationId xmlns:p14="http://schemas.microsoft.com/office/powerpoint/2010/main" val="1276675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95600" y="1063626"/>
            <a:ext cx="6286500" cy="4537075"/>
          </a:xfrm>
        </p:spPr>
        <p:txBody>
          <a:bodyPr/>
          <a:lstStyle/>
          <a:p>
            <a:pPr eaLnBrk="1" hangingPunct="1"/>
            <a:r>
              <a:rPr lang="en-US" altLang="en-US"/>
              <a:t>The </a:t>
            </a:r>
            <a:r>
              <a:rPr lang="en-US" altLang="en-US" i="1"/>
              <a:t>Pennoyer</a:t>
            </a:r>
            <a:r>
              <a:rPr lang="en-US" altLang="en-US"/>
              <a:t> Framework</a:t>
            </a:r>
          </a:p>
        </p:txBody>
      </p:sp>
    </p:spTree>
    <p:extLst>
      <p:ext uri="{BB962C8B-B14F-4D97-AF65-F5344CB8AC3E}">
        <p14:creationId xmlns:p14="http://schemas.microsoft.com/office/powerpoint/2010/main" val="98045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normAutofit fontScale="90000"/>
          </a:bodyPr>
          <a:lstStyle/>
          <a:p>
            <a:pPr eaLnBrk="1" hangingPunct="1"/>
            <a:r>
              <a:rPr lang="en-US" altLang="en-US" i="1"/>
              <a:t>in personam </a:t>
            </a:r>
            <a:r>
              <a:rPr lang="en-US" altLang="en-US"/>
              <a:t>– source of PJ is presence of D at initiation of suit (NOT at time of event being adjudicated)</a:t>
            </a:r>
            <a:br>
              <a:rPr lang="en-US" altLang="en-US"/>
            </a:br>
            <a:br>
              <a:rPr lang="en-US" altLang="en-US"/>
            </a:br>
            <a:r>
              <a:rPr lang="en-US" altLang="en-US"/>
              <a:t>tagging</a:t>
            </a:r>
            <a:br>
              <a:rPr lang="en-US" altLang="en-US"/>
            </a:br>
            <a:endParaRPr lang="en-US" altLang="en-US"/>
          </a:p>
        </p:txBody>
      </p:sp>
    </p:spTree>
    <p:extLst>
      <p:ext uri="{BB962C8B-B14F-4D97-AF65-F5344CB8AC3E}">
        <p14:creationId xmlns:p14="http://schemas.microsoft.com/office/powerpoint/2010/main" val="2524448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1063626"/>
            <a:ext cx="8382000" cy="4594225"/>
          </a:xfrm>
        </p:spPr>
        <p:txBody>
          <a:bodyPr>
            <a:normAutofit fontScale="90000"/>
          </a:bodyPr>
          <a:lstStyle/>
          <a:p>
            <a:pPr eaLnBrk="1" hangingPunct="1"/>
            <a:r>
              <a:rPr lang="en-US" altLang="en-US" i="1"/>
              <a:t>in rem </a:t>
            </a:r>
            <a:r>
              <a:rPr lang="en-US" altLang="en-US"/>
              <a:t>– source of PJ is presence of property at initiation of suit</a:t>
            </a:r>
            <a:br>
              <a:rPr lang="en-US" altLang="en-US"/>
            </a:br>
            <a:br>
              <a:rPr lang="en-US" altLang="en-US"/>
            </a:br>
            <a:r>
              <a:rPr lang="en-US" altLang="en-US"/>
              <a:t>suit concerns ownership of property (e.g. quiet title action)</a:t>
            </a:r>
            <a:br>
              <a:rPr lang="en-US" altLang="en-US"/>
            </a:br>
            <a:br>
              <a:rPr lang="en-US" altLang="en-US"/>
            </a:br>
            <a:r>
              <a:rPr lang="en-US" altLang="en-US"/>
              <a:t>binding upon all possible claimants </a:t>
            </a:r>
            <a:br>
              <a:rPr lang="en-US" altLang="en-US"/>
            </a:br>
            <a:endParaRPr lang="en-US" altLang="en-US"/>
          </a:p>
        </p:txBody>
      </p:sp>
    </p:spTree>
    <p:extLst>
      <p:ext uri="{BB962C8B-B14F-4D97-AF65-F5344CB8AC3E}">
        <p14:creationId xmlns:p14="http://schemas.microsoft.com/office/powerpoint/2010/main" val="21001309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1083</TotalTime>
  <Words>1657</Words>
  <Application>Microsoft Macintosh PowerPoint</Application>
  <PresentationFormat>Widescreen</PresentationFormat>
  <Paragraphs>63</Paragraphs>
  <Slides>63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Calibri Light</vt:lpstr>
      <vt:lpstr>Office Theme</vt:lpstr>
      <vt:lpstr>Mon., Sep. 16</vt:lpstr>
      <vt:lpstr>PERSONAL JURISDICTION IN STATE COURT </vt:lpstr>
      <vt:lpstr>Pennoyer v Neff (US 1878)</vt:lpstr>
      <vt:lpstr>challenging PJ</vt:lpstr>
      <vt:lpstr>direct  - motion to dismiss for lack of PJ brought before the court that is wrongly asserting PJ  - motion to set aside judgment brought before the court that wrongly asserted PJ  indirect  - collateral attack   - a challenge of the validity of the judgment of different proceedings on the ground that the court in the proceedings lacked PJ</vt:lpstr>
      <vt:lpstr>Amendment XIV. Section 1.   . . . nor shall any State deprive any person of life, liberty, or property, without due process of law… </vt:lpstr>
      <vt:lpstr>The Pennoyer Framework</vt:lpstr>
      <vt:lpstr>in personam – source of PJ is presence of D at initiation of suit (NOT at time of event being adjudicated)  tagging </vt:lpstr>
      <vt:lpstr>in rem – source of PJ is presence of property at initiation of suit  suit concerns ownership of property (e.g. quiet title action)  binding upon all possible claimants  </vt:lpstr>
      <vt:lpstr>quasi in rem   two types:  1) suit concerns ownership of property (e.g. quiet title action), BUT binding only on certain named parties</vt:lpstr>
      <vt:lpstr>2) source of PJ is D’s property in state at initiation of suit, but suit does not concern ownership of property  although if P wins, D’s property will be used to execute judgment</vt:lpstr>
      <vt:lpstr>§ 78. Individual Voluntarily Within The State  A state can exercise through its courts jurisdiction over an individual voluntarily within its territory whether he is permanently or only temporarily there.</vt:lpstr>
      <vt:lpstr>§ 101. Jurisdiction Over Land  A state can exercise through its courts jurisdiction over land situated within the territory of the state, although a person owning or claiming an interest in the land is not personally subject to the jurisdiction of the state.</vt:lpstr>
      <vt:lpstr>§ 94. Decree To Be Carried Out In Another State   A state can exercise jurisdiction through its courts to make a decree directing a party subject to the jurisdiction of the court to do an act in another state, provided such act is not contrary to the law of the state in which it is to be performed.</vt:lpstr>
      <vt:lpstr>§ 106. Application Of Things To Payment Of Claims  [A] state can exercise through its courts jurisdiction to apply to the satisfaction of a claim, interests in things subject to the jurisdiction of the state, belonging to the person against whom the claim is asserted, although the state has no jurisdiction over him.  </vt:lpstr>
      <vt:lpstr>§ 106. Comment: a. The jurisdiction stated in this Section is commonly exercised through a proceeding begun by an attachment or by a bill in equity. A judgment rendered in such a proceeding is effective solely against interests in tangible things which are within the state. It is not effective against interests in tangible things not within the state, nor is it effective to impose a personal liability upon the person against whom the claim is asserted, if he is not subject to the jurisdiction of the state. </vt:lpstr>
      <vt:lpstr>Full Faith and Credit:   the recognizing jurisdiction must give the judgment the same preclusive effect it would have in the rendering jurisdiction’s courts  e.g. a California court must give the Oregon judgment the same preclusive effect it would have in Oregon state court.</vt:lpstr>
      <vt:lpstr>§ 79. Individual Domiciled Within The State   A state can exercise through its courts jurisdiction over an individual domiciled within the state, although he is not present within the state.</vt:lpstr>
      <vt:lpstr>this is the big problem:  Neff, a domiciliary of California, enters Oregon, kills Mitchell’s family, and returns to California  Neff owns no property in Oregon  Mitchell sues Neff in Oregon state court for wrongful death  PJ?</vt:lpstr>
      <vt:lpstr>can Hess v. Pawloski (U.S. 1927) fix things?  </vt:lpstr>
      <vt:lpstr>U.S. Const. Art. IV, Sect. 2  The Citizens of each State shall be entitled to all Privileges and Immunities of Citizens in the several States. </vt:lpstr>
      <vt:lpstr>corporations</vt:lpstr>
      <vt:lpstr>- the D Corp., incorporated in California, has an agent go to Oregon where he sells a product to P   - the product harms P  - P seeks to sue the D Corp. in California state court  - is there PJ?</vt:lpstr>
      <vt:lpstr>- the D Corp., incorporated in California, has an agent go to Oregon where he sells a product to P   - the product harms P  - P seeks to sue the D Corp. in Oregon state court  - is there PJ?</vt:lpstr>
      <vt:lpstr>- would it be enough that P has the CEO of the D Corp. tagged in Oregon? </vt:lpstr>
      <vt:lpstr>- the D Corp., incorporated in California, wishes to do business in Oregon  - to do so, Oregon requires the D Corp. to appoint the Sect. of State of Oregon as its agent for service of process  - the D Corp. does  - P is harmed by a D Corp. product and sues the D Corp in Oregon state court, serving the Sect. of State of Oregon   - is there PJ? </vt:lpstr>
      <vt:lpstr>- the D Corp., incorporated in California, wishes to do business in Oregon  - Oregon takes doing business in Oregon to constitute appointment of the Sect. of State of Oregon as its agent for service of process  - P is harmed by a D Corp. product and sues the D Corp in Oregon state court, serving the Sect. of State of Oregon   - is there PJ? </vt:lpstr>
      <vt:lpstr>- the Neff Corp. is incorporated and has its principal place of business in California  - but it does substantial business in Oregon, selling close to 3 million pairs of shoes a year; it also has 8 employees in Oregon  - it has not appointed an agent for service of process, nor does Oregon have a statute claiming that by doing business in the state an agent for service is impliedly appointed  - Mitchell sues the Neff Corp. in Oregon state court for breach of contract (the shoes he bought in Oregon fell apart)  - is there PJ under a Pennoyer theory?</vt:lpstr>
      <vt:lpstr>- the Neff Corp. is incorporated and has its principal place of business in California  - it used to do substantial business in Oregon, selling close to 3 million pairs of shoes a year. It also had 8 employees in Oregon  - Mitchell sues the Neff Corp. in Oregon state court for breach of contract (the shoes he bought in Oregon during the time the Neff Corp. was doing business there fell apart)  - but the Neff Corp. no longer has a presence in Oregon  -PJ under a Pennoyer theory? </vt:lpstr>
      <vt:lpstr>International Shoe v. Washington (U.S. 1945)</vt:lpstr>
      <vt:lpstr>plaintiff?  defendant?  cause of action?  method of service?</vt:lpstr>
      <vt:lpstr>Appellant appeared specially before the office of unemployment, and moved to set aside the order and notice of assessment on the ground that the service upon appellant's salesman was not proper service upon appellant; that appellant was not a corporation of the State of Washington, and was not doing business within the state; that it had no agent within the state upon whom service could be made; and that appellant is not an employer, and does not furnish employment within the meaning of the statute…. Appellant in each of these courts assailed the statute as applied, as a violation of the due process clause of the Fourteenth Amendment, and as imposing a constitutionally prohibited burden on interstate commerce. </vt:lpstr>
      <vt:lpstr>Section 8. The Congress shall have power to… regulate commerce with foreign nations, and among the several states, and with the Indian tribes; …constitute tribunals inferior to the Supreme Court</vt:lpstr>
      <vt:lpstr>interstate commerce argument against taxes?  due process argument against taxes?</vt:lpstr>
      <vt:lpstr>notice?</vt:lpstr>
      <vt:lpstr>We are likewise unable to conclude that the service of the process within the state upon an agent whose activities establish appellant's "presence" there was not sufficient notice of the suit, or that the suit was so unrelated to those activities as to make the agent an inappropriate vehicle for communicating the notice. It is enough that appellant has established such contacts with the state that the particular form of substituted service adopted there gives reasonable assurance that the notice will be actual.</vt:lpstr>
      <vt:lpstr>PJ?</vt:lpstr>
      <vt:lpstr>what were Int’l Shoe’s activities in Wash.?</vt:lpstr>
      <vt:lpstr>To say that the corporation is so far "present" there as to satisfy due process requirements, for purposes of taxation or the maintenance of suits against it in the courts of the state, is to beg the question to be decided. For the terms "present" or "presence" are used merely to symbolize those activities of the corporation's agent within the state which courts will deem to be sufficient to satisfy the demands of due process. Those demands may be met by such contacts of the corporation with the state of the forum as make it reasonable, in the context of our federal system of government, to require the corporation to defend the particular suit which is brought there. An "estimate of the inconveniences" which would result to the corporation from a trial away from its "home" or principal place of business is relevant in this connection. </vt:lpstr>
      <vt:lpstr>“reasonableness”  including convenience, e.g. burden on D of going to forum state </vt:lpstr>
      <vt:lpstr>the D Corp. has its headquarters in Camden, New Jersey, a few miles from the state court in Pennsylvania  it has no contacts with Pa. but it would be very convenient for the D Corp. to litigate there  is there PJ of the D Corp. in Pa. state court?</vt:lpstr>
      <vt:lpstr>new theory of personal jurisdictional power</vt:lpstr>
      <vt:lpstr>But to the extent that a corporation exercises the privilege of conducting activities within a state, it enjoys the benefits and protection of the laws of that state. The exercise of that privilege may give rise to obligations; and, so far as those obligations arise out of or are connected with the activities within the state, a procedure which requires the corporation to respond to a suit brought to enforce them can, in most instances, hardly be said to be undue.</vt:lpstr>
      <vt:lpstr>recharacterization of cases under Pennoyer framework in the light of the new power theory</vt:lpstr>
      <vt:lpstr>‘Presence' in the state in this sense has never been doubted when the activities of the corporation there have not only been continuous and systematic, but also give rise to the liabilities sued on, even though no consent to be sued or authorization to an agent to accept service of process has been given. </vt:lpstr>
      <vt:lpstr>Conversely it has been generally recognized that the casual presence of the corporate agent or even his conduct of single or isolated items of activities in a state in the corporation's behalf are not enough to subject it to suit on causes of action unconnected with the activities there. </vt:lpstr>
      <vt:lpstr>While it has been held in cases on which appellant relies that continuous activity of some sorts within a state is not enough to support the demand that the corporation be amenable to suits unrelated to that activity, there have been instances in which the continuous corporate operations within a state were thought so substantial and of such a nature as to justify suit against it on causes of action arising from dealings entirely distinct from those activities. </vt:lpstr>
      <vt:lpstr>Finally, although the commission of some single or occasional acts of the corporate agent in a state sufficient to impose an obligation or liability on the corporation has not been thought to confer upon the state authority to enforce it, other such acts, because of their nature and quality and the circumstances of their commission, may be deemed sufficient to render the corporation liable to suit.</vt:lpstr>
      <vt:lpstr>True, some of the decisions holding the corporation amenable to suit have been supported by resort to the legal fiction that it has given its consent to service and suit, consent being implied from its presence in the state through the acts of its authorized agents. But more realistically it may be said that those authorized acts were of such a nature as to justify the fiction.</vt:lpstr>
      <vt:lpstr>activities are continuous and systematic &amp; give rise to liabilities sued upon </vt:lpstr>
      <vt:lpstr>casual presence, single isolated activities - suit unconnected with activities in state </vt:lpstr>
      <vt:lpstr>substantial continuous activity - suit concerning activities entirely distinct from those in the state</vt:lpstr>
      <vt:lpstr>single or occasional acts had nature and quality making corporation amenable to suit - related to cause of action</vt:lpstr>
      <vt:lpstr>specific jurisdiction  pj only for specific causes of action  the activities giving rise to pj include those giving rise to the cause of action</vt:lpstr>
      <vt:lpstr>D (a domiciliary of Cal.) enters Va. and batters P  a Va. state court has specific pj over D for the battery  not for P’s action against D for breach of a contract negotiated and signed in Cal. with performance to be in Cal.</vt:lpstr>
      <vt:lpstr>compare general jurisdiction  a Cal. state court has general pj over D (by virtue of Cal. being D’s domicile)  D can be sued on any cause of action in Cal. state court</vt:lpstr>
      <vt:lpstr>Black’s opinion?</vt:lpstr>
      <vt:lpstr>Black: There is a strong emotional appeal in the words "fair play," "justice," and "reasonableness." But they were not chosen by those who wrote the original Constitution or the Fourteenth Amendment as a measuring rod for this Court to use in invalidating State or Federal laws passed by elected legislative representatives. No one, not even those who most feared a democratic government, ever formally proposed that courts should be given power to invalidate legislation under any such elastic standards.  … For application of this natural law concept, whether under the terms "reasonableness," "justice," or "fair play," makes judges the supreme arbiters of the country's laws and practices. This result, I believe, alters the form of government our Constitution provides. I cannot agree. </vt:lpstr>
      <vt:lpstr>McGee v. Int’l Life Ins. Co. (US 1957)</vt:lpstr>
      <vt:lpstr>Turning to this case we think it apparent that the Due Process Clause did not preclude the California court from entering a judgment binding on respondent. It is sufficient for purposes of due process that the suit was based on a contract which had substantial connection with that State. The contract was delivered in California, the premiums were mailed from there and the insured was a resident of that State when he died.  </vt:lpstr>
      <vt:lpstr>- D (a TX corp.) enters into an insurance contract with P (a TX domiciliary) in TX.   - After paying some premiums, P moves to CA and continues paying the premiums from there.  - PJ over D in CA for breach of the contract?</vt:lpstr>
      <vt:lpstr>It cannot be denied that California has a manifest interest in providing effective means of redress for its residents when their insurers refuse to pay claims. These residents would be at a severe disadvantage if they were forced to follow the insurance company to a distant State in order to hold it legally accountable. When claims were small or moderate individual claimants frequently could not afford the cost of bringing an action in a foreign forum - thus in effect making the company judgment proof. Often the crucial witnesses - as here on the company's defense of suicide - will be found in the insured's locality. Of course there may be inconvenience to the insurer if it is held amenable to suit in California where it had this contract but certainly nothing which amounts to a denial of due process.</vt:lpstr>
      <vt:lpstr>Int’l Shoe theory of power  v.  convenience/reasonableness (or “McGee factors”)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83</cp:revision>
  <cp:lastPrinted>2017-09-07T17:24:42Z</cp:lastPrinted>
  <dcterms:created xsi:type="dcterms:W3CDTF">2017-08-27T17:05:13Z</dcterms:created>
  <dcterms:modified xsi:type="dcterms:W3CDTF">2019-09-13T16:34:22Z</dcterms:modified>
</cp:coreProperties>
</file>