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6" r:id="rId3"/>
    <p:sldId id="309" r:id="rId4"/>
    <p:sldId id="330" r:id="rId5"/>
    <p:sldId id="371" r:id="rId6"/>
    <p:sldId id="311" r:id="rId7"/>
    <p:sldId id="313" r:id="rId8"/>
    <p:sldId id="315" r:id="rId9"/>
    <p:sldId id="317" r:id="rId10"/>
    <p:sldId id="318" r:id="rId11"/>
    <p:sldId id="281" r:id="rId12"/>
    <p:sldId id="282" r:id="rId13"/>
    <p:sldId id="447" r:id="rId14"/>
    <p:sldId id="497" r:id="rId15"/>
    <p:sldId id="496" r:id="rId16"/>
    <p:sldId id="498" r:id="rId17"/>
    <p:sldId id="448" r:id="rId18"/>
    <p:sldId id="449" r:id="rId19"/>
    <p:sldId id="289" r:id="rId20"/>
    <p:sldId id="290" r:id="rId21"/>
    <p:sldId id="291" r:id="rId22"/>
    <p:sldId id="292" r:id="rId23"/>
    <p:sldId id="305" r:id="rId24"/>
    <p:sldId id="499" r:id="rId25"/>
    <p:sldId id="293" r:id="rId26"/>
    <p:sldId id="294" r:id="rId27"/>
    <p:sldId id="295" r:id="rId28"/>
    <p:sldId id="296" r:id="rId29"/>
    <p:sldId id="297" r:id="rId30"/>
    <p:sldId id="414" r:id="rId31"/>
    <p:sldId id="415" r:id="rId32"/>
    <p:sldId id="444" r:id="rId33"/>
    <p:sldId id="416" r:id="rId34"/>
    <p:sldId id="417" r:id="rId35"/>
    <p:sldId id="445" r:id="rId36"/>
    <p:sldId id="446" r:id="rId37"/>
    <p:sldId id="418" r:id="rId38"/>
    <p:sldId id="419" r:id="rId39"/>
    <p:sldId id="420" r:id="rId40"/>
    <p:sldId id="432" r:id="rId41"/>
    <p:sldId id="433" r:id="rId42"/>
    <p:sldId id="434" r:id="rId43"/>
    <p:sldId id="435" r:id="rId44"/>
    <p:sldId id="436" r:id="rId45"/>
    <p:sldId id="437" r:id="rId46"/>
    <p:sldId id="438" r:id="rId47"/>
    <p:sldId id="494" r:id="rId48"/>
    <p:sldId id="480" r:id="rId49"/>
    <p:sldId id="481" r:id="rId50"/>
    <p:sldId id="495" r:id="rId51"/>
    <p:sldId id="482" r:id="rId52"/>
    <p:sldId id="48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81"/>
  </p:normalViewPr>
  <p:slideViewPr>
    <p:cSldViewPr snapToGrid="0" snapToObjects="1">
      <p:cViewPr varScale="1">
        <p:scale>
          <a:sx n="77" d="100"/>
          <a:sy n="77"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F86E58-D88F-6044-AA13-C8943D02E28E}"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8069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53728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1184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31913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86E58-D88F-6044-AA13-C8943D02E28E}"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762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F86E58-D88F-6044-AA13-C8943D02E28E}"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51485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F86E58-D88F-6044-AA13-C8943D02E28E}" type="datetimeFigureOut">
              <a:rPr lang="en-US" smtClean="0"/>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00870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F86E58-D88F-6044-AA13-C8943D02E28E}" type="datetimeFigureOut">
              <a:rPr lang="en-US" smtClean="0"/>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233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86E58-D88F-6044-AA13-C8943D02E28E}" type="datetimeFigureOut">
              <a:rPr lang="en-US" smtClean="0"/>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4416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94982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815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86E58-D88F-6044-AA13-C8943D02E28E}" type="datetimeFigureOut">
              <a:rPr lang="en-US" smtClean="0"/>
              <a:t>9/5/2018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26186-31E1-1A4F-B701-D76AEA4C2E22}" type="slidenum">
              <a:rPr lang="en-US" smtClean="0"/>
              <a:t>‹#›</a:t>
            </a:fld>
            <a:endParaRPr lang="en-US"/>
          </a:p>
        </p:txBody>
      </p:sp>
    </p:spTree>
    <p:extLst>
      <p:ext uri="{BB962C8B-B14F-4D97-AF65-F5344CB8AC3E}">
        <p14:creationId xmlns:p14="http://schemas.microsoft.com/office/powerpoint/2010/main" val="196712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6278562"/>
          </a:xfrm>
        </p:spPr>
        <p:txBody>
          <a:bodyPr/>
          <a:lstStyle/>
          <a:p>
            <a:r>
              <a:rPr lang="en-US" altLang="en-US" dirty="0"/>
              <a:t>Wed. Sept. 5</a:t>
            </a:r>
          </a:p>
        </p:txBody>
      </p:sp>
    </p:spTree>
    <p:extLst>
      <p:ext uri="{BB962C8B-B14F-4D97-AF65-F5344CB8AC3E}">
        <p14:creationId xmlns:p14="http://schemas.microsoft.com/office/powerpoint/2010/main" val="764540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981200" y="381001"/>
            <a:ext cx="8229600" cy="5745163"/>
          </a:xfrm>
        </p:spPr>
        <p:txBody>
          <a:bodyPr/>
          <a:lstStyle/>
          <a:p>
            <a:pPr eaLnBrk="1" hangingPunct="1"/>
            <a:r>
              <a:rPr lang="en-US" altLang="en-US"/>
              <a:t>Place of Performance</a:t>
            </a:r>
          </a:p>
          <a:p>
            <a:pPr lvl="1" eaLnBrk="1" hangingPunct="1"/>
            <a:r>
              <a:rPr lang="en-US" altLang="en-US" sz="3200"/>
              <a:t>Manner of performance</a:t>
            </a:r>
          </a:p>
          <a:p>
            <a:pPr lvl="1" eaLnBrk="1" hangingPunct="1"/>
            <a:r>
              <a:rPr lang="en-US" altLang="en-US" sz="3200"/>
              <a:t>Time and locality of performance</a:t>
            </a:r>
          </a:p>
          <a:p>
            <a:pPr lvl="1" eaLnBrk="1" hangingPunct="1"/>
            <a:r>
              <a:rPr lang="en-US" altLang="en-US" sz="3200"/>
              <a:t>Excuse for non-performance</a:t>
            </a:r>
          </a:p>
          <a:p>
            <a:pPr lvl="1" eaLnBrk="1" hangingPunct="1"/>
            <a:r>
              <a:rPr lang="en-US" altLang="en-US" sz="3200"/>
              <a:t>Also right to damages and measure of damages</a:t>
            </a:r>
          </a:p>
          <a:p>
            <a:pPr eaLnBrk="1" hangingPunct="1"/>
            <a:endParaRPr lang="en-US" altLang="en-US"/>
          </a:p>
        </p:txBody>
      </p:sp>
    </p:spTree>
    <p:extLst>
      <p:ext uri="{BB962C8B-B14F-4D97-AF65-F5344CB8AC3E}">
        <p14:creationId xmlns:p14="http://schemas.microsoft.com/office/powerpoint/2010/main" val="75504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049962"/>
          </a:xfrm>
        </p:spPr>
        <p:txBody>
          <a:bodyPr/>
          <a:lstStyle/>
          <a:p>
            <a:r>
              <a:rPr lang="en-US" altLang="en-US"/>
              <a:t>property</a:t>
            </a:r>
          </a:p>
        </p:txBody>
      </p:sp>
    </p:spTree>
    <p:extLst>
      <p:ext uri="{BB962C8B-B14F-4D97-AF65-F5344CB8AC3E}">
        <p14:creationId xmlns:p14="http://schemas.microsoft.com/office/powerpoint/2010/main" val="71208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126162"/>
          </a:xfrm>
        </p:spPr>
        <p:txBody>
          <a:bodyPr/>
          <a:lstStyle/>
          <a:p>
            <a:pPr eaLnBrk="1" hangingPunct="1"/>
            <a:r>
              <a:rPr lang="en-US" altLang="en-US" dirty="0"/>
              <a:t>In re Barrie’s Estate</a:t>
            </a:r>
            <a:br>
              <a:rPr lang="en-US" altLang="en-US" dirty="0"/>
            </a:br>
            <a:r>
              <a:rPr lang="en-US" altLang="en-US" dirty="0"/>
              <a:t>(Iowa 1949)</a:t>
            </a:r>
          </a:p>
        </p:txBody>
      </p:sp>
    </p:spTree>
    <p:extLst>
      <p:ext uri="{BB962C8B-B14F-4D97-AF65-F5344CB8AC3E}">
        <p14:creationId xmlns:p14="http://schemas.microsoft.com/office/powerpoint/2010/main" val="20296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20E2F-4438-B741-A65A-8130AC21152A}"/>
              </a:ext>
            </a:extLst>
          </p:cNvPr>
          <p:cNvSpPr>
            <a:spLocks noGrp="1"/>
          </p:cNvSpPr>
          <p:nvPr>
            <p:ph type="title"/>
          </p:nvPr>
        </p:nvSpPr>
        <p:spPr>
          <a:xfrm>
            <a:off x="451556" y="365125"/>
            <a:ext cx="10902244" cy="6261453"/>
          </a:xfrm>
        </p:spPr>
        <p:txBody>
          <a:bodyPr/>
          <a:lstStyle/>
          <a:p>
            <a:r>
              <a:rPr lang="en-US" dirty="0"/>
              <a:t>§ 250. Revocation Of Will Of Land </a:t>
            </a:r>
            <a:br>
              <a:rPr lang="en-US" dirty="0"/>
            </a:br>
            <a:r>
              <a:rPr lang="en-US" dirty="0"/>
              <a:t>The effectiveness of an intended revocation of a will of an interest in land is determined by the law of the state where the land is.</a:t>
            </a:r>
            <a:br>
              <a:rPr lang="en-US" dirty="0"/>
            </a:br>
            <a:endParaRPr lang="en-US" dirty="0"/>
          </a:p>
        </p:txBody>
      </p:sp>
    </p:spTree>
    <p:extLst>
      <p:ext uri="{BB962C8B-B14F-4D97-AF65-F5344CB8AC3E}">
        <p14:creationId xmlns:p14="http://schemas.microsoft.com/office/powerpoint/2010/main" val="3996115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36BC-BF6A-3449-AF9F-25503FA26326}"/>
              </a:ext>
            </a:extLst>
          </p:cNvPr>
          <p:cNvSpPr>
            <a:spLocks noGrp="1"/>
          </p:cNvSpPr>
          <p:nvPr>
            <p:ph type="title"/>
          </p:nvPr>
        </p:nvSpPr>
        <p:spPr>
          <a:xfrm>
            <a:off x="722489" y="365125"/>
            <a:ext cx="10631311" cy="5956653"/>
          </a:xfrm>
        </p:spPr>
        <p:txBody>
          <a:bodyPr/>
          <a:lstStyle/>
          <a:p>
            <a:r>
              <a:rPr lang="en-US" dirty="0"/>
              <a:t>choice of another jurisdiction’s law vs. incorporation of another jurisdiction’s law</a:t>
            </a:r>
          </a:p>
        </p:txBody>
      </p:sp>
    </p:spTree>
    <p:extLst>
      <p:ext uri="{BB962C8B-B14F-4D97-AF65-F5344CB8AC3E}">
        <p14:creationId xmlns:p14="http://schemas.microsoft.com/office/powerpoint/2010/main" val="447994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DC872-F140-7148-8583-9492F8306E96}"/>
              </a:ext>
            </a:extLst>
          </p:cNvPr>
          <p:cNvSpPr>
            <a:spLocks noGrp="1"/>
          </p:cNvSpPr>
          <p:nvPr>
            <p:ph type="title"/>
          </p:nvPr>
        </p:nvSpPr>
        <p:spPr>
          <a:xfrm>
            <a:off x="564444" y="365125"/>
            <a:ext cx="10789356" cy="6080831"/>
          </a:xfrm>
        </p:spPr>
        <p:txBody>
          <a:bodyPr/>
          <a:lstStyle/>
          <a:p>
            <a:r>
              <a:rPr lang="en-US" dirty="0"/>
              <a:t>a Georgian sues her Georgia husband for negligence in Georgia state court in connection with an </a:t>
            </a:r>
            <a:r>
              <a:rPr lang="en-US"/>
              <a:t>accident in </a:t>
            </a:r>
            <a:r>
              <a:rPr lang="en-US" dirty="0"/>
              <a:t>California</a:t>
            </a:r>
          </a:p>
        </p:txBody>
      </p:sp>
    </p:spTree>
    <p:extLst>
      <p:ext uri="{BB962C8B-B14F-4D97-AF65-F5344CB8AC3E}">
        <p14:creationId xmlns:p14="http://schemas.microsoft.com/office/powerpoint/2010/main" val="359378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76400" y="274638"/>
            <a:ext cx="8991600" cy="6583362"/>
          </a:xfrm>
        </p:spPr>
        <p:txBody>
          <a:bodyPr rtlCol="0">
            <a:normAutofit fontScale="90000"/>
          </a:bodyPr>
          <a:lstStyle/>
          <a:p>
            <a:pPr>
              <a:defRPr/>
            </a:pPr>
            <a:r>
              <a:rPr lang="en-US" sz="3200" dirty="0"/>
              <a:t>Early draft of 2</a:t>
            </a:r>
            <a:r>
              <a:rPr lang="en-US" sz="3200" baseline="30000" dirty="0"/>
              <a:t>nd</a:t>
            </a:r>
            <a:r>
              <a:rPr lang="en-US" sz="3200" dirty="0"/>
              <a:t> Restatement:</a:t>
            </a:r>
            <a:br>
              <a:rPr lang="en-US" sz="3200" dirty="0"/>
            </a:br>
            <a:r>
              <a:rPr lang="en-US" sz="3200" dirty="0"/>
              <a:t>First, land and things attached to the land are within the exclusive control of the state in which they are situated, and the officials of that state are the only ones who can lawfully deal with them physically. Since interests in </a:t>
            </a:r>
            <a:r>
              <a:rPr lang="en-US" sz="3200" dirty="0" err="1"/>
              <a:t>immovables</a:t>
            </a:r>
            <a:r>
              <a:rPr lang="en-US" sz="3200" dirty="0"/>
              <a:t> cannot be affected without the consent of the state of the </a:t>
            </a:r>
            <a:r>
              <a:rPr lang="en-US" sz="3200" dirty="0" err="1"/>
              <a:t>situs</a:t>
            </a:r>
            <a:r>
              <a:rPr lang="en-US" sz="3200" dirty="0"/>
              <a:t>, it is natural that the latter’s law should be applied by the courts of other states. The second reason is that </a:t>
            </a:r>
            <a:r>
              <a:rPr lang="en-US" sz="3200" dirty="0" err="1"/>
              <a:t>immovables</a:t>
            </a:r>
            <a:r>
              <a:rPr lang="en-US" sz="3200" dirty="0"/>
              <a:t> are of greatest concern to the state in which they are situated; it is therefore proper that the law of this state should be applied to them. The third reason is to be found in the demands of certainty and convenience…</a:t>
            </a:r>
            <a:br>
              <a:rPr lang="en-US" sz="3200" dirty="0"/>
            </a:br>
            <a:endParaRPr lang="en-US" sz="3200" dirty="0"/>
          </a:p>
        </p:txBody>
      </p:sp>
    </p:spTree>
    <p:extLst>
      <p:ext uri="{BB962C8B-B14F-4D97-AF65-F5344CB8AC3E}">
        <p14:creationId xmlns:p14="http://schemas.microsoft.com/office/powerpoint/2010/main" val="3359946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9BBEF-9673-7747-968D-D321CFC1057A}"/>
              </a:ext>
            </a:extLst>
          </p:cNvPr>
          <p:cNvSpPr>
            <a:spLocks noGrp="1"/>
          </p:cNvSpPr>
          <p:nvPr>
            <p:ph type="title"/>
          </p:nvPr>
        </p:nvSpPr>
        <p:spPr>
          <a:xfrm>
            <a:off x="620889" y="365125"/>
            <a:ext cx="10732911" cy="6058253"/>
          </a:xfrm>
        </p:spPr>
        <p:txBody>
          <a:bodyPr/>
          <a:lstStyle/>
          <a:p>
            <a:r>
              <a:rPr lang="en-US" dirty="0"/>
              <a:t>is the situs state most interested in its law applying?</a:t>
            </a:r>
            <a:br>
              <a:rPr lang="en-US" dirty="0"/>
            </a:br>
            <a:r>
              <a:rPr lang="en-US" dirty="0"/>
              <a:t/>
            </a:r>
            <a:br>
              <a:rPr lang="en-US" dirty="0"/>
            </a:br>
            <a:r>
              <a:rPr lang="en-US" dirty="0"/>
              <a:t>is it most interested in Barrie?</a:t>
            </a:r>
          </a:p>
        </p:txBody>
      </p:sp>
    </p:spTree>
    <p:extLst>
      <p:ext uri="{BB962C8B-B14F-4D97-AF65-F5344CB8AC3E}">
        <p14:creationId xmlns:p14="http://schemas.microsoft.com/office/powerpoint/2010/main" val="316079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6BE5A-3414-9B4A-9C22-1802D7975E8F}"/>
              </a:ext>
            </a:extLst>
          </p:cNvPr>
          <p:cNvSpPr>
            <a:spLocks noGrp="1"/>
          </p:cNvSpPr>
          <p:nvPr>
            <p:ph type="title"/>
          </p:nvPr>
        </p:nvSpPr>
        <p:spPr>
          <a:xfrm>
            <a:off x="575733" y="365125"/>
            <a:ext cx="10778067" cy="6058253"/>
          </a:xfrm>
        </p:spPr>
        <p:txBody>
          <a:bodyPr/>
          <a:lstStyle/>
          <a:p>
            <a:r>
              <a:rPr lang="en-US" dirty="0"/>
              <a:t>is the situs rule clearer?</a:t>
            </a:r>
          </a:p>
        </p:txBody>
      </p:sp>
    </p:spTree>
    <p:extLst>
      <p:ext uri="{BB962C8B-B14F-4D97-AF65-F5344CB8AC3E}">
        <p14:creationId xmlns:p14="http://schemas.microsoft.com/office/powerpoint/2010/main" val="2816330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eaLnBrk="1" hangingPunct="1"/>
            <a:r>
              <a:rPr lang="en-US" altLang="en-US"/>
              <a:t>Massachusetts (but not New Hampshire) has a law preventing wives from contracting with their husbands. </a:t>
            </a:r>
          </a:p>
          <a:p>
            <a:pPr eaLnBrk="1" hangingPunct="1"/>
            <a:r>
              <a:rPr lang="en-US" altLang="en-US"/>
              <a:t>X (from Massachusetts) enters into a contract in Massachusetts to convey New Hampshire property to her husband.</a:t>
            </a:r>
          </a:p>
          <a:p>
            <a:pPr eaLnBrk="1" hangingPunct="1"/>
            <a:r>
              <a:rPr lang="en-US" altLang="en-US"/>
              <a:t>What result?</a:t>
            </a:r>
          </a:p>
        </p:txBody>
      </p:sp>
    </p:spTree>
    <p:extLst>
      <p:ext uri="{BB962C8B-B14F-4D97-AF65-F5344CB8AC3E}">
        <p14:creationId xmlns:p14="http://schemas.microsoft.com/office/powerpoint/2010/main" val="1556695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57400" y="274638"/>
            <a:ext cx="8153400" cy="5287962"/>
          </a:xfrm>
        </p:spPr>
        <p:txBody>
          <a:bodyPr/>
          <a:lstStyle/>
          <a:p>
            <a:r>
              <a:rPr lang="en-US" altLang="en-US"/>
              <a:t>contracts</a:t>
            </a:r>
          </a:p>
        </p:txBody>
      </p:sp>
    </p:spTree>
    <p:extLst>
      <p:ext uri="{BB962C8B-B14F-4D97-AF65-F5344CB8AC3E}">
        <p14:creationId xmlns:p14="http://schemas.microsoft.com/office/powerpoint/2010/main" val="136127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1981200" y="381001"/>
            <a:ext cx="8229600" cy="5745163"/>
          </a:xfrm>
        </p:spPr>
        <p:txBody>
          <a:bodyPr/>
          <a:lstStyle/>
          <a:p>
            <a:pPr eaLnBrk="1" hangingPunct="1"/>
            <a:r>
              <a:rPr lang="en-US" altLang="en-US"/>
              <a:t>In Illinois A (a domiciliary of Illinois) conveys land located in Iowa to B (a domiciliary of Illinois). </a:t>
            </a:r>
          </a:p>
          <a:p>
            <a:pPr eaLnBrk="1" hangingPunct="1"/>
            <a:r>
              <a:rPr lang="en-US" altLang="en-US"/>
              <a:t>A then dies. </a:t>
            </a:r>
          </a:p>
          <a:p>
            <a:pPr eaLnBrk="1" hangingPunct="1"/>
            <a:r>
              <a:rPr lang="en-US" altLang="en-US"/>
              <a:t>Under Illinois law, A’s widow retains a dower in the  property. </a:t>
            </a:r>
          </a:p>
          <a:p>
            <a:pPr eaLnBrk="1" hangingPunct="1"/>
            <a:r>
              <a:rPr lang="en-US" altLang="en-US"/>
              <a:t>Under the law of Iowa, she does not retain a dower. </a:t>
            </a:r>
          </a:p>
          <a:p>
            <a:pPr eaLnBrk="1" hangingPunct="1"/>
            <a:r>
              <a:rPr lang="en-US" altLang="en-US"/>
              <a:t>Does A’s widow retain a dower or not?</a:t>
            </a:r>
          </a:p>
        </p:txBody>
      </p:sp>
    </p:spTree>
    <p:extLst>
      <p:ext uri="{BB962C8B-B14F-4D97-AF65-F5344CB8AC3E}">
        <p14:creationId xmlns:p14="http://schemas.microsoft.com/office/powerpoint/2010/main" val="580602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1"/>
            <a:ext cx="8305800" cy="5897563"/>
          </a:xfrm>
        </p:spPr>
        <p:txBody>
          <a:bodyPr rtlCol="0">
            <a:normAutofit/>
          </a:bodyPr>
          <a:lstStyle/>
          <a:p>
            <a:pPr>
              <a:buFont typeface="Arial" panose="020B0604020202020204" pitchFamily="34" charset="0"/>
              <a:buChar char="•"/>
              <a:defRPr/>
            </a:pPr>
            <a:r>
              <a:rPr lang="en-US" dirty="0"/>
              <a:t>§  220. Effect Of Conveyance Of Interest In Land </a:t>
            </a:r>
          </a:p>
          <a:p>
            <a:pPr>
              <a:buFont typeface="Arial" panose="020B0604020202020204" pitchFamily="34" charset="0"/>
              <a:buChar char="•"/>
              <a:defRPr/>
            </a:pPr>
            <a:r>
              <a:rPr lang="en-US" dirty="0"/>
              <a:t>The effect upon interests in land of a conveyance is determined by the law of the state where the land is.</a:t>
            </a:r>
          </a:p>
          <a:p>
            <a:pPr>
              <a:buNone/>
              <a:defRPr/>
            </a:pPr>
            <a:endParaRPr lang="en-US" dirty="0"/>
          </a:p>
          <a:p>
            <a:pPr>
              <a:buFont typeface="Arial" panose="020B0604020202020204" pitchFamily="34" charset="0"/>
              <a:buChar char="•"/>
              <a:defRPr/>
            </a:pPr>
            <a:r>
              <a:rPr lang="en-US" dirty="0"/>
              <a:t>§ 237. Effect Of Marriage On Existing Interests In Land</a:t>
            </a:r>
          </a:p>
          <a:p>
            <a:pPr>
              <a:buFont typeface="Arial" panose="020B0604020202020204" pitchFamily="34" charset="0"/>
              <a:buChar char="•"/>
              <a:defRPr/>
            </a:pPr>
            <a:r>
              <a:rPr lang="en-US" dirty="0"/>
              <a:t>The effect of marriage upon interests in land owned by a spouse at the time of marriage is determined by the law of the state where the land is.</a:t>
            </a:r>
          </a:p>
          <a:p>
            <a:pPr>
              <a:buFont typeface="Arial" panose="020B0604020202020204" pitchFamily="34" charset="0"/>
              <a:buChar char="•"/>
              <a:defRPr/>
            </a:pPr>
            <a:endParaRPr lang="en-US" dirty="0"/>
          </a:p>
        </p:txBody>
      </p:sp>
    </p:spTree>
    <p:extLst>
      <p:ext uri="{BB962C8B-B14F-4D97-AF65-F5344CB8AC3E}">
        <p14:creationId xmlns:p14="http://schemas.microsoft.com/office/powerpoint/2010/main" val="12441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354762"/>
          </a:xfrm>
        </p:spPr>
        <p:txBody>
          <a:bodyPr/>
          <a:lstStyle/>
          <a:p>
            <a:r>
              <a:rPr lang="en-US" altLang="en-US"/>
              <a:t>movables</a:t>
            </a:r>
          </a:p>
        </p:txBody>
      </p:sp>
    </p:spTree>
    <p:extLst>
      <p:ext uri="{BB962C8B-B14F-4D97-AF65-F5344CB8AC3E}">
        <p14:creationId xmlns:p14="http://schemas.microsoft.com/office/powerpoint/2010/main" val="796107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986248"/>
          </a:xfrm>
        </p:spPr>
        <p:txBody>
          <a:bodyPr/>
          <a:lstStyle/>
          <a:p>
            <a:r>
              <a:rPr lang="en-US" dirty="0"/>
              <a:t>wills, intestate succession?</a:t>
            </a:r>
            <a:br>
              <a:rPr lang="en-US" dirty="0"/>
            </a:br>
            <a:r>
              <a:rPr lang="en-US" dirty="0"/>
              <a:t>rights of spouses?</a:t>
            </a:r>
          </a:p>
        </p:txBody>
      </p:sp>
    </p:spTree>
    <p:extLst>
      <p:ext uri="{BB962C8B-B14F-4D97-AF65-F5344CB8AC3E}">
        <p14:creationId xmlns:p14="http://schemas.microsoft.com/office/powerpoint/2010/main" val="3682095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5973045"/>
          </a:xfrm>
        </p:spPr>
        <p:txBody>
          <a:bodyPr/>
          <a:lstStyle/>
          <a:p>
            <a:r>
              <a:rPr lang="en-US" dirty="0"/>
              <a:t>h</a:t>
            </a:r>
            <a:r>
              <a:rPr lang="en-US" dirty="0" smtClean="0"/>
              <a:t>ow is this in keeping with the territorial theory…?</a:t>
            </a:r>
            <a:endParaRPr lang="en-US" dirty="0"/>
          </a:p>
        </p:txBody>
      </p:sp>
    </p:spTree>
    <p:extLst>
      <p:ext uri="{BB962C8B-B14F-4D97-AF65-F5344CB8AC3E}">
        <p14:creationId xmlns:p14="http://schemas.microsoft.com/office/powerpoint/2010/main" val="3315053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buFont typeface="Arial" panose="020B0604020202020204" pitchFamily="34" charset="0"/>
              <a:buChar char="•"/>
              <a:defRPr/>
            </a:pPr>
            <a:r>
              <a:rPr lang="en-US" dirty="0"/>
              <a:t>Under Illinois law of adverse possession, one must hold onto </a:t>
            </a:r>
            <a:r>
              <a:rPr lang="en-US" dirty="0" err="1"/>
              <a:t>personalty</a:t>
            </a:r>
            <a:r>
              <a:rPr lang="en-US" dirty="0"/>
              <a:t> for 2 years to acquire title. </a:t>
            </a:r>
          </a:p>
          <a:p>
            <a:pPr>
              <a:buFont typeface="Arial" panose="020B0604020202020204" pitchFamily="34" charset="0"/>
              <a:buChar char="•"/>
              <a:defRPr/>
            </a:pPr>
            <a:r>
              <a:rPr lang="en-US" dirty="0"/>
              <a:t>Under Iowa law of adverse possession, it takes 3 years. </a:t>
            </a:r>
          </a:p>
          <a:p>
            <a:pPr>
              <a:buFont typeface="Arial" panose="020B0604020202020204" pitchFamily="34" charset="0"/>
              <a:buChar char="•"/>
              <a:defRPr/>
            </a:pPr>
            <a:r>
              <a:rPr lang="en-US" dirty="0"/>
              <a:t>After holding onto P's television set in Illinois for two and a half years, D moves with the set to Iowa and is sued by P there. </a:t>
            </a:r>
          </a:p>
          <a:p>
            <a:pPr>
              <a:buFont typeface="Arial" panose="020B0604020202020204" pitchFamily="34" charset="0"/>
              <a:buChar char="•"/>
              <a:defRPr/>
            </a:pPr>
            <a:r>
              <a:rPr lang="en-US" dirty="0"/>
              <a:t>What result? </a:t>
            </a:r>
          </a:p>
        </p:txBody>
      </p:sp>
    </p:spTree>
    <p:extLst>
      <p:ext uri="{BB962C8B-B14F-4D97-AF65-F5344CB8AC3E}">
        <p14:creationId xmlns:p14="http://schemas.microsoft.com/office/powerpoint/2010/main" val="1360606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p:txBody>
          <a:bodyPr/>
          <a:lstStyle/>
          <a:p>
            <a:pPr eaLnBrk="1" hangingPunct="1"/>
            <a:r>
              <a:rPr lang="en-US" altLang="en-US"/>
              <a:t>In Illinois, A conveys to B the personalty assets of his business, which operated out of Iowa.</a:t>
            </a:r>
          </a:p>
          <a:p>
            <a:pPr eaLnBrk="1" hangingPunct="1"/>
            <a:r>
              <a:rPr lang="en-US" altLang="en-US"/>
              <a:t>At the time of the conveyance some trucks used in the business are in Illinois. </a:t>
            </a:r>
          </a:p>
          <a:p>
            <a:pPr eaLnBrk="1" hangingPunct="1"/>
            <a:r>
              <a:rPr lang="en-US" altLang="en-US"/>
              <a:t>Under the law of Illinois the conveyance is valid. </a:t>
            </a:r>
          </a:p>
          <a:p>
            <a:pPr eaLnBrk="1" hangingPunct="1"/>
            <a:r>
              <a:rPr lang="en-US" altLang="en-US"/>
              <a:t>Under the laws of Iowa it is not. </a:t>
            </a:r>
          </a:p>
          <a:p>
            <a:pPr eaLnBrk="1" hangingPunct="1"/>
            <a:r>
              <a:rPr lang="en-US" altLang="en-US"/>
              <a:t>Who owns the trucks?</a:t>
            </a:r>
          </a:p>
        </p:txBody>
      </p:sp>
    </p:spTree>
    <p:extLst>
      <p:ext uri="{BB962C8B-B14F-4D97-AF65-F5344CB8AC3E}">
        <p14:creationId xmlns:p14="http://schemas.microsoft.com/office/powerpoint/2010/main" val="1308614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905000" y="457201"/>
            <a:ext cx="8305800" cy="5668963"/>
          </a:xfrm>
        </p:spPr>
        <p:txBody>
          <a:bodyPr/>
          <a:lstStyle/>
          <a:p>
            <a:pPr eaLnBrk="1" hangingPunct="1"/>
            <a:r>
              <a:rPr lang="en-US" altLang="en-US"/>
              <a:t>Caveat: The Institute expresses no opinion whether the conveyance of an aggregate unit of movables may not be governed by the law of the place where the various items are aggregated as a unit, or that a conveyance of an aggregate unit made up of a number of units, themselves aggregates, may not be governed by the law of the place where the entire unit is managed so far as such conveyance is not contrary to the public policy of a state in which any constituent unit is.</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1500141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2057400" y="228601"/>
            <a:ext cx="8153400" cy="5897563"/>
          </a:xfrm>
        </p:spPr>
        <p:txBody>
          <a:bodyPr/>
          <a:lstStyle/>
          <a:p>
            <a:pPr eaLnBrk="1" hangingPunct="1"/>
            <a:r>
              <a:rPr lang="en-US" altLang="en-US"/>
              <a:t>According to the law of Illinois the window treatments in a house on Mary Barrie’s property in Iowa are not fixtures and so are personalty, not real property. </a:t>
            </a:r>
          </a:p>
          <a:p>
            <a:pPr eaLnBrk="1" hangingPunct="1"/>
            <a:r>
              <a:rPr lang="en-US" altLang="en-US"/>
              <a:t>Under the law of Iowa they are fixtures. </a:t>
            </a:r>
          </a:p>
          <a:p>
            <a:pPr eaLnBrk="1" hangingPunct="1"/>
            <a:r>
              <a:rPr lang="en-US" altLang="en-US"/>
              <a:t>An Illinois court, using the First Restatement approach, is trying to determine whether Barrie’s will is valid with respect to the window treatments. What result?</a:t>
            </a:r>
          </a:p>
          <a:p>
            <a:pPr eaLnBrk="1" hangingPunct="1"/>
            <a:endParaRPr lang="en-US" altLang="en-US"/>
          </a:p>
        </p:txBody>
      </p:sp>
    </p:spTree>
    <p:extLst>
      <p:ext uri="{BB962C8B-B14F-4D97-AF65-F5344CB8AC3E}">
        <p14:creationId xmlns:p14="http://schemas.microsoft.com/office/powerpoint/2010/main" val="1418813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p:txBody>
          <a:bodyPr/>
          <a:lstStyle/>
          <a:p>
            <a:pPr eaLnBrk="1" hangingPunct="1"/>
            <a:r>
              <a:rPr lang="en-US" altLang="en-US"/>
              <a:t>§ 208 </a:t>
            </a:r>
          </a:p>
          <a:p>
            <a:pPr eaLnBrk="1" hangingPunct="1"/>
            <a:r>
              <a:rPr lang="en-US" altLang="en-US"/>
              <a:t>Whether an interest in a tangible thing is classified as real or personal property is determined by the law of the state where the thing is.</a:t>
            </a:r>
          </a:p>
          <a:p>
            <a:pPr eaLnBrk="1" hangingPunct="1"/>
            <a:endParaRPr lang="en-US" altLang="en-US"/>
          </a:p>
        </p:txBody>
      </p:sp>
    </p:spTree>
    <p:extLst>
      <p:ext uri="{BB962C8B-B14F-4D97-AF65-F5344CB8AC3E}">
        <p14:creationId xmlns:p14="http://schemas.microsoft.com/office/powerpoint/2010/main" val="337607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4638"/>
            <a:ext cx="8229600" cy="5897562"/>
          </a:xfrm>
        </p:spPr>
        <p:txBody>
          <a:bodyPr/>
          <a:lstStyle/>
          <a:p>
            <a:pPr eaLnBrk="1" hangingPunct="1"/>
            <a:r>
              <a:rPr lang="en-US" altLang="en-US"/>
              <a:t>Milliken v Pratt</a:t>
            </a:r>
            <a:br>
              <a:rPr lang="en-US" altLang="en-US"/>
            </a:br>
            <a:r>
              <a:rPr lang="en-US" altLang="en-US"/>
              <a:t/>
            </a:r>
            <a:br>
              <a:rPr lang="en-US" altLang="en-US"/>
            </a:br>
            <a:r>
              <a:rPr lang="en-US" altLang="en-US"/>
              <a:t>(Mass. 1878)</a:t>
            </a:r>
          </a:p>
        </p:txBody>
      </p:sp>
    </p:spTree>
    <p:extLst>
      <p:ext uri="{BB962C8B-B14F-4D97-AF65-F5344CB8AC3E}">
        <p14:creationId xmlns:p14="http://schemas.microsoft.com/office/powerpoint/2010/main" val="3580004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5973762"/>
          </a:xfrm>
        </p:spPr>
        <p:txBody>
          <a:bodyPr/>
          <a:lstStyle/>
          <a:p>
            <a:pPr eaLnBrk="1" hangingPunct="1"/>
            <a:r>
              <a:rPr lang="en-US" altLang="en-US"/>
              <a:t>domicile</a:t>
            </a:r>
          </a:p>
        </p:txBody>
      </p:sp>
    </p:spTree>
    <p:extLst>
      <p:ext uri="{BB962C8B-B14F-4D97-AF65-F5344CB8AC3E}">
        <p14:creationId xmlns:p14="http://schemas.microsoft.com/office/powerpoint/2010/main" val="1521837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126162"/>
          </a:xfrm>
        </p:spPr>
        <p:txBody>
          <a:bodyPr/>
          <a:lstStyle/>
          <a:p>
            <a:pPr eaLnBrk="1" hangingPunct="1"/>
            <a:r>
              <a:rPr lang="en-US" altLang="en-US"/>
              <a:t>White v Tennant</a:t>
            </a:r>
            <a:br>
              <a:rPr lang="en-US" altLang="en-US"/>
            </a:br>
            <a:r>
              <a:rPr lang="en-US" altLang="en-US"/>
              <a:t>(W.Va. 1888)</a:t>
            </a:r>
          </a:p>
        </p:txBody>
      </p:sp>
    </p:spTree>
    <p:extLst>
      <p:ext uri="{BB962C8B-B14F-4D97-AF65-F5344CB8AC3E}">
        <p14:creationId xmlns:p14="http://schemas.microsoft.com/office/powerpoint/2010/main" val="2896017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real property or </a:t>
            </a:r>
            <a:r>
              <a:rPr lang="en-US" dirty="0" err="1"/>
              <a:t>personalty</a:t>
            </a:r>
            <a:r>
              <a:rPr lang="en-US" dirty="0"/>
              <a:t>?</a:t>
            </a:r>
          </a:p>
        </p:txBody>
      </p:sp>
    </p:spTree>
    <p:extLst>
      <p:ext uri="{BB962C8B-B14F-4D97-AF65-F5344CB8AC3E}">
        <p14:creationId xmlns:p14="http://schemas.microsoft.com/office/powerpoint/2010/main" val="3784930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1981200" y="381000"/>
            <a:ext cx="8229600" cy="5745163"/>
          </a:xfrm>
        </p:spPr>
        <p:txBody>
          <a:bodyPr/>
          <a:lstStyle/>
          <a:p>
            <a:pPr eaLnBrk="1" hangingPunct="1">
              <a:buFont typeface="Arial" charset="0"/>
              <a:buNone/>
            </a:pPr>
            <a:r>
              <a:rPr lang="en-US" altLang="en-US"/>
              <a:t>§ 15. Domicil Of Choice </a:t>
            </a:r>
          </a:p>
          <a:p>
            <a:pPr eaLnBrk="1" hangingPunct="1">
              <a:buFont typeface="Arial" charset="0"/>
              <a:buNone/>
            </a:pPr>
            <a:r>
              <a:rPr lang="en-US" altLang="en-US"/>
              <a:t>(1) A domicil of choice is a domicil acquired, through the exercise of his own will, by a person who is legally capable of changing his domicil.</a:t>
            </a:r>
          </a:p>
          <a:p>
            <a:pPr eaLnBrk="1" hangingPunct="1">
              <a:buFont typeface="Arial" charset="0"/>
              <a:buNone/>
            </a:pPr>
            <a:r>
              <a:rPr lang="en-US" altLang="en-US"/>
              <a:t>(2) To acquire a domicil of choice, a person must establish a dwelling-place with the intention of making it his home.</a:t>
            </a:r>
          </a:p>
          <a:p>
            <a:pPr eaLnBrk="1" hangingPunct="1">
              <a:buFont typeface="Arial" charset="0"/>
              <a:buNone/>
            </a:pPr>
            <a:r>
              <a:rPr lang="en-US" altLang="en-US"/>
              <a:t>(3) The fact of physical presence at a dwelling-place and the intention to make it a home must concur; if they do so, even for a moment, the change of domicil takes place.</a:t>
            </a:r>
          </a:p>
          <a:p>
            <a:pPr eaLnBrk="1" hangingPunct="1">
              <a:buFont typeface="Arial" charset="0"/>
              <a:buNone/>
            </a:pPr>
            <a:endParaRPr lang="en-US" altLang="en-US"/>
          </a:p>
          <a:p>
            <a:pPr eaLnBrk="1" hangingPunct="1"/>
            <a:endParaRPr lang="en-US" altLang="en-US"/>
          </a:p>
        </p:txBody>
      </p:sp>
    </p:spTree>
    <p:extLst>
      <p:ext uri="{BB962C8B-B14F-4D97-AF65-F5344CB8AC3E}">
        <p14:creationId xmlns:p14="http://schemas.microsoft.com/office/powerpoint/2010/main" val="3798894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097459"/>
          </a:xfrm>
        </p:spPr>
        <p:txBody>
          <a:bodyPr/>
          <a:lstStyle/>
          <a:p>
            <a:r>
              <a:rPr lang="en-US" dirty="0"/>
              <a:t> </a:t>
            </a:r>
            <a:br>
              <a:rPr lang="en-US" dirty="0"/>
            </a:br>
            <a:r>
              <a:rPr lang="en-US" dirty="0"/>
              <a:t>“even when the point of destination is not reached, domicile may shift in </a:t>
            </a:r>
            <a:r>
              <a:rPr lang="en-US" dirty="0" err="1"/>
              <a:t>itinere</a:t>
            </a:r>
            <a:r>
              <a:rPr lang="en-US" dirty="0"/>
              <a:t>, if the abandonment of the old domicile and the setting out for the new, are plainly shown.”</a:t>
            </a:r>
            <a:br>
              <a:rPr lang="en-US" dirty="0"/>
            </a:br>
            <a:endParaRPr lang="en-US" dirty="0"/>
          </a:p>
        </p:txBody>
      </p:sp>
    </p:spTree>
    <p:extLst>
      <p:ext uri="{BB962C8B-B14F-4D97-AF65-F5344CB8AC3E}">
        <p14:creationId xmlns:p14="http://schemas.microsoft.com/office/powerpoint/2010/main" val="37376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69" y="365125"/>
            <a:ext cx="11467071" cy="6196313"/>
          </a:xfrm>
        </p:spPr>
        <p:txBody>
          <a:bodyPr>
            <a:noAutofit/>
          </a:bodyPr>
          <a:lstStyle/>
          <a:p>
            <a:r>
              <a:rPr lang="en-US" sz="3200" dirty="0"/>
              <a:t>According to the authorities hereinbefore referred to he must of necessity have had a domicile somewhere. If he did not have one in Pennsylvania, where did he have one? The fact, that he left the Pennsylvania house, after he had moved to it with his family and goods, to spend the night, did not revive his domicile at his former residence on Day's run, because he had sold that, and left it without any purpose of returning there. By going from his new home to the house of his relatives to spend the night he certainly did not make the house thus visited his domicile; therefore, unless the, Pennsylvania house was on the evening of April 2, 1885, his domicile, he was in the anomalous position of being without a domicile anywhere, which, as we have seen, is a legal impossibility; and, that house having become his domicile, there is nothing in this case to show, that he ever did in fact change or intend to change it or to establish a domicile elsewhere.</a:t>
            </a:r>
          </a:p>
        </p:txBody>
      </p:sp>
    </p:spTree>
    <p:extLst>
      <p:ext uri="{BB962C8B-B14F-4D97-AF65-F5344CB8AC3E}">
        <p14:creationId xmlns:p14="http://schemas.microsoft.com/office/powerpoint/2010/main" val="28401376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60389"/>
          </a:xfrm>
        </p:spPr>
        <p:txBody>
          <a:bodyPr/>
          <a:lstStyle/>
          <a:p>
            <a:r>
              <a:rPr lang="en-US" dirty="0"/>
              <a:t>assume that after abandoning his old house he died in W. Va., before ever making it to PA</a:t>
            </a:r>
          </a:p>
        </p:txBody>
      </p:sp>
    </p:spTree>
    <p:extLst>
      <p:ext uri="{BB962C8B-B14F-4D97-AF65-F5344CB8AC3E}">
        <p14:creationId xmlns:p14="http://schemas.microsoft.com/office/powerpoint/2010/main" val="36160937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71599"/>
          </a:xfrm>
        </p:spPr>
        <p:txBody>
          <a:bodyPr>
            <a:normAutofit fontScale="90000"/>
          </a:bodyPr>
          <a:lstStyle/>
          <a:p>
            <a:r>
              <a:rPr lang="en-US" sz="3200" dirty="0"/>
              <a:t>- a lawsuit, brought in West Virginia, is attempting to determine whether White domiciliary of West Virginia or Pennsylvania</a:t>
            </a:r>
            <a:br>
              <a:rPr lang="en-US" sz="3200" dirty="0"/>
            </a:br>
            <a:r>
              <a:rPr lang="en-US" sz="3200" dirty="0"/>
              <a:t/>
            </a:r>
            <a:br>
              <a:rPr lang="en-US" sz="3200" dirty="0"/>
            </a:br>
            <a:r>
              <a:rPr lang="en-US" sz="3200" dirty="0"/>
              <a:t>- White lived in West Virginia until he was convicted of a federal crime in West Virginia and sent to prison in Pennsylvania – where he died</a:t>
            </a:r>
            <a:br>
              <a:rPr lang="en-US" sz="3200" dirty="0"/>
            </a:br>
            <a:r>
              <a:rPr lang="en-US" sz="3200" dirty="0"/>
              <a:t/>
            </a:r>
            <a:br>
              <a:rPr lang="en-US" sz="3200" dirty="0"/>
            </a:br>
            <a:r>
              <a:rPr lang="en-US" sz="3200" dirty="0"/>
              <a:t>- under the law of Pennsylvania, prisoners have the domicile they had before imprisoned, since Pennsylvania follows the approach that a person cannot acquire a </a:t>
            </a:r>
            <a:r>
              <a:rPr lang="en-US" sz="3200" dirty="0" err="1"/>
              <a:t>domicil</a:t>
            </a:r>
            <a:r>
              <a:rPr lang="en-US" sz="3200" dirty="0"/>
              <a:t> of choice by any act done under legal or physical compulsion</a:t>
            </a:r>
            <a:br>
              <a:rPr lang="en-US" sz="3200" dirty="0"/>
            </a:br>
            <a:r>
              <a:rPr lang="en-US" sz="3200" dirty="0"/>
              <a:t/>
            </a:r>
            <a:br>
              <a:rPr lang="en-US" sz="3200" dirty="0"/>
            </a:br>
            <a:r>
              <a:rPr lang="en-US" sz="3200" dirty="0"/>
              <a:t>- under West Virginia law White is domiciled in Pennsylvania, since he intended to remain in that state after release</a:t>
            </a:r>
            <a:br>
              <a:rPr lang="en-US" sz="3200" dirty="0"/>
            </a:br>
            <a:r>
              <a:rPr lang="en-US" sz="3200" dirty="0"/>
              <a:t/>
            </a:r>
            <a:br>
              <a:rPr lang="en-US" sz="3200" dirty="0"/>
            </a:br>
            <a:r>
              <a:rPr lang="en-US" sz="3200" dirty="0"/>
              <a:t>- how should the West Virginia court decide?</a:t>
            </a:r>
          </a:p>
        </p:txBody>
      </p:sp>
    </p:spTree>
    <p:extLst>
      <p:ext uri="{BB962C8B-B14F-4D97-AF65-F5344CB8AC3E}">
        <p14:creationId xmlns:p14="http://schemas.microsoft.com/office/powerpoint/2010/main" val="12341782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981200" y="304800"/>
            <a:ext cx="8229600" cy="5821363"/>
          </a:xfrm>
        </p:spPr>
        <p:txBody>
          <a:bodyPr/>
          <a:lstStyle/>
          <a:p>
            <a:pPr eaLnBrk="1" hangingPunct="1">
              <a:buFont typeface="Arial" charset="0"/>
              <a:buNone/>
            </a:pPr>
            <a:r>
              <a:rPr lang="en-US" altLang="en-US"/>
              <a:t>§ 10. Domicil By What Law Determined</a:t>
            </a:r>
          </a:p>
          <a:p>
            <a:pPr eaLnBrk="1" hangingPunct="1">
              <a:buFont typeface="Arial" charset="0"/>
              <a:buNone/>
            </a:pPr>
            <a:endParaRPr lang="en-US" altLang="en-US"/>
          </a:p>
          <a:p>
            <a:pPr eaLnBrk="1" hangingPunct="1">
              <a:buFont typeface="Arial" charset="0"/>
              <a:buNone/>
            </a:pPr>
            <a:r>
              <a:rPr lang="en-US" altLang="en-US"/>
              <a:t>(1) A question of domicil as between the state of the forum and another state is determined by the law of the forum.</a:t>
            </a:r>
          </a:p>
          <a:p>
            <a:pPr eaLnBrk="1" hangingPunct="1">
              <a:buFont typeface="Arial" charset="0"/>
              <a:buNone/>
            </a:pPr>
            <a:endParaRPr lang="en-US" altLang="en-US"/>
          </a:p>
        </p:txBody>
      </p:sp>
    </p:spTree>
    <p:extLst>
      <p:ext uri="{BB962C8B-B14F-4D97-AF65-F5344CB8AC3E}">
        <p14:creationId xmlns:p14="http://schemas.microsoft.com/office/powerpoint/2010/main" val="19304396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46113" y="365125"/>
            <a:ext cx="10707687" cy="6170613"/>
          </a:xfrm>
        </p:spPr>
        <p:txBody>
          <a:bodyPr/>
          <a:lstStyle/>
          <a:p>
            <a:r>
              <a:rPr lang="en-US" altLang="en-US"/>
              <a:t>domicile</a:t>
            </a:r>
            <a:br>
              <a:rPr lang="en-US" altLang="en-US"/>
            </a:br>
            <a:r>
              <a:rPr lang="en-US" altLang="en-US"/>
              <a:t>residence</a:t>
            </a:r>
            <a:br>
              <a:rPr lang="en-US" altLang="en-US"/>
            </a:br>
            <a:r>
              <a:rPr lang="en-US" altLang="en-US"/>
              <a:t>nationality</a:t>
            </a:r>
            <a:br>
              <a:rPr lang="en-US" altLang="en-US"/>
            </a:br>
            <a:r>
              <a:rPr lang="en-US" altLang="en-US"/>
              <a:t>habitual residence</a:t>
            </a:r>
          </a:p>
        </p:txBody>
      </p:sp>
    </p:spTree>
    <p:extLst>
      <p:ext uri="{BB962C8B-B14F-4D97-AF65-F5344CB8AC3E}">
        <p14:creationId xmlns:p14="http://schemas.microsoft.com/office/powerpoint/2010/main" val="331269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buFont typeface="Arial" panose="020B0604020202020204" pitchFamily="34" charset="0"/>
              <a:buNone/>
            </a:pPr>
            <a:r>
              <a:rPr lang="en-US" altLang="en-US"/>
              <a:t>§ 311. Place Of Contracting</a:t>
            </a:r>
          </a:p>
          <a:p>
            <a:pPr eaLnBrk="1" hangingPunct="1"/>
            <a:r>
              <a:rPr lang="en-US" altLang="en-US"/>
              <a:t>The law of the forum decides as a preliminary question by the law of which state questions arising concerning the formation of a contract are to be determined, and this state is, in the Restatement of this Subject, called the "place of contracting."</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2067932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1981200" y="228600"/>
            <a:ext cx="8229600" cy="5897563"/>
          </a:xfrm>
        </p:spPr>
        <p:txBody>
          <a:bodyPr/>
          <a:lstStyle/>
          <a:p>
            <a:pPr eaLnBrk="1" hangingPunct="1"/>
            <a:r>
              <a:rPr lang="en-US" altLang="en-US"/>
              <a:t>§ 121. Law Governing Validity Of Marriage</a:t>
            </a:r>
          </a:p>
          <a:p>
            <a:pPr eaLnBrk="1" hangingPunct="1">
              <a:buFont typeface="Arial" panose="020B0604020202020204" pitchFamily="34" charset="0"/>
              <a:buNone/>
            </a:pPr>
            <a:endParaRPr lang="en-US" altLang="en-US"/>
          </a:p>
          <a:p>
            <a:pPr eaLnBrk="1" hangingPunct="1"/>
            <a:r>
              <a:rPr lang="en-US" altLang="en-US"/>
              <a:t>Except as stated in §§ 131 and 132, a marriage is valid everywhere if the requirements of the marriage law of the state where the contract of marriage takes place are complied with.</a:t>
            </a:r>
          </a:p>
          <a:p>
            <a:pPr eaLnBrk="1" hangingPunct="1"/>
            <a:endParaRPr lang="en-US" altLang="en-US"/>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454136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1828800" y="228600"/>
            <a:ext cx="8610600" cy="6477000"/>
          </a:xfrm>
        </p:spPr>
        <p:txBody>
          <a:bodyPr/>
          <a:lstStyle/>
          <a:p>
            <a:pPr eaLnBrk="1" hangingPunct="1">
              <a:buFont typeface="Arial" panose="020B0604020202020204" pitchFamily="34" charset="0"/>
              <a:buNone/>
            </a:pPr>
            <a:r>
              <a:rPr lang="en-US" altLang="en-US"/>
              <a:t>§ 132. Marriage Declared Void By Law Of Domicil</a:t>
            </a:r>
          </a:p>
          <a:p>
            <a:pPr eaLnBrk="1" hangingPunct="1">
              <a:buFont typeface="Arial" panose="020B0604020202020204" pitchFamily="34" charset="0"/>
              <a:buNone/>
            </a:pPr>
            <a:r>
              <a:rPr lang="en-US" altLang="en-US"/>
              <a:t>A marriage which is against the law of the state of domicil of either party, though the requirements of the law of the state of celebration have been complied with, will be invalid everywhere in the following cases:</a:t>
            </a:r>
          </a:p>
          <a:p>
            <a:pPr eaLnBrk="1" hangingPunct="1">
              <a:buFont typeface="Arial" panose="020B0604020202020204" pitchFamily="34" charset="0"/>
              <a:buNone/>
            </a:pPr>
            <a:r>
              <a:rPr lang="en-US" altLang="en-US"/>
              <a:t>(a) polygamous marriage,</a:t>
            </a:r>
          </a:p>
          <a:p>
            <a:pPr eaLnBrk="1" hangingPunct="1">
              <a:buFont typeface="Arial" panose="020B0604020202020204" pitchFamily="34" charset="0"/>
              <a:buNone/>
            </a:pPr>
            <a:r>
              <a:rPr lang="en-US" altLang="en-US"/>
              <a:t>(b) incestuous marriage between persons so closely related that their marriage is contrary to a strong public policy of the domicil,</a:t>
            </a:r>
          </a:p>
          <a:p>
            <a:pPr eaLnBrk="1" hangingPunct="1">
              <a:buFont typeface="Arial" panose="020B0604020202020204" pitchFamily="34" charset="0"/>
              <a:buNone/>
            </a:pPr>
            <a:r>
              <a:rPr lang="en-US" altLang="en-US"/>
              <a:t>(c) marriage between persons of different races where such marriages are at the domicil regarded as odious,</a:t>
            </a:r>
          </a:p>
          <a:p>
            <a:pPr eaLnBrk="1" hangingPunct="1">
              <a:buFont typeface="Arial" panose="020B0604020202020204" pitchFamily="34" charset="0"/>
              <a:buNone/>
            </a:pPr>
            <a:r>
              <a:rPr lang="en-US" altLang="en-US"/>
              <a:t>(d) marriage of a domiciliary which a statute at the domicil makes void even though celebrated in another state.</a:t>
            </a:r>
          </a:p>
          <a:p>
            <a:pPr eaLnBrk="1" hangingPunct="1"/>
            <a:endParaRPr lang="en-US" altLang="en-US"/>
          </a:p>
        </p:txBody>
      </p:sp>
    </p:spTree>
    <p:extLst>
      <p:ext uri="{BB962C8B-B14F-4D97-AF65-F5344CB8AC3E}">
        <p14:creationId xmlns:p14="http://schemas.microsoft.com/office/powerpoint/2010/main" val="42715796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202362"/>
          </a:xfrm>
        </p:spPr>
        <p:txBody>
          <a:bodyPr/>
          <a:lstStyle/>
          <a:p>
            <a:pPr eaLnBrk="1" hangingPunct="1"/>
            <a:r>
              <a:rPr lang="en-US" altLang="en-US" sz="3600"/>
              <a:t>2</a:t>
            </a:r>
            <a:r>
              <a:rPr lang="en-US" altLang="en-US" sz="3600" baseline="30000"/>
              <a:t>nd</a:t>
            </a:r>
            <a:r>
              <a:rPr lang="en-US" altLang="en-US" sz="3600"/>
              <a:t> Rest § 283(2)</a:t>
            </a:r>
            <a:br>
              <a:rPr lang="en-US" altLang="en-US" sz="3600"/>
            </a:br>
            <a:r>
              <a:rPr lang="en-US" altLang="en-US" sz="3600"/>
              <a:t>A marriage which satisfies the requirements of the state where the marriage was contracted will everywhere be recognized as valid unless it violates the strong public policy of another state which had the most significant relationship to the spouses and the marriage at the time of the marriage.</a:t>
            </a:r>
            <a:br>
              <a:rPr lang="en-US" altLang="en-US" sz="3600"/>
            </a:br>
            <a:endParaRPr lang="en-US" altLang="en-US" sz="3600"/>
          </a:p>
        </p:txBody>
      </p:sp>
    </p:spTree>
    <p:extLst>
      <p:ext uri="{BB962C8B-B14F-4D97-AF65-F5344CB8AC3E}">
        <p14:creationId xmlns:p14="http://schemas.microsoft.com/office/powerpoint/2010/main" val="11630385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126162"/>
          </a:xfrm>
        </p:spPr>
        <p:txBody>
          <a:bodyPr rtlCol="0">
            <a:normAutofit fontScale="90000"/>
          </a:bodyPr>
          <a:lstStyle/>
          <a:p>
            <a:pPr eaLnBrk="1" fontAlgn="auto" hangingPunct="1">
              <a:spcAft>
                <a:spcPts val="0"/>
              </a:spcAft>
              <a:defRPr/>
            </a:pPr>
            <a:r>
              <a:rPr lang="en-US" sz="4000"/>
              <a:t>Uniform Marriage Evasion Act (adopted Massachusetts’s 1913):</a:t>
            </a:r>
            <a:br>
              <a:rPr lang="en-US" sz="4000"/>
            </a:br>
            <a:r>
              <a:rPr lang="en-US" sz="4000"/>
              <a:t>No marriage shall be contracted in this commonwealth by a party residing and intending to continue to reside in another jurisdiction if such marriage would be void if contracted in such other jurisdiction, and every marriage contracted in this commonwealth in violation hereof shall be null and void.</a:t>
            </a:r>
            <a:br>
              <a:rPr lang="en-US" sz="4000"/>
            </a:br>
            <a:endParaRPr lang="en-US" sz="4000"/>
          </a:p>
        </p:txBody>
      </p:sp>
    </p:spTree>
    <p:extLst>
      <p:ext uri="{BB962C8B-B14F-4D97-AF65-F5344CB8AC3E}">
        <p14:creationId xmlns:p14="http://schemas.microsoft.com/office/powerpoint/2010/main" val="16806632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981200" y="457200"/>
            <a:ext cx="8229600" cy="5668963"/>
          </a:xfrm>
        </p:spPr>
        <p:txBody>
          <a:bodyPr/>
          <a:lstStyle/>
          <a:p>
            <a:pPr eaLnBrk="1" hangingPunct="1"/>
            <a:endParaRPr lang="en-US" altLang="en-US"/>
          </a:p>
          <a:p>
            <a:pPr eaLnBrk="1" hangingPunct="1">
              <a:buFont typeface="Arial" panose="020B0604020202020204" pitchFamily="34" charset="0"/>
              <a:buNone/>
            </a:pPr>
            <a:r>
              <a:rPr lang="en-US" altLang="en-US"/>
              <a:t>§ 134. Marriage Contrary To Public Policy</a:t>
            </a:r>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a:t>If any effect of a marriage created by the law of one state is deemed by the courts of another state sufficiently offensive to the policy of the latter state, the latter state will refuse to give that effect to the marriage.</a:t>
            </a:r>
          </a:p>
        </p:txBody>
      </p:sp>
    </p:spTree>
    <p:extLst>
      <p:ext uri="{BB962C8B-B14F-4D97-AF65-F5344CB8AC3E}">
        <p14:creationId xmlns:p14="http://schemas.microsoft.com/office/powerpoint/2010/main" val="41001172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79450" y="365125"/>
            <a:ext cx="10674350" cy="5456238"/>
          </a:xfrm>
        </p:spPr>
        <p:txBody>
          <a:bodyPr/>
          <a:lstStyle/>
          <a:p>
            <a:r>
              <a:rPr lang="en-US" altLang="en-US"/>
              <a:t>corporations</a:t>
            </a:r>
          </a:p>
        </p:txBody>
      </p:sp>
    </p:spTree>
    <p:extLst>
      <p:ext uri="{BB962C8B-B14F-4D97-AF65-F5344CB8AC3E}">
        <p14:creationId xmlns:p14="http://schemas.microsoft.com/office/powerpoint/2010/main" val="41970604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69913" y="365125"/>
            <a:ext cx="10783887" cy="5984875"/>
          </a:xfrm>
        </p:spPr>
        <p:txBody>
          <a:bodyPr/>
          <a:lstStyle/>
          <a:p>
            <a:pPr marL="342900" indent="-342900"/>
            <a:r>
              <a:rPr lang="en-US" altLang="en-US"/>
              <a:t>Corp incorp’ed in state A</a:t>
            </a:r>
            <a:br>
              <a:rPr lang="en-US" altLang="en-US"/>
            </a:br>
            <a:r>
              <a:rPr lang="en-US" altLang="en-US"/>
              <a:t/>
            </a:r>
            <a:br>
              <a:rPr lang="en-US" altLang="en-US"/>
            </a:br>
            <a:r>
              <a:rPr lang="en-US" altLang="en-US"/>
              <a:t>by law of state A a corp is not liable for the torts of its agents</a:t>
            </a:r>
            <a:br>
              <a:rPr lang="en-US" altLang="en-US"/>
            </a:br>
            <a:r>
              <a:rPr lang="en-US" altLang="en-US"/>
              <a:t/>
            </a:r>
            <a:br>
              <a:rPr lang="en-US" altLang="en-US"/>
            </a:br>
            <a:r>
              <a:rPr lang="en-US" altLang="en-US"/>
              <a:t>Agent of Corp commits tort in state B where corp’s are liable</a:t>
            </a:r>
            <a:br>
              <a:rPr lang="en-US" altLang="en-US"/>
            </a:br>
            <a:endParaRPr lang="en-US" altLang="en-US"/>
          </a:p>
        </p:txBody>
      </p:sp>
    </p:spTree>
    <p:extLst>
      <p:ext uri="{BB962C8B-B14F-4D97-AF65-F5344CB8AC3E}">
        <p14:creationId xmlns:p14="http://schemas.microsoft.com/office/powerpoint/2010/main" val="15638039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09816"/>
          </a:xfrm>
        </p:spPr>
        <p:txBody>
          <a:bodyPr/>
          <a:lstStyle/>
          <a:p>
            <a:r>
              <a:rPr lang="en-US" dirty="0"/>
              <a:t>contract or property?</a:t>
            </a:r>
          </a:p>
        </p:txBody>
      </p:sp>
    </p:spTree>
    <p:extLst>
      <p:ext uri="{BB962C8B-B14F-4D97-AF65-F5344CB8AC3E}">
        <p14:creationId xmlns:p14="http://schemas.microsoft.com/office/powerpoint/2010/main" val="9397016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32486" y="333632"/>
            <a:ext cx="11158152" cy="6252519"/>
          </a:xfrm>
        </p:spPr>
        <p:txBody>
          <a:bodyPr>
            <a:normAutofit/>
          </a:bodyPr>
          <a:lstStyle/>
          <a:p>
            <a:pPr eaLnBrk="1" hangingPunct="1"/>
            <a:r>
              <a:rPr lang="en-US" altLang="en-US" sz="3600" dirty="0"/>
              <a:t>Swank v </a:t>
            </a:r>
            <a:r>
              <a:rPr lang="en-US" altLang="en-US" sz="3600" dirty="0" err="1"/>
              <a:t>Hufnagle</a:t>
            </a:r>
            <a:endParaRPr lang="en-US" altLang="en-US" sz="3600" dirty="0"/>
          </a:p>
          <a:p>
            <a:pPr eaLnBrk="1" hangingPunct="1"/>
            <a:r>
              <a:rPr lang="en-US" altLang="en-US" sz="3600" dirty="0"/>
              <a:t>Ohio woman guaranteed husband’s debt with promissory note, executed in Ohio, and backed up by security interest on Indiana land </a:t>
            </a:r>
          </a:p>
          <a:p>
            <a:pPr eaLnBrk="1" hangingPunct="1"/>
            <a:r>
              <a:rPr lang="en-US" altLang="en-US" sz="3600" dirty="0"/>
              <a:t>Ohio allowed woman to be surety for their husbands</a:t>
            </a:r>
          </a:p>
          <a:p>
            <a:pPr eaLnBrk="1" hangingPunct="1"/>
            <a:r>
              <a:rPr lang="en-US" altLang="en-US" sz="3600" dirty="0"/>
              <a:t>Indiana did not</a:t>
            </a:r>
          </a:p>
          <a:p>
            <a:pPr eaLnBrk="1" hangingPunct="1"/>
            <a:r>
              <a:rPr lang="en-US" altLang="en-US" sz="3600" dirty="0"/>
              <a:t>suit in Indiana to enforce security interest</a:t>
            </a:r>
          </a:p>
          <a:p>
            <a:pPr eaLnBrk="1" hangingPunct="1"/>
            <a:r>
              <a:rPr lang="en-US" altLang="en-US" sz="3600" dirty="0"/>
              <a:t>characterization?</a:t>
            </a:r>
          </a:p>
          <a:p>
            <a:pPr eaLnBrk="1" hangingPunct="1"/>
            <a:endParaRPr lang="en-US" altLang="en-US" sz="3600" dirty="0"/>
          </a:p>
        </p:txBody>
      </p:sp>
    </p:spTree>
    <p:extLst>
      <p:ext uri="{BB962C8B-B14F-4D97-AF65-F5344CB8AC3E}">
        <p14:creationId xmlns:p14="http://schemas.microsoft.com/office/powerpoint/2010/main" val="42305191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543697" y="432486"/>
            <a:ext cx="10935730" cy="6178379"/>
          </a:xfrm>
        </p:spPr>
        <p:txBody>
          <a:bodyPr/>
          <a:lstStyle/>
          <a:p>
            <a:pPr eaLnBrk="1" hangingPunct="1"/>
            <a:r>
              <a:rPr lang="en-US" altLang="en-US" sz="3600" dirty="0"/>
              <a:t>Burr v </a:t>
            </a:r>
            <a:r>
              <a:rPr lang="en-US" altLang="en-US" sz="3600" dirty="0" err="1"/>
              <a:t>Beckler</a:t>
            </a:r>
            <a:endParaRPr lang="en-US" altLang="en-US" sz="3600" dirty="0"/>
          </a:p>
          <a:p>
            <a:pPr eaLnBrk="1" hangingPunct="1"/>
            <a:r>
              <a:rPr lang="en-US" altLang="en-US" sz="3600" dirty="0"/>
              <a:t>in Florida, Illinois wife guaranteed husband’s debt, backed up by security interest in Illinois property</a:t>
            </a:r>
          </a:p>
          <a:p>
            <a:pPr eaLnBrk="1" hangingPunct="1"/>
            <a:r>
              <a:rPr lang="en-US" altLang="en-US" sz="3600" dirty="0"/>
              <a:t>Florida had prohibition on wives acting as surety</a:t>
            </a:r>
          </a:p>
          <a:p>
            <a:pPr eaLnBrk="1" hangingPunct="1"/>
            <a:r>
              <a:rPr lang="en-US" altLang="en-US" sz="3600" dirty="0"/>
              <a:t>Illinois didn’t</a:t>
            </a:r>
          </a:p>
          <a:p>
            <a:pPr eaLnBrk="1" hangingPunct="1"/>
            <a:r>
              <a:rPr lang="en-US" altLang="en-US" sz="3600" dirty="0"/>
              <a:t>suit in Illinois to enforce security interest</a:t>
            </a:r>
          </a:p>
          <a:p>
            <a:pPr eaLnBrk="1" hangingPunct="1"/>
            <a:r>
              <a:rPr lang="en-US" altLang="en-US" sz="3600" dirty="0"/>
              <a:t>characterization?</a:t>
            </a:r>
          </a:p>
          <a:p>
            <a:pPr eaLnBrk="1" hangingPunct="1"/>
            <a:endParaRPr lang="en-US" altLang="en-US" dirty="0"/>
          </a:p>
        </p:txBody>
      </p:sp>
    </p:spTree>
    <p:extLst>
      <p:ext uri="{BB962C8B-B14F-4D97-AF65-F5344CB8AC3E}">
        <p14:creationId xmlns:p14="http://schemas.microsoft.com/office/powerpoint/2010/main" val="326300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565924" cy="6208670"/>
          </a:xfrm>
        </p:spPr>
        <p:txBody>
          <a:bodyPr>
            <a:noAutofit/>
          </a:bodyPr>
          <a:lstStyle/>
          <a:p>
            <a:r>
              <a:rPr lang="en-US" sz="3200" i="1" dirty="0"/>
              <a:t>Comment d. Determination of "place of contracting."</a:t>
            </a:r>
            <a:r>
              <a:rPr lang="en-US" sz="3200" dirty="0"/>
              <a:t>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a:t>
            </a:r>
            <a:br>
              <a:rPr lang="en-US" sz="3200" dirty="0"/>
            </a:br>
            <a:endParaRPr lang="en-US" sz="3200" dirty="0"/>
          </a:p>
        </p:txBody>
      </p:sp>
    </p:spTree>
    <p:extLst>
      <p:ext uri="{BB962C8B-B14F-4D97-AF65-F5344CB8AC3E}">
        <p14:creationId xmlns:p14="http://schemas.microsoft.com/office/powerpoint/2010/main" val="2730802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95167"/>
          </a:xfrm>
        </p:spPr>
        <p:txBody>
          <a:bodyPr/>
          <a:lstStyle/>
          <a:p>
            <a:r>
              <a:rPr lang="en-US" altLang="en-US" dirty="0"/>
              <a:t>are Swank v </a:t>
            </a:r>
            <a:r>
              <a:rPr lang="en-US" altLang="en-US" dirty="0" err="1"/>
              <a:t>Hufnagle</a:t>
            </a:r>
            <a:r>
              <a:rPr lang="en-US" altLang="en-US" dirty="0"/>
              <a:t> and Burr v </a:t>
            </a:r>
            <a:r>
              <a:rPr lang="en-US" altLang="en-US" dirty="0" err="1"/>
              <a:t>Beckler</a:t>
            </a:r>
            <a:r>
              <a:rPr lang="en-US" altLang="en-US" dirty="0"/>
              <a:t> compatible?</a:t>
            </a:r>
            <a:br>
              <a:rPr lang="en-US" altLang="en-US" dirty="0"/>
            </a:br>
            <a:endParaRPr lang="en-US" dirty="0"/>
          </a:p>
        </p:txBody>
      </p:sp>
    </p:spTree>
    <p:extLst>
      <p:ext uri="{BB962C8B-B14F-4D97-AF65-F5344CB8AC3E}">
        <p14:creationId xmlns:p14="http://schemas.microsoft.com/office/powerpoint/2010/main" val="11735064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630195" y="304800"/>
            <a:ext cx="9580605" cy="5898292"/>
          </a:xfrm>
        </p:spPr>
        <p:txBody>
          <a:bodyPr>
            <a:normAutofit/>
          </a:bodyPr>
          <a:lstStyle/>
          <a:p>
            <a:pPr eaLnBrk="1" hangingPunct="1"/>
            <a:r>
              <a:rPr lang="en-US" altLang="en-US" sz="3600" dirty="0"/>
              <a:t>Thomson v Kyle </a:t>
            </a:r>
          </a:p>
          <a:p>
            <a:pPr eaLnBrk="1" hangingPunct="1"/>
            <a:r>
              <a:rPr lang="en-US" altLang="en-US" sz="3600" dirty="0"/>
              <a:t>Alabama woman executed promissory note in Ala backed up by mortgage on land in Florida</a:t>
            </a:r>
          </a:p>
          <a:p>
            <a:pPr eaLnBrk="1" hangingPunct="1"/>
            <a:r>
              <a:rPr lang="en-US" altLang="en-US" sz="3600" dirty="0"/>
              <a:t>wives can’t be surety under Ala law</a:t>
            </a:r>
          </a:p>
          <a:p>
            <a:pPr eaLnBrk="1" hangingPunct="1"/>
            <a:r>
              <a:rPr lang="en-US" altLang="en-US" sz="3600" dirty="0"/>
              <a:t>they can under Florida law</a:t>
            </a:r>
          </a:p>
          <a:p>
            <a:pPr eaLnBrk="1" hangingPunct="1"/>
            <a:r>
              <a:rPr lang="en-US" altLang="en-US" sz="3600" dirty="0"/>
              <a:t>suit in Florida to enforce security interest</a:t>
            </a:r>
          </a:p>
          <a:p>
            <a:pPr eaLnBrk="1" hangingPunct="1"/>
            <a:r>
              <a:rPr lang="en-US" altLang="en-US" sz="3600" dirty="0"/>
              <a:t>characterization?</a:t>
            </a:r>
          </a:p>
        </p:txBody>
      </p:sp>
    </p:spTree>
    <p:extLst>
      <p:ext uri="{BB962C8B-B14F-4D97-AF65-F5344CB8AC3E}">
        <p14:creationId xmlns:p14="http://schemas.microsoft.com/office/powerpoint/2010/main" val="30411805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2057400" y="381000"/>
            <a:ext cx="8153400" cy="5745163"/>
          </a:xfrm>
        </p:spPr>
        <p:txBody>
          <a:bodyPr/>
          <a:lstStyle/>
          <a:p>
            <a:pPr eaLnBrk="1" hangingPunct="1"/>
            <a:r>
              <a:rPr lang="en-US" altLang="en-US"/>
              <a:t>Caldwell v Gore</a:t>
            </a:r>
          </a:p>
          <a:p>
            <a:pPr eaLnBrk="1" hangingPunct="1"/>
            <a:r>
              <a:rPr lang="en-US" altLang="en-US"/>
              <a:t>D erected dam on La property</a:t>
            </a:r>
          </a:p>
          <a:p>
            <a:pPr eaLnBrk="1" hangingPunct="1"/>
            <a:r>
              <a:rPr lang="en-US" altLang="en-US"/>
              <a:t>Obstructed flow of water upstream to P’s property in Ark</a:t>
            </a:r>
          </a:p>
          <a:p>
            <a:pPr eaLnBrk="1" hangingPunct="1"/>
            <a:r>
              <a:rPr lang="en-US" altLang="en-US"/>
              <a:t>La had servitude of lower land to higher to receive water flow freely</a:t>
            </a:r>
          </a:p>
          <a:p>
            <a:pPr eaLnBrk="1" hangingPunct="1"/>
            <a:r>
              <a:rPr lang="en-US" altLang="en-US"/>
              <a:t>Ark law allowed obstruction if reasonable etc.</a:t>
            </a:r>
          </a:p>
          <a:p>
            <a:pPr eaLnBrk="1" hangingPunct="1"/>
            <a:endParaRPr lang="en-US" altLang="en-US"/>
          </a:p>
        </p:txBody>
      </p:sp>
    </p:spTree>
    <p:extLst>
      <p:ext uri="{BB962C8B-B14F-4D97-AF65-F5344CB8AC3E}">
        <p14:creationId xmlns:p14="http://schemas.microsoft.com/office/powerpoint/2010/main" val="2014263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r>
              <a:rPr lang="en-US" altLang="en-US"/>
              <a:t>§ 347 </a:t>
            </a:r>
            <a:br>
              <a:rPr lang="en-US" altLang="en-US"/>
            </a:br>
            <a:r>
              <a:rPr lang="en-US" altLang="en-US"/>
              <a:t>The law of the place of contracting determines whether a promise is void, or voidable for fraud, duress, illegality or mistake or other legal or equitable defense.</a:t>
            </a:r>
          </a:p>
        </p:txBody>
      </p:sp>
    </p:spTree>
    <p:extLst>
      <p:ext uri="{BB962C8B-B14F-4D97-AF65-F5344CB8AC3E}">
        <p14:creationId xmlns:p14="http://schemas.microsoft.com/office/powerpoint/2010/main" val="238692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a:t>§ 348</a:t>
            </a:r>
          </a:p>
          <a:p>
            <a:pPr eaLnBrk="1" hangingPunct="1"/>
            <a:r>
              <a:rPr lang="en-US" altLang="en-US"/>
              <a:t>Whether a right under a contract is capable of being transferred by the owner, is determined by the law of the place of contracting.</a:t>
            </a:r>
          </a:p>
          <a:p>
            <a:pPr eaLnBrk="1" hangingPunct="1"/>
            <a:endParaRPr lang="en-US" altLang="en-US"/>
          </a:p>
        </p:txBody>
      </p:sp>
    </p:spTree>
    <p:extLst>
      <p:ext uri="{BB962C8B-B14F-4D97-AF65-F5344CB8AC3E}">
        <p14:creationId xmlns:p14="http://schemas.microsoft.com/office/powerpoint/2010/main" val="3386495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pPr eaLnBrk="1" hangingPunct="1"/>
            <a:r>
              <a:rPr lang="en-US" altLang="en-US"/>
              <a:t>§ 352 </a:t>
            </a:r>
          </a:p>
          <a:p>
            <a:pPr eaLnBrk="1" hangingPunct="1"/>
            <a:r>
              <a:rPr lang="en-US" altLang="en-US"/>
              <a:t>The formalities necessary to make an effective assignment of a right under an informal contract are determined by the law of the place of assignment.</a:t>
            </a:r>
          </a:p>
        </p:txBody>
      </p:sp>
    </p:spTree>
    <p:extLst>
      <p:ext uri="{BB962C8B-B14F-4D97-AF65-F5344CB8AC3E}">
        <p14:creationId xmlns:p14="http://schemas.microsoft.com/office/powerpoint/2010/main" val="2727608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p:txBody>
          <a:bodyPr/>
          <a:lstStyle/>
          <a:p>
            <a:pPr eaLnBrk="1" hangingPunct="1"/>
            <a:r>
              <a:rPr lang="en-US" altLang="en-US"/>
              <a:t>§ 361 </a:t>
            </a:r>
          </a:p>
          <a:p>
            <a:pPr eaLnBrk="1" hangingPunct="1"/>
            <a:r>
              <a:rPr lang="en-US" altLang="en-US"/>
              <a:t>The law of the place of performance determines the details of the manner of performing the duty imposed by the contract.</a:t>
            </a:r>
          </a:p>
        </p:txBody>
      </p:sp>
    </p:spTree>
    <p:extLst>
      <p:ext uri="{BB962C8B-B14F-4D97-AF65-F5344CB8AC3E}">
        <p14:creationId xmlns:p14="http://schemas.microsoft.com/office/powerpoint/2010/main" val="3008090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1716</Words>
  <Application>Microsoft Office PowerPoint</Application>
  <PresentationFormat>Widescreen</PresentationFormat>
  <Paragraphs>115</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Wed. Sept. 5</vt:lpstr>
      <vt:lpstr>contracts</vt:lpstr>
      <vt:lpstr>Milliken v Pratt  (Mass. 1878)</vt:lpstr>
      <vt:lpstr>PowerPoint Presentation</vt:lpstr>
      <vt:lpstr>Comment d. Determination of "place of contracting."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 </vt:lpstr>
      <vt:lpstr>PowerPoint Presentation</vt:lpstr>
      <vt:lpstr>PowerPoint Presentation</vt:lpstr>
      <vt:lpstr>PowerPoint Presentation</vt:lpstr>
      <vt:lpstr>PowerPoint Presentation</vt:lpstr>
      <vt:lpstr>PowerPoint Presentation</vt:lpstr>
      <vt:lpstr>property</vt:lpstr>
      <vt:lpstr>In re Barrie’s Estate (Iowa 1949)</vt:lpstr>
      <vt:lpstr>§ 250. Revocation Of Will Of Land  The effectiveness of an intended revocation of a will of an interest in land is determined by the law of the state where the land is. </vt:lpstr>
      <vt:lpstr>choice of another jurisdiction’s law vs. incorporation of another jurisdiction’s law</vt:lpstr>
      <vt:lpstr>a Georgian sues her Georgia husband for negligence in Georgia state court in connection with an accident in California</vt:lpstr>
      <vt:lpstr>Early draft of 2nd Restatement: First, land and things attached to the land are within the exclusive control of the state in which they are situated, and the officials of that state are the only ones who can lawfully deal with them physically. Since interests in immovables cannot be affected without the consent of the state of the situs, it is natural that the latter’s law should be applied by the courts of other states. The second reason is that immovables are of greatest concern to the state in which they are situated; it is therefore proper that the law of this state should be applied to them. The third reason is to be found in the demands of certainty and convenience… </vt:lpstr>
      <vt:lpstr>is the situs state most interested in its law applying?  is it most interested in Barrie?</vt:lpstr>
      <vt:lpstr>is the situs rule clearer?</vt:lpstr>
      <vt:lpstr>PowerPoint Presentation</vt:lpstr>
      <vt:lpstr>PowerPoint Presentation</vt:lpstr>
      <vt:lpstr>PowerPoint Presentation</vt:lpstr>
      <vt:lpstr>movables</vt:lpstr>
      <vt:lpstr>wills, intestate succession? rights of spouses?</vt:lpstr>
      <vt:lpstr>how is this in keeping with the territorial theory…?</vt:lpstr>
      <vt:lpstr>PowerPoint Presentation</vt:lpstr>
      <vt:lpstr>PowerPoint Presentation</vt:lpstr>
      <vt:lpstr>PowerPoint Presentation</vt:lpstr>
      <vt:lpstr>PowerPoint Presentation</vt:lpstr>
      <vt:lpstr>PowerPoint Presentation</vt:lpstr>
      <vt:lpstr>domicile</vt:lpstr>
      <vt:lpstr>White v Tennant (W.Va. 1888)</vt:lpstr>
      <vt:lpstr>real property or personalty?</vt:lpstr>
      <vt:lpstr>PowerPoint Presentation</vt:lpstr>
      <vt:lpstr>  “even when the point of destination is not reached, domicile may shift in itinere, if the abandonment of the old domicile and the setting out for the new, are plainly shown.” </vt:lpstr>
      <vt:lpstr>According to the authorities hereinbefore referred to he must of necessity have had a domicile somewhere. If he did not have one in Pennsylvania, where did he have one? The fact, that he left the Pennsylvania house, after he had moved to it with his family and goods, to spend the night, did not revive his domicile at his former residence on Day's run, because he had sold that, and left it without any purpose of returning there. By going from his new home to the house of his relatives to spend the night he certainly did not make the house thus visited his domicile; therefore, unless the, Pennsylvania house was on the evening of April 2, 1885, his domicile, he was in the anomalous position of being without a domicile anywhere, which, as we have seen, is a legal impossibility; and, that house having become his domicile, there is nothing in this case to show, that he ever did in fact change or intend to change it or to establish a domicile elsewhere.</vt:lpstr>
      <vt:lpstr>assume that after abandoning his old house he died in W. Va., before ever making it to PA</vt:lpstr>
      <vt:lpstr>- a lawsuit, brought in West Virginia, is attempting to determine whether White domiciliary of West Virginia or Pennsylvania  - White lived in West Virginia until he was convicted of a federal crime in West Virginia and sent to prison in Pennsylvania – where he died  - under the law of Pennsylvania, prisoners have the domicile they had before imprisoned, since Pennsylvania follows the approach that a person cannot acquire a domicil of choice by any act done under legal or physical compulsion  - under West Virginia law White is domiciled in Pennsylvania, since he intended to remain in that state after release  - how should the West Virginia court decide?</vt:lpstr>
      <vt:lpstr>PowerPoint Presentation</vt:lpstr>
      <vt:lpstr>domicile residence nationality habitual residence</vt:lpstr>
      <vt:lpstr>PowerPoint Presentation</vt:lpstr>
      <vt:lpstr>PowerPoint Presentation</vt:lpstr>
      <vt:lpstr>2nd Rest § 283(2) A marriage which satisfies the requirements of the state where the marriage was contracted will everywhere be recognized as valid unless it violates the strong public policy of another state which had the most significant relationship to the spouses and the marriage at the time of the marriage. </vt:lpstr>
      <vt:lpstr>Uniform Marriage Evasion Act (adopted Massachusetts’s 1913): No marriage shall be contracted in this commonwealth by a party residing and intending to continue to reside in another jurisdiction if such marriage would be void if contracted in such other jurisdiction, and every marriage contracted in this commonwealth in violation hereof shall be null and void. </vt:lpstr>
      <vt:lpstr>PowerPoint Presentation</vt:lpstr>
      <vt:lpstr>corporations</vt:lpstr>
      <vt:lpstr>Corp incorp’ed in state A  by law of state A a corp is not liable for the torts of its agents  Agent of Corp commits tort in state B where corp’s are liable </vt:lpstr>
      <vt:lpstr>contract or property?</vt:lpstr>
      <vt:lpstr>PowerPoint Presentation</vt:lpstr>
      <vt:lpstr>PowerPoint Presentation</vt:lpstr>
      <vt:lpstr>are Swank v Hufnagle and Burr v Beckler compatible?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Jan. 23</dc:title>
  <dc:creator>Green, Michael S</dc:creator>
  <cp:lastModifiedBy>Green, Michael S</cp:lastModifiedBy>
  <cp:revision>19</cp:revision>
  <dcterms:created xsi:type="dcterms:W3CDTF">2017-01-22T22:56:06Z</dcterms:created>
  <dcterms:modified xsi:type="dcterms:W3CDTF">2018-09-05T13:53:43Z</dcterms:modified>
</cp:coreProperties>
</file>