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372" r:id="rId11"/>
    <p:sldId id="373" r:id="rId12"/>
    <p:sldId id="266" r:id="rId13"/>
    <p:sldId id="309" r:id="rId14"/>
    <p:sldId id="327" r:id="rId15"/>
    <p:sldId id="328" r:id="rId16"/>
    <p:sldId id="329" r:id="rId17"/>
    <p:sldId id="330" r:id="rId18"/>
    <p:sldId id="370" r:id="rId19"/>
    <p:sldId id="371" r:id="rId20"/>
    <p:sldId id="331" r:id="rId21"/>
    <p:sldId id="333" r:id="rId22"/>
    <p:sldId id="310" r:id="rId23"/>
    <p:sldId id="311" r:id="rId24"/>
    <p:sldId id="312" r:id="rId25"/>
    <p:sldId id="313" r:id="rId26"/>
    <p:sldId id="314" r:id="rId27"/>
    <p:sldId id="315" r:id="rId28"/>
    <p:sldId id="316" r:id="rId29"/>
    <p:sldId id="317" r:id="rId30"/>
    <p:sldId id="318" r:id="rId31"/>
    <p:sldId id="374" r:id="rId32"/>
    <p:sldId id="281" r:id="rId33"/>
    <p:sldId id="282" r:id="rId34"/>
    <p:sldId id="380" r:id="rId35"/>
    <p:sldId id="283" r:id="rId36"/>
    <p:sldId id="284" r:id="rId37"/>
    <p:sldId id="375" r:id="rId38"/>
    <p:sldId id="376" r:id="rId39"/>
    <p:sldId id="377" r:id="rId40"/>
    <p:sldId id="285" r:id="rId41"/>
    <p:sldId id="286" r:id="rId42"/>
    <p:sldId id="378" r:id="rId43"/>
    <p:sldId id="287" r:id="rId44"/>
    <p:sldId id="288" r:id="rId45"/>
    <p:sldId id="379" r:id="rId46"/>
    <p:sldId id="289" r:id="rId47"/>
    <p:sldId id="290" r:id="rId48"/>
    <p:sldId id="291" r:id="rId49"/>
    <p:sldId id="292" r:id="rId50"/>
    <p:sldId id="305" r:id="rId51"/>
    <p:sldId id="293" r:id="rId52"/>
    <p:sldId id="294" r:id="rId53"/>
    <p:sldId id="295" r:id="rId54"/>
    <p:sldId id="296" r:id="rId55"/>
    <p:sldId id="29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81"/>
  </p:normalViewPr>
  <p:slideViewPr>
    <p:cSldViewPr snapToGrid="0" snapToObjects="1">
      <p:cViewPr varScale="1">
        <p:scale>
          <a:sx n="77" d="100"/>
          <a:sy n="77" d="100"/>
        </p:scale>
        <p:origin x="65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F86E58-D88F-6044-AA13-C8943D02E28E}"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8069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53728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1184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31913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86E58-D88F-6044-AA13-C8943D02E28E}"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762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F86E58-D88F-6044-AA13-C8943D02E28E}"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51485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F86E58-D88F-6044-AA13-C8943D02E28E}" type="datetimeFigureOut">
              <a:rPr lang="en-US" smtClean="0"/>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00870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F86E58-D88F-6044-AA13-C8943D02E28E}" type="datetimeFigureOut">
              <a:rPr lang="en-US" smtClean="0"/>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233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86E58-D88F-6044-AA13-C8943D02E28E}" type="datetimeFigureOut">
              <a:rPr lang="en-US" smtClean="0"/>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4416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94982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815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86E58-D88F-6044-AA13-C8943D02E28E}" type="datetimeFigureOut">
              <a:rPr lang="en-US" smtClean="0"/>
              <a:t>9/3/2018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26186-31E1-1A4F-B701-D76AEA4C2E22}" type="slidenum">
              <a:rPr lang="en-US" smtClean="0"/>
              <a:t>‹#›</a:t>
            </a:fld>
            <a:endParaRPr lang="en-US"/>
          </a:p>
        </p:txBody>
      </p:sp>
    </p:spTree>
    <p:extLst>
      <p:ext uri="{BB962C8B-B14F-4D97-AF65-F5344CB8AC3E}">
        <p14:creationId xmlns:p14="http://schemas.microsoft.com/office/powerpoint/2010/main" val="196712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6278562"/>
          </a:xfrm>
        </p:spPr>
        <p:txBody>
          <a:bodyPr/>
          <a:lstStyle/>
          <a:p>
            <a:r>
              <a:rPr lang="en-US" altLang="en-US" dirty="0"/>
              <a:t>Mon. Sept. 3</a:t>
            </a:r>
          </a:p>
        </p:txBody>
      </p:sp>
    </p:spTree>
    <p:extLst>
      <p:ext uri="{BB962C8B-B14F-4D97-AF65-F5344CB8AC3E}">
        <p14:creationId xmlns:p14="http://schemas.microsoft.com/office/powerpoint/2010/main" val="764540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365125"/>
            <a:ext cx="10727499" cy="6160935"/>
          </a:xfrm>
        </p:spPr>
        <p:txBody>
          <a:bodyPr/>
          <a:lstStyle/>
          <a:p>
            <a:r>
              <a:rPr lang="en-US" dirty="0" smtClean="0"/>
              <a:t>P takes poison voluntarily in Alabama, has fear there, and never suffers harm</a:t>
            </a:r>
            <a:br>
              <a:rPr lang="en-US" dirty="0" smtClean="0"/>
            </a:br>
            <a:r>
              <a:rPr lang="en-US" dirty="0"/>
              <a:t/>
            </a:r>
            <a:br>
              <a:rPr lang="en-US" dirty="0"/>
            </a:br>
            <a:r>
              <a:rPr lang="en-US" dirty="0" smtClean="0"/>
              <a:t>Alabama recognizes fear as a compensable harm</a:t>
            </a:r>
            <a:endParaRPr lang="en-US" dirty="0"/>
          </a:p>
        </p:txBody>
      </p:sp>
    </p:spTree>
    <p:extLst>
      <p:ext uri="{BB962C8B-B14F-4D97-AF65-F5344CB8AC3E}">
        <p14:creationId xmlns:p14="http://schemas.microsoft.com/office/powerpoint/2010/main" val="231286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89" y="365125"/>
            <a:ext cx="10877811" cy="6110831"/>
          </a:xfrm>
        </p:spPr>
        <p:txBody>
          <a:bodyPr>
            <a:normAutofit/>
          </a:bodyPr>
          <a:lstStyle/>
          <a:p>
            <a:r>
              <a:rPr lang="en-US" dirty="0"/>
              <a:t>P takes poison voluntarily in </a:t>
            </a:r>
            <a:r>
              <a:rPr lang="en-US" dirty="0" smtClean="0"/>
              <a:t>Mississippi, </a:t>
            </a:r>
            <a:r>
              <a:rPr lang="en-US" dirty="0"/>
              <a:t>has fear </a:t>
            </a:r>
            <a:r>
              <a:rPr lang="en-US" dirty="0" smtClean="0"/>
              <a:t>in Alabama, </a:t>
            </a:r>
            <a:r>
              <a:rPr lang="en-US" dirty="0"/>
              <a:t>and never suffers </a:t>
            </a:r>
            <a:r>
              <a:rPr lang="en-US" dirty="0" smtClean="0"/>
              <a:t>harm</a:t>
            </a:r>
            <a:br>
              <a:rPr lang="en-US" dirty="0" smtClean="0"/>
            </a:br>
            <a:r>
              <a:rPr lang="en-US" dirty="0"/>
              <a:t/>
            </a:r>
            <a:br>
              <a:rPr lang="en-US" dirty="0"/>
            </a:br>
            <a:r>
              <a:rPr lang="en-US" dirty="0"/>
              <a:t>P takes poison voluntarily in </a:t>
            </a:r>
            <a:r>
              <a:rPr lang="en-US" dirty="0" smtClean="0"/>
              <a:t>Alabama, </a:t>
            </a:r>
            <a:r>
              <a:rPr lang="en-US" dirty="0"/>
              <a:t>has fear in </a:t>
            </a:r>
            <a:r>
              <a:rPr lang="en-US" dirty="0" smtClean="0"/>
              <a:t>Mississippi, </a:t>
            </a:r>
            <a:r>
              <a:rPr lang="en-US" dirty="0"/>
              <a:t>and never suffers </a:t>
            </a:r>
            <a:r>
              <a:rPr lang="en-US" dirty="0" smtClean="0"/>
              <a:t>harm</a:t>
            </a:r>
            <a:r>
              <a:rPr lang="en-US" dirty="0"/>
              <a:t/>
            </a:r>
            <a:br>
              <a:rPr lang="en-US" dirty="0"/>
            </a:br>
            <a:r>
              <a:rPr lang="en-US" dirty="0"/>
              <a:t/>
            </a:r>
            <a:br>
              <a:rPr lang="en-US" dirty="0"/>
            </a:br>
            <a:r>
              <a:rPr lang="en-US" dirty="0"/>
              <a:t>Alabama recognizes fear as a compensable </a:t>
            </a:r>
            <a:r>
              <a:rPr lang="en-US" dirty="0" smtClean="0"/>
              <a:t>harm; Mississippi doesn’t</a:t>
            </a:r>
            <a:br>
              <a:rPr lang="en-US" dirty="0" smtClean="0"/>
            </a:br>
            <a:endParaRPr lang="en-US" dirty="0"/>
          </a:p>
        </p:txBody>
      </p:sp>
    </p:spTree>
    <p:extLst>
      <p:ext uri="{BB962C8B-B14F-4D97-AF65-F5344CB8AC3E}">
        <p14:creationId xmlns:p14="http://schemas.microsoft.com/office/powerpoint/2010/main" val="991741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57400" y="274638"/>
            <a:ext cx="8153400" cy="5287962"/>
          </a:xfrm>
        </p:spPr>
        <p:txBody>
          <a:bodyPr/>
          <a:lstStyle/>
          <a:p>
            <a:r>
              <a:rPr lang="en-US" altLang="en-US"/>
              <a:t>contracts</a:t>
            </a:r>
          </a:p>
        </p:txBody>
      </p:sp>
    </p:spTree>
    <p:extLst>
      <p:ext uri="{BB962C8B-B14F-4D97-AF65-F5344CB8AC3E}">
        <p14:creationId xmlns:p14="http://schemas.microsoft.com/office/powerpoint/2010/main" val="1361273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4638"/>
            <a:ext cx="8229600" cy="5897562"/>
          </a:xfrm>
        </p:spPr>
        <p:txBody>
          <a:bodyPr/>
          <a:lstStyle/>
          <a:p>
            <a:pPr eaLnBrk="1" hangingPunct="1"/>
            <a:r>
              <a:rPr lang="en-US" altLang="en-US"/>
              <a:t>Milliken v Pratt</a:t>
            </a:r>
            <a:br>
              <a:rPr lang="en-US" altLang="en-US"/>
            </a:br>
            <a:r>
              <a:rPr lang="en-US" altLang="en-US"/>
              <a:t/>
            </a:r>
            <a:br>
              <a:rPr lang="en-US" altLang="en-US"/>
            </a:br>
            <a:r>
              <a:rPr lang="en-US" altLang="en-US"/>
              <a:t>(Mass. 1878)</a:t>
            </a:r>
          </a:p>
        </p:txBody>
      </p:sp>
    </p:spTree>
    <p:extLst>
      <p:ext uri="{BB962C8B-B14F-4D97-AF65-F5344CB8AC3E}">
        <p14:creationId xmlns:p14="http://schemas.microsoft.com/office/powerpoint/2010/main" val="3580004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20" y="365125"/>
            <a:ext cx="10718180" cy="5177031"/>
          </a:xfrm>
        </p:spPr>
        <p:txBody>
          <a:bodyPr/>
          <a:lstStyle/>
          <a:p>
            <a:r>
              <a:rPr lang="en-US" dirty="0"/>
              <a:t>w</a:t>
            </a:r>
            <a:r>
              <a:rPr lang="en-US" dirty="0" smtClean="0"/>
              <a:t>hy isn’t Massachusetts the </a:t>
            </a:r>
            <a:r>
              <a:rPr lang="en-US" dirty="0"/>
              <a:t>place of contracting</a:t>
            </a:r>
            <a:r>
              <a:rPr lang="mr-IN" dirty="0"/>
              <a:t>…</a:t>
            </a:r>
            <a:r>
              <a:rPr lang="en-US" dirty="0"/>
              <a:t>?</a:t>
            </a:r>
          </a:p>
        </p:txBody>
      </p:sp>
    </p:spTree>
    <p:extLst>
      <p:ext uri="{BB962C8B-B14F-4D97-AF65-F5344CB8AC3E}">
        <p14:creationId xmlns:p14="http://schemas.microsoft.com/office/powerpoint/2010/main" val="394454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12595" y="457201"/>
            <a:ext cx="9798205" cy="5668963"/>
          </a:xfrm>
        </p:spPr>
        <p:txBody>
          <a:bodyPr/>
          <a:lstStyle/>
          <a:p>
            <a:pPr eaLnBrk="1" hangingPunct="1"/>
            <a:r>
              <a:rPr lang="en-US" altLang="en-US" sz="4000" dirty="0"/>
              <a:t>offer is sent from Maine to Massachusetts. </a:t>
            </a:r>
          </a:p>
          <a:p>
            <a:pPr eaLnBrk="1" hangingPunct="1"/>
            <a:r>
              <a:rPr lang="en-US" altLang="en-US" sz="4000" dirty="0"/>
              <a:t>acceptance is written up in Massachusetts and put into a mailbox there. </a:t>
            </a:r>
          </a:p>
          <a:p>
            <a:pPr eaLnBrk="1" hangingPunct="1"/>
            <a:r>
              <a:rPr lang="en-US" altLang="en-US" sz="4000" dirty="0"/>
              <a:t>after mailing, the offeror telephones the offeree to withdraw.</a:t>
            </a:r>
          </a:p>
          <a:p>
            <a:pPr eaLnBrk="1" hangingPunct="1"/>
            <a:r>
              <a:rPr lang="en-US" altLang="en-US" sz="4000" dirty="0"/>
              <a:t>under the common law, is the withdrawal effective?</a:t>
            </a:r>
          </a:p>
          <a:p>
            <a:pPr eaLnBrk="1" hangingPunct="1"/>
            <a:endParaRPr lang="en-US" altLang="en-US" dirty="0"/>
          </a:p>
        </p:txBody>
      </p:sp>
    </p:spTree>
    <p:extLst>
      <p:ext uri="{BB962C8B-B14F-4D97-AF65-F5344CB8AC3E}">
        <p14:creationId xmlns:p14="http://schemas.microsoft.com/office/powerpoint/2010/main" val="63964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45688" y="228601"/>
            <a:ext cx="9865112" cy="5897563"/>
          </a:xfrm>
        </p:spPr>
        <p:txBody>
          <a:bodyPr/>
          <a:lstStyle/>
          <a:p>
            <a:pPr eaLnBrk="1" hangingPunct="1"/>
            <a:r>
              <a:rPr lang="en-US" altLang="en-US" sz="4000" dirty="0"/>
              <a:t>assume that under Mass law, the contract was consummated when acted upon by the Ps in Maine</a:t>
            </a:r>
          </a:p>
          <a:p>
            <a:pPr eaLnBrk="1" hangingPunct="1"/>
            <a:r>
              <a:rPr lang="en-US" altLang="en-US" sz="4000" dirty="0"/>
              <a:t>but under Maine law the contact was consummated in Mass when guarantee was sent</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116989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buFont typeface="Arial" panose="020B0604020202020204" pitchFamily="34" charset="0"/>
              <a:buNone/>
            </a:pPr>
            <a:r>
              <a:rPr lang="en-US" altLang="en-US"/>
              <a:t>§ 311. Place Of Contracting</a:t>
            </a:r>
          </a:p>
          <a:p>
            <a:pPr eaLnBrk="1" hangingPunct="1"/>
            <a:r>
              <a:rPr lang="en-US" altLang="en-US"/>
              <a:t>The law of the forum decides as a preliminary question by the law of which state questions arising concerning the formation of a contract are to be determined, and this state is, in the Restatement of this Subject, called the "place of contracting."</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206793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45688" y="228601"/>
            <a:ext cx="9865112" cy="5897563"/>
          </a:xfrm>
        </p:spPr>
        <p:txBody>
          <a:bodyPr/>
          <a:lstStyle/>
          <a:p>
            <a:pPr eaLnBrk="1" hangingPunct="1"/>
            <a:r>
              <a:rPr lang="en-US" altLang="en-US" sz="4000" dirty="0"/>
              <a:t>assume that Milliken is litigated in Wisconsin  court</a:t>
            </a:r>
          </a:p>
          <a:p>
            <a:pPr eaLnBrk="1" hangingPunct="1"/>
            <a:r>
              <a:rPr lang="en-US" altLang="en-US" sz="4000" dirty="0"/>
              <a:t> under Mass law and Maine law, the contract was consummated when acted upon by the Ps in Maine</a:t>
            </a:r>
          </a:p>
          <a:p>
            <a:pPr eaLnBrk="1" hangingPunct="1"/>
            <a:r>
              <a:rPr lang="en-US" altLang="en-US" sz="4000" dirty="0"/>
              <a:t>but under Wisconsin law the contact was consummated in Mass when guarantee was sent</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4136324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565924" cy="6208670"/>
          </a:xfrm>
        </p:spPr>
        <p:txBody>
          <a:bodyPr>
            <a:noAutofit/>
          </a:bodyPr>
          <a:lstStyle/>
          <a:p>
            <a:r>
              <a:rPr lang="en-US" sz="3200" i="1" dirty="0"/>
              <a:t>Comment d. Determination of "place of contracting."</a:t>
            </a:r>
            <a:r>
              <a:rPr lang="en-US" sz="3200" dirty="0"/>
              <a:t>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a:t>
            </a:r>
            <a:br>
              <a:rPr lang="en-US" sz="3200" dirty="0"/>
            </a:br>
            <a:endParaRPr lang="en-US" sz="3200" dirty="0"/>
          </a:p>
        </p:txBody>
      </p:sp>
    </p:spTree>
    <p:extLst>
      <p:ext uri="{BB962C8B-B14F-4D97-AF65-F5344CB8AC3E}">
        <p14:creationId xmlns:p14="http://schemas.microsoft.com/office/powerpoint/2010/main" val="27308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05000" y="274638"/>
            <a:ext cx="8305800" cy="6278562"/>
          </a:xfrm>
        </p:spPr>
        <p:txBody>
          <a:bodyPr/>
          <a:lstStyle/>
          <a:p>
            <a:pPr eaLnBrk="1" hangingPunct="1"/>
            <a:r>
              <a:rPr lang="en-US" altLang="en-US"/>
              <a:t>traditional choice-of-law approach</a:t>
            </a:r>
            <a:br>
              <a:rPr lang="en-US" altLang="en-US"/>
            </a:br>
            <a:endParaRPr lang="en-US" altLang="en-US"/>
          </a:p>
        </p:txBody>
      </p:sp>
    </p:spTree>
    <p:extLst>
      <p:ext uri="{BB962C8B-B14F-4D97-AF65-F5344CB8AC3E}">
        <p14:creationId xmlns:p14="http://schemas.microsoft.com/office/powerpoint/2010/main" val="1231136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59243"/>
          </a:xfrm>
        </p:spPr>
        <p:txBody>
          <a:bodyPr/>
          <a:lstStyle/>
          <a:p>
            <a:r>
              <a:rPr lang="en-US" dirty="0"/>
              <a:t>anything analogous with torts?</a:t>
            </a:r>
            <a:br>
              <a:rPr lang="en-US" dirty="0"/>
            </a:br>
            <a:endParaRPr lang="en-US" dirty="0"/>
          </a:p>
        </p:txBody>
      </p:sp>
    </p:spTree>
    <p:extLst>
      <p:ext uri="{BB962C8B-B14F-4D97-AF65-F5344CB8AC3E}">
        <p14:creationId xmlns:p14="http://schemas.microsoft.com/office/powerpoint/2010/main" val="765124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5366602"/>
          </a:xfrm>
        </p:spPr>
        <p:txBody>
          <a:bodyPr/>
          <a:lstStyle/>
          <a:p>
            <a:r>
              <a:rPr lang="en-US" dirty="0"/>
              <a:t>playing with the </a:t>
            </a:r>
            <a:r>
              <a:rPr lang="en-US" dirty="0" err="1"/>
              <a:t>lex</a:t>
            </a:r>
            <a:r>
              <a:rPr lang="en-US" dirty="0"/>
              <a:t> loci </a:t>
            </a:r>
            <a:r>
              <a:rPr lang="en-US" dirty="0" err="1"/>
              <a:t>contractus</a:t>
            </a:r>
            <a:r>
              <a:rPr lang="en-US" dirty="0"/>
              <a:t> rule</a:t>
            </a:r>
            <a:r>
              <a:rPr lang="mr-IN" dirty="0"/>
              <a:t>…</a:t>
            </a:r>
            <a:endParaRPr lang="en-US" dirty="0"/>
          </a:p>
        </p:txBody>
      </p:sp>
    </p:spTree>
    <p:extLst>
      <p:ext uri="{BB962C8B-B14F-4D97-AF65-F5344CB8AC3E}">
        <p14:creationId xmlns:p14="http://schemas.microsoft.com/office/powerpoint/2010/main" val="1453564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23385" y="312235"/>
            <a:ext cx="9887415" cy="5813930"/>
          </a:xfrm>
        </p:spPr>
        <p:txBody>
          <a:bodyPr>
            <a:normAutofit/>
          </a:bodyPr>
          <a:lstStyle/>
          <a:p>
            <a:pPr eaLnBrk="1" hangingPunct="1"/>
            <a:r>
              <a:rPr lang="en-US" altLang="en-US" sz="4000" dirty="0"/>
              <a:t>P and D contracted in Maine. </a:t>
            </a:r>
          </a:p>
          <a:p>
            <a:pPr eaLnBrk="1" hangingPunct="1"/>
            <a:r>
              <a:rPr lang="en-US" altLang="en-US" sz="4000" dirty="0"/>
              <a:t>P sues D for breach, but D argues that the contract is invalid because of a misrepresentation by P made in Massachusetts. </a:t>
            </a:r>
          </a:p>
          <a:p>
            <a:pPr eaLnBrk="1" hangingPunct="1"/>
            <a:r>
              <a:rPr lang="en-US" altLang="en-US" sz="4000" dirty="0"/>
              <a:t>under Maine law the misrepresentation does not invalidate the K</a:t>
            </a:r>
          </a:p>
          <a:p>
            <a:pPr eaLnBrk="1" hangingPunct="1"/>
            <a:r>
              <a:rPr lang="en-US" altLang="en-US" sz="4000" dirty="0"/>
              <a:t>under Mass law it does</a:t>
            </a:r>
          </a:p>
          <a:p>
            <a:pPr eaLnBrk="1" hangingPunct="1"/>
            <a:r>
              <a:rPr lang="en-US" altLang="en-US" sz="4000" dirty="0"/>
              <a:t>is the K invalid?</a:t>
            </a:r>
          </a:p>
        </p:txBody>
      </p:sp>
    </p:spTree>
    <p:extLst>
      <p:ext uri="{BB962C8B-B14F-4D97-AF65-F5344CB8AC3E}">
        <p14:creationId xmlns:p14="http://schemas.microsoft.com/office/powerpoint/2010/main" val="1445101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r>
              <a:rPr lang="en-US" altLang="en-US"/>
              <a:t>§ 347 </a:t>
            </a:r>
            <a:br>
              <a:rPr lang="en-US" altLang="en-US"/>
            </a:br>
            <a:r>
              <a:rPr lang="en-US" altLang="en-US"/>
              <a:t>The law of the place of contracting determines whether a promise is void, or voidable for fraud, duress, illegality or mistake or other legal or equitable defense.</a:t>
            </a:r>
          </a:p>
        </p:txBody>
      </p:sp>
    </p:spTree>
    <p:extLst>
      <p:ext uri="{BB962C8B-B14F-4D97-AF65-F5344CB8AC3E}">
        <p14:creationId xmlns:p14="http://schemas.microsoft.com/office/powerpoint/2010/main" val="238692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546410" y="702527"/>
            <a:ext cx="10807390" cy="5474436"/>
          </a:xfrm>
        </p:spPr>
        <p:txBody>
          <a:bodyPr>
            <a:noAutofit/>
          </a:bodyPr>
          <a:lstStyle/>
          <a:p>
            <a:pPr eaLnBrk="1" hangingPunct="1"/>
            <a:r>
              <a:rPr lang="en-US" altLang="en-US" sz="4000" dirty="0"/>
              <a:t>X and D enter into an employment contract in Maine. </a:t>
            </a:r>
          </a:p>
          <a:p>
            <a:pPr eaLnBrk="1" hangingPunct="1"/>
            <a:r>
              <a:rPr lang="en-US" altLang="en-US" sz="4000" dirty="0"/>
              <a:t>under the law of Maine, X cannot assign his interest in future wages. </a:t>
            </a:r>
          </a:p>
          <a:p>
            <a:pPr eaLnBrk="1" hangingPunct="1"/>
            <a:r>
              <a:rPr lang="en-US" altLang="en-US" sz="4000" dirty="0"/>
              <a:t>under the law of Massachusetts, he may. </a:t>
            </a:r>
          </a:p>
          <a:p>
            <a:pPr eaLnBrk="1" hangingPunct="1"/>
            <a:r>
              <a:rPr lang="en-US" altLang="en-US" sz="4000" dirty="0"/>
              <a:t>in Massachusetts, X assigns his interest in future wages to P. </a:t>
            </a:r>
          </a:p>
          <a:p>
            <a:pPr eaLnBrk="1" hangingPunct="1"/>
            <a:r>
              <a:rPr lang="en-US" altLang="en-US" sz="4000" dirty="0"/>
              <a:t>is the assignment valid?</a:t>
            </a:r>
          </a:p>
        </p:txBody>
      </p:sp>
    </p:spTree>
    <p:extLst>
      <p:ext uri="{BB962C8B-B14F-4D97-AF65-F5344CB8AC3E}">
        <p14:creationId xmlns:p14="http://schemas.microsoft.com/office/powerpoint/2010/main" val="1924021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a:t>§ 348</a:t>
            </a:r>
          </a:p>
          <a:p>
            <a:pPr eaLnBrk="1" hangingPunct="1"/>
            <a:r>
              <a:rPr lang="en-US" altLang="en-US"/>
              <a:t>Whether a right under a contract is capable of being transferred by the owner, is determined by the law of the place of contracting.</a:t>
            </a:r>
          </a:p>
          <a:p>
            <a:pPr eaLnBrk="1" hangingPunct="1"/>
            <a:endParaRPr lang="en-US" altLang="en-US"/>
          </a:p>
        </p:txBody>
      </p:sp>
    </p:spTree>
    <p:extLst>
      <p:ext uri="{BB962C8B-B14F-4D97-AF65-F5344CB8AC3E}">
        <p14:creationId xmlns:p14="http://schemas.microsoft.com/office/powerpoint/2010/main" val="3386495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691376" y="312235"/>
            <a:ext cx="9519424" cy="5813930"/>
          </a:xfrm>
        </p:spPr>
        <p:txBody>
          <a:bodyPr>
            <a:noAutofit/>
          </a:bodyPr>
          <a:lstStyle/>
          <a:p>
            <a:pPr eaLnBrk="1" hangingPunct="1"/>
            <a:r>
              <a:rPr lang="en-US" altLang="en-US" sz="4000" dirty="0"/>
              <a:t>X and D enter into an employment contract in Maine. </a:t>
            </a:r>
          </a:p>
          <a:p>
            <a:pPr eaLnBrk="1" hangingPunct="1"/>
            <a:r>
              <a:rPr lang="en-US" altLang="en-US" sz="4000" dirty="0"/>
              <a:t>under the law of Maine, D may assign his interest in future wages. </a:t>
            </a:r>
          </a:p>
          <a:p>
            <a:pPr eaLnBrk="1" hangingPunct="1"/>
            <a:r>
              <a:rPr lang="en-US" altLang="en-US" sz="4000" dirty="0"/>
              <a:t>but in Maine the assignment must be in writing, whereas in Massachusetts, assignment may be done orally. </a:t>
            </a:r>
            <a:br>
              <a:rPr lang="en-US" altLang="en-US" sz="4000" dirty="0"/>
            </a:br>
            <a:r>
              <a:rPr lang="en-US" altLang="en-US" sz="4000" dirty="0"/>
              <a:t>In Massachusetts, X assigns his interests in future wages to P orally. </a:t>
            </a:r>
          </a:p>
          <a:p>
            <a:pPr eaLnBrk="1" hangingPunct="1"/>
            <a:r>
              <a:rPr lang="en-US" altLang="en-US" sz="4000" dirty="0"/>
              <a:t>is the assignment valid? </a:t>
            </a:r>
          </a:p>
        </p:txBody>
      </p:sp>
    </p:spTree>
    <p:extLst>
      <p:ext uri="{BB962C8B-B14F-4D97-AF65-F5344CB8AC3E}">
        <p14:creationId xmlns:p14="http://schemas.microsoft.com/office/powerpoint/2010/main" val="1374058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pPr eaLnBrk="1" hangingPunct="1"/>
            <a:r>
              <a:rPr lang="en-US" altLang="en-US"/>
              <a:t>§ 352 </a:t>
            </a:r>
          </a:p>
          <a:p>
            <a:pPr eaLnBrk="1" hangingPunct="1"/>
            <a:r>
              <a:rPr lang="en-US" altLang="en-US"/>
              <a:t>The formalities necessary to make an effective assignment of a right under an informal contract are determined by the law of the place of assignment.</a:t>
            </a:r>
          </a:p>
        </p:txBody>
      </p:sp>
    </p:spTree>
    <p:extLst>
      <p:ext uri="{BB962C8B-B14F-4D97-AF65-F5344CB8AC3E}">
        <p14:creationId xmlns:p14="http://schemas.microsoft.com/office/powerpoint/2010/main" val="2727608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867" y="632178"/>
            <a:ext cx="10811933" cy="5544785"/>
          </a:xfrm>
        </p:spPr>
        <p:txBody>
          <a:bodyPr rtlCol="0">
            <a:normAutofit/>
          </a:bodyPr>
          <a:lstStyle/>
          <a:p>
            <a:pPr>
              <a:defRPr/>
            </a:pPr>
            <a:r>
              <a:rPr lang="en-US" sz="3600" dirty="0"/>
              <a:t>in Maine A agrees to sell and B to buy goods to be packed in Massachusetts in the presence of two adults</a:t>
            </a:r>
          </a:p>
          <a:p>
            <a:pPr>
              <a:defRPr/>
            </a:pPr>
            <a:r>
              <a:rPr lang="en-US" sz="3600" dirty="0"/>
              <a:t>under Maine law someone is an adult if 18 or over</a:t>
            </a:r>
          </a:p>
          <a:p>
            <a:pPr>
              <a:defRPr/>
            </a:pPr>
            <a:r>
              <a:rPr lang="en-US" sz="3600" dirty="0"/>
              <a:t>under Massachusetts law the relevant age is 17</a:t>
            </a:r>
          </a:p>
          <a:p>
            <a:pPr>
              <a:defRPr/>
            </a:pPr>
            <a:r>
              <a:rPr lang="en-US" sz="3600" dirty="0"/>
              <a:t>17 year olds are used</a:t>
            </a:r>
          </a:p>
          <a:p>
            <a:pPr>
              <a:defRPr/>
            </a:pPr>
            <a:r>
              <a:rPr lang="en-US" sz="3600" dirty="0"/>
              <a:t>has the provision been satisfied?</a:t>
            </a:r>
          </a:p>
        </p:txBody>
      </p:sp>
    </p:spTree>
    <p:extLst>
      <p:ext uri="{BB962C8B-B14F-4D97-AF65-F5344CB8AC3E}">
        <p14:creationId xmlns:p14="http://schemas.microsoft.com/office/powerpoint/2010/main" val="394611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p:txBody>
          <a:bodyPr/>
          <a:lstStyle/>
          <a:p>
            <a:pPr eaLnBrk="1" hangingPunct="1"/>
            <a:r>
              <a:rPr lang="en-US" altLang="en-US"/>
              <a:t>§ 361 </a:t>
            </a:r>
          </a:p>
          <a:p>
            <a:pPr eaLnBrk="1" hangingPunct="1"/>
            <a:r>
              <a:rPr lang="en-US" altLang="en-US"/>
              <a:t>The law of the place of performance determines the details of the manner of performing the duty imposed by the contract.</a:t>
            </a:r>
          </a:p>
        </p:txBody>
      </p:sp>
    </p:spTree>
    <p:extLst>
      <p:ext uri="{BB962C8B-B14F-4D97-AF65-F5344CB8AC3E}">
        <p14:creationId xmlns:p14="http://schemas.microsoft.com/office/powerpoint/2010/main" val="300809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828800" y="274638"/>
            <a:ext cx="8382000" cy="6278562"/>
          </a:xfrm>
        </p:spPr>
        <p:txBody>
          <a:bodyPr>
            <a:normAutofit fontScale="90000"/>
          </a:bodyPr>
          <a:lstStyle/>
          <a:p>
            <a:pPr marL="342900" indent="-342900"/>
            <a:r>
              <a:rPr lang="en-US" altLang="en-US" dirty="0"/>
              <a:t/>
            </a:r>
            <a:br>
              <a:rPr lang="en-US" altLang="en-US" dirty="0"/>
            </a:br>
            <a:r>
              <a:rPr lang="en-US" altLang="en-US" dirty="0"/>
              <a:t>1) legislative jurisdiction is defined territorially</a:t>
            </a:r>
            <a:br>
              <a:rPr lang="en-US" altLang="en-US" dirty="0"/>
            </a:br>
            <a:r>
              <a:rPr lang="en-US" altLang="en-US" dirty="0"/>
              <a:t>2) a multistate transaction can be localized within a particular territory</a:t>
            </a:r>
            <a:br>
              <a:rPr lang="en-US" altLang="en-US" dirty="0"/>
            </a:br>
            <a:r>
              <a:rPr lang="en-US" altLang="en-US" dirty="0"/>
              <a:t>3) once the localizing event occurs a vested right is created that can be taken to any jurisdiction, which should recognize it </a:t>
            </a:r>
            <a:br>
              <a:rPr lang="en-US" altLang="en-US" dirty="0"/>
            </a:br>
            <a:endParaRPr lang="en-US" altLang="en-US" dirty="0"/>
          </a:p>
        </p:txBody>
      </p:sp>
    </p:spTree>
    <p:extLst>
      <p:ext uri="{BB962C8B-B14F-4D97-AF65-F5344CB8AC3E}">
        <p14:creationId xmlns:p14="http://schemas.microsoft.com/office/powerpoint/2010/main" val="711914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981200" y="381001"/>
            <a:ext cx="8229600" cy="5745163"/>
          </a:xfrm>
        </p:spPr>
        <p:txBody>
          <a:bodyPr/>
          <a:lstStyle/>
          <a:p>
            <a:pPr eaLnBrk="1" hangingPunct="1"/>
            <a:r>
              <a:rPr lang="en-US" altLang="en-US"/>
              <a:t>Place of Performance</a:t>
            </a:r>
          </a:p>
          <a:p>
            <a:pPr lvl="1" eaLnBrk="1" hangingPunct="1"/>
            <a:r>
              <a:rPr lang="en-US" altLang="en-US" sz="3200"/>
              <a:t>Manner of performance</a:t>
            </a:r>
          </a:p>
          <a:p>
            <a:pPr lvl="1" eaLnBrk="1" hangingPunct="1"/>
            <a:r>
              <a:rPr lang="en-US" altLang="en-US" sz="3200"/>
              <a:t>Time and locality of performance</a:t>
            </a:r>
          </a:p>
          <a:p>
            <a:pPr lvl="1" eaLnBrk="1" hangingPunct="1"/>
            <a:r>
              <a:rPr lang="en-US" altLang="en-US" sz="3200"/>
              <a:t>Excuse for non-performance</a:t>
            </a:r>
          </a:p>
          <a:p>
            <a:pPr lvl="1" eaLnBrk="1" hangingPunct="1"/>
            <a:r>
              <a:rPr lang="en-US" altLang="en-US" sz="3200"/>
              <a:t>Also right to damages and measure of damages</a:t>
            </a:r>
          </a:p>
          <a:p>
            <a:pPr eaLnBrk="1" hangingPunct="1"/>
            <a:endParaRPr lang="en-US" altLang="en-US"/>
          </a:p>
        </p:txBody>
      </p:sp>
    </p:spTree>
    <p:extLst>
      <p:ext uri="{BB962C8B-B14F-4D97-AF65-F5344CB8AC3E}">
        <p14:creationId xmlns:p14="http://schemas.microsoft.com/office/powerpoint/2010/main" val="755040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197" y="365125"/>
            <a:ext cx="10777603" cy="6160935"/>
          </a:xfrm>
        </p:spPr>
        <p:txBody>
          <a:bodyPr/>
          <a:lstStyle/>
          <a:p>
            <a:r>
              <a:rPr lang="en-US" dirty="0"/>
              <a:t>c</a:t>
            </a:r>
            <a:r>
              <a:rPr lang="en-US" dirty="0" smtClean="0"/>
              <a:t>hoice-of-law clauses in contracts…?</a:t>
            </a:r>
            <a:endParaRPr lang="en-US" dirty="0"/>
          </a:p>
        </p:txBody>
      </p:sp>
    </p:spTree>
    <p:extLst>
      <p:ext uri="{BB962C8B-B14F-4D97-AF65-F5344CB8AC3E}">
        <p14:creationId xmlns:p14="http://schemas.microsoft.com/office/powerpoint/2010/main" val="1415370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049962"/>
          </a:xfrm>
        </p:spPr>
        <p:txBody>
          <a:bodyPr/>
          <a:lstStyle/>
          <a:p>
            <a:r>
              <a:rPr lang="en-US" altLang="en-US"/>
              <a:t>property</a:t>
            </a:r>
          </a:p>
        </p:txBody>
      </p:sp>
    </p:spTree>
    <p:extLst>
      <p:ext uri="{BB962C8B-B14F-4D97-AF65-F5344CB8AC3E}">
        <p14:creationId xmlns:p14="http://schemas.microsoft.com/office/powerpoint/2010/main" val="712081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126162"/>
          </a:xfrm>
        </p:spPr>
        <p:txBody>
          <a:bodyPr/>
          <a:lstStyle/>
          <a:p>
            <a:pPr eaLnBrk="1" hangingPunct="1"/>
            <a:r>
              <a:rPr lang="en-US" altLang="en-US"/>
              <a:t>In re Barrie’s Estate</a:t>
            </a:r>
            <a:br>
              <a:rPr lang="en-US" altLang="en-US"/>
            </a:br>
            <a:r>
              <a:rPr lang="en-US" altLang="en-US"/>
              <a:t>(Iowa 1949)</a:t>
            </a:r>
          </a:p>
        </p:txBody>
      </p:sp>
    </p:spTree>
    <p:extLst>
      <p:ext uri="{BB962C8B-B14F-4D97-AF65-F5344CB8AC3E}">
        <p14:creationId xmlns:p14="http://schemas.microsoft.com/office/powerpoint/2010/main" val="20296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723" y="365125"/>
            <a:ext cx="10765077" cy="6085779"/>
          </a:xfrm>
        </p:spPr>
        <p:txBody>
          <a:bodyPr/>
          <a:lstStyle/>
          <a:p>
            <a:r>
              <a:rPr lang="en-US" dirty="0"/>
              <a:t>w</a:t>
            </a:r>
            <a:r>
              <a:rPr lang="en-US" dirty="0" smtClean="0"/>
              <a:t>asn’t there already a judgment concerning the Iowa property entered by the Illinois </a:t>
            </a:r>
            <a:r>
              <a:rPr lang="en-US" smtClean="0"/>
              <a:t>probate court?</a:t>
            </a:r>
            <a:endParaRPr lang="en-US" dirty="0"/>
          </a:p>
        </p:txBody>
      </p:sp>
    </p:spTree>
    <p:extLst>
      <p:ext uri="{BB962C8B-B14F-4D97-AF65-F5344CB8AC3E}">
        <p14:creationId xmlns:p14="http://schemas.microsoft.com/office/powerpoint/2010/main" val="15189791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52600" y="274638"/>
            <a:ext cx="8458200" cy="6049962"/>
          </a:xfrm>
        </p:spPr>
        <p:txBody>
          <a:bodyPr/>
          <a:lstStyle/>
          <a:p>
            <a:r>
              <a:rPr lang="en-US" altLang="en-US"/>
              <a:t>§ 250. Revocation Of Will Of Land </a:t>
            </a:r>
            <a:br>
              <a:rPr lang="en-US" altLang="en-US"/>
            </a:br>
            <a:r>
              <a:rPr lang="en-US" altLang="en-US"/>
              <a:t/>
            </a:r>
            <a:br>
              <a:rPr lang="en-US" altLang="en-US"/>
            </a:br>
            <a:r>
              <a:rPr lang="en-US" altLang="en-US"/>
              <a:t>The effectiveness of an intended revocation of a will of an interest in land is determined by the law of the state where the land is.</a:t>
            </a:r>
            <a:br>
              <a:rPr lang="en-US" altLang="en-US"/>
            </a:br>
            <a:endParaRPr lang="en-US" altLang="en-US"/>
          </a:p>
        </p:txBody>
      </p:sp>
    </p:spTree>
    <p:extLst>
      <p:ext uri="{BB962C8B-B14F-4D97-AF65-F5344CB8AC3E}">
        <p14:creationId xmlns:p14="http://schemas.microsoft.com/office/powerpoint/2010/main" val="1819313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610600" cy="6354762"/>
          </a:xfrm>
        </p:spPr>
        <p:txBody>
          <a:bodyPr/>
          <a:lstStyle/>
          <a:p>
            <a:pPr algn="l"/>
            <a:r>
              <a:rPr lang="en-US" altLang="en-US" sz="3600" dirty="0"/>
              <a:t>Sec. 633.49</a:t>
            </a:r>
            <a:br>
              <a:rPr lang="en-US" altLang="en-US" sz="3600" dirty="0"/>
            </a:br>
            <a:r>
              <a:rPr lang="en-US" altLang="en-US" sz="3600" dirty="0"/>
              <a:t>“A last will and testament executed without this state in the mode prescribed by the law, either of the place where executed or of the testator's domicile, shall be deemed to be legally executed and shall be of the same force and effect as if executed in the mode prescribed by the laws of this state, provided that such last will and testament is in writing and subscribed by the testator.”</a:t>
            </a:r>
            <a:br>
              <a:rPr lang="en-US" altLang="en-US" sz="3600" dirty="0"/>
            </a:b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13219292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502912"/>
            <a:ext cx="10740025" cy="6160935"/>
          </a:xfrm>
        </p:spPr>
        <p:txBody>
          <a:bodyPr/>
          <a:lstStyle/>
          <a:p>
            <a:r>
              <a:rPr lang="en-US" dirty="0"/>
              <a:t>i</a:t>
            </a:r>
            <a:r>
              <a:rPr lang="en-US" dirty="0" smtClean="0"/>
              <a:t>s </a:t>
            </a:r>
            <a:r>
              <a:rPr lang="en-US" altLang="en-US" dirty="0"/>
              <a:t>Sec. </a:t>
            </a:r>
            <a:r>
              <a:rPr lang="en-US" altLang="en-US" dirty="0" smtClean="0"/>
              <a:t>633.49 a choice-of-law rule?</a:t>
            </a:r>
            <a:br>
              <a:rPr lang="en-US" altLang="en-US" dirty="0" smtClean="0"/>
            </a:br>
            <a:r>
              <a:rPr lang="en-US" altLang="en-US" dirty="0"/>
              <a:t/>
            </a:r>
            <a:br>
              <a:rPr lang="en-US" altLang="en-US" dirty="0"/>
            </a:br>
            <a:r>
              <a:rPr lang="en-US" altLang="en-US" dirty="0"/>
              <a:t>l</a:t>
            </a:r>
            <a:r>
              <a:rPr lang="en-US" altLang="en-US" dirty="0" smtClean="0"/>
              <a:t>ike the rule – the law of the testator’s domicile at death applies to the validity of a will</a:t>
            </a:r>
            <a:br>
              <a:rPr lang="en-US" altLang="en-US" dirty="0" smtClean="0"/>
            </a:br>
            <a:r>
              <a:rPr lang="en-US" altLang="en-US" dirty="0"/>
              <a:t/>
            </a:r>
            <a:br>
              <a:rPr lang="en-US" altLang="en-US" dirty="0"/>
            </a:br>
            <a:endParaRPr lang="en-US" dirty="0"/>
          </a:p>
        </p:txBody>
      </p:sp>
    </p:spTree>
    <p:extLst>
      <p:ext uri="{BB962C8B-B14F-4D97-AF65-F5344CB8AC3E}">
        <p14:creationId xmlns:p14="http://schemas.microsoft.com/office/powerpoint/2010/main" val="462796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365125"/>
            <a:ext cx="10727499" cy="5960519"/>
          </a:xfrm>
        </p:spPr>
        <p:txBody>
          <a:bodyPr/>
          <a:lstStyle/>
          <a:p>
            <a:r>
              <a:rPr lang="en-US" altLang="en-US" dirty="0"/>
              <a:t>imagine that an Illinois court was deciding the case according to Iowa law</a:t>
            </a:r>
            <a:br>
              <a:rPr lang="en-US" altLang="en-US" dirty="0"/>
            </a:br>
            <a:r>
              <a:rPr lang="en-US" altLang="en-US" dirty="0"/>
              <a:t/>
            </a:r>
            <a:br>
              <a:rPr lang="en-US" altLang="en-US" dirty="0"/>
            </a:br>
            <a:r>
              <a:rPr lang="en-US" altLang="en-US" dirty="0"/>
              <a:t>would it take Sec. 633.49 into account</a:t>
            </a:r>
            <a:r>
              <a:rPr lang="en-US" altLang="en-US" dirty="0" smtClean="0"/>
              <a:t>?</a:t>
            </a:r>
            <a:endParaRPr lang="en-US" dirty="0"/>
          </a:p>
        </p:txBody>
      </p:sp>
    </p:spTree>
    <p:extLst>
      <p:ext uri="{BB962C8B-B14F-4D97-AF65-F5344CB8AC3E}">
        <p14:creationId xmlns:p14="http://schemas.microsoft.com/office/powerpoint/2010/main" val="2822962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135883"/>
          </a:xfrm>
        </p:spPr>
        <p:txBody>
          <a:bodyPr/>
          <a:lstStyle/>
          <a:p>
            <a:r>
              <a:rPr lang="en-US" altLang="en-US" dirty="0"/>
              <a:t>w</a:t>
            </a:r>
            <a:r>
              <a:rPr lang="en-US" altLang="en-US" dirty="0" smtClean="0"/>
              <a:t>hy doesn’t Sec</a:t>
            </a:r>
            <a:r>
              <a:rPr lang="en-US" altLang="en-US" dirty="0"/>
              <a:t>. 633.49 </a:t>
            </a:r>
            <a:r>
              <a:rPr lang="en-US" altLang="en-US" dirty="0" smtClean="0"/>
              <a:t>answer the case?</a:t>
            </a:r>
            <a:r>
              <a:rPr lang="en-US" dirty="0" smtClean="0"/>
              <a:t> </a:t>
            </a:r>
            <a:endParaRPr lang="en-US" dirty="0"/>
          </a:p>
        </p:txBody>
      </p:sp>
    </p:spTree>
    <p:extLst>
      <p:ext uri="{BB962C8B-B14F-4D97-AF65-F5344CB8AC3E}">
        <p14:creationId xmlns:p14="http://schemas.microsoft.com/office/powerpoint/2010/main" val="507917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133600" y="274638"/>
            <a:ext cx="8077200" cy="5897562"/>
          </a:xfrm>
        </p:spPr>
        <p:txBody>
          <a:bodyPr/>
          <a:lstStyle/>
          <a:p>
            <a:r>
              <a:rPr lang="en-US" altLang="en-US"/>
              <a:t>torts</a:t>
            </a:r>
          </a:p>
        </p:txBody>
      </p:sp>
    </p:spTree>
    <p:extLst>
      <p:ext uri="{BB962C8B-B14F-4D97-AF65-F5344CB8AC3E}">
        <p14:creationId xmlns:p14="http://schemas.microsoft.com/office/powerpoint/2010/main" val="15110325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677333" y="925689"/>
            <a:ext cx="10676467" cy="5251274"/>
          </a:xfrm>
        </p:spPr>
        <p:txBody>
          <a:bodyPr>
            <a:noAutofit/>
          </a:bodyPr>
          <a:lstStyle/>
          <a:p>
            <a:pPr eaLnBrk="1" hangingPunct="1"/>
            <a:r>
              <a:rPr lang="en-US" altLang="en-US" sz="4000" dirty="0"/>
              <a:t>husband die intestate in Illinois</a:t>
            </a:r>
          </a:p>
          <a:p>
            <a:pPr eaLnBrk="1" hangingPunct="1"/>
            <a:r>
              <a:rPr lang="en-US" altLang="en-US" sz="4000" dirty="0"/>
              <a:t>husband owns land in Iowa and Nebraska</a:t>
            </a:r>
          </a:p>
          <a:p>
            <a:pPr eaLnBrk="1" hangingPunct="1"/>
            <a:r>
              <a:rPr lang="en-US" altLang="en-US" sz="4000" dirty="0"/>
              <a:t>under Iowa law, wife gets all property of husband</a:t>
            </a:r>
          </a:p>
          <a:p>
            <a:pPr eaLnBrk="1" hangingPunct="1"/>
            <a:r>
              <a:rPr lang="en-US" altLang="en-US" sz="4000" dirty="0"/>
              <a:t>under Nebraska law, wife gets ½ - rest goes to children</a:t>
            </a:r>
          </a:p>
          <a:p>
            <a:pPr eaLnBrk="1" hangingPunct="1"/>
            <a:r>
              <a:rPr lang="en-US" altLang="en-US" sz="4000" dirty="0"/>
              <a:t>who gets what?</a:t>
            </a:r>
          </a:p>
        </p:txBody>
      </p:sp>
    </p:spTree>
    <p:extLst>
      <p:ext uri="{BB962C8B-B14F-4D97-AF65-F5344CB8AC3E}">
        <p14:creationId xmlns:p14="http://schemas.microsoft.com/office/powerpoint/2010/main" val="19461395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202362"/>
          </a:xfrm>
        </p:spPr>
        <p:txBody>
          <a:bodyPr/>
          <a:lstStyle/>
          <a:p>
            <a:r>
              <a:rPr lang="en-US" altLang="en-US"/>
              <a:t>immovables</a:t>
            </a:r>
          </a:p>
        </p:txBody>
      </p:sp>
    </p:spTree>
    <p:extLst>
      <p:ext uri="{BB962C8B-B14F-4D97-AF65-F5344CB8AC3E}">
        <p14:creationId xmlns:p14="http://schemas.microsoft.com/office/powerpoint/2010/main" val="4440398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11" y="365125"/>
            <a:ext cx="10915389" cy="6135883"/>
          </a:xfrm>
        </p:spPr>
        <p:txBody>
          <a:bodyPr/>
          <a:lstStyle/>
          <a:p>
            <a:r>
              <a:rPr lang="en-US" dirty="0"/>
              <a:t>w</a:t>
            </a:r>
            <a:r>
              <a:rPr lang="en-US" dirty="0" smtClean="0"/>
              <a:t>hy have the </a:t>
            </a:r>
            <a:r>
              <a:rPr lang="en-US" dirty="0" err="1" smtClean="0"/>
              <a:t>lex</a:t>
            </a:r>
            <a:r>
              <a:rPr lang="en-US" dirty="0" smtClean="0"/>
              <a:t> loci rei </a:t>
            </a:r>
            <a:r>
              <a:rPr lang="en-US" dirty="0" err="1" smtClean="0"/>
              <a:t>sitae</a:t>
            </a:r>
            <a:r>
              <a:rPr lang="en-US" dirty="0" smtClean="0"/>
              <a:t> approach?</a:t>
            </a:r>
            <a:endParaRPr lang="en-US" dirty="0"/>
          </a:p>
        </p:txBody>
      </p:sp>
    </p:spTree>
    <p:extLst>
      <p:ext uri="{BB962C8B-B14F-4D97-AF65-F5344CB8AC3E}">
        <p14:creationId xmlns:p14="http://schemas.microsoft.com/office/powerpoint/2010/main" val="38659667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76400" y="274638"/>
            <a:ext cx="8991600" cy="6583362"/>
          </a:xfrm>
        </p:spPr>
        <p:txBody>
          <a:bodyPr rtlCol="0">
            <a:normAutofit fontScale="90000"/>
          </a:bodyPr>
          <a:lstStyle/>
          <a:p>
            <a:pPr>
              <a:defRPr/>
            </a:pPr>
            <a:r>
              <a:rPr lang="en-US" sz="3200" dirty="0"/>
              <a:t>Early draft of 2</a:t>
            </a:r>
            <a:r>
              <a:rPr lang="en-US" sz="3200" baseline="30000" dirty="0"/>
              <a:t>nd</a:t>
            </a:r>
            <a:r>
              <a:rPr lang="en-US" sz="3200" dirty="0"/>
              <a:t> Restatement:</a:t>
            </a:r>
            <a:br>
              <a:rPr lang="en-US" sz="3200" dirty="0"/>
            </a:br>
            <a:r>
              <a:rPr lang="en-US" sz="3200" dirty="0"/>
              <a:t>First, land and things attached to the land are within the exclusive control of the state in which they are situated, and the officials of that state are the only ones who can lawfully deal with them physically. Since interests in </a:t>
            </a:r>
            <a:r>
              <a:rPr lang="en-US" sz="3200" dirty="0" err="1"/>
              <a:t>immovables</a:t>
            </a:r>
            <a:r>
              <a:rPr lang="en-US" sz="3200" dirty="0"/>
              <a:t> cannot be affected without the consent of the state of the </a:t>
            </a:r>
            <a:r>
              <a:rPr lang="en-US" sz="3200" dirty="0" err="1"/>
              <a:t>situs</a:t>
            </a:r>
            <a:r>
              <a:rPr lang="en-US" sz="3200" dirty="0"/>
              <a:t>, it is natural that the latter’s law should be applied by the courts of other states. The second reason is that </a:t>
            </a:r>
            <a:r>
              <a:rPr lang="en-US" sz="3200" dirty="0" err="1"/>
              <a:t>immovables</a:t>
            </a:r>
            <a:r>
              <a:rPr lang="en-US" sz="3200" dirty="0"/>
              <a:t> are of greatest concern to the state in which they are situated; it is therefore proper that the law of this state should be applied to them. The third reason is to be found in the demands of certainty and convenience…</a:t>
            </a:r>
            <a:br>
              <a:rPr lang="en-US" sz="3200" dirty="0"/>
            </a:br>
            <a:endParaRPr lang="en-US" sz="3200" dirty="0"/>
          </a:p>
        </p:txBody>
      </p:sp>
    </p:spTree>
    <p:extLst>
      <p:ext uri="{BB962C8B-B14F-4D97-AF65-F5344CB8AC3E}">
        <p14:creationId xmlns:p14="http://schemas.microsoft.com/office/powerpoint/2010/main" val="471480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38827" y="125260"/>
            <a:ext cx="10029173" cy="6427940"/>
          </a:xfrm>
        </p:spPr>
        <p:txBody>
          <a:bodyPr>
            <a:normAutofit/>
          </a:bodyPr>
          <a:lstStyle/>
          <a:p>
            <a:pPr algn="l"/>
            <a:r>
              <a:rPr lang="en-US" altLang="en-US" sz="3600" dirty="0"/>
              <a:t>Miller v. Lucks (Miss. 1948) </a:t>
            </a:r>
            <a:br>
              <a:rPr lang="en-US" altLang="en-US" sz="3600" dirty="0"/>
            </a:br>
            <a:r>
              <a:rPr lang="en-US" altLang="en-US" sz="3600" dirty="0"/>
              <a:t>- </a:t>
            </a:r>
            <a:r>
              <a:rPr lang="en-US" altLang="en-US" sz="3600" dirty="0" smtClean="0"/>
              <a:t>a </a:t>
            </a:r>
            <a:r>
              <a:rPr lang="en-US" altLang="en-US" sz="3600" dirty="0" smtClean="0"/>
              <a:t>white </a:t>
            </a:r>
            <a:r>
              <a:rPr lang="en-US" altLang="en-US" sz="3600" dirty="0"/>
              <a:t>man and black woman (originally from Mississippi) live in Illinois and eventually marry </a:t>
            </a:r>
            <a:r>
              <a:rPr lang="en-US" altLang="en-US" sz="3600" dirty="0" smtClean="0"/>
              <a:t>there</a:t>
            </a:r>
            <a:r>
              <a:rPr lang="en-US" altLang="en-US" sz="3600" dirty="0"/>
              <a:t/>
            </a:r>
            <a:br>
              <a:rPr lang="en-US" altLang="en-US" sz="3600" dirty="0"/>
            </a:br>
            <a:r>
              <a:rPr lang="en-US" altLang="en-US" sz="3600" dirty="0"/>
              <a:t>- </a:t>
            </a:r>
            <a:r>
              <a:rPr lang="en-US" altLang="en-US" sz="3600" dirty="0" smtClean="0"/>
              <a:t>the </a:t>
            </a:r>
            <a:r>
              <a:rPr lang="en-US" altLang="en-US" sz="3600" dirty="0"/>
              <a:t>marriage is valid under Illinois, but not Mississippi, </a:t>
            </a:r>
            <a:r>
              <a:rPr lang="en-US" altLang="en-US" sz="3600" dirty="0" smtClean="0"/>
              <a:t>law</a:t>
            </a:r>
            <a:r>
              <a:rPr lang="en-US" altLang="en-US" sz="3600" dirty="0"/>
              <a:t/>
            </a:r>
            <a:br>
              <a:rPr lang="en-US" altLang="en-US" sz="3600" dirty="0"/>
            </a:br>
            <a:r>
              <a:rPr lang="en-US" altLang="en-US" sz="3600" dirty="0"/>
              <a:t>- Mississippi does </a:t>
            </a:r>
            <a:r>
              <a:rPr lang="en-US" altLang="en-US" sz="3600" dirty="0" smtClean="0"/>
              <a:t>not recognize </a:t>
            </a:r>
            <a:r>
              <a:rPr lang="en-US" altLang="en-US" sz="3600" dirty="0"/>
              <a:t>interracial marriages even if they are valid under the laws of the state where the marriage was </a:t>
            </a:r>
            <a:r>
              <a:rPr lang="en-US" altLang="en-US" sz="3600" dirty="0" smtClean="0"/>
              <a:t>celebrated</a:t>
            </a:r>
            <a:r>
              <a:rPr lang="en-US" altLang="en-US" sz="3600" dirty="0"/>
              <a:t/>
            </a:r>
            <a:br>
              <a:rPr lang="en-US" altLang="en-US" sz="3600" dirty="0"/>
            </a:br>
            <a:r>
              <a:rPr lang="en-US" altLang="en-US" sz="3600" dirty="0"/>
              <a:t>- </a:t>
            </a:r>
            <a:r>
              <a:rPr lang="en-US" altLang="en-US" sz="3600" dirty="0" smtClean="0"/>
              <a:t>the </a:t>
            </a:r>
            <a:r>
              <a:rPr lang="en-US" altLang="en-US" sz="3600" dirty="0"/>
              <a:t>woman dies and the husband claims a husband's interest in Mississippi property owned by the </a:t>
            </a:r>
            <a:r>
              <a:rPr lang="en-US" altLang="en-US" sz="3600" dirty="0" smtClean="0"/>
              <a:t>wife</a:t>
            </a:r>
            <a:endParaRPr lang="en-US" altLang="en-US" sz="3600" dirty="0"/>
          </a:p>
        </p:txBody>
      </p:sp>
    </p:spTree>
    <p:extLst>
      <p:ext uri="{BB962C8B-B14F-4D97-AF65-F5344CB8AC3E}">
        <p14:creationId xmlns:p14="http://schemas.microsoft.com/office/powerpoint/2010/main" val="21068166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5960519"/>
          </a:xfrm>
        </p:spPr>
        <p:txBody>
          <a:bodyPr/>
          <a:lstStyle/>
          <a:p>
            <a:r>
              <a:rPr lang="en-US" dirty="0"/>
              <a:t>i</a:t>
            </a:r>
            <a:r>
              <a:rPr lang="en-US" dirty="0" smtClean="0"/>
              <a:t>s Iowa the most interested state in </a:t>
            </a:r>
            <a:r>
              <a:rPr lang="en-US" i="1" dirty="0" smtClean="0"/>
              <a:t>in re Barrie’s Estate</a:t>
            </a:r>
            <a:r>
              <a:rPr lang="en-US" dirty="0" smtClean="0"/>
              <a:t>?</a:t>
            </a:r>
            <a:endParaRPr lang="en-US" dirty="0"/>
          </a:p>
        </p:txBody>
      </p:sp>
    </p:spTree>
    <p:extLst>
      <p:ext uri="{BB962C8B-B14F-4D97-AF65-F5344CB8AC3E}">
        <p14:creationId xmlns:p14="http://schemas.microsoft.com/office/powerpoint/2010/main" val="11069168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726510" y="563671"/>
            <a:ext cx="10627290" cy="5613292"/>
          </a:xfrm>
        </p:spPr>
        <p:txBody>
          <a:bodyPr>
            <a:normAutofit/>
          </a:bodyPr>
          <a:lstStyle/>
          <a:p>
            <a:pPr eaLnBrk="1" hangingPunct="1"/>
            <a:r>
              <a:rPr lang="en-US" altLang="en-US" sz="4000" dirty="0"/>
              <a:t>Massachusetts (but not New Hampshire) has a law preventing wives from contracting with their </a:t>
            </a:r>
            <a:r>
              <a:rPr lang="en-US" altLang="en-US" sz="4000" dirty="0" smtClean="0"/>
              <a:t>husbands</a:t>
            </a:r>
            <a:endParaRPr lang="en-US" altLang="en-US" sz="4000" dirty="0"/>
          </a:p>
          <a:p>
            <a:pPr eaLnBrk="1" hangingPunct="1"/>
            <a:r>
              <a:rPr lang="en-US" altLang="en-US" sz="4000" dirty="0"/>
              <a:t>X (from Massachusetts) enters into a contract in Massachusetts to convey New Hampshire property to her </a:t>
            </a:r>
            <a:r>
              <a:rPr lang="en-US" altLang="en-US" sz="4000" dirty="0" smtClean="0"/>
              <a:t>husband</a:t>
            </a:r>
            <a:endParaRPr lang="en-US" altLang="en-US" sz="4000" dirty="0"/>
          </a:p>
          <a:p>
            <a:pPr eaLnBrk="1" hangingPunct="1"/>
            <a:r>
              <a:rPr lang="en-US" altLang="en-US" sz="4000" dirty="0"/>
              <a:t>w</a:t>
            </a:r>
            <a:r>
              <a:rPr lang="en-US" altLang="en-US" sz="4000" dirty="0" smtClean="0"/>
              <a:t>hat </a:t>
            </a:r>
            <a:r>
              <a:rPr lang="en-US" altLang="en-US" sz="4000" dirty="0"/>
              <a:t>result?</a:t>
            </a:r>
          </a:p>
        </p:txBody>
      </p:sp>
    </p:spTree>
    <p:extLst>
      <p:ext uri="{BB962C8B-B14F-4D97-AF65-F5344CB8AC3E}">
        <p14:creationId xmlns:p14="http://schemas.microsoft.com/office/powerpoint/2010/main" val="15566950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764088" y="288099"/>
            <a:ext cx="9446712" cy="5838065"/>
          </a:xfrm>
        </p:spPr>
        <p:txBody>
          <a:bodyPr>
            <a:normAutofit/>
          </a:bodyPr>
          <a:lstStyle/>
          <a:p>
            <a:pPr eaLnBrk="1" hangingPunct="1"/>
            <a:r>
              <a:rPr lang="en-US" altLang="en-US" sz="4000" dirty="0"/>
              <a:t>i</a:t>
            </a:r>
            <a:r>
              <a:rPr lang="en-US" altLang="en-US" sz="4000" dirty="0" smtClean="0"/>
              <a:t>n </a:t>
            </a:r>
            <a:r>
              <a:rPr lang="en-US" altLang="en-US" sz="4000" dirty="0"/>
              <a:t>Illinois A (a domiciliary of Illinois) conveys land located in Iowa to B (a domiciliary of Illinois</a:t>
            </a:r>
            <a:r>
              <a:rPr lang="en-US" altLang="en-US" sz="4000" dirty="0" smtClean="0"/>
              <a:t>)</a:t>
            </a:r>
            <a:endParaRPr lang="en-US" altLang="en-US" sz="4000" dirty="0"/>
          </a:p>
          <a:p>
            <a:pPr eaLnBrk="1" hangingPunct="1"/>
            <a:r>
              <a:rPr lang="en-US" altLang="en-US" sz="4000" dirty="0"/>
              <a:t>A then </a:t>
            </a:r>
            <a:r>
              <a:rPr lang="en-US" altLang="en-US" sz="4000" dirty="0" smtClean="0"/>
              <a:t>dies</a:t>
            </a:r>
            <a:endParaRPr lang="en-US" altLang="en-US" sz="4000" dirty="0"/>
          </a:p>
          <a:p>
            <a:pPr eaLnBrk="1" hangingPunct="1"/>
            <a:r>
              <a:rPr lang="en-US" altLang="en-US" sz="4000" dirty="0"/>
              <a:t>u</a:t>
            </a:r>
            <a:r>
              <a:rPr lang="en-US" altLang="en-US" sz="4000" dirty="0" smtClean="0"/>
              <a:t>nder </a:t>
            </a:r>
            <a:r>
              <a:rPr lang="en-US" altLang="en-US" sz="4000" dirty="0"/>
              <a:t>Illinois law, A’s widow retains a dower in the  </a:t>
            </a:r>
            <a:r>
              <a:rPr lang="en-US" altLang="en-US" sz="4000" dirty="0" smtClean="0"/>
              <a:t>property</a:t>
            </a:r>
            <a:endParaRPr lang="en-US" altLang="en-US" sz="4000" dirty="0"/>
          </a:p>
          <a:p>
            <a:pPr eaLnBrk="1" hangingPunct="1"/>
            <a:r>
              <a:rPr lang="en-US" altLang="en-US" sz="4000" dirty="0"/>
              <a:t>u</a:t>
            </a:r>
            <a:r>
              <a:rPr lang="en-US" altLang="en-US" sz="4000" dirty="0" smtClean="0"/>
              <a:t>nder </a:t>
            </a:r>
            <a:r>
              <a:rPr lang="en-US" altLang="en-US" sz="4000" dirty="0"/>
              <a:t>the law of Iowa, she does not retain a </a:t>
            </a:r>
            <a:r>
              <a:rPr lang="en-US" altLang="en-US" sz="4000" dirty="0" smtClean="0"/>
              <a:t>dower</a:t>
            </a:r>
            <a:endParaRPr lang="en-US" altLang="en-US" sz="4000" dirty="0"/>
          </a:p>
          <a:p>
            <a:pPr eaLnBrk="1" hangingPunct="1"/>
            <a:r>
              <a:rPr lang="en-US" altLang="en-US" sz="4000" dirty="0"/>
              <a:t>d</a:t>
            </a:r>
            <a:r>
              <a:rPr lang="en-US" altLang="en-US" sz="4000" dirty="0" smtClean="0"/>
              <a:t>oes </a:t>
            </a:r>
            <a:r>
              <a:rPr lang="en-US" altLang="en-US" sz="4000" dirty="0"/>
              <a:t>A’s widow retain a dower or not?</a:t>
            </a:r>
          </a:p>
        </p:txBody>
      </p:sp>
    </p:spTree>
    <p:extLst>
      <p:ext uri="{BB962C8B-B14F-4D97-AF65-F5344CB8AC3E}">
        <p14:creationId xmlns:p14="http://schemas.microsoft.com/office/powerpoint/2010/main" val="5806020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1"/>
            <a:ext cx="8305800" cy="5897563"/>
          </a:xfrm>
        </p:spPr>
        <p:txBody>
          <a:bodyPr rtlCol="0">
            <a:normAutofit/>
          </a:bodyPr>
          <a:lstStyle/>
          <a:p>
            <a:pPr>
              <a:buFont typeface="Arial" panose="020B0604020202020204" pitchFamily="34" charset="0"/>
              <a:buChar char="•"/>
              <a:defRPr/>
            </a:pPr>
            <a:r>
              <a:rPr lang="en-US" dirty="0"/>
              <a:t>§  220. Effect Of Conveyance Of Interest In Land </a:t>
            </a:r>
          </a:p>
          <a:p>
            <a:pPr>
              <a:buFont typeface="Arial" panose="020B0604020202020204" pitchFamily="34" charset="0"/>
              <a:buChar char="•"/>
              <a:defRPr/>
            </a:pPr>
            <a:r>
              <a:rPr lang="en-US" dirty="0"/>
              <a:t>The effect upon interests in land of a conveyance is determined by the law of the state where the land is.</a:t>
            </a:r>
          </a:p>
          <a:p>
            <a:pPr>
              <a:buNone/>
              <a:defRPr/>
            </a:pPr>
            <a:endParaRPr lang="en-US" dirty="0"/>
          </a:p>
          <a:p>
            <a:pPr>
              <a:buFont typeface="Arial" panose="020B0604020202020204" pitchFamily="34" charset="0"/>
              <a:buChar char="•"/>
              <a:defRPr/>
            </a:pPr>
            <a:r>
              <a:rPr lang="en-US" dirty="0"/>
              <a:t>§ 237. Effect Of Marriage On Existing Interests In Land</a:t>
            </a:r>
          </a:p>
          <a:p>
            <a:pPr>
              <a:buFont typeface="Arial" panose="020B0604020202020204" pitchFamily="34" charset="0"/>
              <a:buChar char="•"/>
              <a:defRPr/>
            </a:pPr>
            <a:r>
              <a:rPr lang="en-US" dirty="0"/>
              <a:t>The effect of marriage upon interests in land owned by a spouse at the time of marriage is determined by the law of the state where the land is.</a:t>
            </a:r>
          </a:p>
          <a:p>
            <a:pPr>
              <a:buFont typeface="Arial" panose="020B0604020202020204" pitchFamily="34" charset="0"/>
              <a:buChar char="•"/>
              <a:defRPr/>
            </a:pPr>
            <a:endParaRPr lang="en-US" dirty="0"/>
          </a:p>
        </p:txBody>
      </p:sp>
    </p:spTree>
    <p:extLst>
      <p:ext uri="{BB962C8B-B14F-4D97-AF65-F5344CB8AC3E}">
        <p14:creationId xmlns:p14="http://schemas.microsoft.com/office/powerpoint/2010/main" val="124413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354762"/>
          </a:xfrm>
        </p:spPr>
        <p:txBody>
          <a:bodyPr/>
          <a:lstStyle/>
          <a:p>
            <a:r>
              <a:rPr lang="en-US" altLang="en-US"/>
              <a:t>movables</a:t>
            </a:r>
          </a:p>
        </p:txBody>
      </p:sp>
    </p:spTree>
    <p:extLst>
      <p:ext uri="{BB962C8B-B14F-4D97-AF65-F5344CB8AC3E}">
        <p14:creationId xmlns:p14="http://schemas.microsoft.com/office/powerpoint/2010/main" val="796107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274638"/>
            <a:ext cx="8686800" cy="6583362"/>
          </a:xfrm>
        </p:spPr>
        <p:txBody>
          <a:bodyPr>
            <a:normAutofit fontScale="90000"/>
          </a:bodyPr>
          <a:lstStyle/>
          <a:p>
            <a:pPr algn="l" eaLnBrk="1" hangingPunct="1"/>
            <a:r>
              <a:rPr lang="en-US" altLang="en-US"/>
              <a:t>Problems:</a:t>
            </a:r>
            <a:br>
              <a:rPr lang="en-US" altLang="en-US"/>
            </a:br>
            <a:r>
              <a:rPr lang="en-US" altLang="en-US"/>
              <a:t>1) identifying place of the harm – (harm stretching out over a number of states)</a:t>
            </a:r>
            <a:br>
              <a:rPr lang="en-US" altLang="en-US"/>
            </a:br>
            <a:r>
              <a:rPr lang="en-US" altLang="en-US"/>
              <a:t>2) circularity (what is harm is itself a legal question)</a:t>
            </a:r>
            <a:br>
              <a:rPr lang="en-US" altLang="en-US"/>
            </a:br>
            <a:r>
              <a:rPr lang="en-US" altLang="en-US"/>
              <a:t>3) characterization</a:t>
            </a:r>
            <a:br>
              <a:rPr lang="en-US" altLang="en-US"/>
            </a:br>
            <a:r>
              <a:rPr lang="en-US" altLang="en-US"/>
              <a:t>4) frustrating reasonable expectations of parties</a:t>
            </a:r>
            <a:br>
              <a:rPr lang="en-US" altLang="en-US"/>
            </a:br>
            <a:r>
              <a:rPr lang="en-US" altLang="en-US"/>
              <a:t>5) frustrating state interests</a:t>
            </a:r>
            <a:br>
              <a:rPr lang="en-US" altLang="en-US"/>
            </a:br>
            <a:endParaRPr lang="en-US" altLang="en-US"/>
          </a:p>
        </p:txBody>
      </p:sp>
    </p:spTree>
    <p:extLst>
      <p:ext uri="{BB962C8B-B14F-4D97-AF65-F5344CB8AC3E}">
        <p14:creationId xmlns:p14="http://schemas.microsoft.com/office/powerpoint/2010/main" val="19300933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986248"/>
          </a:xfrm>
        </p:spPr>
        <p:txBody>
          <a:bodyPr/>
          <a:lstStyle/>
          <a:p>
            <a:r>
              <a:rPr lang="en-US" dirty="0"/>
              <a:t>wills, intestate succession?</a:t>
            </a:r>
            <a:br>
              <a:rPr lang="en-US" dirty="0"/>
            </a:br>
            <a:r>
              <a:rPr lang="en-US" dirty="0"/>
              <a:t>rights of spouses?</a:t>
            </a:r>
          </a:p>
        </p:txBody>
      </p:sp>
    </p:spTree>
    <p:extLst>
      <p:ext uri="{BB962C8B-B14F-4D97-AF65-F5344CB8AC3E}">
        <p14:creationId xmlns:p14="http://schemas.microsoft.com/office/powerpoint/2010/main" val="36820954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buFont typeface="Arial" panose="020B0604020202020204" pitchFamily="34" charset="0"/>
              <a:buChar char="•"/>
              <a:defRPr/>
            </a:pPr>
            <a:r>
              <a:rPr lang="en-US" dirty="0"/>
              <a:t>Under Illinois law of adverse possession, one must hold onto </a:t>
            </a:r>
            <a:r>
              <a:rPr lang="en-US" dirty="0" err="1"/>
              <a:t>personalty</a:t>
            </a:r>
            <a:r>
              <a:rPr lang="en-US" dirty="0"/>
              <a:t> for 2 years to acquire title. </a:t>
            </a:r>
          </a:p>
          <a:p>
            <a:pPr>
              <a:buFont typeface="Arial" panose="020B0604020202020204" pitchFamily="34" charset="0"/>
              <a:buChar char="•"/>
              <a:defRPr/>
            </a:pPr>
            <a:r>
              <a:rPr lang="en-US" dirty="0"/>
              <a:t>Under Iowa law of adverse possession, it takes 3 years. </a:t>
            </a:r>
          </a:p>
          <a:p>
            <a:pPr>
              <a:buFont typeface="Arial" panose="020B0604020202020204" pitchFamily="34" charset="0"/>
              <a:buChar char="•"/>
              <a:defRPr/>
            </a:pPr>
            <a:r>
              <a:rPr lang="en-US" dirty="0"/>
              <a:t>After holding onto P's television set in Illinois for two and a half years, D moves with the set to Iowa and is sued by P there. </a:t>
            </a:r>
          </a:p>
          <a:p>
            <a:pPr>
              <a:buFont typeface="Arial" panose="020B0604020202020204" pitchFamily="34" charset="0"/>
              <a:buChar char="•"/>
              <a:defRPr/>
            </a:pPr>
            <a:r>
              <a:rPr lang="en-US" dirty="0"/>
              <a:t>What result? </a:t>
            </a:r>
          </a:p>
        </p:txBody>
      </p:sp>
    </p:spTree>
    <p:extLst>
      <p:ext uri="{BB962C8B-B14F-4D97-AF65-F5344CB8AC3E}">
        <p14:creationId xmlns:p14="http://schemas.microsoft.com/office/powerpoint/2010/main" val="13606065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p:txBody>
          <a:bodyPr/>
          <a:lstStyle/>
          <a:p>
            <a:pPr eaLnBrk="1" hangingPunct="1"/>
            <a:r>
              <a:rPr lang="en-US" altLang="en-US"/>
              <a:t>In Illinois, A conveys to B the personalty assets of his business, which operated out of Iowa.</a:t>
            </a:r>
          </a:p>
          <a:p>
            <a:pPr eaLnBrk="1" hangingPunct="1"/>
            <a:r>
              <a:rPr lang="en-US" altLang="en-US"/>
              <a:t>At the time of the conveyance some trucks used in the business are in Illinois. </a:t>
            </a:r>
          </a:p>
          <a:p>
            <a:pPr eaLnBrk="1" hangingPunct="1"/>
            <a:r>
              <a:rPr lang="en-US" altLang="en-US"/>
              <a:t>Under the law of Illinois the conveyance is valid. </a:t>
            </a:r>
          </a:p>
          <a:p>
            <a:pPr eaLnBrk="1" hangingPunct="1"/>
            <a:r>
              <a:rPr lang="en-US" altLang="en-US"/>
              <a:t>Under the laws of Iowa it is not. </a:t>
            </a:r>
          </a:p>
          <a:p>
            <a:pPr eaLnBrk="1" hangingPunct="1"/>
            <a:r>
              <a:rPr lang="en-US" altLang="en-US"/>
              <a:t>Who owns the trucks?</a:t>
            </a:r>
          </a:p>
        </p:txBody>
      </p:sp>
    </p:spTree>
    <p:extLst>
      <p:ext uri="{BB962C8B-B14F-4D97-AF65-F5344CB8AC3E}">
        <p14:creationId xmlns:p14="http://schemas.microsoft.com/office/powerpoint/2010/main" val="13086142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905000" y="457201"/>
            <a:ext cx="8305800" cy="5668963"/>
          </a:xfrm>
        </p:spPr>
        <p:txBody>
          <a:bodyPr/>
          <a:lstStyle/>
          <a:p>
            <a:pPr eaLnBrk="1" hangingPunct="1"/>
            <a:r>
              <a:rPr lang="en-US" altLang="en-US"/>
              <a:t>Caveat: The Institute expresses no opinion whether the conveyance of an aggregate unit of movables may not be governed by the law of the place where the various items are aggregated as a unit, or that a conveyance of an aggregate unit made up of a number of units, themselves aggregates, may not be governed by the law of the place where the entire unit is managed so far as such conveyance is not contrary to the public policy of a state in which any constituent unit is.</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15001414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2057400" y="228601"/>
            <a:ext cx="8153400" cy="5897563"/>
          </a:xfrm>
        </p:spPr>
        <p:txBody>
          <a:bodyPr/>
          <a:lstStyle/>
          <a:p>
            <a:pPr eaLnBrk="1" hangingPunct="1"/>
            <a:r>
              <a:rPr lang="en-US" altLang="en-US"/>
              <a:t>According to the law of Illinois the window treatments in a house on Mary Barrie’s property in Iowa are not fixtures and so are personalty, not real property. </a:t>
            </a:r>
          </a:p>
          <a:p>
            <a:pPr eaLnBrk="1" hangingPunct="1"/>
            <a:r>
              <a:rPr lang="en-US" altLang="en-US"/>
              <a:t>Under the law of Iowa they are fixtures. </a:t>
            </a:r>
          </a:p>
          <a:p>
            <a:pPr eaLnBrk="1" hangingPunct="1"/>
            <a:r>
              <a:rPr lang="en-US" altLang="en-US"/>
              <a:t>An Illinois court, using the First Restatement approach, is trying to determine whether Barrie’s will is valid with respect to the window treatments. What result?</a:t>
            </a:r>
          </a:p>
          <a:p>
            <a:pPr eaLnBrk="1" hangingPunct="1"/>
            <a:endParaRPr lang="en-US" altLang="en-US"/>
          </a:p>
        </p:txBody>
      </p:sp>
    </p:spTree>
    <p:extLst>
      <p:ext uri="{BB962C8B-B14F-4D97-AF65-F5344CB8AC3E}">
        <p14:creationId xmlns:p14="http://schemas.microsoft.com/office/powerpoint/2010/main" val="14188133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p:txBody>
          <a:bodyPr/>
          <a:lstStyle/>
          <a:p>
            <a:pPr eaLnBrk="1" hangingPunct="1"/>
            <a:r>
              <a:rPr lang="en-US" altLang="en-US"/>
              <a:t>§ 208 </a:t>
            </a:r>
          </a:p>
          <a:p>
            <a:pPr eaLnBrk="1" hangingPunct="1"/>
            <a:r>
              <a:rPr lang="en-US" altLang="en-US"/>
              <a:t>Whether an interest in a tangible thing is classified as real or personal property is determined by the law of the state where the thing is.</a:t>
            </a:r>
          </a:p>
          <a:p>
            <a:pPr eaLnBrk="1" hangingPunct="1"/>
            <a:endParaRPr lang="en-US" altLang="en-US"/>
          </a:p>
        </p:txBody>
      </p:sp>
    </p:spTree>
    <p:extLst>
      <p:ext uri="{BB962C8B-B14F-4D97-AF65-F5344CB8AC3E}">
        <p14:creationId xmlns:p14="http://schemas.microsoft.com/office/powerpoint/2010/main" val="33760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828800" y="274638"/>
            <a:ext cx="8382000" cy="5973762"/>
          </a:xfrm>
        </p:spPr>
        <p:txBody>
          <a:bodyPr/>
          <a:lstStyle/>
          <a:p>
            <a:pPr eaLnBrk="1" hangingPunct="1"/>
            <a:r>
              <a:rPr lang="en-US" altLang="en-US"/>
              <a:t>exceptions to place of the harm rule</a:t>
            </a:r>
          </a:p>
        </p:txBody>
      </p:sp>
    </p:spTree>
    <p:extLst>
      <p:ext uri="{BB962C8B-B14F-4D97-AF65-F5344CB8AC3E}">
        <p14:creationId xmlns:p14="http://schemas.microsoft.com/office/powerpoint/2010/main" val="1338243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981200" y="381001"/>
            <a:ext cx="8229600" cy="5745163"/>
          </a:xfrm>
        </p:spPr>
        <p:txBody>
          <a:bodyPr/>
          <a:lstStyle/>
          <a:p>
            <a:pPr eaLnBrk="1" hangingPunct="1"/>
            <a:r>
              <a:rPr lang="en-US" altLang="en-US"/>
              <a:t>§ 380(2)</a:t>
            </a:r>
          </a:p>
          <a:p>
            <a:pPr eaLnBrk="1" hangingPunct="1"/>
            <a:r>
              <a:rPr lang="en-US" altLang="en-US"/>
              <a:t>Where by the law of the place of wrong, the liability-creating character of the actor's conduct depends upon the application of a standard of care, and such standard has been defined in particular situations by statute or judicial decision of the law of the place of the actor's conduct, such application of the standard will be made by the forum.</a:t>
            </a:r>
          </a:p>
          <a:p>
            <a:pPr eaLnBrk="1" hangingPunct="1"/>
            <a:endParaRPr lang="en-US" altLang="en-US"/>
          </a:p>
        </p:txBody>
      </p:sp>
    </p:spTree>
    <p:extLst>
      <p:ext uri="{BB962C8B-B14F-4D97-AF65-F5344CB8AC3E}">
        <p14:creationId xmlns:p14="http://schemas.microsoft.com/office/powerpoint/2010/main" val="1267832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eaLnBrk="1" hangingPunct="1"/>
            <a:endParaRPr lang="en-US" altLang="en-US"/>
          </a:p>
          <a:p>
            <a:pPr eaLnBrk="1" hangingPunct="1"/>
            <a:r>
              <a:rPr lang="en-US" altLang="en-US"/>
              <a:t>§ 382 A person who acts pursuant to a privilege conferred by the law of the place of acting will not be held liable for the results of his act in another state.</a:t>
            </a:r>
          </a:p>
        </p:txBody>
      </p:sp>
    </p:spTree>
    <p:extLst>
      <p:ext uri="{BB962C8B-B14F-4D97-AF65-F5344CB8AC3E}">
        <p14:creationId xmlns:p14="http://schemas.microsoft.com/office/powerpoint/2010/main" val="1129527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81200" y="381000"/>
            <a:ext cx="8458200" cy="6248400"/>
          </a:xfrm>
        </p:spPr>
        <p:txBody>
          <a:bodyPr/>
          <a:lstStyle/>
          <a:p>
            <a:pPr eaLnBrk="1" hangingPunct="1"/>
            <a:r>
              <a:rPr lang="en-US" altLang="en-US"/>
              <a:t>§ 387 When a person authorizes another to act for him in any state and the other does so act, whether he is liable for the tort of the other is determined by the law of the place of wrong.</a:t>
            </a:r>
          </a:p>
          <a:p>
            <a:pPr eaLnBrk="1" hangingPunct="1"/>
            <a:endParaRPr lang="en-US" altLang="en-US"/>
          </a:p>
          <a:p>
            <a:pPr eaLnBrk="1" hangingPunct="1"/>
            <a:r>
              <a:rPr lang="en-US" altLang="en-US"/>
              <a:t>Note: In order that the law of the state of wrong may apply to create liability against the absentee defendant, he must in some way have submitted himself to the law of that state. It is sufficient if he has authorized or permitted another to act for him in the state in which the other's conduct occurs or where it takes effect.</a:t>
            </a:r>
          </a:p>
        </p:txBody>
      </p:sp>
    </p:spTree>
    <p:extLst>
      <p:ext uri="{BB962C8B-B14F-4D97-AF65-F5344CB8AC3E}">
        <p14:creationId xmlns:p14="http://schemas.microsoft.com/office/powerpoint/2010/main" val="211034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1568</Words>
  <Application>Microsoft Office PowerPoint</Application>
  <PresentationFormat>Widescreen</PresentationFormat>
  <Paragraphs>112</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Calibri Light</vt:lpstr>
      <vt:lpstr>Mangal</vt:lpstr>
      <vt:lpstr>Office Theme</vt:lpstr>
      <vt:lpstr>Mon. Sept. 3</vt:lpstr>
      <vt:lpstr>traditional choice-of-law approach </vt:lpstr>
      <vt:lpstr> 1) legislative jurisdiction is defined territorially 2) a multistate transaction can be localized within a particular territory 3) once the localizing event occurs a vested right is created that can be taken to any jurisdiction, which should recognize it  </vt:lpstr>
      <vt:lpstr>torts</vt:lpstr>
      <vt:lpstr>Problems: 1) identifying place of the harm – (harm stretching out over a number of states) 2) circularity (what is harm is itself a legal question) 3) characterization 4) frustrating reasonable expectations of parties 5) frustrating state interests </vt:lpstr>
      <vt:lpstr>exceptions to place of the harm rule</vt:lpstr>
      <vt:lpstr>PowerPoint Presentation</vt:lpstr>
      <vt:lpstr>PowerPoint Presentation</vt:lpstr>
      <vt:lpstr>PowerPoint Presentation</vt:lpstr>
      <vt:lpstr>P takes poison voluntarily in Alabama, has fear there, and never suffers harm  Alabama recognizes fear as a compensable harm</vt:lpstr>
      <vt:lpstr>P takes poison voluntarily in Mississippi, has fear in Alabama, and never suffers harm  P takes poison voluntarily in Alabama, has fear in Mississippi, and never suffers harm  Alabama recognizes fear as a compensable harm; Mississippi doesn’t </vt:lpstr>
      <vt:lpstr>contracts</vt:lpstr>
      <vt:lpstr>Milliken v Pratt  (Mass. 1878)</vt:lpstr>
      <vt:lpstr>why isn’t Massachusetts the place of contracting…?</vt:lpstr>
      <vt:lpstr>PowerPoint Presentation</vt:lpstr>
      <vt:lpstr>PowerPoint Presentation</vt:lpstr>
      <vt:lpstr>PowerPoint Presentation</vt:lpstr>
      <vt:lpstr>PowerPoint Presentation</vt:lpstr>
      <vt:lpstr>Comment d. Determination of "place of contracting."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 </vt:lpstr>
      <vt:lpstr>anything analogous with torts? </vt:lpstr>
      <vt:lpstr>playing with the lex loci contractus rule…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choice-of-law clauses in contracts…?</vt:lpstr>
      <vt:lpstr>property</vt:lpstr>
      <vt:lpstr>In re Barrie’s Estate (Iowa 1949)</vt:lpstr>
      <vt:lpstr>wasn’t there already a judgment concerning the Iowa property entered by the Illinois probate court?</vt:lpstr>
      <vt:lpstr>§ 250. Revocation Of Will Of Land   The effectiveness of an intended revocation of a will of an interest in land is determined by the law of the state where the land is. </vt:lpstr>
      <vt:lpstr>Sec. 633.49 “A last will and testament executed without this state in the mode prescribed by the law, either of the place where executed or of the testator's domicile, shall be deemed to be legally executed and shall be of the same force and effect as if executed in the mode prescribed by the laws of this state, provided that such last will and testament is in writing and subscribed by the testator.”  </vt:lpstr>
      <vt:lpstr>is Sec. 633.49 a choice-of-law rule?  like the rule – the law of the testator’s domicile at death applies to the validity of a will  </vt:lpstr>
      <vt:lpstr>imagine that an Illinois court was deciding the case according to Iowa law  would it take Sec. 633.49 into account?</vt:lpstr>
      <vt:lpstr>why doesn’t Sec. 633.49 answer the case? </vt:lpstr>
      <vt:lpstr>PowerPoint Presentation</vt:lpstr>
      <vt:lpstr>immovables</vt:lpstr>
      <vt:lpstr>why have the lex loci rei sitae approach?</vt:lpstr>
      <vt:lpstr>Early draft of 2nd Restatement: First, land and things attached to the land are within the exclusive control of the state in which they are situated, and the officials of that state are the only ones who can lawfully deal with them physically. Since interests in immovables cannot be affected without the consent of the state of the situs, it is natural that the latter’s law should be applied by the courts of other states. The second reason is that immovables are of greatest concern to the state in which they are situated; it is therefore proper that the law of this state should be applied to them. The third reason is to be found in the demands of certainty and convenience… </vt:lpstr>
      <vt:lpstr>Miller v. Lucks (Miss. 1948)  - a white man and black woman (originally from Mississippi) live in Illinois and eventually marry there - the marriage is valid under Illinois, but not Mississippi, law - Mississippi does not recognize interracial marriages even if they are valid under the laws of the state where the marriage was celebrated - the woman dies and the husband claims a husband's interest in Mississippi property owned by the wife</vt:lpstr>
      <vt:lpstr>is Iowa the most interested state in in re Barrie’s Estate?</vt:lpstr>
      <vt:lpstr>PowerPoint Presentation</vt:lpstr>
      <vt:lpstr>PowerPoint Presentation</vt:lpstr>
      <vt:lpstr>PowerPoint Presentation</vt:lpstr>
      <vt:lpstr>movables</vt:lpstr>
      <vt:lpstr>wills, intestate succession? rights of spouses?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Jan. 23</dc:title>
  <dc:creator>Green, Michael S</dc:creator>
  <cp:lastModifiedBy>Green, Michael S</cp:lastModifiedBy>
  <cp:revision>23</cp:revision>
  <dcterms:created xsi:type="dcterms:W3CDTF">2017-01-22T22:56:06Z</dcterms:created>
  <dcterms:modified xsi:type="dcterms:W3CDTF">2018-09-03T13:45:33Z</dcterms:modified>
</cp:coreProperties>
</file>