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5"/>
  </p:handoutMasterIdLst>
  <p:sldIdLst>
    <p:sldId id="410" r:id="rId2"/>
    <p:sldId id="460" r:id="rId3"/>
    <p:sldId id="412" r:id="rId4"/>
    <p:sldId id="351" r:id="rId5"/>
    <p:sldId id="355" r:id="rId6"/>
    <p:sldId id="463" r:id="rId7"/>
    <p:sldId id="358" r:id="rId8"/>
    <p:sldId id="359" r:id="rId9"/>
    <p:sldId id="360" r:id="rId10"/>
    <p:sldId id="377" r:id="rId11"/>
    <p:sldId id="361" r:id="rId12"/>
    <p:sldId id="362" r:id="rId13"/>
    <p:sldId id="363" r:id="rId14"/>
    <p:sldId id="364" r:id="rId15"/>
    <p:sldId id="365" r:id="rId16"/>
    <p:sldId id="366" r:id="rId17"/>
    <p:sldId id="367" r:id="rId18"/>
    <p:sldId id="465" r:id="rId19"/>
    <p:sldId id="378" r:id="rId20"/>
    <p:sldId id="379" r:id="rId21"/>
    <p:sldId id="380" r:id="rId22"/>
    <p:sldId id="368" r:id="rId23"/>
    <p:sldId id="381" r:id="rId24"/>
    <p:sldId id="397" r:id="rId25"/>
    <p:sldId id="414" r:id="rId26"/>
    <p:sldId id="398" r:id="rId27"/>
    <p:sldId id="415" r:id="rId28"/>
    <p:sldId id="399" r:id="rId29"/>
    <p:sldId id="416" r:id="rId30"/>
    <p:sldId id="417" r:id="rId31"/>
    <p:sldId id="400" r:id="rId32"/>
    <p:sldId id="418" r:id="rId33"/>
    <p:sldId id="401" r:id="rId34"/>
    <p:sldId id="402" r:id="rId35"/>
    <p:sldId id="419" r:id="rId36"/>
    <p:sldId id="420" r:id="rId37"/>
    <p:sldId id="403" r:id="rId38"/>
    <p:sldId id="421" r:id="rId39"/>
    <p:sldId id="404" r:id="rId40"/>
    <p:sldId id="422" r:id="rId41"/>
    <p:sldId id="423" r:id="rId42"/>
    <p:sldId id="424" r:id="rId43"/>
    <p:sldId id="406" r:id="rId44"/>
    <p:sldId id="407" r:id="rId45"/>
    <p:sldId id="425" r:id="rId46"/>
    <p:sldId id="426" r:id="rId47"/>
    <p:sldId id="427" r:id="rId48"/>
    <p:sldId id="428" r:id="rId49"/>
    <p:sldId id="429" r:id="rId50"/>
    <p:sldId id="408" r:id="rId51"/>
    <p:sldId id="409" r:id="rId52"/>
    <p:sldId id="466" r:id="rId53"/>
    <p:sldId id="411" r:id="rId5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9" autoAdjust="0"/>
    <p:restoredTop sz="94660"/>
  </p:normalViewPr>
  <p:slideViewPr>
    <p:cSldViewPr snapToGrid="0">
      <p:cViewPr varScale="1">
        <p:scale>
          <a:sx n="113" d="100"/>
          <a:sy n="113" d="100"/>
        </p:scale>
        <p:origin x="51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12/4/18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12/4/18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24</a:t>
            </a:r>
            <a:br>
              <a:rPr lang="en-US" dirty="0"/>
            </a:br>
            <a:r>
              <a:rPr lang="en-US" dirty="0"/>
              <a:t>Dec. </a:t>
            </a:r>
            <a:r>
              <a:rPr lang="en-US"/>
              <a:t>5, </a:t>
            </a:r>
            <a:r>
              <a:rPr lang="en-US" dirty="0"/>
              <a:t>2018</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72745"/>
          </a:xfrm>
        </p:spPr>
        <p:txBody>
          <a:bodyPr/>
          <a:lstStyle/>
          <a:p>
            <a:r>
              <a:rPr lang="en-US" dirty="0"/>
              <a:t>can a child support judgment ever really be final?</a:t>
            </a:r>
          </a:p>
        </p:txBody>
      </p:sp>
    </p:spTree>
    <p:extLst>
      <p:ext uri="{BB962C8B-B14F-4D97-AF65-F5344CB8AC3E}">
        <p14:creationId xmlns:p14="http://schemas.microsoft.com/office/powerpoint/2010/main" val="1648153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052453"/>
          </a:xfrm>
        </p:spPr>
        <p:txBody>
          <a:bodyPr/>
          <a:lstStyle/>
          <a:p>
            <a:r>
              <a:rPr lang="en-US" dirty="0"/>
              <a:t>is SC treating the Ga judgment any worse than its own judgments?</a:t>
            </a:r>
          </a:p>
        </p:txBody>
      </p:sp>
    </p:spTree>
    <p:extLst>
      <p:ext uri="{BB962C8B-B14F-4D97-AF65-F5344CB8AC3E}">
        <p14:creationId xmlns:p14="http://schemas.microsoft.com/office/powerpoint/2010/main" val="3765123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524000" y="304800"/>
            <a:ext cx="8686800" cy="6553200"/>
          </a:xfrm>
        </p:spPr>
        <p:txBody>
          <a:bodyPr/>
          <a:lstStyle/>
          <a:p>
            <a:r>
              <a:rPr lang="en-US" altLang="en-US"/>
              <a:t>Stone, J., dissenting</a:t>
            </a:r>
          </a:p>
          <a:p>
            <a:r>
              <a:rPr lang="en-US" altLang="en-US"/>
              <a:t>“For present purposes, we may take it that the Georgia decree, as the statutes and decisions of the state declare, is unalterable, and, as pronounced, is effective to govern the rights of the parties in Georgia. But there is nothing the decree itself or in the history of the proceedings which led to it to suggest that it was rendered with any purpose or intent to regulate or control the relationship of parent and child, or the duties which flow from it, in places outside the State of Georgia where they might later come to reside.”</a:t>
            </a:r>
          </a:p>
        </p:txBody>
      </p:sp>
    </p:spTree>
    <p:extLst>
      <p:ext uri="{BB962C8B-B14F-4D97-AF65-F5344CB8AC3E}">
        <p14:creationId xmlns:p14="http://schemas.microsoft.com/office/powerpoint/2010/main" val="2841781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05000" y="228600"/>
            <a:ext cx="8305800" cy="5897563"/>
          </a:xfrm>
        </p:spPr>
        <p:txBody>
          <a:bodyPr/>
          <a:lstStyle/>
          <a:p>
            <a:r>
              <a:rPr lang="en-US" altLang="en-US"/>
              <a:t>“It would be going further than this Court has been willing to go in any decision to say that the power of a state to pass judgment upon the sanity of its own citizen could be foreclosed by an earlier judgment of the court of some other state dealing with the same subject matter.”</a:t>
            </a:r>
          </a:p>
        </p:txBody>
      </p:sp>
    </p:spTree>
    <p:extLst>
      <p:ext uri="{BB962C8B-B14F-4D97-AF65-F5344CB8AC3E}">
        <p14:creationId xmlns:p14="http://schemas.microsoft.com/office/powerpoint/2010/main" val="4020723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676400" y="152400"/>
            <a:ext cx="8534400" cy="6553200"/>
          </a:xfrm>
        </p:spPr>
        <p:txBody>
          <a:bodyPr/>
          <a:lstStyle/>
          <a:p>
            <a:pPr marL="342900" lvl="2" indent="-342900"/>
            <a:r>
              <a:rPr lang="en-US" altLang="en-US" sz="2800"/>
              <a:t>“Parties who have in one state litigated the proper construction of a will disposing of realty are not, by the judgment there, concluded in another state where the testator's realty is located. Nor will a divorce decree seeking to apportion the rights of the parties to realty be conclusive with respect to land outside the state. The interest of a state in controlling all the legal incidents of real property located within its boundaries is deemed so complete and so vital to the exercise of its sovereign powers of government within its own territory as to exclude any control over them by the statutes or judgments of other states.”</a:t>
            </a:r>
          </a:p>
          <a:p>
            <a:endParaRPr lang="en-US" altLang="en-US"/>
          </a:p>
        </p:txBody>
      </p:sp>
    </p:spTree>
    <p:extLst>
      <p:ext uri="{BB962C8B-B14F-4D97-AF65-F5344CB8AC3E}">
        <p14:creationId xmlns:p14="http://schemas.microsoft.com/office/powerpoint/2010/main" val="165010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2057400" y="457200"/>
            <a:ext cx="8153400" cy="5668963"/>
          </a:xfrm>
        </p:spPr>
        <p:txBody>
          <a:bodyPr/>
          <a:lstStyle/>
          <a:p>
            <a:r>
              <a:rPr lang="en-US" altLang="en-US"/>
              <a:t>“More than once, this Court has approved the doctrine that a state need give no effect to judgments for conviction of crime or for penalties procured in a sister state.” </a:t>
            </a:r>
          </a:p>
        </p:txBody>
      </p:sp>
    </p:spTree>
    <p:extLst>
      <p:ext uri="{BB962C8B-B14F-4D97-AF65-F5344CB8AC3E}">
        <p14:creationId xmlns:p14="http://schemas.microsoft.com/office/powerpoint/2010/main" val="1772699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981200" y="304800"/>
            <a:ext cx="8229600" cy="5821363"/>
          </a:xfrm>
        </p:spPr>
        <p:txBody>
          <a:bodyPr/>
          <a:lstStyle/>
          <a:p>
            <a:r>
              <a:rPr lang="en-US" altLang="en-US" dirty="0"/>
              <a:t>Georgia has mutuality requirement for issue preclusion</a:t>
            </a:r>
          </a:p>
          <a:p>
            <a:r>
              <a:rPr lang="en-US" altLang="en-US" dirty="0"/>
              <a:t>Alabama does not</a:t>
            </a:r>
          </a:p>
          <a:p>
            <a:r>
              <a:rPr lang="en-US" altLang="en-US" dirty="0"/>
              <a:t>P sues D in Georgia state court</a:t>
            </a:r>
          </a:p>
          <a:p>
            <a:r>
              <a:rPr lang="en-US" altLang="en-US" dirty="0"/>
              <a:t>D is found negligent</a:t>
            </a:r>
          </a:p>
          <a:p>
            <a:r>
              <a:rPr lang="en-US" altLang="en-US" dirty="0"/>
              <a:t>P2 sues D in Alabama state court concerning same accident</a:t>
            </a:r>
          </a:p>
          <a:p>
            <a:r>
              <a:rPr lang="en-US" altLang="en-US" dirty="0"/>
              <a:t>may P2 issue preclude D from </a:t>
            </a:r>
            <a:r>
              <a:rPr lang="en-US" altLang="en-US" dirty="0" err="1"/>
              <a:t>relitigating</a:t>
            </a:r>
            <a:r>
              <a:rPr lang="en-US" altLang="en-US" dirty="0"/>
              <a:t> his negligence?</a:t>
            </a:r>
          </a:p>
          <a:p>
            <a:endParaRPr lang="en-US" altLang="en-US" dirty="0"/>
          </a:p>
        </p:txBody>
      </p:sp>
    </p:spTree>
    <p:extLst>
      <p:ext uri="{BB962C8B-B14F-4D97-AF65-F5344CB8AC3E}">
        <p14:creationId xmlns:p14="http://schemas.microsoft.com/office/powerpoint/2010/main" val="71418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Durfee v Duke</a:t>
            </a:r>
            <a:br>
              <a:rPr lang="en-US" altLang="en-US"/>
            </a:br>
            <a:r>
              <a:rPr lang="en-US" altLang="en-US"/>
              <a:t>(US 1963)</a:t>
            </a:r>
          </a:p>
        </p:txBody>
      </p:sp>
    </p:spTree>
    <p:extLst>
      <p:ext uri="{BB962C8B-B14F-4D97-AF65-F5344CB8AC3E}">
        <p14:creationId xmlns:p14="http://schemas.microsoft.com/office/powerpoint/2010/main" val="2519282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123357"/>
          </a:xfrm>
        </p:spPr>
        <p:txBody>
          <a:bodyPr/>
          <a:lstStyle/>
          <a:p>
            <a:r>
              <a:rPr lang="en-US" dirty="0"/>
              <a:t>but assume that the property was really in MO</a:t>
            </a:r>
            <a:br>
              <a:rPr lang="en-US" dirty="0"/>
            </a:br>
            <a:br>
              <a:rPr lang="en-US" dirty="0"/>
            </a:br>
            <a:r>
              <a:rPr lang="en-US" dirty="0"/>
              <a:t>that means the Neb </a:t>
            </a:r>
            <a:r>
              <a:rPr lang="en-US" dirty="0" err="1"/>
              <a:t>ct</a:t>
            </a:r>
            <a:r>
              <a:rPr lang="en-US" dirty="0"/>
              <a:t> had not jurisdiction</a:t>
            </a:r>
            <a:br>
              <a:rPr lang="en-US" dirty="0"/>
            </a:br>
            <a:br>
              <a:rPr lang="en-US" dirty="0"/>
            </a:br>
            <a:r>
              <a:rPr lang="en-US" dirty="0"/>
              <a:t>how can its decision that it has jurisdiction be binding?</a:t>
            </a:r>
          </a:p>
        </p:txBody>
      </p:sp>
    </p:spTree>
    <p:extLst>
      <p:ext uri="{BB962C8B-B14F-4D97-AF65-F5344CB8AC3E}">
        <p14:creationId xmlns:p14="http://schemas.microsoft.com/office/powerpoint/2010/main" val="2471543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75037"/>
          </a:xfrm>
        </p:spPr>
        <p:txBody>
          <a:bodyPr/>
          <a:lstStyle/>
          <a:p>
            <a:r>
              <a:rPr lang="en-US" dirty="0"/>
              <a:t>personal jurisdiction</a:t>
            </a:r>
          </a:p>
        </p:txBody>
      </p:sp>
    </p:spTree>
    <p:extLst>
      <p:ext uri="{BB962C8B-B14F-4D97-AF65-F5344CB8AC3E}">
        <p14:creationId xmlns:p14="http://schemas.microsoft.com/office/powerpoint/2010/main" val="421222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135883"/>
          </a:xfrm>
        </p:spPr>
        <p:txBody>
          <a:bodyPr/>
          <a:lstStyle/>
          <a:p>
            <a:r>
              <a:rPr lang="en-US" dirty="0" err="1"/>
              <a:t>interjurisdictional</a:t>
            </a:r>
            <a:r>
              <a:rPr lang="en-US" dirty="0"/>
              <a:t> preclusion</a:t>
            </a:r>
            <a:br>
              <a:rPr lang="en-US" dirty="0"/>
            </a:br>
            <a:br>
              <a:rPr lang="en-US" dirty="0"/>
            </a:br>
            <a:r>
              <a:rPr lang="en-US" dirty="0"/>
              <a:t>full faith and credit</a:t>
            </a:r>
          </a:p>
        </p:txBody>
      </p:sp>
    </p:spTree>
    <p:extLst>
      <p:ext uri="{BB962C8B-B14F-4D97-AF65-F5344CB8AC3E}">
        <p14:creationId xmlns:p14="http://schemas.microsoft.com/office/powerpoint/2010/main" val="3311863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60389"/>
          </a:xfrm>
        </p:spPr>
        <p:txBody>
          <a:bodyPr/>
          <a:lstStyle/>
          <a:p>
            <a:r>
              <a:rPr lang="en-US" dirty="0"/>
              <a:t>subject matter jurisdiction</a:t>
            </a:r>
          </a:p>
        </p:txBody>
      </p:sp>
    </p:spTree>
    <p:extLst>
      <p:ext uri="{BB962C8B-B14F-4D97-AF65-F5344CB8AC3E}">
        <p14:creationId xmlns:p14="http://schemas.microsoft.com/office/powerpoint/2010/main" val="1851369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5986248"/>
          </a:xfrm>
        </p:spPr>
        <p:txBody>
          <a:bodyPr/>
          <a:lstStyle/>
          <a:p>
            <a:r>
              <a:rPr lang="en-US" dirty="0"/>
              <a:t>- P sues D in federal court</a:t>
            </a:r>
            <a:br>
              <a:rPr lang="en-US" dirty="0"/>
            </a:br>
            <a:r>
              <a:rPr lang="en-US" dirty="0"/>
              <a:t>- there is no federal SMJ but no one notices</a:t>
            </a:r>
            <a:br>
              <a:rPr lang="en-US" dirty="0"/>
            </a:br>
            <a:r>
              <a:rPr lang="en-US" dirty="0"/>
              <a:t>- the time for appeal is over</a:t>
            </a:r>
            <a:br>
              <a:rPr lang="en-US" dirty="0"/>
            </a:br>
            <a:r>
              <a:rPr lang="en-US" dirty="0"/>
              <a:t>- P then sues D in state court on the federal judgment</a:t>
            </a:r>
            <a:br>
              <a:rPr lang="en-US" dirty="0"/>
            </a:br>
            <a:r>
              <a:rPr lang="en-US" dirty="0"/>
              <a:t>- can D collaterally attack the judgment for lack of SMJ?</a:t>
            </a:r>
            <a:br>
              <a:rPr lang="en-US" dirty="0"/>
            </a:br>
            <a:endParaRPr lang="en-US" dirty="0"/>
          </a:p>
        </p:txBody>
      </p:sp>
    </p:spTree>
    <p:extLst>
      <p:ext uri="{BB962C8B-B14F-4D97-AF65-F5344CB8AC3E}">
        <p14:creationId xmlns:p14="http://schemas.microsoft.com/office/powerpoint/2010/main" val="3668416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Kalb v Feuerstein (US 1940)</a:t>
            </a:r>
          </a:p>
        </p:txBody>
      </p:sp>
      <p:sp>
        <p:nvSpPr>
          <p:cNvPr id="24579" name="Content Placeholder 2"/>
          <p:cNvSpPr>
            <a:spLocks noGrp="1"/>
          </p:cNvSpPr>
          <p:nvPr>
            <p:ph idx="1"/>
          </p:nvPr>
        </p:nvSpPr>
        <p:spPr>
          <a:xfrm>
            <a:off x="1905000" y="1600200"/>
            <a:ext cx="8305800" cy="5029200"/>
          </a:xfrm>
        </p:spPr>
        <p:txBody>
          <a:bodyPr/>
          <a:lstStyle/>
          <a:p>
            <a:r>
              <a:rPr lang="en-US" altLang="en-US"/>
              <a:t>State ct took jurisd over a foreclosure proceeding – as a result farmer lost farm</a:t>
            </a:r>
          </a:p>
          <a:p>
            <a:r>
              <a:rPr lang="en-US" altLang="en-US"/>
              <a:t>State judgment not given FF&amp;C because at the time a bankruptcy action was pending, which deprived state ct of jurisd</a:t>
            </a:r>
          </a:p>
          <a:p>
            <a:r>
              <a:rPr lang="en-US" altLang="en-US"/>
              <a:t>State court was unaware of bankruptcy action</a:t>
            </a:r>
          </a:p>
          <a:p>
            <a:r>
              <a:rPr lang="en-US" altLang="en-US"/>
              <a:t>as dictum SCt said that even if state ct found that it had jurisd over an action despite bankruptcy, the judgment could be ignored</a:t>
            </a:r>
          </a:p>
          <a:p>
            <a:endParaRPr lang="en-US" altLang="en-US"/>
          </a:p>
        </p:txBody>
      </p:sp>
    </p:spTree>
    <p:extLst>
      <p:ext uri="{BB962C8B-B14F-4D97-AF65-F5344CB8AC3E}">
        <p14:creationId xmlns:p14="http://schemas.microsoft.com/office/powerpoint/2010/main" val="2034885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4" y="506627"/>
            <a:ext cx="10587681" cy="5931243"/>
          </a:xfrm>
        </p:spPr>
        <p:txBody>
          <a:bodyPr/>
          <a:lstStyle/>
          <a:p>
            <a:r>
              <a:rPr lang="en-US" dirty="0"/>
              <a:t>judgment in Calif. state </a:t>
            </a:r>
            <a:r>
              <a:rPr lang="en-US" dirty="0" err="1"/>
              <a:t>ct</a:t>
            </a:r>
            <a:br>
              <a:rPr lang="en-US" dirty="0"/>
            </a:br>
            <a:r>
              <a:rPr lang="en-US" dirty="0"/>
              <a:t>FF&amp;C ignored, resulting in an incompatible judgment in Nevada state </a:t>
            </a:r>
            <a:r>
              <a:rPr lang="en-US" dirty="0" err="1"/>
              <a:t>ct</a:t>
            </a:r>
            <a:br>
              <a:rPr lang="en-US" dirty="0"/>
            </a:br>
            <a:br>
              <a:rPr lang="en-US" dirty="0"/>
            </a:br>
            <a:r>
              <a:rPr lang="en-US" dirty="0"/>
              <a:t>Which judgment should an Oregon state </a:t>
            </a:r>
            <a:r>
              <a:rPr lang="en-US" dirty="0" err="1"/>
              <a:t>ct</a:t>
            </a:r>
            <a:r>
              <a:rPr lang="en-US" dirty="0"/>
              <a:t> respect?</a:t>
            </a:r>
          </a:p>
        </p:txBody>
      </p:sp>
    </p:spTree>
    <p:extLst>
      <p:ext uri="{BB962C8B-B14F-4D97-AF65-F5344CB8AC3E}">
        <p14:creationId xmlns:p14="http://schemas.microsoft.com/office/powerpoint/2010/main" val="3178265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274638"/>
            <a:ext cx="8229600" cy="1477962"/>
          </a:xfrm>
        </p:spPr>
        <p:txBody>
          <a:bodyPr/>
          <a:lstStyle/>
          <a:p>
            <a:r>
              <a:rPr lang="en-US" altLang="en-US"/>
              <a:t>Clarke v. Clarke </a:t>
            </a:r>
            <a:br>
              <a:rPr lang="en-US" altLang="en-US"/>
            </a:br>
            <a:r>
              <a:rPr lang="en-US" altLang="en-US"/>
              <a:t>(US 1900)</a:t>
            </a:r>
          </a:p>
        </p:txBody>
      </p:sp>
    </p:spTree>
    <p:extLst>
      <p:ext uri="{BB962C8B-B14F-4D97-AF65-F5344CB8AC3E}">
        <p14:creationId xmlns:p14="http://schemas.microsoft.com/office/powerpoint/2010/main" val="1657701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6048032"/>
          </a:xfrm>
        </p:spPr>
        <p:txBody>
          <a:bodyPr/>
          <a:lstStyle/>
          <a:p>
            <a:r>
              <a:rPr lang="en-US" dirty="0"/>
              <a:t>How to make Clarke compatible with Fauntleroy?</a:t>
            </a:r>
          </a:p>
        </p:txBody>
      </p:sp>
    </p:spTree>
    <p:extLst>
      <p:ext uri="{BB962C8B-B14F-4D97-AF65-F5344CB8AC3E}">
        <p14:creationId xmlns:p14="http://schemas.microsoft.com/office/powerpoint/2010/main" val="346390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304800"/>
            <a:ext cx="8229600" cy="5821363"/>
          </a:xfrm>
        </p:spPr>
        <p:txBody>
          <a:bodyPr/>
          <a:lstStyle/>
          <a:p>
            <a:pPr marL="342900" lvl="2" indent="-342900"/>
            <a:r>
              <a:rPr lang="en-US" altLang="en-US" sz="3200" dirty="0"/>
              <a:t>“This is but to contend that what cannot be done directly can be accomplished by indirection, and that the fundamental principle which gives to a sovereignty an </a:t>
            </a:r>
            <a:r>
              <a:rPr lang="en-US" altLang="en-US" sz="3200" b="1" dirty="0"/>
              <a:t>exclusive jurisdiction </a:t>
            </a:r>
            <a:r>
              <a:rPr lang="en-US" altLang="en-US" sz="3200" dirty="0"/>
              <a:t>over the land within its borders is in legal effect dependent upon the nonexistence of a decree of a court of another sovereignty determining the status of such land. Manifestly, however, an authority cannot be said to be exclusive, or even to exist at all, where its exercise may be thus frustrated at any time.”</a:t>
            </a:r>
          </a:p>
          <a:p>
            <a:endParaRPr lang="en-US" altLang="en-US" dirty="0"/>
          </a:p>
        </p:txBody>
      </p:sp>
    </p:spTree>
    <p:extLst>
      <p:ext uri="{BB962C8B-B14F-4D97-AF65-F5344CB8AC3E}">
        <p14:creationId xmlns:p14="http://schemas.microsoft.com/office/powerpoint/2010/main" val="455464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6048032"/>
          </a:xfrm>
        </p:spPr>
        <p:txBody>
          <a:bodyPr/>
          <a:lstStyle/>
          <a:p>
            <a:r>
              <a:rPr lang="en-US" dirty="0"/>
              <a:t>How to make Clarke compatible with </a:t>
            </a:r>
            <a:r>
              <a:rPr lang="en-US" dirty="0" err="1"/>
              <a:t>Durfee</a:t>
            </a:r>
            <a:r>
              <a:rPr lang="en-US" dirty="0"/>
              <a:t>?</a:t>
            </a:r>
          </a:p>
        </p:txBody>
      </p:sp>
    </p:spTree>
    <p:extLst>
      <p:ext uri="{BB962C8B-B14F-4D97-AF65-F5344CB8AC3E}">
        <p14:creationId xmlns:p14="http://schemas.microsoft.com/office/powerpoint/2010/main" val="3889131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8305800" cy="1630362"/>
          </a:xfrm>
        </p:spPr>
        <p:txBody>
          <a:bodyPr/>
          <a:lstStyle/>
          <a:p>
            <a:r>
              <a:rPr lang="en-US" altLang="en-US"/>
              <a:t>Fall v Eastin </a:t>
            </a:r>
            <a:br>
              <a:rPr lang="en-US" altLang="en-US"/>
            </a:br>
            <a:r>
              <a:rPr lang="en-US" altLang="en-US"/>
              <a:t>(US 1909)</a:t>
            </a:r>
          </a:p>
        </p:txBody>
      </p:sp>
    </p:spTree>
    <p:extLst>
      <p:ext uri="{BB962C8B-B14F-4D97-AF65-F5344CB8AC3E}">
        <p14:creationId xmlns:p14="http://schemas.microsoft.com/office/powerpoint/2010/main" val="4097822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5924464"/>
          </a:xfrm>
        </p:spPr>
        <p:txBody>
          <a:bodyPr/>
          <a:lstStyle/>
          <a:p>
            <a:r>
              <a:rPr lang="en-US" dirty="0"/>
              <a:t>The husband violated the Wash. injunction.</a:t>
            </a:r>
            <a:br>
              <a:rPr lang="en-US" dirty="0"/>
            </a:br>
            <a:br>
              <a:rPr lang="en-US" dirty="0"/>
            </a:br>
            <a:r>
              <a:rPr lang="en-US" dirty="0"/>
              <a:t>Does the wife have no recourse?</a:t>
            </a:r>
          </a:p>
        </p:txBody>
      </p:sp>
    </p:spTree>
    <p:extLst>
      <p:ext uri="{BB962C8B-B14F-4D97-AF65-F5344CB8AC3E}">
        <p14:creationId xmlns:p14="http://schemas.microsoft.com/office/powerpoint/2010/main" val="270242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6010961"/>
          </a:xfrm>
        </p:spPr>
        <p:txBody>
          <a:bodyPr/>
          <a:lstStyle/>
          <a:p>
            <a:r>
              <a:rPr lang="en-US" dirty="0"/>
              <a:t>Full Faith and Credit</a:t>
            </a:r>
            <a:br>
              <a:rPr lang="en-US" dirty="0"/>
            </a:br>
            <a:br>
              <a:rPr lang="en-US" dirty="0"/>
            </a:br>
            <a:r>
              <a:rPr lang="en-US" dirty="0"/>
              <a:t>state for sister state – Art. IV, sect. 1</a:t>
            </a:r>
            <a:br>
              <a:rPr lang="en-US" dirty="0"/>
            </a:br>
            <a:r>
              <a:rPr lang="en-US" dirty="0"/>
              <a:t>federal for state – 28 U.S. Code § 1738 </a:t>
            </a:r>
            <a:br>
              <a:rPr lang="en-US" dirty="0"/>
            </a:br>
            <a:r>
              <a:rPr lang="en-US" dirty="0"/>
              <a:t>state for federal – Supremacy Clause? </a:t>
            </a:r>
          </a:p>
        </p:txBody>
      </p:sp>
    </p:spTree>
    <p:extLst>
      <p:ext uri="{BB962C8B-B14F-4D97-AF65-F5344CB8AC3E}">
        <p14:creationId xmlns:p14="http://schemas.microsoft.com/office/powerpoint/2010/main" val="3324273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72745"/>
          </a:xfrm>
        </p:spPr>
        <p:txBody>
          <a:bodyPr/>
          <a:lstStyle/>
          <a:p>
            <a:r>
              <a:rPr lang="en-US" dirty="0"/>
              <a:t>Assume the wife bought suit against the husband in Nebraska state court to compel him to deed her the property (before he had deeded it to his sister).</a:t>
            </a:r>
            <a:br>
              <a:rPr lang="en-US" dirty="0"/>
            </a:br>
            <a:br>
              <a:rPr lang="en-US" dirty="0"/>
            </a:br>
            <a:r>
              <a:rPr lang="en-US" dirty="0"/>
              <a:t>What result?</a:t>
            </a:r>
          </a:p>
        </p:txBody>
      </p:sp>
    </p:spTree>
    <p:extLst>
      <p:ext uri="{BB962C8B-B14F-4D97-AF65-F5344CB8AC3E}">
        <p14:creationId xmlns:p14="http://schemas.microsoft.com/office/powerpoint/2010/main" val="779541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96562" y="228600"/>
            <a:ext cx="9914238" cy="6444049"/>
          </a:xfrm>
        </p:spPr>
        <p:txBody>
          <a:bodyPr>
            <a:normAutofit/>
          </a:bodyPr>
          <a:lstStyle/>
          <a:p>
            <a:pPr marL="342900" lvl="1" indent="-342900"/>
            <a:r>
              <a:rPr lang="en-US" altLang="en-US" sz="3200" dirty="0"/>
              <a:t>“Fall not having executed a deed, the court's conclusion was, to quote its language, that "neither the decree nor the commissioner's deed conferred any right or title upon her." This conclusion was deduced not only from the absence of power generally of the courts of one state over lands situate in another, but also from the laws of Nebraska providing for the disposition of real estate in divorce proceedings. In </a:t>
            </a:r>
            <a:r>
              <a:rPr lang="en-US" altLang="en-US" sz="3200" dirty="0" err="1"/>
              <a:t>Cizek</a:t>
            </a:r>
            <a:r>
              <a:rPr lang="en-US" altLang="en-US" sz="3200" dirty="0"/>
              <a:t> v </a:t>
            </a:r>
            <a:r>
              <a:rPr lang="en-US" altLang="en-US" sz="3200" dirty="0" err="1"/>
              <a:t>Cizek</a:t>
            </a:r>
            <a:r>
              <a:rPr lang="en-US" altLang="en-US" sz="3200" dirty="0"/>
              <a:t> it was held that portion of the decree which set off the homestead to the wife was absolutely void and subject to collateral attack, for the reason that no jurisdiction was given to the district court in a divorce proceeding to award the husband's real estate to the wife in fee as alimony.” </a:t>
            </a:r>
          </a:p>
          <a:p>
            <a:endParaRPr lang="en-US" altLang="en-US" dirty="0"/>
          </a:p>
        </p:txBody>
      </p:sp>
    </p:spTree>
    <p:extLst>
      <p:ext uri="{BB962C8B-B14F-4D97-AF65-F5344CB8AC3E}">
        <p14:creationId xmlns:p14="http://schemas.microsoft.com/office/powerpoint/2010/main" val="145051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899751"/>
          </a:xfrm>
        </p:spPr>
        <p:txBody>
          <a:bodyPr/>
          <a:lstStyle/>
          <a:p>
            <a:r>
              <a:rPr lang="en-US" dirty="0"/>
              <a:t>The sister knew about the injunction.</a:t>
            </a:r>
            <a:br>
              <a:rPr lang="en-US" dirty="0"/>
            </a:br>
            <a:br>
              <a:rPr lang="en-US" dirty="0"/>
            </a:br>
            <a:r>
              <a:rPr lang="en-US" dirty="0"/>
              <a:t>How can the transfer to her be valid?</a:t>
            </a:r>
            <a:br>
              <a:rPr lang="en-US" dirty="0"/>
            </a:br>
            <a:br>
              <a:rPr lang="en-US" dirty="0"/>
            </a:br>
            <a:r>
              <a:rPr lang="en-US" dirty="0"/>
              <a:t>Doesn’t the husband still own the property?</a:t>
            </a:r>
          </a:p>
        </p:txBody>
      </p:sp>
    </p:spTree>
    <p:extLst>
      <p:ext uri="{BB962C8B-B14F-4D97-AF65-F5344CB8AC3E}">
        <p14:creationId xmlns:p14="http://schemas.microsoft.com/office/powerpoint/2010/main" val="19339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981200" y="304800"/>
            <a:ext cx="8229600" cy="5821363"/>
          </a:xfrm>
        </p:spPr>
        <p:txBody>
          <a:bodyPr/>
          <a:lstStyle/>
          <a:p>
            <a:r>
              <a:rPr lang="en-US" altLang="en-US" dirty="0"/>
              <a:t>Holmes, J., concurring</a:t>
            </a:r>
          </a:p>
          <a:p>
            <a:pPr marL="342900" lvl="2" indent="-342900"/>
            <a:r>
              <a:rPr lang="en-US" altLang="en-US" sz="3200" dirty="0"/>
              <a:t>“The real question concerns the effect of the Washington decree. As between the parties to it, that decree established in Washington a personal obligation of the husband to convey to his former wife. A personal obligation goes with the person…”</a:t>
            </a:r>
          </a:p>
        </p:txBody>
      </p:sp>
    </p:spTree>
    <p:extLst>
      <p:ext uri="{BB962C8B-B14F-4D97-AF65-F5344CB8AC3E}">
        <p14:creationId xmlns:p14="http://schemas.microsoft.com/office/powerpoint/2010/main" val="3097865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210065" y="0"/>
            <a:ext cx="10457935" cy="7018638"/>
          </a:xfrm>
        </p:spPr>
        <p:txBody>
          <a:bodyPr rtlCol="0">
            <a:normAutofit/>
          </a:bodyPr>
          <a:lstStyle/>
          <a:p>
            <a:pPr marL="342900" lvl="2" indent="-342900" fontAlgn="auto">
              <a:spcAft>
                <a:spcPts val="0"/>
              </a:spcAft>
              <a:defRPr/>
            </a:pPr>
            <a:r>
              <a:rPr lang="en-US" sz="2800" dirty="0"/>
              <a:t>But the Nebraska court carefully avoids saying that the decree would not be binding between the original parties had the husband been before the court. The ground on which it goes is that to allow the judgment to affect the conscience of purchasers would be giving it an effect in rem. It treats the case as standing on the same footing as that of an innocent purchaser. Now, if the court saw fit to deny the effect of a judgment upon privies in title, or if it considered the defendant an innocent purchaser, I do not see what we have to do with its decision, however wrong….</a:t>
            </a:r>
            <a:endParaRPr lang="en-US" dirty="0"/>
          </a:p>
        </p:txBody>
      </p:sp>
    </p:spTree>
    <p:extLst>
      <p:ext uri="{BB962C8B-B14F-4D97-AF65-F5344CB8AC3E}">
        <p14:creationId xmlns:p14="http://schemas.microsoft.com/office/powerpoint/2010/main" val="27848533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7" y="365125"/>
            <a:ext cx="10847173" cy="6035675"/>
          </a:xfrm>
        </p:spPr>
        <p:txBody>
          <a:bodyPr/>
          <a:lstStyle/>
          <a:p>
            <a:r>
              <a:rPr lang="en-US" dirty="0"/>
              <a:t>If you are in a non-</a:t>
            </a:r>
            <a:r>
              <a:rPr lang="en-US" dirty="0" err="1"/>
              <a:t>situs</a:t>
            </a:r>
            <a:r>
              <a:rPr lang="en-US" dirty="0"/>
              <a:t> state and wish the court to issue a judgment that will be subject to FF&amp;C in the </a:t>
            </a:r>
            <a:r>
              <a:rPr lang="en-US" dirty="0" err="1"/>
              <a:t>situs</a:t>
            </a:r>
            <a:r>
              <a:rPr lang="en-US" dirty="0"/>
              <a:t> state, what do you do?</a:t>
            </a:r>
          </a:p>
        </p:txBody>
      </p:sp>
    </p:spTree>
    <p:extLst>
      <p:ext uri="{BB962C8B-B14F-4D97-AF65-F5344CB8AC3E}">
        <p14:creationId xmlns:p14="http://schemas.microsoft.com/office/powerpoint/2010/main" val="1495295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22172"/>
          </a:xfrm>
        </p:spPr>
        <p:txBody>
          <a:bodyPr/>
          <a:lstStyle/>
          <a:p>
            <a:r>
              <a:rPr lang="en-US" dirty="0"/>
              <a:t>Return to Clarke</a:t>
            </a:r>
            <a:br>
              <a:rPr lang="en-US" dirty="0"/>
            </a:br>
            <a:br>
              <a:rPr lang="en-US" dirty="0"/>
            </a:br>
            <a:r>
              <a:rPr lang="en-US" dirty="0"/>
              <a:t>- why wasn’t there jurisdiction over the persons, not the property?</a:t>
            </a:r>
          </a:p>
        </p:txBody>
      </p:sp>
    </p:spTree>
    <p:extLst>
      <p:ext uri="{BB962C8B-B14F-4D97-AF65-F5344CB8AC3E}">
        <p14:creationId xmlns:p14="http://schemas.microsoft.com/office/powerpoint/2010/main" val="3870926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11211" y="0"/>
            <a:ext cx="11862486" cy="6858000"/>
          </a:xfrm>
        </p:spPr>
        <p:txBody>
          <a:bodyPr/>
          <a:lstStyle/>
          <a:p>
            <a:pPr marL="342900" lvl="1" indent="-342900"/>
            <a:r>
              <a:rPr lang="en-US" altLang="en-US" sz="3200" dirty="0"/>
              <a:t>Nancy B. Clarke, one of the parties to the suit in South Carolina, and whom the Connecticut court has held inherited, to the exclusion of the father, under the laws of Connecticut, the whole of the real estate belonging to her sister, was a minor. She was therefore incompetent, in the proceedings in South Carolina, to stand in judgment for the purpose of depriving herself of the rights which belonged to her under the law of Connecticut as to the real estate within that state… It cannot be doubted that the courts of a state where real estate is situated have the exclusive right to appoint a guardian of a nonresident minor, and vest in such guardian the exclusive control and management of land belonging to said minor, situated within the state.</a:t>
            </a:r>
          </a:p>
          <a:p>
            <a:endParaRPr lang="en-US" altLang="en-US" sz="2400" dirty="0"/>
          </a:p>
        </p:txBody>
      </p:sp>
    </p:spTree>
    <p:extLst>
      <p:ext uri="{BB962C8B-B14F-4D97-AF65-F5344CB8AC3E}">
        <p14:creationId xmlns:p14="http://schemas.microsoft.com/office/powerpoint/2010/main" val="2570681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48032"/>
          </a:xfrm>
        </p:spPr>
        <p:txBody>
          <a:bodyPr/>
          <a:lstStyle/>
          <a:p>
            <a:r>
              <a:rPr lang="en-US" dirty="0"/>
              <a:t>Assume the SC court in Clarke had simply applied SC law and ordered the parties to divide the proceeds between the husband and the daughter.</a:t>
            </a:r>
            <a:br>
              <a:rPr lang="en-US" dirty="0"/>
            </a:br>
            <a:br>
              <a:rPr lang="en-US" dirty="0"/>
            </a:br>
            <a:r>
              <a:rPr lang="en-US" dirty="0"/>
              <a:t>What result?</a:t>
            </a:r>
          </a:p>
        </p:txBody>
      </p:sp>
    </p:spTree>
    <p:extLst>
      <p:ext uri="{BB962C8B-B14F-4D97-AF65-F5344CB8AC3E}">
        <p14:creationId xmlns:p14="http://schemas.microsoft.com/office/powerpoint/2010/main" val="1012296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1325562"/>
          </a:xfrm>
        </p:spPr>
        <p:txBody>
          <a:bodyPr/>
          <a:lstStyle/>
          <a:p>
            <a:r>
              <a:rPr lang="en-US" altLang="en-US"/>
              <a:t>Baker v Gen Motors</a:t>
            </a:r>
            <a:br>
              <a:rPr lang="en-US" altLang="en-US"/>
            </a:br>
            <a:r>
              <a:rPr lang="en-US" altLang="en-US"/>
              <a:t>(US 1998)</a:t>
            </a:r>
          </a:p>
        </p:txBody>
      </p:sp>
    </p:spTree>
    <p:extLst>
      <p:ext uri="{BB962C8B-B14F-4D97-AF65-F5344CB8AC3E}">
        <p14:creationId xmlns:p14="http://schemas.microsoft.com/office/powerpoint/2010/main" val="113197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Fauntleroy v Lum</a:t>
            </a:r>
            <a:br>
              <a:rPr lang="en-US" altLang="en-US"/>
            </a:br>
            <a:r>
              <a:rPr lang="en-US" altLang="en-US"/>
              <a:t>(US 1908)</a:t>
            </a:r>
          </a:p>
        </p:txBody>
      </p:sp>
    </p:spTree>
    <p:extLst>
      <p:ext uri="{BB962C8B-B14F-4D97-AF65-F5344CB8AC3E}">
        <p14:creationId xmlns:p14="http://schemas.microsoft.com/office/powerpoint/2010/main" val="22285309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23318"/>
          </a:xfrm>
        </p:spPr>
        <p:txBody>
          <a:bodyPr/>
          <a:lstStyle/>
          <a:p>
            <a:r>
              <a:rPr lang="en-US" dirty="0"/>
              <a:t>In general, injunctions and equitable decrees are subject to FF&amp;C</a:t>
            </a:r>
          </a:p>
        </p:txBody>
      </p:sp>
    </p:spTree>
    <p:extLst>
      <p:ext uri="{BB962C8B-B14F-4D97-AF65-F5344CB8AC3E}">
        <p14:creationId xmlns:p14="http://schemas.microsoft.com/office/powerpoint/2010/main" val="27931137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171599"/>
          </a:xfrm>
        </p:spPr>
        <p:txBody>
          <a:bodyPr/>
          <a:lstStyle/>
          <a:p>
            <a:r>
              <a:rPr lang="en-US" dirty="0"/>
              <a:t>No “roving public policy exception” to FF&amp;C</a:t>
            </a:r>
          </a:p>
        </p:txBody>
      </p:sp>
    </p:spTree>
    <p:extLst>
      <p:ext uri="{BB962C8B-B14F-4D97-AF65-F5344CB8AC3E}">
        <p14:creationId xmlns:p14="http://schemas.microsoft.com/office/powerpoint/2010/main" val="2232583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86248"/>
          </a:xfrm>
        </p:spPr>
        <p:txBody>
          <a:bodyPr/>
          <a:lstStyle/>
          <a:p>
            <a:r>
              <a:rPr lang="en-US" dirty="0"/>
              <a:t>Is there any Michigan obligation that is relevant to this Missouri case at all?</a:t>
            </a:r>
          </a:p>
        </p:txBody>
      </p:sp>
    </p:spTree>
    <p:extLst>
      <p:ext uri="{BB962C8B-B14F-4D97-AF65-F5344CB8AC3E}">
        <p14:creationId xmlns:p14="http://schemas.microsoft.com/office/powerpoint/2010/main" val="15157677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981200" y="304800"/>
            <a:ext cx="8229600" cy="5821363"/>
          </a:xfrm>
        </p:spPr>
        <p:txBody>
          <a:bodyPr/>
          <a:lstStyle/>
          <a:p>
            <a:pPr marL="342900" lvl="2" indent="-342900" eaLnBrk="1" hangingPunct="1"/>
            <a:r>
              <a:rPr lang="en-US" altLang="en-US" sz="3600" dirty="0"/>
              <a:t>Assume that in Michigan state court  General Motors had brought a declaratory judgment action against the Bakers to determine whether </a:t>
            </a:r>
            <a:r>
              <a:rPr lang="en-US" altLang="en-US" sz="3600" dirty="0" err="1"/>
              <a:t>Ewell</a:t>
            </a:r>
            <a:r>
              <a:rPr lang="en-US" altLang="en-US" sz="3600" dirty="0"/>
              <a:t> could testify in any suit they might bring. What result?</a:t>
            </a:r>
          </a:p>
          <a:p>
            <a:pPr eaLnBrk="1" hangingPunct="1"/>
            <a:endParaRPr lang="en-US" altLang="en-US" dirty="0"/>
          </a:p>
        </p:txBody>
      </p:sp>
    </p:spTree>
    <p:extLst>
      <p:ext uri="{BB962C8B-B14F-4D97-AF65-F5344CB8AC3E}">
        <p14:creationId xmlns:p14="http://schemas.microsoft.com/office/powerpoint/2010/main" val="4912810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981200" y="304800"/>
            <a:ext cx="8229600" cy="5821363"/>
          </a:xfrm>
        </p:spPr>
        <p:txBody>
          <a:bodyPr/>
          <a:lstStyle/>
          <a:p>
            <a:pPr eaLnBrk="1" hangingPunct="1"/>
            <a:r>
              <a:rPr lang="en-US" altLang="en-US"/>
              <a:t>African-American applicants to a fire dept sue the department</a:t>
            </a:r>
          </a:p>
          <a:p>
            <a:pPr eaLnBrk="1" hangingPunct="1"/>
            <a:r>
              <a:rPr lang="en-US" altLang="en-US"/>
              <a:t>The court enters a decree for an affirmative action program in hiring</a:t>
            </a:r>
          </a:p>
          <a:p>
            <a:pPr eaLnBrk="1" hangingPunct="1"/>
            <a:r>
              <a:rPr lang="en-US" altLang="en-US"/>
              <a:t>Subsequently white applicants to the fire department sue the department challenging the program</a:t>
            </a:r>
          </a:p>
          <a:p>
            <a:pPr eaLnBrk="1" hangingPunct="1"/>
            <a:r>
              <a:rPr lang="en-US" altLang="en-US"/>
              <a:t>Are they precluded?</a:t>
            </a:r>
          </a:p>
        </p:txBody>
      </p:sp>
    </p:spTree>
    <p:extLst>
      <p:ext uri="{BB962C8B-B14F-4D97-AF65-F5344CB8AC3E}">
        <p14:creationId xmlns:p14="http://schemas.microsoft.com/office/powerpoint/2010/main" val="16617153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59243"/>
          </a:xfrm>
        </p:spPr>
        <p:txBody>
          <a:bodyPr/>
          <a:lstStyle/>
          <a:p>
            <a:r>
              <a:rPr lang="en-US" dirty="0"/>
              <a:t>Even if there us a Michigan obligation that is relevant, isn’t the obligation modifiable in Michigan and so modifiable in MO?</a:t>
            </a:r>
          </a:p>
        </p:txBody>
      </p:sp>
    </p:spTree>
    <p:extLst>
      <p:ext uri="{BB962C8B-B14F-4D97-AF65-F5344CB8AC3E}">
        <p14:creationId xmlns:p14="http://schemas.microsoft.com/office/powerpoint/2010/main" val="28237287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5936821"/>
          </a:xfrm>
        </p:spPr>
        <p:txBody>
          <a:bodyPr/>
          <a:lstStyle/>
          <a:p>
            <a:r>
              <a:rPr lang="en-US" dirty="0"/>
              <a:t>Scalia’s opinion…</a:t>
            </a:r>
          </a:p>
        </p:txBody>
      </p:sp>
    </p:spTree>
    <p:extLst>
      <p:ext uri="{BB962C8B-B14F-4D97-AF65-F5344CB8AC3E}">
        <p14:creationId xmlns:p14="http://schemas.microsoft.com/office/powerpoint/2010/main" val="12270096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146886"/>
          </a:xfrm>
        </p:spPr>
        <p:txBody>
          <a:bodyPr/>
          <a:lstStyle/>
          <a:p>
            <a:r>
              <a:rPr lang="en-US" dirty="0"/>
              <a:t>What if GM sued for a declaratory judgment in MO federal court determining the </a:t>
            </a:r>
            <a:r>
              <a:rPr lang="en-US" dirty="0" err="1"/>
              <a:t>Ewell</a:t>
            </a:r>
            <a:r>
              <a:rPr lang="en-US" dirty="0"/>
              <a:t> can’t testify in the Baker case?</a:t>
            </a:r>
          </a:p>
        </p:txBody>
      </p:sp>
    </p:spTree>
    <p:extLst>
      <p:ext uri="{BB962C8B-B14F-4D97-AF65-F5344CB8AC3E}">
        <p14:creationId xmlns:p14="http://schemas.microsoft.com/office/powerpoint/2010/main" val="31018643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24464"/>
          </a:xfrm>
        </p:spPr>
        <p:txBody>
          <a:bodyPr/>
          <a:lstStyle/>
          <a:p>
            <a:r>
              <a:rPr lang="en-US" dirty="0"/>
              <a:t>substance and procedure in the recognition of judgments…</a:t>
            </a:r>
          </a:p>
        </p:txBody>
      </p:sp>
    </p:spTree>
    <p:extLst>
      <p:ext uri="{BB962C8B-B14F-4D97-AF65-F5344CB8AC3E}">
        <p14:creationId xmlns:p14="http://schemas.microsoft.com/office/powerpoint/2010/main" val="1710022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48032"/>
          </a:xfrm>
        </p:spPr>
        <p:txBody>
          <a:bodyPr/>
          <a:lstStyle/>
          <a:p>
            <a:r>
              <a:rPr lang="en-US" dirty="0"/>
              <a:t>P sues D in Cal., gets judgment</a:t>
            </a:r>
            <a:br>
              <a:rPr lang="en-US" dirty="0"/>
            </a:br>
            <a:br>
              <a:rPr lang="en-US" dirty="0"/>
            </a:br>
            <a:r>
              <a:rPr lang="en-US" dirty="0"/>
              <a:t>D has no assets in Cal.</a:t>
            </a:r>
            <a:br>
              <a:rPr lang="en-US" dirty="0"/>
            </a:br>
            <a:br>
              <a:rPr lang="en-US" dirty="0"/>
            </a:br>
            <a:r>
              <a:rPr lang="en-US" dirty="0"/>
              <a:t>D has house in Nev.</a:t>
            </a:r>
            <a:br>
              <a:rPr lang="en-US" dirty="0"/>
            </a:br>
            <a:br>
              <a:rPr lang="en-US" dirty="0"/>
            </a:br>
            <a:r>
              <a:rPr lang="en-US" dirty="0"/>
              <a:t>P sues D on judgment in Nev., but under Nev. law houses cannot be used to satisfy judgments (in Cal. they can)</a:t>
            </a:r>
          </a:p>
        </p:txBody>
      </p:sp>
    </p:spTree>
    <p:extLst>
      <p:ext uri="{BB962C8B-B14F-4D97-AF65-F5344CB8AC3E}">
        <p14:creationId xmlns:p14="http://schemas.microsoft.com/office/powerpoint/2010/main" val="3964365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6060842"/>
          </a:xfrm>
        </p:spPr>
        <p:txBody>
          <a:bodyPr/>
          <a:lstStyle/>
          <a:p>
            <a:r>
              <a:rPr lang="en-US" dirty="0"/>
              <a:t>Anglo-Am Provision v Davis </a:t>
            </a:r>
            <a:br>
              <a:rPr lang="en-US" dirty="0"/>
            </a:br>
            <a:br>
              <a:rPr lang="en-US" dirty="0"/>
            </a:br>
            <a:r>
              <a:rPr lang="en-US" dirty="0"/>
              <a:t>NY could refuse </a:t>
            </a:r>
            <a:r>
              <a:rPr lang="en-US" dirty="0" err="1"/>
              <a:t>jurid</a:t>
            </a:r>
            <a:r>
              <a:rPr lang="en-US" dirty="0"/>
              <a:t>. to out of state corporate Ps for suits on judgments rendered out of state between out of state </a:t>
            </a:r>
            <a:r>
              <a:rPr lang="en-US" dirty="0" err="1"/>
              <a:t>corp’s</a:t>
            </a:r>
            <a:r>
              <a:rPr lang="en-US" dirty="0"/>
              <a:t> where the original cause of action arose out of state</a:t>
            </a:r>
            <a:br>
              <a:rPr lang="en-US" dirty="0"/>
            </a:br>
            <a:endParaRPr lang="en-US" dirty="0"/>
          </a:p>
        </p:txBody>
      </p:sp>
    </p:spTree>
    <p:extLst>
      <p:ext uri="{BB962C8B-B14F-4D97-AF65-F5344CB8AC3E}">
        <p14:creationId xmlns:p14="http://schemas.microsoft.com/office/powerpoint/2010/main" val="13528897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a:t>Anglo-Am Provision v Davis </a:t>
            </a:r>
            <a:br>
              <a:rPr lang="en-US" altLang="en-US"/>
            </a:br>
            <a:r>
              <a:rPr lang="en-US" altLang="en-US"/>
              <a:t>(US 1903)</a:t>
            </a:r>
          </a:p>
        </p:txBody>
      </p:sp>
      <p:sp>
        <p:nvSpPr>
          <p:cNvPr id="9219" name="Content Placeholder 2"/>
          <p:cNvSpPr>
            <a:spLocks noGrp="1"/>
          </p:cNvSpPr>
          <p:nvPr>
            <p:ph idx="1"/>
          </p:nvPr>
        </p:nvSpPr>
        <p:spPr/>
        <p:txBody>
          <a:bodyPr/>
          <a:lstStyle/>
          <a:p>
            <a:pPr eaLnBrk="1" hangingPunct="1"/>
            <a:r>
              <a:rPr lang="en-US" altLang="en-US"/>
              <a:t>NY ct allowed to refuse suit on foreign judgment between 2 foreign corps when judgment arose from cause of action arising out of state</a:t>
            </a:r>
          </a:p>
        </p:txBody>
      </p:sp>
    </p:spTree>
    <p:extLst>
      <p:ext uri="{BB962C8B-B14F-4D97-AF65-F5344CB8AC3E}">
        <p14:creationId xmlns:p14="http://schemas.microsoft.com/office/powerpoint/2010/main" val="4244925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t>Kenney v Supreme Lodge (US 1920)</a:t>
            </a:r>
          </a:p>
        </p:txBody>
      </p:sp>
      <p:sp>
        <p:nvSpPr>
          <p:cNvPr id="10243" name="Content Placeholder 2"/>
          <p:cNvSpPr>
            <a:spLocks noGrp="1"/>
          </p:cNvSpPr>
          <p:nvPr>
            <p:ph idx="1"/>
          </p:nvPr>
        </p:nvSpPr>
        <p:spPr/>
        <p:txBody>
          <a:bodyPr/>
          <a:lstStyle/>
          <a:p>
            <a:pPr eaLnBrk="1" hangingPunct="1"/>
            <a:r>
              <a:rPr lang="en-US" altLang="en-US"/>
              <a:t>Ill ct refused jurisdiction for suit on Alabama wrongful death judgment against an Illinoisan</a:t>
            </a:r>
          </a:p>
          <a:p>
            <a:pPr eaLnBrk="1" hangingPunct="1"/>
            <a:r>
              <a:rPr lang="en-US" altLang="en-US"/>
              <a:t>basis was statute forbidding actions for death outside state</a:t>
            </a:r>
          </a:p>
          <a:p>
            <a:pPr eaLnBrk="1" hangingPunct="1"/>
            <a:endParaRPr lang="en-US" altLang="en-US"/>
          </a:p>
        </p:txBody>
      </p:sp>
    </p:spTree>
    <p:extLst>
      <p:ext uri="{BB962C8B-B14F-4D97-AF65-F5344CB8AC3E}">
        <p14:creationId xmlns:p14="http://schemas.microsoft.com/office/powerpoint/2010/main" val="40366731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altLang="en-US"/>
              <a:t>“Full faith and credit, however, does not mean that States must adopt the practices of other States regarding the time, manner, and mechanisms for enforcing judgments. Enforcement measures do not travel with the sister state judgment as preclusive effects do; such measures remain subject to the even-handed control of forum law.”</a:t>
            </a:r>
          </a:p>
        </p:txBody>
      </p:sp>
    </p:spTree>
    <p:extLst>
      <p:ext uri="{BB962C8B-B14F-4D97-AF65-F5344CB8AC3E}">
        <p14:creationId xmlns:p14="http://schemas.microsoft.com/office/powerpoint/2010/main" val="1469324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a:t>“Orders commanding action or inaction have been denied enforcement in a sister State when they purported to accomplish an official act within the exclusive province of that other State or interfered with litigation over which the ordering State had no authority.”</a:t>
            </a:r>
          </a:p>
        </p:txBody>
      </p:sp>
    </p:spTree>
    <p:extLst>
      <p:ext uri="{BB962C8B-B14F-4D97-AF65-F5344CB8AC3E}">
        <p14:creationId xmlns:p14="http://schemas.microsoft.com/office/powerpoint/2010/main" val="3188968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236091"/>
          </a:xfrm>
        </p:spPr>
        <p:txBody>
          <a:bodyPr/>
          <a:lstStyle/>
          <a:p>
            <a:r>
              <a:rPr lang="en-US" dirty="0"/>
              <a:t>upshot of Fauntleroy:</a:t>
            </a:r>
            <a:br>
              <a:rPr lang="en-US" dirty="0"/>
            </a:br>
            <a:br>
              <a:rPr lang="en-US" dirty="0"/>
            </a:br>
            <a:r>
              <a:rPr lang="en-US" dirty="0"/>
              <a:t>so no PPE against respecting suits on sister state judgments (setting aside refusal of jurisdiction)</a:t>
            </a:r>
          </a:p>
        </p:txBody>
      </p:sp>
    </p:spTree>
    <p:extLst>
      <p:ext uri="{BB962C8B-B14F-4D97-AF65-F5344CB8AC3E}">
        <p14:creationId xmlns:p14="http://schemas.microsoft.com/office/powerpoint/2010/main" val="250097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Yarborough v Yarborough</a:t>
            </a:r>
            <a:br>
              <a:rPr lang="en-US" altLang="en-US"/>
            </a:br>
            <a:r>
              <a:rPr lang="en-US" altLang="en-US"/>
              <a:t>(US 1933)</a:t>
            </a:r>
          </a:p>
        </p:txBody>
      </p:sp>
    </p:spTree>
    <p:extLst>
      <p:ext uri="{BB962C8B-B14F-4D97-AF65-F5344CB8AC3E}">
        <p14:creationId xmlns:p14="http://schemas.microsoft.com/office/powerpoint/2010/main" val="964016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007" y="365125"/>
            <a:ext cx="10749793" cy="6027286"/>
          </a:xfrm>
        </p:spPr>
        <p:txBody>
          <a:bodyPr>
            <a:normAutofit fontScale="90000"/>
          </a:bodyPr>
          <a:lstStyle/>
          <a:p>
            <a:r>
              <a:rPr lang="en-US" i="1" dirty="0"/>
              <a:t>First.</a:t>
            </a:r>
            <a:r>
              <a:rPr lang="en-US" dirty="0"/>
              <a:t> It was contended below in the trial court, and there held, that the provision of the decree of the Georgia court directing the payment to R. D. Blowers, trustee, of $1,750 to be “expended by him in his discretion for the benefit of the minor child, including her education, support, maintenance, medical attention and other necessary items of expenditure,” was not intended to relieve the father from all further liability to support Sadie. This contention appears to have been abandoned. </a:t>
            </a:r>
            <a:br>
              <a:rPr lang="en-US" dirty="0"/>
            </a:br>
            <a:endParaRPr lang="en-US" dirty="0"/>
          </a:p>
        </p:txBody>
      </p:sp>
    </p:spTree>
    <p:extLst>
      <p:ext uri="{BB962C8B-B14F-4D97-AF65-F5344CB8AC3E}">
        <p14:creationId xmlns:p14="http://schemas.microsoft.com/office/powerpoint/2010/main" val="836835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840" y="365125"/>
            <a:ext cx="10774960" cy="5817561"/>
          </a:xfrm>
        </p:spPr>
        <p:txBody>
          <a:bodyPr/>
          <a:lstStyle/>
          <a:p>
            <a:r>
              <a:rPr lang="en-US" i="1" dirty="0"/>
              <a:t>Third.</a:t>
            </a:r>
            <a:r>
              <a:rPr lang="en-US" dirty="0"/>
              <a:t> It is contended that the Georgia decree is not binding upon Sadie, because she was not a formal party to the suit, was not served with process, and no guardian </a:t>
            </a:r>
            <a:r>
              <a:rPr lang="en-US" i="1" dirty="0"/>
              <a:t>ad litem</a:t>
            </a:r>
            <a:r>
              <a:rPr lang="en-US" dirty="0"/>
              <a:t> was appointed for her therein. In Georgia, as elsewhere, a property right of a minor can ordinarily be affected by legal proceedings only if these requirements are complied with.</a:t>
            </a:r>
          </a:p>
        </p:txBody>
      </p:sp>
    </p:spTree>
    <p:extLst>
      <p:ext uri="{BB962C8B-B14F-4D97-AF65-F5344CB8AC3E}">
        <p14:creationId xmlns:p14="http://schemas.microsoft.com/office/powerpoint/2010/main" val="2490064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1685</Words>
  <Application>Microsoft Macintosh PowerPoint</Application>
  <PresentationFormat>Widescreen</PresentationFormat>
  <Paragraphs>70</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Lecture 24 Dec. 5, 2018</vt:lpstr>
      <vt:lpstr>interjurisdictional preclusion  full faith and credit</vt:lpstr>
      <vt:lpstr>Full Faith and Credit  state for sister state – Art. IV, sect. 1 federal for state – 28 U.S. Code § 1738  state for federal – Supremacy Clause? </vt:lpstr>
      <vt:lpstr>Fauntleroy v Lum (US 1908)</vt:lpstr>
      <vt:lpstr>Anglo-Am Provision v Davis   NY could refuse jurid. to out of state corporate Ps for suits on judgments rendered out of state between out of state corp’s where the original cause of action arose out of state </vt:lpstr>
      <vt:lpstr>upshot of Fauntleroy:  so no PPE against respecting suits on sister state judgments (setting aside refusal of jurisdiction)</vt:lpstr>
      <vt:lpstr>Yarborough v Yarborough (US 1933)</vt:lpstr>
      <vt:lpstr>First. It was contended below in the trial court, and there held, that the provision of the decree of the Georgia court directing the payment to R. D. Blowers, trustee, of $1,750 to be “expended by him in his discretion for the benefit of the minor child, including her education, support, maintenance, medical attention and other necessary items of expenditure,” was not intended to relieve the father from all further liability to support Sadie. This contention appears to have been abandoned.  </vt:lpstr>
      <vt:lpstr>Third. It is contended that the Georgia decree is not binding upon Sadie, because she was not a formal party to the suit, was not served with process, and no guardian ad litem was appointed for her therein. In Georgia, as elsewhere, a property right of a minor can ordinarily be affected by legal proceedings only if these requirements are complied with.</vt:lpstr>
      <vt:lpstr>can a child support judgment ever really be final?</vt:lpstr>
      <vt:lpstr>is SC treating the Ga judgment any worse than its own judgments?</vt:lpstr>
      <vt:lpstr>PowerPoint Presentation</vt:lpstr>
      <vt:lpstr>PowerPoint Presentation</vt:lpstr>
      <vt:lpstr>PowerPoint Presentation</vt:lpstr>
      <vt:lpstr>PowerPoint Presentation</vt:lpstr>
      <vt:lpstr>PowerPoint Presentation</vt:lpstr>
      <vt:lpstr>Durfee v Duke (US 1963)</vt:lpstr>
      <vt:lpstr>but assume that the property was really in MO  that means the Neb ct had not jurisdiction  how can its decision that it has jurisdiction be binding?</vt:lpstr>
      <vt:lpstr>personal jurisdiction</vt:lpstr>
      <vt:lpstr>subject matter jurisdiction</vt:lpstr>
      <vt:lpstr>- P sues D in federal court - there is no federal SMJ but no one notices - the time for appeal is over - P then sues D in state court on the federal judgment - can D collaterally attack the judgment for lack of SMJ? </vt:lpstr>
      <vt:lpstr>Kalb v Feuerstein (US 1940)</vt:lpstr>
      <vt:lpstr>judgment in Calif. state ct FF&amp;C ignored, resulting in an incompatible judgment in Nevada state ct  Which judgment should an Oregon state ct respect?</vt:lpstr>
      <vt:lpstr>Clarke v. Clarke  (US 1900)</vt:lpstr>
      <vt:lpstr>How to make Clarke compatible with Fauntleroy?</vt:lpstr>
      <vt:lpstr>PowerPoint Presentation</vt:lpstr>
      <vt:lpstr>How to make Clarke compatible with Durfee?</vt:lpstr>
      <vt:lpstr>Fall v Eastin  (US 1909)</vt:lpstr>
      <vt:lpstr>The husband violated the Wash. injunction.  Does the wife have no recourse?</vt:lpstr>
      <vt:lpstr>Assume the wife bought suit against the husband in Nebraska state court to compel him to deed her the property (before he had deeded it to his sister).  What result?</vt:lpstr>
      <vt:lpstr>PowerPoint Presentation</vt:lpstr>
      <vt:lpstr>The sister knew about the injunction.  How can the transfer to her be valid?  Doesn’t the husband still own the property?</vt:lpstr>
      <vt:lpstr>PowerPoint Presentation</vt:lpstr>
      <vt:lpstr>PowerPoint Presentation</vt:lpstr>
      <vt:lpstr>If you are in a non-situs state and wish the court to issue a judgment that will be subject to FF&amp;C in the situs state, what do you do?</vt:lpstr>
      <vt:lpstr>Return to Clarke  - why wasn’t there jurisdiction over the persons, not the property?</vt:lpstr>
      <vt:lpstr>PowerPoint Presentation</vt:lpstr>
      <vt:lpstr>Assume the SC court in Clarke had simply applied SC law and ordered the parties to divide the proceeds between the husband and the daughter.  What result?</vt:lpstr>
      <vt:lpstr>Baker v Gen Motors (US 1998)</vt:lpstr>
      <vt:lpstr>In general, injunctions and equitable decrees are subject to FF&amp;C</vt:lpstr>
      <vt:lpstr>No “roving public policy exception” to FF&amp;C</vt:lpstr>
      <vt:lpstr>Is there any Michigan obligation that is relevant to this Missouri case at all?</vt:lpstr>
      <vt:lpstr>PowerPoint Presentation</vt:lpstr>
      <vt:lpstr>PowerPoint Presentation</vt:lpstr>
      <vt:lpstr>Even if there us a Michigan obligation that is relevant, isn’t the obligation modifiable in Michigan and so modifiable in MO?</vt:lpstr>
      <vt:lpstr>Scalia’s opinion…</vt:lpstr>
      <vt:lpstr>What if GM sued for a declaratory judgment in MO federal court determining the Ewell can’t testify in the Baker case?</vt:lpstr>
      <vt:lpstr>substance and procedure in the recognition of judgments…</vt:lpstr>
      <vt:lpstr>P sues D in Cal., gets judgment  D has no assets in Cal.  D has house in Nev.  P sues D on judgment in Nev., but under Nev. law houses cannot be used to satisfy judgments (in Cal. they can)</vt:lpstr>
      <vt:lpstr>Anglo-Am Provision v Davis  (US 1903)</vt:lpstr>
      <vt:lpstr>Kenney v Supreme Lodge (US 1920)</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175</cp:revision>
  <cp:lastPrinted>2018-02-07T17:05:49Z</cp:lastPrinted>
  <dcterms:created xsi:type="dcterms:W3CDTF">2016-02-03T23:33:45Z</dcterms:created>
  <dcterms:modified xsi:type="dcterms:W3CDTF">2018-12-04T23:05:34Z</dcterms:modified>
</cp:coreProperties>
</file>