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410" r:id="rId2"/>
    <p:sldId id="456" r:id="rId3"/>
    <p:sldId id="457" r:id="rId4"/>
    <p:sldId id="458" r:id="rId5"/>
    <p:sldId id="459" r:id="rId6"/>
    <p:sldId id="489" r:id="rId7"/>
    <p:sldId id="484" r:id="rId8"/>
    <p:sldId id="485" r:id="rId9"/>
    <p:sldId id="486" r:id="rId10"/>
    <p:sldId id="512" r:id="rId11"/>
    <p:sldId id="503" r:id="rId12"/>
    <p:sldId id="504" r:id="rId13"/>
    <p:sldId id="505" r:id="rId14"/>
    <p:sldId id="488" r:id="rId15"/>
    <p:sldId id="506" r:id="rId16"/>
    <p:sldId id="575" r:id="rId17"/>
    <p:sldId id="490" r:id="rId18"/>
    <p:sldId id="491" r:id="rId19"/>
    <p:sldId id="493" r:id="rId20"/>
    <p:sldId id="480" r:id="rId21"/>
    <p:sldId id="507" r:id="rId22"/>
    <p:sldId id="481" r:id="rId23"/>
    <p:sldId id="494" r:id="rId24"/>
    <p:sldId id="495" r:id="rId25"/>
    <p:sldId id="479" r:id="rId26"/>
    <p:sldId id="496" r:id="rId27"/>
    <p:sldId id="508" r:id="rId28"/>
    <p:sldId id="509" r:id="rId29"/>
    <p:sldId id="510" r:id="rId30"/>
    <p:sldId id="511" r:id="rId31"/>
    <p:sldId id="576" r:id="rId32"/>
    <p:sldId id="547" r:id="rId33"/>
    <p:sldId id="548" r:id="rId34"/>
    <p:sldId id="513" r:id="rId35"/>
    <p:sldId id="514" r:id="rId36"/>
    <p:sldId id="515" r:id="rId37"/>
    <p:sldId id="516" r:id="rId38"/>
    <p:sldId id="540" r:id="rId39"/>
    <p:sldId id="541"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113" d="100"/>
          <a:sy n="113" d="100"/>
        </p:scale>
        <p:origin x="5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14</a:t>
            </a:r>
            <a:br>
              <a:rPr lang="en-US" dirty="0"/>
            </a:br>
            <a:r>
              <a:rPr lang="en-US" dirty="0"/>
              <a:t>Oct. 22, 2018</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idx="4294967295"/>
          </p:nvPr>
        </p:nvSpPr>
        <p:spPr>
          <a:xfrm>
            <a:off x="440267" y="293511"/>
            <a:ext cx="9770533" cy="5832653"/>
          </a:xfrm>
        </p:spPr>
        <p:txBody>
          <a:bodyPr/>
          <a:lstStyle/>
          <a:p>
            <a:pPr eaLnBrk="1" hangingPunct="1"/>
            <a:r>
              <a:rPr lang="en-US" altLang="en-US" sz="4000" dirty="0"/>
              <a:t>Casey v Mason</a:t>
            </a:r>
          </a:p>
          <a:p>
            <a:pPr eaLnBrk="1" hangingPunct="1"/>
            <a:r>
              <a:rPr lang="en-US" altLang="en-US" sz="4000" dirty="0"/>
              <a:t>Ore wife brings loss of consortium action against Wash D for accident in Wash</a:t>
            </a:r>
          </a:p>
          <a:p>
            <a:pPr eaLnBrk="1" hangingPunct="1"/>
            <a:endParaRPr lang="en-US" altLang="en-US" dirty="0"/>
          </a:p>
        </p:txBody>
      </p:sp>
    </p:spTree>
    <p:extLst>
      <p:ext uri="{BB962C8B-B14F-4D97-AF65-F5344CB8AC3E}">
        <p14:creationId xmlns:p14="http://schemas.microsoft.com/office/powerpoint/2010/main" val="183058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54" y="365125"/>
            <a:ext cx="10469545" cy="5764370"/>
          </a:xfrm>
        </p:spPr>
        <p:txBody>
          <a:bodyPr/>
          <a:lstStyle/>
          <a:p>
            <a:r>
              <a:rPr lang="en-US" dirty="0"/>
              <a:t>what is the real purpose of WA law? </a:t>
            </a:r>
            <a:br>
              <a:rPr lang="en-US" dirty="0"/>
            </a:br>
            <a:br>
              <a:rPr lang="en-US" dirty="0"/>
            </a:br>
            <a:r>
              <a:rPr lang="en-US" dirty="0"/>
              <a:t>is it really to protect WA Ds?</a:t>
            </a:r>
          </a:p>
        </p:txBody>
      </p:sp>
    </p:spTree>
    <p:extLst>
      <p:ext uri="{BB962C8B-B14F-4D97-AF65-F5344CB8AC3E}">
        <p14:creationId xmlns:p14="http://schemas.microsoft.com/office/powerpoint/2010/main" val="2209147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88" y="365125"/>
            <a:ext cx="10670512" cy="5864853"/>
          </a:xfrm>
        </p:spPr>
        <p:txBody>
          <a:bodyPr/>
          <a:lstStyle/>
          <a:p>
            <a:r>
              <a:rPr lang="en-US" dirty="0"/>
              <a:t>OR married woman sues WA D for loss of consortium concerning accident in OR</a:t>
            </a:r>
            <a:br>
              <a:rPr lang="en-US" dirty="0"/>
            </a:br>
            <a:br>
              <a:rPr lang="en-US" dirty="0"/>
            </a:br>
            <a:r>
              <a:rPr lang="en-US" dirty="0"/>
              <a:t>true conflict or false one?</a:t>
            </a:r>
          </a:p>
        </p:txBody>
      </p:sp>
    </p:spTree>
    <p:extLst>
      <p:ext uri="{BB962C8B-B14F-4D97-AF65-F5344CB8AC3E}">
        <p14:creationId xmlns:p14="http://schemas.microsoft.com/office/powerpoint/2010/main" val="233089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36" y="365125"/>
            <a:ext cx="10660464" cy="6055772"/>
          </a:xfrm>
        </p:spPr>
        <p:txBody>
          <a:bodyPr/>
          <a:lstStyle/>
          <a:p>
            <a:r>
              <a:rPr lang="en-US" i="1" dirty="0"/>
              <a:t>Erwin</a:t>
            </a:r>
            <a:r>
              <a:rPr lang="en-US" dirty="0"/>
              <a:t> is a special case…</a:t>
            </a:r>
          </a:p>
        </p:txBody>
      </p:sp>
    </p:spTree>
    <p:extLst>
      <p:ext uri="{BB962C8B-B14F-4D97-AF65-F5344CB8AC3E}">
        <p14:creationId xmlns:p14="http://schemas.microsoft.com/office/powerpoint/2010/main" val="519825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6136343"/>
          </a:xfrm>
        </p:spPr>
        <p:txBody>
          <a:bodyPr>
            <a:normAutofit fontScale="90000"/>
          </a:bodyPr>
          <a:lstStyle/>
          <a:p>
            <a:r>
              <a:rPr lang="en-US" dirty="0" err="1"/>
              <a:t>unprovided</a:t>
            </a:r>
            <a:r>
              <a:rPr lang="en-US" dirty="0"/>
              <a:t>-for variation on </a:t>
            </a:r>
            <a:r>
              <a:rPr lang="en-US" i="1" dirty="0"/>
              <a:t>Hurtado </a:t>
            </a:r>
            <a:r>
              <a:rPr lang="en-US" dirty="0"/>
              <a:t>(Cal. 1974)</a:t>
            </a:r>
            <a:br>
              <a:rPr lang="en-US" dirty="0"/>
            </a:br>
            <a:br>
              <a:rPr lang="en-US" dirty="0"/>
            </a:br>
            <a:r>
              <a:rPr lang="en-US" dirty="0"/>
              <a:t>- Ps from Mexican state of Zacatecas sue Californian for wrongful death due to an accident in Zacatecas </a:t>
            </a:r>
            <a:br>
              <a:rPr lang="en-US" dirty="0"/>
            </a:br>
            <a:r>
              <a:rPr lang="en-US" dirty="0"/>
              <a:t>- Zacatecan law had a limit on the amount of damages for wrongful death (part of the cause of action, not an affirmative defense)</a:t>
            </a:r>
            <a:br>
              <a:rPr lang="en-US" dirty="0"/>
            </a:br>
            <a:r>
              <a:rPr lang="en-US" dirty="0"/>
              <a:t>- California law had no such limit</a:t>
            </a:r>
            <a:br>
              <a:rPr lang="en-US" dirty="0"/>
            </a:br>
            <a:r>
              <a:rPr lang="en-US" dirty="0"/>
              <a:t>- interests for recovery above the limit?</a:t>
            </a:r>
          </a:p>
        </p:txBody>
      </p:sp>
    </p:spTree>
    <p:extLst>
      <p:ext uri="{BB962C8B-B14F-4D97-AF65-F5344CB8AC3E}">
        <p14:creationId xmlns:p14="http://schemas.microsoft.com/office/powerpoint/2010/main" val="2467261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get rid of pro-domiciliary approach to loss-allocating rules?</a:t>
            </a:r>
          </a:p>
        </p:txBody>
      </p:sp>
    </p:spTree>
    <p:extLst>
      <p:ext uri="{BB962C8B-B14F-4D97-AF65-F5344CB8AC3E}">
        <p14:creationId xmlns:p14="http://schemas.microsoft.com/office/powerpoint/2010/main" val="297468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9FC6-DD92-C24C-AB88-674715DCB9EC}"/>
              </a:ext>
            </a:extLst>
          </p:cNvPr>
          <p:cNvSpPr>
            <a:spLocks noGrp="1"/>
          </p:cNvSpPr>
          <p:nvPr>
            <p:ph type="title"/>
          </p:nvPr>
        </p:nvSpPr>
        <p:spPr>
          <a:xfrm>
            <a:off x="530578" y="365125"/>
            <a:ext cx="10823222" cy="5877631"/>
          </a:xfrm>
        </p:spPr>
        <p:txBody>
          <a:bodyPr/>
          <a:lstStyle/>
          <a:p>
            <a:r>
              <a:rPr lang="en-US" dirty="0"/>
              <a:t>Kramer’s solution…there is no unprovided-for case</a:t>
            </a:r>
          </a:p>
        </p:txBody>
      </p:sp>
    </p:spTree>
    <p:extLst>
      <p:ext uri="{BB962C8B-B14F-4D97-AF65-F5344CB8AC3E}">
        <p14:creationId xmlns:p14="http://schemas.microsoft.com/office/powerpoint/2010/main" val="68998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08670"/>
          </a:xfrm>
        </p:spPr>
        <p:txBody>
          <a:bodyPr/>
          <a:lstStyle/>
          <a:p>
            <a:r>
              <a:rPr lang="en-US" dirty="0"/>
              <a:t>two type of </a:t>
            </a:r>
            <a:r>
              <a:rPr lang="en-US" dirty="0" err="1"/>
              <a:t>unprovided</a:t>
            </a:r>
            <a:r>
              <a:rPr lang="en-US" dirty="0"/>
              <a:t>-for cases</a:t>
            </a:r>
            <a:br>
              <a:rPr lang="en-US" dirty="0"/>
            </a:br>
            <a:br>
              <a:rPr lang="en-US" dirty="0"/>
            </a:br>
            <a:r>
              <a:rPr lang="en-US" dirty="0"/>
              <a:t>is law blocking liability an affirmative defense or simply the absence of a cause of action…?</a:t>
            </a:r>
          </a:p>
        </p:txBody>
      </p:sp>
    </p:spTree>
    <p:extLst>
      <p:ext uri="{BB962C8B-B14F-4D97-AF65-F5344CB8AC3E}">
        <p14:creationId xmlns:p14="http://schemas.microsoft.com/office/powerpoint/2010/main" val="2089687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dirty="0"/>
              <a:t>return to affirmative defense </a:t>
            </a:r>
            <a:r>
              <a:rPr lang="en-US" dirty="0" err="1"/>
              <a:t>unprovided</a:t>
            </a:r>
            <a:r>
              <a:rPr lang="en-US" dirty="0"/>
              <a:t>-for cases…</a:t>
            </a:r>
          </a:p>
        </p:txBody>
      </p:sp>
    </p:spTree>
    <p:extLst>
      <p:ext uri="{BB962C8B-B14F-4D97-AF65-F5344CB8AC3E}">
        <p14:creationId xmlns:p14="http://schemas.microsoft.com/office/powerpoint/2010/main" val="334251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282222" y="225779"/>
            <a:ext cx="9928578" cy="5900386"/>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87493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a:t>“unprovided-for” cases</a:t>
            </a:r>
          </a:p>
        </p:txBody>
      </p:sp>
    </p:spTree>
    <p:extLst>
      <p:ext uri="{BB962C8B-B14F-4D97-AF65-F5344CB8AC3E}">
        <p14:creationId xmlns:p14="http://schemas.microsoft.com/office/powerpoint/2010/main" val="498620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a:t>Kramer’s solution</a:t>
            </a:r>
            <a:br>
              <a:rPr lang="en-US" dirty="0"/>
            </a:br>
            <a:r>
              <a:rPr lang="en-US" dirty="0"/>
              <a:t>- affirmative defense of P’s domicile does not apply</a:t>
            </a:r>
            <a:br>
              <a:rPr lang="en-US" dirty="0"/>
            </a:br>
            <a:r>
              <a:rPr lang="en-US" dirty="0"/>
              <a:t>- but cause of action for relief of P’s domicile does apply</a:t>
            </a:r>
          </a:p>
        </p:txBody>
      </p:sp>
    </p:spTree>
    <p:extLst>
      <p:ext uri="{BB962C8B-B14F-4D97-AF65-F5344CB8AC3E}">
        <p14:creationId xmlns:p14="http://schemas.microsoft.com/office/powerpoint/2010/main" val="420767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66" y="365125"/>
            <a:ext cx="10841334" cy="6256739"/>
          </a:xfrm>
        </p:spPr>
        <p:txBody>
          <a:bodyPr/>
          <a:lstStyle/>
          <a:p>
            <a:r>
              <a:rPr lang="en-US" dirty="0"/>
              <a:t>shouldn’t repeals also be read in the light of their purposes?</a:t>
            </a:r>
            <a:br>
              <a:rPr lang="en-US" dirty="0"/>
            </a:br>
            <a:br>
              <a:rPr lang="en-US" dirty="0"/>
            </a:br>
            <a:r>
              <a:rPr lang="en-US" dirty="0"/>
              <a:t>assume NY had a guest statute but repealed it</a:t>
            </a:r>
            <a:br>
              <a:rPr lang="en-US" dirty="0"/>
            </a:br>
            <a:br>
              <a:rPr lang="en-US" dirty="0"/>
            </a:br>
            <a:r>
              <a:rPr lang="en-US" dirty="0"/>
              <a:t>would the repeal apply to Neumeier?</a:t>
            </a:r>
            <a:br>
              <a:rPr lang="en-US" dirty="0"/>
            </a:br>
            <a:r>
              <a:rPr lang="en-US" dirty="0" err="1"/>
              <a:t>Ont</a:t>
            </a:r>
            <a:r>
              <a:rPr lang="en-US" dirty="0"/>
              <a:t> P-guest</a:t>
            </a:r>
            <a:br>
              <a:rPr lang="en-US" dirty="0"/>
            </a:br>
            <a:r>
              <a:rPr lang="en-US" dirty="0"/>
              <a:t>NY D-host</a:t>
            </a:r>
            <a:br>
              <a:rPr lang="en-US" dirty="0"/>
            </a:br>
            <a:r>
              <a:rPr lang="en-US" dirty="0"/>
              <a:t>accident in </a:t>
            </a:r>
            <a:r>
              <a:rPr lang="en-US" dirty="0" err="1"/>
              <a:t>Ont</a:t>
            </a:r>
            <a:endParaRPr lang="en-US" dirty="0"/>
          </a:p>
        </p:txBody>
      </p:sp>
    </p:spTree>
    <p:extLst>
      <p:ext uri="{BB962C8B-B14F-4D97-AF65-F5344CB8AC3E}">
        <p14:creationId xmlns:p14="http://schemas.microsoft.com/office/powerpoint/2010/main" val="4080777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447" y="278627"/>
            <a:ext cx="10858850" cy="6178288"/>
          </a:xfrm>
        </p:spPr>
        <p:txBody>
          <a:bodyPr/>
          <a:lstStyle/>
          <a:p>
            <a:br>
              <a:rPr lang="en-US" altLang="en-US" dirty="0"/>
            </a:br>
            <a:r>
              <a:rPr lang="en-US" altLang="en-US" dirty="0"/>
              <a:t>Ontario guest riding in Michigander’s car </a:t>
            </a:r>
            <a:br>
              <a:rPr lang="en-US" altLang="en-US" dirty="0"/>
            </a:br>
            <a:r>
              <a:rPr lang="en-US" altLang="en-US" dirty="0"/>
              <a:t>accident in Ontario</a:t>
            </a:r>
            <a:br>
              <a:rPr lang="en-US" altLang="en-US" dirty="0"/>
            </a:br>
            <a:r>
              <a:rPr lang="en-US" altLang="en-US" dirty="0" err="1"/>
              <a:t>Ontario</a:t>
            </a:r>
            <a:r>
              <a:rPr lang="en-US" altLang="en-US" dirty="0"/>
              <a:t> has guest statute </a:t>
            </a:r>
            <a:br>
              <a:rPr lang="en-US" altLang="en-US" dirty="0"/>
            </a:br>
            <a:r>
              <a:rPr lang="en-US" altLang="en-US" dirty="0"/>
              <a:t>Michigan does too</a:t>
            </a:r>
            <a:br>
              <a:rPr lang="en-US" altLang="en-US" dirty="0"/>
            </a:br>
            <a:br>
              <a:rPr lang="en-US" altLang="en-US" dirty="0"/>
            </a:br>
            <a:r>
              <a:rPr lang="en-US" altLang="en-US" dirty="0"/>
              <a:t>Ontario negligence law minus guest statute applies</a:t>
            </a:r>
            <a:br>
              <a:rPr lang="en-US" altLang="en-US" dirty="0"/>
            </a:br>
            <a:r>
              <a:rPr lang="en-US" altLang="en-US" dirty="0"/>
              <a:t>Michigan’s guest statute applies</a:t>
            </a:r>
          </a:p>
        </p:txBody>
      </p:sp>
    </p:spTree>
    <p:extLst>
      <p:ext uri="{BB962C8B-B14F-4D97-AF65-F5344CB8AC3E}">
        <p14:creationId xmlns:p14="http://schemas.microsoft.com/office/powerpoint/2010/main" val="1561103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23318"/>
          </a:xfrm>
        </p:spPr>
        <p:txBody>
          <a:bodyPr>
            <a:normAutofit fontScale="90000"/>
          </a:bodyPr>
          <a:lstStyle/>
          <a:p>
            <a:r>
              <a:rPr lang="en-US" altLang="en-US" dirty="0"/>
              <a:t>like Neumeier…</a:t>
            </a:r>
            <a:br>
              <a:rPr lang="en-US" altLang="en-US" dirty="0"/>
            </a:br>
            <a:br>
              <a:rPr lang="en-US" altLang="en-US" dirty="0"/>
            </a:br>
            <a:r>
              <a:rPr lang="en-US" altLang="en-US" dirty="0"/>
              <a:t>Ontario guest riding in </a:t>
            </a:r>
            <a:r>
              <a:rPr lang="en-US" altLang="en-US" dirty="0" err="1"/>
              <a:t>NYer’s</a:t>
            </a:r>
            <a:r>
              <a:rPr lang="en-US" altLang="en-US" dirty="0"/>
              <a:t> car </a:t>
            </a:r>
            <a:br>
              <a:rPr lang="en-US" altLang="en-US" dirty="0"/>
            </a:br>
            <a:r>
              <a:rPr lang="en-US" altLang="en-US" dirty="0"/>
              <a:t>accident in Ontario</a:t>
            </a:r>
            <a:br>
              <a:rPr lang="en-US" altLang="en-US" dirty="0"/>
            </a:br>
            <a:r>
              <a:rPr lang="en-US" altLang="en-US" dirty="0"/>
              <a:t>NY has liability of host to guest</a:t>
            </a:r>
            <a:br>
              <a:rPr lang="en-US" altLang="en-US" dirty="0"/>
            </a:br>
            <a:br>
              <a:rPr lang="en-US" altLang="en-US" dirty="0"/>
            </a:br>
            <a:r>
              <a:rPr lang="en-US" altLang="en-US" dirty="0"/>
              <a:t>except…</a:t>
            </a:r>
            <a:br>
              <a:rPr lang="en-US" altLang="en-US" dirty="0"/>
            </a:br>
            <a:r>
              <a:rPr lang="en-US" altLang="en-US" dirty="0"/>
              <a:t>Ontario has made absence of guest/host relationship an element of the cause of action rather than an affirmative defense</a:t>
            </a:r>
            <a:endParaRPr lang="en-US" dirty="0"/>
          </a:p>
        </p:txBody>
      </p:sp>
    </p:spTree>
    <p:extLst>
      <p:ext uri="{BB962C8B-B14F-4D97-AF65-F5344CB8AC3E}">
        <p14:creationId xmlns:p14="http://schemas.microsoft.com/office/powerpoint/2010/main" val="1005784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real issue is</a:t>
            </a:r>
            <a:br>
              <a:rPr lang="en-US" dirty="0"/>
            </a:br>
            <a:br>
              <a:rPr lang="en-US" dirty="0"/>
            </a:br>
            <a:r>
              <a:rPr lang="en-US" dirty="0"/>
              <a:t>what law would Ontario </a:t>
            </a:r>
            <a:r>
              <a:rPr lang="en-US" i="1" dirty="0"/>
              <a:t>want</a:t>
            </a:r>
            <a:r>
              <a:rPr lang="en-US" dirty="0"/>
              <a:t> for Neumeier?</a:t>
            </a:r>
          </a:p>
        </p:txBody>
      </p:sp>
    </p:spTree>
    <p:extLst>
      <p:ext uri="{BB962C8B-B14F-4D97-AF65-F5344CB8AC3E}">
        <p14:creationId xmlns:p14="http://schemas.microsoft.com/office/powerpoint/2010/main" val="299381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but what law would NY want for Neumeier?</a:t>
            </a:r>
            <a:br>
              <a:rPr lang="en-US" dirty="0"/>
            </a:br>
            <a:br>
              <a:rPr lang="en-US" dirty="0"/>
            </a:br>
            <a:r>
              <a:rPr lang="en-US" dirty="0"/>
              <a:t>compensatory interest? – no</a:t>
            </a:r>
            <a:br>
              <a:rPr lang="en-US" dirty="0"/>
            </a:br>
            <a:r>
              <a:rPr lang="en-US" dirty="0"/>
              <a:t>deterrence interest? – no</a:t>
            </a:r>
            <a:br>
              <a:rPr lang="en-US" dirty="0"/>
            </a:br>
            <a:r>
              <a:rPr lang="en-US" dirty="0"/>
              <a:t>worries about fraud? – yes!</a:t>
            </a:r>
          </a:p>
        </p:txBody>
      </p:sp>
    </p:spTree>
    <p:extLst>
      <p:ext uri="{BB962C8B-B14F-4D97-AF65-F5344CB8AC3E}">
        <p14:creationId xmlns:p14="http://schemas.microsoft.com/office/powerpoint/2010/main" val="75368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71599"/>
          </a:xfrm>
        </p:spPr>
        <p:txBody>
          <a:bodyPr>
            <a:normAutofit fontScale="90000"/>
          </a:bodyPr>
          <a:lstStyle/>
          <a:p>
            <a:r>
              <a:rPr lang="en-US" dirty="0"/>
              <a:t>NY – negligence liability</a:t>
            </a:r>
            <a:br>
              <a:rPr lang="en-US" dirty="0"/>
            </a:br>
            <a:r>
              <a:rPr lang="en-US" dirty="0" err="1"/>
              <a:t>Comp.</a:t>
            </a:r>
            <a:r>
              <a:rPr lang="en-US" baseline="-25000" dirty="0" err="1"/>
              <a:t>NY</a:t>
            </a:r>
            <a:r>
              <a:rPr lang="en-US" dirty="0"/>
              <a:t> (2) + </a:t>
            </a:r>
            <a:r>
              <a:rPr lang="en-US" dirty="0" err="1"/>
              <a:t>Deter.</a:t>
            </a:r>
            <a:r>
              <a:rPr lang="en-US" baseline="-25000" dirty="0" err="1"/>
              <a:t>NY</a:t>
            </a:r>
            <a:r>
              <a:rPr lang="en-US" baseline="-25000" dirty="0"/>
              <a:t> </a:t>
            </a:r>
            <a:r>
              <a:rPr lang="en-US" dirty="0"/>
              <a:t>(4) &gt; </a:t>
            </a:r>
            <a:r>
              <a:rPr lang="en-US" dirty="0" err="1"/>
              <a:t>Fraud</a:t>
            </a:r>
            <a:r>
              <a:rPr lang="en-US" baseline="-25000" dirty="0" err="1"/>
              <a:t>NY</a:t>
            </a:r>
            <a:r>
              <a:rPr lang="en-US" baseline="-25000" dirty="0"/>
              <a:t> </a:t>
            </a:r>
            <a:r>
              <a:rPr lang="en-US" dirty="0"/>
              <a:t>(5)</a:t>
            </a:r>
            <a:br>
              <a:rPr lang="en-US" dirty="0"/>
            </a:br>
            <a:br>
              <a:rPr lang="en-US" dirty="0"/>
            </a:br>
            <a:r>
              <a:rPr lang="en-US" dirty="0" err="1"/>
              <a:t>Ont</a:t>
            </a:r>
            <a:r>
              <a:rPr lang="en-US" dirty="0"/>
              <a:t> – guest statute</a:t>
            </a:r>
            <a:br>
              <a:rPr lang="en-US" dirty="0"/>
            </a:b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Ont</a:t>
            </a:r>
            <a:r>
              <a:rPr lang="en-US" baseline="-25000" dirty="0"/>
              <a:t> </a:t>
            </a:r>
            <a:r>
              <a:rPr lang="en-US" dirty="0"/>
              <a:t>(5)</a:t>
            </a:r>
            <a:br>
              <a:rPr lang="en-US" dirty="0"/>
            </a:br>
            <a:br>
              <a:rPr lang="en-US" dirty="0"/>
            </a:br>
            <a:r>
              <a:rPr lang="en-US" i="1" dirty="0"/>
              <a:t>Neumeier</a:t>
            </a:r>
            <a:br>
              <a:rPr lang="en-US" dirty="0"/>
            </a:br>
            <a:r>
              <a:rPr lang="en-US" dirty="0"/>
              <a:t>NY - </a:t>
            </a:r>
            <a:r>
              <a:rPr lang="en-US" dirty="0" err="1"/>
              <a:t>Fraud</a:t>
            </a:r>
            <a:r>
              <a:rPr lang="en-US" baseline="-25000" dirty="0" err="1"/>
              <a:t>NY</a:t>
            </a:r>
            <a:r>
              <a:rPr lang="en-US" baseline="-25000" dirty="0"/>
              <a:t> </a:t>
            </a:r>
            <a:r>
              <a:rPr lang="en-US" dirty="0"/>
              <a:t>(5)</a:t>
            </a:r>
            <a:br>
              <a:rPr lang="en-US" dirty="0"/>
            </a:br>
            <a:r>
              <a:rPr lang="en-US" dirty="0" err="1"/>
              <a:t>Ont</a:t>
            </a:r>
            <a:r>
              <a:rPr lang="en-US" dirty="0"/>
              <a:t>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br>
              <a:rPr lang="en-US" dirty="0"/>
            </a:br>
            <a:r>
              <a:rPr lang="en-US" dirty="0"/>
              <a:t>best rule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NY</a:t>
            </a:r>
            <a:r>
              <a:rPr lang="en-US" baseline="-25000" dirty="0"/>
              <a:t> </a:t>
            </a:r>
            <a:r>
              <a:rPr lang="en-US" dirty="0"/>
              <a:t>(5)</a:t>
            </a:r>
          </a:p>
        </p:txBody>
      </p:sp>
    </p:spTree>
    <p:extLst>
      <p:ext uri="{BB962C8B-B14F-4D97-AF65-F5344CB8AC3E}">
        <p14:creationId xmlns:p14="http://schemas.microsoft.com/office/powerpoint/2010/main" val="2970718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479427" cy="6258097"/>
          </a:xfrm>
        </p:spPr>
        <p:txBody>
          <a:bodyPr>
            <a:normAutofit/>
          </a:bodyPr>
          <a:lstStyle/>
          <a:p>
            <a:r>
              <a:rPr lang="en-US" sz="3200" dirty="0"/>
              <a:t>NY – negligence liability</a:t>
            </a:r>
            <a:br>
              <a:rPr lang="en-US" sz="3200" dirty="0"/>
            </a:br>
            <a:r>
              <a:rPr lang="en-US" sz="3200" dirty="0" err="1"/>
              <a:t>Comp.</a:t>
            </a:r>
            <a:r>
              <a:rPr lang="en-US" sz="3200" baseline="-25000" dirty="0" err="1"/>
              <a:t>NY</a:t>
            </a:r>
            <a:r>
              <a:rPr lang="en-US" sz="3200" dirty="0"/>
              <a:t> (2) + </a:t>
            </a:r>
            <a:r>
              <a:rPr lang="en-US" sz="3200" dirty="0" err="1"/>
              <a:t>Deter.</a:t>
            </a:r>
            <a:r>
              <a:rPr lang="en-US" sz="3200" baseline="-25000" dirty="0" err="1"/>
              <a:t>NY</a:t>
            </a:r>
            <a:r>
              <a:rPr lang="en-US" sz="3200" baseline="-25000" dirty="0"/>
              <a:t> </a:t>
            </a:r>
            <a:r>
              <a:rPr lang="en-US" sz="3200" dirty="0"/>
              <a:t>(4) &gt; </a:t>
            </a:r>
            <a:r>
              <a:rPr lang="en-US" sz="3200" dirty="0" err="1"/>
              <a:t>Fraud</a:t>
            </a:r>
            <a:r>
              <a:rPr lang="en-US" sz="3200" baseline="-25000" dirty="0" err="1"/>
              <a:t>NY</a:t>
            </a:r>
            <a:r>
              <a:rPr lang="en-US" sz="3200" baseline="-25000" dirty="0"/>
              <a:t> </a:t>
            </a:r>
            <a:r>
              <a:rPr lang="en-US" sz="3200" dirty="0"/>
              <a:t>(5)</a:t>
            </a:r>
            <a:br>
              <a:rPr lang="en-US" sz="3200" dirty="0"/>
            </a:br>
            <a:br>
              <a:rPr lang="en-US" sz="3200" dirty="0"/>
            </a:br>
            <a:r>
              <a:rPr lang="en-US" sz="3200" dirty="0" err="1"/>
              <a:t>Ont</a:t>
            </a:r>
            <a:r>
              <a:rPr lang="en-US" sz="3200" dirty="0"/>
              <a:t> – guest statute</a:t>
            </a:r>
            <a:br>
              <a:rPr lang="en-US" sz="3200" dirty="0"/>
            </a:br>
            <a:r>
              <a:rPr lang="en-US" sz="3200" dirty="0" err="1"/>
              <a:t>Comp.</a:t>
            </a:r>
            <a:r>
              <a:rPr lang="en-US" sz="3200" baseline="-25000" dirty="0" err="1"/>
              <a:t>Ont</a:t>
            </a:r>
            <a:r>
              <a:rPr lang="en-US" sz="3200" dirty="0"/>
              <a:t> (3)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Ont</a:t>
            </a:r>
            <a:r>
              <a:rPr lang="en-US" sz="3200" baseline="-25000" dirty="0"/>
              <a:t> </a:t>
            </a:r>
            <a:r>
              <a:rPr lang="en-US" sz="3200" dirty="0"/>
              <a:t>(5) </a:t>
            </a:r>
            <a:br>
              <a:rPr lang="en-US" sz="3200" dirty="0"/>
            </a:br>
            <a:br>
              <a:rPr lang="en-US" sz="3200" dirty="0"/>
            </a:br>
            <a:r>
              <a:rPr lang="en-US" sz="3200" i="1" dirty="0"/>
              <a:t>Babcock</a:t>
            </a:r>
            <a:br>
              <a:rPr lang="en-US" sz="3200" dirty="0"/>
            </a:br>
            <a:r>
              <a:rPr lang="en-US" sz="3200" dirty="0"/>
              <a:t>NY P-guest</a:t>
            </a:r>
            <a:br>
              <a:rPr lang="en-US" sz="3200" dirty="0"/>
            </a:br>
            <a:r>
              <a:rPr lang="en-US" sz="3200" dirty="0"/>
              <a:t>NY D-host</a:t>
            </a:r>
            <a:br>
              <a:rPr lang="en-US" sz="3200" dirty="0"/>
            </a:br>
            <a:r>
              <a:rPr lang="en-US" sz="3200" dirty="0" err="1"/>
              <a:t>Ont</a:t>
            </a:r>
            <a:r>
              <a:rPr lang="en-US" sz="3200" dirty="0"/>
              <a:t> accident</a:t>
            </a:r>
            <a:br>
              <a:rPr lang="en-US" sz="3200" dirty="0"/>
            </a:br>
            <a:br>
              <a:rPr lang="en-US" sz="3200" dirty="0"/>
            </a:br>
            <a:r>
              <a:rPr lang="en-US" sz="3200" dirty="0"/>
              <a:t>NY - </a:t>
            </a:r>
            <a:r>
              <a:rPr lang="en-US" sz="3200" dirty="0" err="1"/>
              <a:t>Comp.</a:t>
            </a:r>
            <a:r>
              <a:rPr lang="en-US" sz="3200" baseline="-25000" dirty="0" err="1"/>
              <a:t>NY</a:t>
            </a:r>
            <a:r>
              <a:rPr lang="en-US" sz="3200" dirty="0"/>
              <a:t> (2) &lt; </a:t>
            </a:r>
            <a:r>
              <a:rPr lang="en-US" sz="3200" dirty="0" err="1"/>
              <a:t>Fraud</a:t>
            </a:r>
            <a:r>
              <a:rPr lang="en-US" sz="3200" baseline="-25000" dirty="0" err="1"/>
              <a:t>NY</a:t>
            </a:r>
            <a:r>
              <a:rPr lang="en-US" sz="3200" baseline="-25000" dirty="0"/>
              <a:t> </a:t>
            </a:r>
            <a:r>
              <a:rPr lang="en-US" sz="3200" dirty="0"/>
              <a:t>(5)</a:t>
            </a:r>
            <a:br>
              <a:rPr lang="en-US" sz="3200" dirty="0"/>
            </a:br>
            <a:r>
              <a:rPr lang="en-US" sz="3200" dirty="0" err="1"/>
              <a:t>Ont</a:t>
            </a:r>
            <a:r>
              <a:rPr lang="en-US" sz="3200" dirty="0"/>
              <a:t> - </a:t>
            </a:r>
            <a:r>
              <a:rPr lang="en-US" sz="3200" dirty="0" err="1"/>
              <a:t>Deter.</a:t>
            </a:r>
            <a:r>
              <a:rPr lang="en-US" sz="3200" baseline="-25000" dirty="0" err="1"/>
              <a:t>Ont</a:t>
            </a:r>
            <a:r>
              <a:rPr lang="en-US" sz="3200" baseline="-25000" dirty="0"/>
              <a:t> </a:t>
            </a:r>
            <a:r>
              <a:rPr lang="en-US" sz="3200" dirty="0"/>
              <a:t>(1) </a:t>
            </a:r>
            <a:br>
              <a:rPr lang="en-US" sz="3200" dirty="0"/>
            </a:br>
            <a:r>
              <a:rPr lang="en-US" sz="3200" dirty="0"/>
              <a:t>best rule: </a:t>
            </a:r>
            <a:r>
              <a:rPr lang="en-US" sz="3200" dirty="0" err="1"/>
              <a:t>Comp.</a:t>
            </a:r>
            <a:r>
              <a:rPr lang="en-US" sz="3200" baseline="-25000" dirty="0" err="1"/>
              <a:t>NY</a:t>
            </a:r>
            <a:r>
              <a:rPr lang="en-US" sz="3200" dirty="0"/>
              <a:t> (2)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NY</a:t>
            </a:r>
            <a:r>
              <a:rPr lang="en-US" sz="3200" baseline="-25000" dirty="0"/>
              <a:t> </a:t>
            </a:r>
            <a:r>
              <a:rPr lang="en-US" sz="3200" dirty="0"/>
              <a:t>(5)</a:t>
            </a:r>
          </a:p>
        </p:txBody>
      </p:sp>
    </p:spTree>
    <p:extLst>
      <p:ext uri="{BB962C8B-B14F-4D97-AF65-F5344CB8AC3E}">
        <p14:creationId xmlns:p14="http://schemas.microsoft.com/office/powerpoint/2010/main" val="29377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a:t>true conflicts</a:t>
            </a:r>
          </a:p>
        </p:txBody>
      </p:sp>
    </p:spTree>
    <p:extLst>
      <p:ext uri="{BB962C8B-B14F-4D97-AF65-F5344CB8AC3E}">
        <p14:creationId xmlns:p14="http://schemas.microsoft.com/office/powerpoint/2010/main" val="34105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534400" cy="6583362"/>
          </a:xfrm>
        </p:spPr>
        <p:txBody>
          <a:bodyPr/>
          <a:lstStyle/>
          <a:p>
            <a:pPr marL="342900" indent="-342900"/>
            <a:r>
              <a:rPr lang="en-US" altLang="en-US" dirty="0"/>
              <a:t>Lilienthal v Kaufman (Ore. 1964)</a:t>
            </a:r>
            <a:br>
              <a:rPr lang="en-US" altLang="en-US" dirty="0"/>
            </a:br>
            <a:endParaRPr lang="en-US" altLang="en-US" dirty="0"/>
          </a:p>
        </p:txBody>
      </p:sp>
    </p:spTree>
    <p:extLst>
      <p:ext uri="{BB962C8B-B14F-4D97-AF65-F5344CB8AC3E}">
        <p14:creationId xmlns:p14="http://schemas.microsoft.com/office/powerpoint/2010/main" val="2538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sz="4000" dirty="0"/>
              <a:t>Grant variation</a:t>
            </a:r>
          </a:p>
          <a:p>
            <a:pPr eaLnBrk="1" hangingPunct="1"/>
            <a:r>
              <a:rPr lang="en-US" altLang="en-US" sz="4000" dirty="0"/>
              <a:t>Arizonan and Californian get in accident in Arizona</a:t>
            </a:r>
          </a:p>
          <a:p>
            <a:pPr eaLnBrk="1" hangingPunct="1"/>
            <a:r>
              <a:rPr lang="en-US" altLang="en-US" sz="4000" dirty="0"/>
              <a:t>Californian dies</a:t>
            </a:r>
          </a:p>
          <a:p>
            <a:pPr eaLnBrk="1" hangingPunct="1"/>
            <a:r>
              <a:rPr lang="en-US" altLang="en-US" sz="4000" dirty="0"/>
              <a:t>Arizonan sues Californian’s estate</a:t>
            </a:r>
          </a:p>
          <a:p>
            <a:pPr eaLnBrk="1" hangingPunct="1"/>
            <a:r>
              <a:rPr lang="en-US" altLang="en-US" sz="4000" dirty="0"/>
              <a:t>AZ has no survivorship of actions</a:t>
            </a:r>
          </a:p>
          <a:p>
            <a:pPr eaLnBrk="1" hangingPunct="1"/>
            <a:r>
              <a:rPr lang="en-US" altLang="en-US" sz="4000" dirty="0"/>
              <a:t>Cal does</a:t>
            </a:r>
          </a:p>
          <a:p>
            <a:pPr eaLnBrk="1" hangingPunct="1"/>
            <a:endParaRPr lang="en-US" altLang="en-US" dirty="0"/>
          </a:p>
        </p:txBody>
      </p:sp>
    </p:spTree>
    <p:extLst>
      <p:ext uri="{BB962C8B-B14F-4D97-AF65-F5344CB8AC3E}">
        <p14:creationId xmlns:p14="http://schemas.microsoft.com/office/powerpoint/2010/main" val="625660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85102"/>
          </a:xfrm>
        </p:spPr>
        <p:txBody>
          <a:bodyPr/>
          <a:lstStyle/>
          <a:p>
            <a:r>
              <a:rPr lang="en-US" dirty="0"/>
              <a:t>How would 1</a:t>
            </a:r>
            <a:r>
              <a:rPr lang="en-US" baseline="30000" dirty="0"/>
              <a:t>st</a:t>
            </a:r>
            <a:r>
              <a:rPr lang="en-US" dirty="0"/>
              <a:t> Rest answer?</a:t>
            </a:r>
          </a:p>
        </p:txBody>
      </p:sp>
    </p:spTree>
    <p:extLst>
      <p:ext uri="{BB962C8B-B14F-4D97-AF65-F5344CB8AC3E}">
        <p14:creationId xmlns:p14="http://schemas.microsoft.com/office/powerpoint/2010/main" val="2100887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221026"/>
          </a:xfrm>
        </p:spPr>
        <p:txBody>
          <a:bodyPr/>
          <a:lstStyle/>
          <a:p>
            <a:r>
              <a:rPr lang="en-US" dirty="0"/>
              <a:t>How would rule of validation answer?</a:t>
            </a:r>
          </a:p>
        </p:txBody>
      </p:sp>
    </p:spTree>
    <p:extLst>
      <p:ext uri="{BB962C8B-B14F-4D97-AF65-F5344CB8AC3E}">
        <p14:creationId xmlns:p14="http://schemas.microsoft.com/office/powerpoint/2010/main" val="1308700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72745"/>
          </a:xfrm>
        </p:spPr>
        <p:txBody>
          <a:bodyPr/>
          <a:lstStyle/>
          <a:p>
            <a:r>
              <a:rPr lang="en-US" dirty="0"/>
              <a:t>is CA interested in its law applying?</a:t>
            </a:r>
          </a:p>
        </p:txBody>
      </p:sp>
    </p:spTree>
    <p:extLst>
      <p:ext uri="{BB962C8B-B14F-4D97-AF65-F5344CB8AC3E}">
        <p14:creationId xmlns:p14="http://schemas.microsoft.com/office/powerpoint/2010/main" val="3113746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22172"/>
          </a:xfrm>
        </p:spPr>
        <p:txBody>
          <a:bodyPr/>
          <a:lstStyle/>
          <a:p>
            <a:r>
              <a:rPr lang="en-US" dirty="0"/>
              <a:t>is Oregon interested in its law applying?</a:t>
            </a:r>
          </a:p>
        </p:txBody>
      </p:sp>
    </p:spTree>
    <p:extLst>
      <p:ext uri="{BB962C8B-B14F-4D97-AF65-F5344CB8AC3E}">
        <p14:creationId xmlns:p14="http://schemas.microsoft.com/office/powerpoint/2010/main" val="2455553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97459"/>
          </a:xfrm>
        </p:spPr>
        <p:txBody>
          <a:bodyPr>
            <a:normAutofit fontScale="90000"/>
          </a:bodyPr>
          <a:lstStyle/>
          <a:p>
            <a:r>
              <a:rPr lang="en-US" dirty="0"/>
              <a:t>Thus far all signs have pointed to applying the law of California and holding the contract enforceable. There is, however, an obstacle to cross before this end can be logically reached. In </a:t>
            </a:r>
            <a:r>
              <a:rPr lang="en-US" dirty="0" err="1"/>
              <a:t>Olshen</a:t>
            </a:r>
            <a:r>
              <a:rPr lang="en-US" dirty="0"/>
              <a:t>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a:t>
            </a:r>
          </a:p>
        </p:txBody>
      </p:sp>
    </p:spTree>
    <p:extLst>
      <p:ext uri="{BB962C8B-B14F-4D97-AF65-F5344CB8AC3E}">
        <p14:creationId xmlns:p14="http://schemas.microsoft.com/office/powerpoint/2010/main" val="3650144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96313"/>
          </a:xfrm>
        </p:spPr>
        <p:txBody>
          <a:bodyPr/>
          <a:lstStyle/>
          <a:p>
            <a:r>
              <a:rPr lang="en-US" dirty="0"/>
              <a:t>Is Oregon’s interest stronger than CA’s?</a:t>
            </a:r>
          </a:p>
        </p:txBody>
      </p:sp>
    </p:spTree>
    <p:extLst>
      <p:ext uri="{BB962C8B-B14F-4D97-AF65-F5344CB8AC3E}">
        <p14:creationId xmlns:p14="http://schemas.microsoft.com/office/powerpoint/2010/main" val="1236265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274639"/>
            <a:ext cx="8229600" cy="5851525"/>
          </a:xfrm>
        </p:spPr>
        <p:txBody>
          <a:bodyPr rtlCol="0">
            <a:normAutofit/>
          </a:bodyPr>
          <a:lstStyle/>
          <a:p>
            <a:pPr>
              <a:defRPr/>
            </a:pPr>
            <a:r>
              <a:rPr lang="en-US" dirty="0"/>
              <a:t>Concurrence</a:t>
            </a:r>
          </a:p>
          <a:p>
            <a:pPr>
              <a:defRPr/>
            </a:pPr>
            <a:r>
              <a:rPr lang="en-US" dirty="0"/>
              <a:t>To distinguish the </a:t>
            </a:r>
            <a:r>
              <a:rPr lang="en-US" dirty="0" err="1"/>
              <a:t>Olshen</a:t>
            </a:r>
            <a:r>
              <a:rPr lang="en-US" dirty="0"/>
              <a:t> case it would be necessary to assume that although the legislature intended to protect the interest of the spendthrift, his family and the county when local creditors were harmed, the same protection was not intended where the transaction adversely affected foreign creditors. I see no basis for making that assumption. There is no reason to believe that our legislature intended to protect California creditors to a greater extent than our own.</a:t>
            </a:r>
          </a:p>
        </p:txBody>
      </p:sp>
    </p:spTree>
    <p:extLst>
      <p:ext uri="{BB962C8B-B14F-4D97-AF65-F5344CB8AC3E}">
        <p14:creationId xmlns:p14="http://schemas.microsoft.com/office/powerpoint/2010/main" val="1884318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196313"/>
          </a:xfrm>
        </p:spPr>
        <p:txBody>
          <a:bodyPr/>
          <a:lstStyle/>
          <a:p>
            <a:r>
              <a:rPr lang="en-US" dirty="0"/>
              <a:t>What if Lilienthal had been brought in CA state court?</a:t>
            </a:r>
            <a:br>
              <a:rPr lang="en-US" dirty="0"/>
            </a:br>
            <a:br>
              <a:rPr lang="en-US" dirty="0"/>
            </a:br>
            <a:r>
              <a:rPr lang="en-US" dirty="0"/>
              <a:t>What if it had been brought in Nevada state court?</a:t>
            </a:r>
          </a:p>
        </p:txBody>
      </p:sp>
    </p:spTree>
    <p:extLst>
      <p:ext uri="{BB962C8B-B14F-4D97-AF65-F5344CB8AC3E}">
        <p14:creationId xmlns:p14="http://schemas.microsoft.com/office/powerpoint/2010/main" val="2207990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10961"/>
          </a:xfrm>
        </p:spPr>
        <p:txBody>
          <a:bodyPr/>
          <a:lstStyle/>
          <a:p>
            <a:r>
              <a:rPr lang="en-US" dirty="0"/>
              <a:t>Why didn’t the plaintiff sue in CA?</a:t>
            </a:r>
          </a:p>
        </p:txBody>
      </p:sp>
    </p:spTree>
    <p:extLst>
      <p:ext uri="{BB962C8B-B14F-4D97-AF65-F5344CB8AC3E}">
        <p14:creationId xmlns:p14="http://schemas.microsoft.com/office/powerpoint/2010/main" val="20033245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21026"/>
          </a:xfrm>
        </p:spPr>
        <p:txBody>
          <a:bodyPr/>
          <a:lstStyle/>
          <a:p>
            <a:r>
              <a:rPr lang="en-US" dirty="0"/>
              <a:t>Is giving preference to forum interest in true conflicts so bad?</a:t>
            </a:r>
          </a:p>
        </p:txBody>
      </p:sp>
    </p:spTree>
    <p:extLst>
      <p:ext uri="{BB962C8B-B14F-4D97-AF65-F5344CB8AC3E}">
        <p14:creationId xmlns:p14="http://schemas.microsoft.com/office/powerpoint/2010/main" val="156439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169057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354762"/>
          </a:xfrm>
        </p:spPr>
        <p:txBody>
          <a:bodyPr/>
          <a:lstStyle/>
          <a:p>
            <a:pPr marL="342900" indent="-342900"/>
            <a:r>
              <a:rPr lang="en-US" altLang="en-US" sz="3600" dirty="0">
                <a:solidFill>
                  <a:srgbClr val="000000"/>
                </a:solidFill>
              </a:rPr>
              <a:t>unprovided-for case:</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P’s domicile’s loss-allocating law benefits D (by prohibiting action)</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D’s domicile’s loss-allocating law benefits P (by allowing action)</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wrongdoing is in P’s domicile, which has no conduct regulating interest</a:t>
            </a:r>
            <a:br>
              <a:rPr lang="en-US" altLang="en-US" sz="3600" dirty="0">
                <a:solidFill>
                  <a:srgbClr val="000000"/>
                </a:solidFill>
              </a:rPr>
            </a:br>
            <a:endParaRPr lang="en-US" altLang="en-US" sz="3600" dirty="0">
              <a:solidFill>
                <a:srgbClr val="000000"/>
              </a:solidFill>
            </a:endParaRPr>
          </a:p>
        </p:txBody>
      </p:sp>
    </p:spTree>
    <p:extLst>
      <p:ext uri="{BB962C8B-B14F-4D97-AF65-F5344CB8AC3E}">
        <p14:creationId xmlns:p14="http://schemas.microsoft.com/office/powerpoint/2010/main" val="2398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a:t>Currie:</a:t>
            </a:r>
            <a:br>
              <a:rPr lang="en-US" dirty="0"/>
            </a:br>
            <a:br>
              <a:rPr lang="en-US" dirty="0"/>
            </a:br>
            <a:r>
              <a:rPr lang="en-US" dirty="0"/>
              <a:t>use law that is most humane and enlightened</a:t>
            </a:r>
            <a:br>
              <a:rPr lang="en-US" dirty="0"/>
            </a:br>
            <a:br>
              <a:rPr lang="en-US" dirty="0"/>
            </a:br>
            <a:r>
              <a:rPr lang="en-US" dirty="0"/>
              <a:t>use forum law</a:t>
            </a:r>
            <a:br>
              <a:rPr lang="en-US" dirty="0"/>
            </a:br>
            <a:endParaRPr lang="en-US" dirty="0"/>
          </a:p>
        </p:txBody>
      </p:sp>
    </p:spTree>
    <p:extLst>
      <p:ext uri="{BB962C8B-B14F-4D97-AF65-F5344CB8AC3E}">
        <p14:creationId xmlns:p14="http://schemas.microsoft.com/office/powerpoint/2010/main" val="29577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1828800" y="152400"/>
            <a:ext cx="8229600" cy="6477000"/>
          </a:xfrm>
        </p:spPr>
        <p:txBody>
          <a:bodyPr rtlCol="0">
            <a:normAutofit/>
          </a:bodyPr>
          <a:lstStyle/>
          <a:p>
            <a:pPr marL="342900" indent="-342900">
              <a:defRPr/>
            </a:pPr>
            <a:r>
              <a:rPr lang="en-US" dirty="0"/>
              <a:t>Erwin v. Thomas </a:t>
            </a:r>
            <a:br>
              <a:rPr lang="en-US" dirty="0"/>
            </a:br>
            <a:r>
              <a:rPr lang="en-US" dirty="0"/>
              <a:t>(Or. 1973)</a:t>
            </a:r>
            <a:br>
              <a:rPr lang="en-US" dirty="0"/>
            </a:br>
            <a:br>
              <a:rPr lang="en-US" dirty="0"/>
            </a:br>
            <a:r>
              <a:rPr lang="en-US" dirty="0"/>
              <a:t>- P (Wash) suing D (Ore) in Ore Ct for injury in Wash</a:t>
            </a:r>
            <a:br>
              <a:rPr lang="en-US" dirty="0"/>
            </a:br>
            <a:r>
              <a:rPr lang="en-US" dirty="0"/>
              <a:t>- suit is for loss of consortium</a:t>
            </a:r>
            <a:br>
              <a:rPr lang="en-US" dirty="0"/>
            </a:br>
            <a:r>
              <a:rPr lang="en-US" dirty="0"/>
              <a:t>- Wash does not allow such suits by women (only men)</a:t>
            </a:r>
            <a:br>
              <a:rPr lang="en-US" dirty="0"/>
            </a:br>
            <a:r>
              <a:rPr lang="en-US" dirty="0"/>
              <a:t>- Ore does</a:t>
            </a:r>
            <a:br>
              <a:rPr lang="en-US" dirty="0"/>
            </a:br>
            <a:endParaRPr lang="en-US" dirty="0"/>
          </a:p>
        </p:txBody>
      </p:sp>
    </p:spTree>
    <p:extLst>
      <p:ext uri="{BB962C8B-B14F-4D97-AF65-F5344CB8AC3E}">
        <p14:creationId xmlns:p14="http://schemas.microsoft.com/office/powerpoint/2010/main" val="44400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idx="4294967295"/>
          </p:nvPr>
        </p:nvSpPr>
        <p:spPr>
          <a:xfrm>
            <a:off x="575733" y="248357"/>
            <a:ext cx="9635067" cy="5877808"/>
          </a:xfrm>
        </p:spPr>
        <p:txBody>
          <a:bodyPr>
            <a:noAutofit/>
          </a:bodyPr>
          <a:lstStyle/>
          <a:p>
            <a:pPr eaLnBrk="1" hangingPunct="1"/>
            <a:r>
              <a:rPr lang="en-US" altLang="en-US" sz="4000" dirty="0"/>
              <a:t>“Washington has decided that the rights of a married woman whose husband is injured are not sufficiently important to cause the negligent defendant who is responsible for the injury to pay the wife for her loss. It has weighed the matter in favor of protection of defendants. No Washington defendant is going to have to respond for damages in the present case, since the defendant is an Oregonian.”</a:t>
            </a:r>
          </a:p>
        </p:txBody>
      </p:sp>
    </p:spTree>
    <p:extLst>
      <p:ext uri="{BB962C8B-B14F-4D97-AF65-F5344CB8AC3E}">
        <p14:creationId xmlns:p14="http://schemas.microsoft.com/office/powerpoint/2010/main" val="254037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idx="4294967295"/>
          </p:nvPr>
        </p:nvSpPr>
        <p:spPr>
          <a:xfrm>
            <a:off x="406400" y="169333"/>
            <a:ext cx="9804400" cy="5956831"/>
          </a:xfrm>
        </p:spPr>
        <p:txBody>
          <a:bodyPr>
            <a:noAutofit/>
          </a:bodyPr>
          <a:lstStyle/>
          <a:p>
            <a:pPr eaLnBrk="1" hangingPunct="1"/>
            <a:r>
              <a:rPr lang="en-US" altLang="en-US" sz="4000" dirty="0"/>
              <a:t>“On the other hand, what is Oregon's interest? Oregon, obviously, is protective of the rights of married women and believes that they should be allowed to recover for negligently inflicted loss of consortium. However, it is stretching the imagination more than a trifle to conceive that the Oregon Legislature was concerned about the rights of all the nonresident married women in the nation whose husbands would be injured outside of the state of Oregon.”</a:t>
            </a:r>
          </a:p>
        </p:txBody>
      </p:sp>
    </p:spTree>
    <p:extLst>
      <p:ext uri="{BB962C8B-B14F-4D97-AF65-F5344CB8AC3E}">
        <p14:creationId xmlns:p14="http://schemas.microsoft.com/office/powerpoint/2010/main" val="1497488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600</Words>
  <Application>Microsoft Macintosh PowerPoint</Application>
  <PresentationFormat>Widescreen</PresentationFormat>
  <Paragraphs>54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Lecture 14 Oct. 22, 2018</vt:lpstr>
      <vt:lpstr>“unprovided-for” cases</vt:lpstr>
      <vt:lpstr>PowerPoint Presentation</vt:lpstr>
      <vt:lpstr>PowerPoint Presentation</vt:lpstr>
      <vt:lpstr>unprovided-for case:  P’s domicile’s loss-allocating law benefits D (by prohibiting action)  D’s domicile’s loss-allocating law benefits P (by allowing action)  wrongdoing is in P’s domicile, which has no conduct regulating interest </vt:lpstr>
      <vt:lpstr>Currie:  use law that is most humane and enlightened  use forum law </vt:lpstr>
      <vt:lpstr>Erwin v. Thomas  (Or. 1973)  - P (Wash) suing D (Ore) in Ore Ct for injury in Wash - suit is for loss of consortium - Wash does not allow such suits by women (only men) - Ore does </vt:lpstr>
      <vt:lpstr>PowerPoint Presentation</vt:lpstr>
      <vt:lpstr>PowerPoint Presentation</vt:lpstr>
      <vt:lpstr>PowerPoint Presentation</vt:lpstr>
      <vt:lpstr>what is the real purpose of WA law?   is it really to protect WA Ds?</vt:lpstr>
      <vt:lpstr>OR married woman sues WA D for loss of consortium concerning accident in OR  true conflict or false one?</vt:lpstr>
      <vt:lpstr>Erwin is a special case…</vt:lpstr>
      <vt:lpstr>unprovided-for 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 interests for recovery above the limit?</vt:lpstr>
      <vt:lpstr>get rid of pro-domiciliary approach to loss-allocating rules?</vt:lpstr>
      <vt:lpstr>Kramer’s solution…there is no unprovided-for case</vt:lpstr>
      <vt:lpstr>two type of unprovided-for cases  is law blocking liability an affirmative defense or simply the absence of a cause of action…?</vt:lpstr>
      <vt:lpstr>return to affirmative defense unprovided-for cases…</vt:lpstr>
      <vt:lpstr>PowerPoint Presentation</vt:lpstr>
      <vt:lpstr>Kramer’s solution - affirmative defense of P’s domicile does not apply - but cause of action for relief of P’s domicile does apply</vt:lpstr>
      <vt:lpstr>shouldn’t repeals also be read in the light of their purposes?  assume NY had a guest statute but repealed it  would the repeal apply to Neumeier? Ont P-guest NY D-host accident in Ont</vt:lpstr>
      <vt:lpstr> Ontario guest riding in Michigander’s car  accident in Ontario Ontario has guest statute  Michigan does too  Ontario negligence law minus guest statute applies Michigan’s guest statute applies</vt:lpstr>
      <vt:lpstr>like Neumeier…  Ontario guest riding in NYer’s car  accident in Ontario NY has liability of host to guest  except… Ontario has made absence of guest/host relationship an element of the cause of action rather than an affirmative defense</vt:lpstr>
      <vt:lpstr>real issue is  what law would Ontario want for Neumeier?</vt:lpstr>
      <vt:lpstr>but what law would NY want for Neumeier?  compensatory interest? – no deterrence interest? – no worries about fraud? – yes!</vt:lpstr>
      <vt:lpstr>NY – negligence liability Comp.NY (2) + Deter.NY (4) &gt; FraudNY (5)  Ont – guest statute Comp.Ont (3) + Deter.Ont (1) &lt; FraudOnt (5)  Neumeier NY - FraudNY (5) Ont - Comp.Ont (3) + Deter.Ont (1)  best rule – Comp.Ont (3) + Deter.Ont (1) &lt; FraudNY (5)</vt:lpstr>
      <vt:lpstr>NY – negligence liability Comp.NY (2) + Deter.NY (4) &gt; FraudNY (5)  Ont – guest statute Comp.Ont (3) + Deter.Ont (1) &lt; FraudOnt (5)   Babcock NY P-guest NY D-host Ont accident  NY - Comp.NY (2) &lt; FraudNY (5) Ont - Deter.Ont (1)  best rule: Comp.NY (2) + Deter.Ont (1)  &lt;  FraudNY (5)</vt:lpstr>
      <vt:lpstr>true conflicts</vt:lpstr>
      <vt:lpstr>Lilienthal v Kaufman (Ore. 1964) </vt:lpstr>
      <vt:lpstr>How would 1st Rest answer?</vt:lpstr>
      <vt:lpstr>How would rule of validation answer?</vt:lpstr>
      <vt:lpstr>is CA interested in its law applying?</vt:lpstr>
      <vt:lpstr>is Oregon interested in its law applying?</vt:lpstr>
      <vt:lpstr>Thus far all signs have pointed to applying the law of California and holding the contract enforceable. There is, however, an obstacle to cross before this end can be logically reached. In Olshen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vt:lpstr>
      <vt:lpstr>Is Oregon’s interest stronger than CA’s?</vt:lpstr>
      <vt:lpstr>PowerPoint Presentation</vt:lpstr>
      <vt:lpstr>What if Lilienthal had been brought in CA state court?  What if it had been brought in Nevada state court?</vt:lpstr>
      <vt:lpstr>Why didn’t the plaintiff sue in CA?</vt:lpstr>
      <vt:lpstr>Is giving preference to forum interest in true conflicts so bad?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140</cp:revision>
  <cp:lastPrinted>2018-02-07T17:05:49Z</cp:lastPrinted>
  <dcterms:created xsi:type="dcterms:W3CDTF">2016-02-03T23:33:45Z</dcterms:created>
  <dcterms:modified xsi:type="dcterms:W3CDTF">2018-10-20T23:20:24Z</dcterms:modified>
</cp:coreProperties>
</file>