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4"/>
  </p:handoutMasterIdLst>
  <p:sldIdLst>
    <p:sldId id="289" r:id="rId2"/>
    <p:sldId id="541" r:id="rId3"/>
    <p:sldId id="637" r:id="rId4"/>
    <p:sldId id="542" r:id="rId5"/>
    <p:sldId id="671" r:id="rId6"/>
    <p:sldId id="543" r:id="rId7"/>
    <p:sldId id="545" r:id="rId8"/>
    <p:sldId id="546" r:id="rId9"/>
    <p:sldId id="638" r:id="rId10"/>
    <p:sldId id="672" r:id="rId11"/>
    <p:sldId id="673" r:id="rId12"/>
    <p:sldId id="674" r:id="rId13"/>
    <p:sldId id="675" r:id="rId14"/>
    <p:sldId id="564" r:id="rId15"/>
    <p:sldId id="565" r:id="rId16"/>
    <p:sldId id="660" r:id="rId17"/>
    <p:sldId id="568" r:id="rId18"/>
    <p:sldId id="569" r:id="rId19"/>
    <p:sldId id="570" r:id="rId20"/>
    <p:sldId id="643" r:id="rId21"/>
    <p:sldId id="571" r:id="rId22"/>
    <p:sldId id="644" r:id="rId23"/>
    <p:sldId id="572" r:id="rId24"/>
    <p:sldId id="646" r:id="rId25"/>
    <p:sldId id="573" r:id="rId26"/>
    <p:sldId id="574" r:id="rId27"/>
    <p:sldId id="647" r:id="rId28"/>
    <p:sldId id="575" r:id="rId29"/>
    <p:sldId id="576" r:id="rId30"/>
    <p:sldId id="577" r:id="rId31"/>
    <p:sldId id="578" r:id="rId32"/>
    <p:sldId id="663" r:id="rId33"/>
    <p:sldId id="580" r:id="rId34"/>
    <p:sldId id="581" r:id="rId35"/>
    <p:sldId id="582" r:id="rId36"/>
    <p:sldId id="583" r:id="rId37"/>
    <p:sldId id="584" r:id="rId38"/>
    <p:sldId id="590" r:id="rId39"/>
    <p:sldId id="591" r:id="rId40"/>
    <p:sldId id="592" r:id="rId41"/>
    <p:sldId id="648" r:id="rId42"/>
    <p:sldId id="651" r:id="rId43"/>
    <p:sldId id="650" r:id="rId44"/>
    <p:sldId id="594" r:id="rId45"/>
    <p:sldId id="595" r:id="rId46"/>
    <p:sldId id="603" r:id="rId47"/>
    <p:sldId id="604" r:id="rId48"/>
    <p:sldId id="664" r:id="rId49"/>
    <p:sldId id="665" r:id="rId50"/>
    <p:sldId id="606" r:id="rId51"/>
    <p:sldId id="607" r:id="rId52"/>
    <p:sldId id="608" r:id="rId53"/>
    <p:sldId id="678" r:id="rId54"/>
    <p:sldId id="677" r:id="rId55"/>
    <p:sldId id="649" r:id="rId56"/>
    <p:sldId id="676" r:id="rId57"/>
    <p:sldId id="652" r:id="rId58"/>
    <p:sldId id="610" r:id="rId59"/>
    <p:sldId id="611" r:id="rId60"/>
    <p:sldId id="612" r:id="rId61"/>
    <p:sldId id="613" r:id="rId62"/>
    <p:sldId id="614" r:id="rId63"/>
    <p:sldId id="615" r:id="rId64"/>
    <p:sldId id="616" r:id="rId65"/>
    <p:sldId id="617" r:id="rId66"/>
    <p:sldId id="655" r:id="rId67"/>
    <p:sldId id="618" r:id="rId68"/>
    <p:sldId id="619" r:id="rId69"/>
    <p:sldId id="622" r:id="rId70"/>
    <p:sldId id="653" r:id="rId71"/>
    <p:sldId id="654" r:id="rId72"/>
    <p:sldId id="623" r:id="rId73"/>
    <p:sldId id="624" r:id="rId74"/>
    <p:sldId id="625" r:id="rId75"/>
    <p:sldId id="658" r:id="rId76"/>
    <p:sldId id="659" r:id="rId77"/>
    <p:sldId id="666" r:id="rId78"/>
    <p:sldId id="667" r:id="rId79"/>
    <p:sldId id="669" r:id="rId80"/>
    <p:sldId id="668" r:id="rId81"/>
    <p:sldId id="656" r:id="rId82"/>
    <p:sldId id="626" r:id="rId8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78" d="100"/>
          <a:sy n="78"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1D8C2EB8-1787-4CEE-9E79-ADA560B91617}" type="datetimeFigureOut">
              <a:rPr lang="en-US" smtClean="0"/>
              <a:t>4/16/2018</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1440" tIns="45720" rIns="91440" bIns="45720" rtlCol="0" anchor="b"/>
          <a:lstStyle>
            <a:lvl1pPr algn="r">
              <a:defRPr sz="1200"/>
            </a:lvl1pPr>
          </a:lstStyle>
          <a:p>
            <a:fld id="{AD18E2D7-2AB9-457C-9FAD-2716FF08D893}" type="slidenum">
              <a:rPr lang="en-US" smtClean="0"/>
              <a:t>‹#›</a:t>
            </a:fld>
            <a:endParaRPr lang="en-US"/>
          </a:p>
        </p:txBody>
      </p:sp>
    </p:spTree>
    <p:extLst>
      <p:ext uri="{BB962C8B-B14F-4D97-AF65-F5344CB8AC3E}">
        <p14:creationId xmlns:p14="http://schemas.microsoft.com/office/powerpoint/2010/main" val="1836908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85497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29229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27255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37861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91970-D358-4973-8428-661A740BF7F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416553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391970-D358-4973-8428-661A740BF7F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56635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91970-D358-4973-8428-661A740BF7FB}"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79708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391970-D358-4973-8428-661A740BF7FB}"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1515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91970-D358-4973-8428-661A740BF7FB}"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339982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91970-D358-4973-8428-661A740BF7F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242921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91970-D358-4973-8428-661A740BF7F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45035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91970-D358-4973-8428-661A740BF7FB}" type="datetimeFigureOut">
              <a:rPr lang="en-US" smtClean="0"/>
              <a:t>4/16/2018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3D745-16F0-461C-BFAF-8361715C48FA}" type="slidenum">
              <a:rPr lang="en-US" smtClean="0"/>
              <a:t>‹#›</a:t>
            </a:fld>
            <a:endParaRPr lang="en-US"/>
          </a:p>
        </p:txBody>
      </p:sp>
    </p:spTree>
    <p:extLst>
      <p:ext uri="{BB962C8B-B14F-4D97-AF65-F5344CB8AC3E}">
        <p14:creationId xmlns:p14="http://schemas.microsoft.com/office/powerpoint/2010/main" val="3713320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smtClean="0"/>
              <a:t>Lecture 26</a:t>
            </a:r>
            <a:br>
              <a:rPr lang="en-US" dirty="0" smtClean="0"/>
            </a:br>
            <a:r>
              <a:rPr lang="en-US" dirty="0" smtClean="0"/>
              <a:t>Apr. 16, 2018</a:t>
            </a:r>
            <a:endParaRPr lang="en-US" dirty="0"/>
          </a:p>
        </p:txBody>
      </p:sp>
    </p:spTree>
    <p:extLst>
      <p:ext uri="{BB962C8B-B14F-4D97-AF65-F5344CB8AC3E}">
        <p14:creationId xmlns:p14="http://schemas.microsoft.com/office/powerpoint/2010/main" val="320765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96313"/>
          </a:xfrm>
        </p:spPr>
        <p:txBody>
          <a:bodyPr/>
          <a:lstStyle/>
          <a:p>
            <a:r>
              <a:rPr lang="en-US" dirty="0"/>
              <a:t>t</a:t>
            </a:r>
            <a:r>
              <a:rPr lang="en-US" dirty="0" smtClean="0"/>
              <a:t>he policy of vertical uniformity is not constitutionally mandated</a:t>
            </a:r>
            <a:br>
              <a:rPr lang="en-US" dirty="0" smtClean="0"/>
            </a:br>
            <a:r>
              <a:rPr lang="en-US" dirty="0"/>
              <a:t/>
            </a:r>
            <a:br>
              <a:rPr lang="en-US" dirty="0"/>
            </a:br>
            <a:r>
              <a:rPr lang="en-US" dirty="0" smtClean="0"/>
              <a:t>so where does it come from?</a:t>
            </a:r>
            <a:endParaRPr lang="en-US" dirty="0"/>
          </a:p>
        </p:txBody>
      </p:sp>
    </p:spTree>
    <p:extLst>
      <p:ext uri="{BB962C8B-B14F-4D97-AF65-F5344CB8AC3E}">
        <p14:creationId xmlns:p14="http://schemas.microsoft.com/office/powerpoint/2010/main" val="355746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73891"/>
          </a:xfrm>
        </p:spPr>
        <p:txBody>
          <a:bodyPr/>
          <a:lstStyle/>
          <a:p>
            <a:r>
              <a:rPr lang="en-US" dirty="0"/>
              <a:t>t</a:t>
            </a:r>
            <a:r>
              <a:rPr lang="en-US" dirty="0" smtClean="0"/>
              <a:t>he diversity statute?</a:t>
            </a:r>
            <a:endParaRPr lang="en-US" dirty="0"/>
          </a:p>
        </p:txBody>
      </p:sp>
    </p:spTree>
    <p:extLst>
      <p:ext uri="{BB962C8B-B14F-4D97-AF65-F5344CB8AC3E}">
        <p14:creationId xmlns:p14="http://schemas.microsoft.com/office/powerpoint/2010/main" val="288594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899751"/>
          </a:xfrm>
        </p:spPr>
        <p:txBody>
          <a:bodyPr>
            <a:normAutofit fontScale="90000"/>
          </a:bodyPr>
          <a:lstStyle/>
          <a:p>
            <a:r>
              <a:rPr lang="en-US" dirty="0" smtClean="0"/>
              <a:t>a horizontal analogue</a:t>
            </a:r>
            <a:br>
              <a:rPr lang="en-US" dirty="0" smtClean="0"/>
            </a:br>
            <a:r>
              <a:rPr lang="en-US" dirty="0"/>
              <a:t/>
            </a:r>
            <a:br>
              <a:rPr lang="en-US" dirty="0"/>
            </a:br>
            <a:r>
              <a:rPr lang="en-US" dirty="0" smtClean="0"/>
              <a:t>P sues D in NY state court on a Pa cause of action</a:t>
            </a:r>
            <a:br>
              <a:rPr lang="en-US" dirty="0" smtClean="0"/>
            </a:br>
            <a:r>
              <a:rPr lang="en-US" dirty="0"/>
              <a:t/>
            </a:r>
            <a:br>
              <a:rPr lang="en-US" dirty="0"/>
            </a:br>
            <a:r>
              <a:rPr lang="en-US" dirty="0" smtClean="0"/>
              <a:t>NY has a 6-yr statute of limitations</a:t>
            </a:r>
            <a:br>
              <a:rPr lang="en-US" dirty="0" smtClean="0"/>
            </a:br>
            <a:r>
              <a:rPr lang="en-US" dirty="0"/>
              <a:t/>
            </a:r>
            <a:br>
              <a:rPr lang="en-US" dirty="0"/>
            </a:br>
            <a:r>
              <a:rPr lang="en-US" dirty="0" smtClean="0"/>
              <a:t>Pa’s 1 </a:t>
            </a:r>
            <a:r>
              <a:rPr lang="en-US" dirty="0" err="1" smtClean="0"/>
              <a:t>yr</a:t>
            </a:r>
            <a:r>
              <a:rPr lang="en-US" dirty="0" smtClean="0"/>
              <a:t> statute of limitations is not bound up with the Pa cause of action</a:t>
            </a:r>
            <a:br>
              <a:rPr lang="en-US" dirty="0" smtClean="0"/>
            </a:br>
            <a:r>
              <a:rPr lang="en-US" dirty="0"/>
              <a:t/>
            </a:r>
            <a:br>
              <a:rPr lang="en-US" dirty="0"/>
            </a:br>
            <a:r>
              <a:rPr lang="en-US" dirty="0" smtClean="0"/>
              <a:t>but NY has a borrowing statute</a:t>
            </a:r>
            <a:endParaRPr lang="en-US" dirty="0"/>
          </a:p>
        </p:txBody>
      </p:sp>
    </p:spTree>
    <p:extLst>
      <p:ext uri="{BB962C8B-B14F-4D97-AF65-F5344CB8AC3E}">
        <p14:creationId xmlns:p14="http://schemas.microsoft.com/office/powerpoint/2010/main" val="2697120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5963" y="365125"/>
            <a:ext cx="10637837" cy="6297613"/>
          </a:xfrm>
        </p:spPr>
        <p:txBody>
          <a:bodyPr/>
          <a:lstStyle/>
          <a:p>
            <a:pPr eaLnBrk="1" hangingPunct="1"/>
            <a:r>
              <a:rPr lang="en-US" altLang="en-US" dirty="0"/>
              <a:t>a</a:t>
            </a:r>
            <a:r>
              <a:rPr lang="en-US" altLang="en-US" dirty="0" smtClean="0"/>
              <a:t> New Jersey statute requires small shareholders bringing derivative actions to post a bond. </a:t>
            </a:r>
            <a:br>
              <a:rPr lang="en-US" altLang="en-US" dirty="0" smtClean="0"/>
            </a:br>
            <a:r>
              <a:rPr lang="en-US" altLang="en-US" dirty="0" smtClean="0"/>
              <a:t/>
            </a:r>
            <a:br>
              <a:rPr lang="en-US" altLang="en-US" dirty="0" smtClean="0"/>
            </a:br>
            <a:r>
              <a:rPr lang="en-US" altLang="en-US" dirty="0"/>
              <a:t>s</a:t>
            </a:r>
            <a:r>
              <a:rPr lang="en-US" altLang="en-US" dirty="0" smtClean="0"/>
              <a:t>hould this statute be used by a federal court in New Jersey for a derivative action under Delaware law?</a:t>
            </a:r>
          </a:p>
        </p:txBody>
      </p:sp>
    </p:spTree>
    <p:extLst>
      <p:ext uri="{BB962C8B-B14F-4D97-AF65-F5344CB8AC3E}">
        <p14:creationId xmlns:p14="http://schemas.microsoft.com/office/powerpoint/2010/main" val="2376160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21276" y="259492"/>
            <a:ext cx="10953149" cy="6376086"/>
          </a:xfrm>
        </p:spPr>
        <p:txBody>
          <a:bodyPr>
            <a:normAutofit fontScale="90000"/>
          </a:bodyPr>
          <a:lstStyle/>
          <a:p>
            <a:pPr eaLnBrk="1" hangingPunct="1"/>
            <a:r>
              <a:rPr lang="en-US" altLang="en-US" dirty="0" smtClean="0"/>
              <a:t>Byrd v. Blue Ridge Elec. Coop. (US 1958)</a:t>
            </a:r>
            <a:br>
              <a:rPr lang="en-US" altLang="en-US" dirty="0" smtClean="0"/>
            </a:br>
            <a:r>
              <a:rPr lang="en-US" altLang="en-US" dirty="0"/>
              <a:t/>
            </a:r>
            <a:br>
              <a:rPr lang="en-US" altLang="en-US" dirty="0"/>
            </a:br>
            <a:r>
              <a:rPr lang="en-US" altLang="en-US" dirty="0" smtClean="0"/>
              <a:t>a federal court in SC is entertaining SC tort actions</a:t>
            </a:r>
            <a:br>
              <a:rPr lang="en-US" altLang="en-US" dirty="0" smtClean="0"/>
            </a:br>
            <a:r>
              <a:rPr lang="en-US" altLang="en-US" dirty="0"/>
              <a:t/>
            </a:r>
            <a:br>
              <a:rPr lang="en-US" altLang="en-US" dirty="0"/>
            </a:br>
            <a:r>
              <a:rPr lang="en-US" altLang="en-US" dirty="0" smtClean="0"/>
              <a:t>there is a question of whether the plaintiff was a statutory employee subject to SC worker’s comp</a:t>
            </a:r>
            <a:br>
              <a:rPr lang="en-US" altLang="en-US" dirty="0" smtClean="0"/>
            </a:br>
            <a:r>
              <a:rPr lang="en-US" altLang="en-US" dirty="0"/>
              <a:t/>
            </a:r>
            <a:br>
              <a:rPr lang="en-US" altLang="en-US" dirty="0"/>
            </a:br>
            <a:r>
              <a:rPr lang="en-US" altLang="en-US" dirty="0" smtClean="0"/>
              <a:t>whether he was is decided by a judge in SC state court</a:t>
            </a:r>
            <a:br>
              <a:rPr lang="en-US" altLang="en-US" dirty="0" smtClean="0"/>
            </a:br>
            <a:r>
              <a:rPr lang="en-US" altLang="en-US" dirty="0"/>
              <a:t/>
            </a:r>
            <a:br>
              <a:rPr lang="en-US" altLang="en-US" dirty="0"/>
            </a:br>
            <a:r>
              <a:rPr lang="en-US" altLang="en-US" dirty="0" smtClean="0"/>
              <a:t>the federal approach would be to decide the matter by a jury </a:t>
            </a:r>
          </a:p>
        </p:txBody>
      </p:sp>
    </p:spTree>
    <p:extLst>
      <p:ext uri="{BB962C8B-B14F-4D97-AF65-F5344CB8AC3E}">
        <p14:creationId xmlns:p14="http://schemas.microsoft.com/office/powerpoint/2010/main" val="56037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81025" y="365125"/>
            <a:ext cx="10772775" cy="6265863"/>
          </a:xfrm>
        </p:spPr>
        <p:txBody>
          <a:bodyPr/>
          <a:lstStyle/>
          <a:p>
            <a:pPr eaLnBrk="1" hangingPunct="1"/>
            <a:r>
              <a:rPr lang="en-US" altLang="en-US" smtClean="0"/>
              <a:t>“First. It was decided in Erie R. Co. v. Tompkins that the federal courts in diversity cases must respect the definition of state-created rights and obligations by the state courts. We must, therefore, first examine the [state] rule … to determine whether it is bound up with these rights and obligations in such a way that its application in the federal court is required.”</a:t>
            </a:r>
          </a:p>
        </p:txBody>
      </p:sp>
    </p:spTree>
    <p:extLst>
      <p:ext uri="{BB962C8B-B14F-4D97-AF65-F5344CB8AC3E}">
        <p14:creationId xmlns:p14="http://schemas.microsoft.com/office/powerpoint/2010/main" val="1058867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986248"/>
          </a:xfrm>
        </p:spPr>
        <p:txBody>
          <a:bodyPr/>
          <a:lstStyle/>
          <a:p>
            <a:r>
              <a:rPr lang="en-US" dirty="0" smtClean="0"/>
              <a:t>really?</a:t>
            </a:r>
            <a:br>
              <a:rPr lang="en-US" dirty="0" smtClean="0"/>
            </a:br>
            <a:r>
              <a:rPr lang="en-US" dirty="0"/>
              <a:t/>
            </a:r>
            <a:br>
              <a:rPr lang="en-US" dirty="0"/>
            </a:br>
            <a:r>
              <a:rPr lang="en-US" dirty="0"/>
              <a:t>c</a:t>
            </a:r>
            <a:r>
              <a:rPr lang="en-US" dirty="0" smtClean="0"/>
              <a:t>an a state bind up its entire procedural code into its cause of action?</a:t>
            </a:r>
            <a:endParaRPr lang="en-US" dirty="0"/>
          </a:p>
        </p:txBody>
      </p:sp>
    </p:spTree>
    <p:extLst>
      <p:ext uri="{BB962C8B-B14F-4D97-AF65-F5344CB8AC3E}">
        <p14:creationId xmlns:p14="http://schemas.microsoft.com/office/powerpoint/2010/main" val="3016079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50" y="365125"/>
            <a:ext cx="10788650" cy="6075363"/>
          </a:xfrm>
        </p:spPr>
        <p:txBody>
          <a:bodyPr rtlCol="0">
            <a:normAutofit fontScale="90000"/>
          </a:bodyPr>
          <a:lstStyle/>
          <a:p>
            <a:pPr eaLnBrk="1" fontAlgn="auto" hangingPunct="1">
              <a:spcAft>
                <a:spcPts val="0"/>
              </a:spcAft>
              <a:defRPr/>
            </a:pPr>
            <a:r>
              <a:rPr lang="en-US" dirty="0" smtClean="0"/>
              <a:t>“But cases following </a:t>
            </a:r>
            <a:r>
              <a:rPr lang="en-US" i="1" dirty="0" smtClean="0"/>
              <a:t>Erie</a:t>
            </a:r>
            <a:r>
              <a:rPr lang="en-US" dirty="0" smtClean="0"/>
              <a:t> have evinced a broader policy to the effect that the federal courts should conform as near as may be -- in the absence of other considerations -- to state rules even of form and mode where the state rules may bear substantially on the question whether the litigation would come out one way in the federal court and another way in the state court if the federal</a:t>
            </a:r>
            <a:br>
              <a:rPr lang="en-US" dirty="0" smtClean="0"/>
            </a:br>
            <a:r>
              <a:rPr lang="en-US" dirty="0" smtClean="0"/>
              <a:t>court failed to apply a particular local rule.”</a:t>
            </a:r>
            <a:br>
              <a:rPr lang="en-US" dirty="0" smtClean="0"/>
            </a:br>
            <a:endParaRPr lang="en-US" dirty="0" smtClean="0"/>
          </a:p>
        </p:txBody>
      </p:sp>
    </p:spTree>
    <p:extLst>
      <p:ext uri="{BB962C8B-B14F-4D97-AF65-F5344CB8AC3E}">
        <p14:creationId xmlns:p14="http://schemas.microsoft.com/office/powerpoint/2010/main" val="218116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96900" y="365125"/>
            <a:ext cx="10756900" cy="5734050"/>
          </a:xfrm>
        </p:spPr>
        <p:txBody>
          <a:bodyPr/>
          <a:lstStyle/>
          <a:p>
            <a:pPr eaLnBrk="1" hangingPunct="1"/>
            <a:r>
              <a:rPr lang="en-US" altLang="en-US" smtClean="0"/>
              <a:t>“But there are affirmative countervailing considerations at work here.”</a:t>
            </a:r>
          </a:p>
        </p:txBody>
      </p:sp>
    </p:spTree>
    <p:extLst>
      <p:ext uri="{BB962C8B-B14F-4D97-AF65-F5344CB8AC3E}">
        <p14:creationId xmlns:p14="http://schemas.microsoft.com/office/powerpoint/2010/main" val="78514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202362"/>
          </a:xfrm>
        </p:spPr>
        <p:txBody>
          <a:bodyPr/>
          <a:lstStyle/>
          <a:p>
            <a:pPr eaLnBrk="1" hangingPunct="1"/>
            <a:r>
              <a:rPr lang="en-US" altLang="en-US" dirty="0" smtClean="0"/>
              <a:t>Hanna v. </a:t>
            </a:r>
            <a:r>
              <a:rPr lang="en-US" altLang="en-US" dirty="0" err="1" smtClean="0"/>
              <a:t>Plumer</a:t>
            </a:r>
            <a:r>
              <a:rPr lang="en-US" altLang="en-US" dirty="0" smtClean="0"/>
              <a:t/>
            </a:r>
            <a:br>
              <a:rPr lang="en-US" altLang="en-US" dirty="0" smtClean="0"/>
            </a:br>
            <a:r>
              <a:rPr lang="en-US" altLang="en-US" dirty="0" smtClean="0"/>
              <a:t>(US 1965)</a:t>
            </a:r>
            <a:br>
              <a:rPr lang="en-US" altLang="en-US" dirty="0" smtClean="0"/>
            </a:br>
            <a:r>
              <a:rPr lang="en-US" altLang="en-US" dirty="0" smtClean="0"/>
              <a:t/>
            </a:r>
            <a:br>
              <a:rPr lang="en-US" altLang="en-US" dirty="0" smtClean="0"/>
            </a:br>
            <a:r>
              <a:rPr lang="en-US" altLang="en-US" dirty="0" smtClean="0"/>
              <a:t>suit in fed </a:t>
            </a:r>
            <a:r>
              <a:rPr lang="en-US" altLang="en-US" dirty="0" err="1" smtClean="0"/>
              <a:t>ct</a:t>
            </a:r>
            <a:r>
              <a:rPr lang="en-US" altLang="en-US" dirty="0" smtClean="0"/>
              <a:t> in MA under MA law</a:t>
            </a:r>
            <a:br>
              <a:rPr lang="en-US" altLang="en-US" dirty="0" smtClean="0"/>
            </a:br>
            <a:r>
              <a:rPr lang="en-US" altLang="en-US" dirty="0" smtClean="0"/>
              <a:t/>
            </a:r>
            <a:br>
              <a:rPr lang="en-US" altLang="en-US" dirty="0" smtClean="0"/>
            </a:br>
            <a:r>
              <a:rPr lang="en-US" altLang="en-US" dirty="0" smtClean="0"/>
              <a:t>should MA’s service rule be used or can the </a:t>
            </a:r>
            <a:r>
              <a:rPr lang="en-US" altLang="en-US" dirty="0" err="1" smtClean="0"/>
              <a:t>ct</a:t>
            </a:r>
            <a:r>
              <a:rPr lang="en-US" altLang="en-US" dirty="0" smtClean="0"/>
              <a:t> use the FRCP governing service instead?</a:t>
            </a:r>
            <a:br>
              <a:rPr lang="en-US" altLang="en-US" dirty="0" smtClean="0"/>
            </a:br>
            <a:endParaRPr lang="en-US" altLang="en-US" dirty="0" smtClean="0"/>
          </a:p>
        </p:txBody>
      </p:sp>
    </p:spTree>
    <p:extLst>
      <p:ext uri="{BB962C8B-B14F-4D97-AF65-F5344CB8AC3E}">
        <p14:creationId xmlns:p14="http://schemas.microsoft.com/office/powerpoint/2010/main" val="89573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057400" y="274638"/>
            <a:ext cx="8153400" cy="5973762"/>
          </a:xfrm>
        </p:spPr>
        <p:txBody>
          <a:bodyPr/>
          <a:lstStyle/>
          <a:p>
            <a:pPr eaLnBrk="1" hangingPunct="1"/>
            <a:r>
              <a:rPr lang="en-US" altLang="en-US" smtClean="0"/>
              <a:t>Erie</a:t>
            </a:r>
          </a:p>
        </p:txBody>
      </p:sp>
    </p:spTree>
    <p:extLst>
      <p:ext uri="{BB962C8B-B14F-4D97-AF65-F5344CB8AC3E}">
        <p14:creationId xmlns:p14="http://schemas.microsoft.com/office/powerpoint/2010/main" val="885024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97459"/>
          </a:xfrm>
        </p:spPr>
        <p:txBody>
          <a:bodyPr/>
          <a:lstStyle/>
          <a:p>
            <a:r>
              <a:rPr lang="en-US" dirty="0"/>
              <a:t>a</a:t>
            </a:r>
            <a:r>
              <a:rPr lang="en-US" dirty="0" smtClean="0"/>
              <a:t>ssume there is no FRCP governing the matter, but instead a federal common law rule</a:t>
            </a:r>
            <a:endParaRPr lang="en-US" dirty="0"/>
          </a:p>
        </p:txBody>
      </p:sp>
    </p:spTree>
    <p:extLst>
      <p:ext uri="{BB962C8B-B14F-4D97-AF65-F5344CB8AC3E}">
        <p14:creationId xmlns:p14="http://schemas.microsoft.com/office/powerpoint/2010/main" val="2293717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96863" y="274638"/>
            <a:ext cx="11696700" cy="6583362"/>
          </a:xfrm>
        </p:spPr>
        <p:txBody>
          <a:bodyPr/>
          <a:lstStyle/>
          <a:p>
            <a:r>
              <a:rPr lang="en-US" altLang="en-US" sz="3600" smtClean="0"/>
              <a:t>The [Erie] decision was also in part a reaction to the practice of 'forum-shopping' which had grown up in response to the rule of Swift v. Tyson. That the York test was an attempt to effectuate these policies is demonstrated by the fact that the opinion framed the inquiry in terms of 'substantial' variations between state and federal litigation.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a:t>
            </a:r>
            <a:r>
              <a:rPr lang="en-US" altLang="en-US" sz="3600" b="1" smtClean="0"/>
              <a:t>discouragement of forum-shopping and avoidance of inequitable administration of the laws.</a:t>
            </a:r>
            <a:endParaRPr lang="en-US" altLang="en-US" sz="3600" smtClean="0"/>
          </a:p>
        </p:txBody>
      </p:sp>
    </p:spTree>
    <p:extLst>
      <p:ext uri="{BB962C8B-B14F-4D97-AF65-F5344CB8AC3E}">
        <p14:creationId xmlns:p14="http://schemas.microsoft.com/office/powerpoint/2010/main" val="471990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09816"/>
          </a:xfrm>
        </p:spPr>
        <p:txBody>
          <a:bodyPr/>
          <a:lstStyle/>
          <a:p>
            <a:r>
              <a:rPr lang="en-US" dirty="0"/>
              <a:t>a</a:t>
            </a:r>
            <a:r>
              <a:rPr lang="en-US" dirty="0" smtClean="0"/>
              <a:t>re York, Woods, and Cohen still good law in the light of Hanna?</a:t>
            </a:r>
            <a:endParaRPr lang="en-US" dirty="0"/>
          </a:p>
        </p:txBody>
      </p:sp>
    </p:spTree>
    <p:extLst>
      <p:ext uri="{BB962C8B-B14F-4D97-AF65-F5344CB8AC3E}">
        <p14:creationId xmlns:p14="http://schemas.microsoft.com/office/powerpoint/2010/main" val="4214663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65163" y="365125"/>
            <a:ext cx="10688637" cy="6070600"/>
          </a:xfrm>
        </p:spPr>
        <p:txBody>
          <a:bodyPr/>
          <a:lstStyle/>
          <a:p>
            <a:r>
              <a:rPr lang="en-US" altLang="en-US" smtClean="0"/>
              <a:t>There is, however, a more fundamental flaw in respondent's syllogism: the incorrect assumption that the rule of </a:t>
            </a:r>
            <a:r>
              <a:rPr lang="en-US" altLang="en-US" i="1" smtClean="0"/>
              <a:t>Erie R. Co. v. Tompkins</a:t>
            </a:r>
            <a:r>
              <a:rPr lang="en-US" altLang="en-US" smtClean="0"/>
              <a:t> constitutes the appropriate test </a:t>
            </a:r>
            <a:br>
              <a:rPr lang="en-US" altLang="en-US" smtClean="0"/>
            </a:br>
            <a:r>
              <a:rPr lang="en-US" altLang="en-US" smtClean="0"/>
              <a:t>of the validity, and therefore the applicability, of a Federal Rule of Civil Procedure. The </a:t>
            </a:r>
            <a:r>
              <a:rPr lang="en-US" altLang="en-US" i="1" smtClean="0"/>
              <a:t>Erie</a:t>
            </a:r>
            <a:r>
              <a:rPr lang="en-US" altLang="en-US" smtClean="0"/>
              <a:t> rule has never been invoked to void a Federal Rule.</a:t>
            </a:r>
          </a:p>
        </p:txBody>
      </p:sp>
    </p:spTree>
    <p:extLst>
      <p:ext uri="{BB962C8B-B14F-4D97-AF65-F5344CB8AC3E}">
        <p14:creationId xmlns:p14="http://schemas.microsoft.com/office/powerpoint/2010/main" val="3835029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73891"/>
          </a:xfrm>
        </p:spPr>
        <p:txBody>
          <a:bodyPr/>
          <a:lstStyle/>
          <a:p>
            <a:r>
              <a:rPr lang="en-US" dirty="0"/>
              <a:t>w</a:t>
            </a:r>
            <a:r>
              <a:rPr lang="en-US" dirty="0" smtClean="0"/>
              <a:t>hat is </a:t>
            </a:r>
            <a:r>
              <a:rPr lang="en-US" i="1" dirty="0" smtClean="0"/>
              <a:t>Congress’s</a:t>
            </a:r>
            <a:r>
              <a:rPr lang="en-US" dirty="0" smtClean="0"/>
              <a:t> power over the procedure of federal courts in diversity cases?</a:t>
            </a:r>
            <a:endParaRPr lang="en-US" dirty="0"/>
          </a:p>
        </p:txBody>
      </p:sp>
    </p:spTree>
    <p:extLst>
      <p:ext uri="{BB962C8B-B14F-4D97-AF65-F5344CB8AC3E}">
        <p14:creationId xmlns:p14="http://schemas.microsoft.com/office/powerpoint/2010/main" val="188951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eaLnBrk="1" fontAlgn="auto" hangingPunct="1">
              <a:spcAft>
                <a:spcPts val="0"/>
              </a:spcAft>
              <a:defRPr/>
            </a:pPr>
            <a:r>
              <a:rPr lang="en-US" dirty="0" smtClean="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p>
        </p:txBody>
      </p:sp>
    </p:spTree>
    <p:extLst>
      <p:ext uri="{BB962C8B-B14F-4D97-AF65-F5344CB8AC3E}">
        <p14:creationId xmlns:p14="http://schemas.microsoft.com/office/powerpoint/2010/main" val="3454471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274638"/>
            <a:ext cx="8534400" cy="6430962"/>
          </a:xfrm>
        </p:spPr>
        <p:txBody>
          <a:bodyPr/>
          <a:lstStyle/>
          <a:p>
            <a:pPr eaLnBrk="1" hangingPunct="1"/>
            <a:r>
              <a:rPr lang="en-US" altLang="en-US" dirty="0"/>
              <a:t>c</a:t>
            </a:r>
            <a:r>
              <a:rPr lang="en-US" altLang="en-US" dirty="0" smtClean="0"/>
              <a:t>ould Congress pass a uniform limitations period for state law actions brought in federal court?</a:t>
            </a:r>
          </a:p>
        </p:txBody>
      </p:sp>
    </p:spTree>
    <p:extLst>
      <p:ext uri="{BB962C8B-B14F-4D97-AF65-F5344CB8AC3E}">
        <p14:creationId xmlns:p14="http://schemas.microsoft.com/office/powerpoint/2010/main" val="1802097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smtClean="0"/>
              <a:t>what limits has Congress put on FRCPs?</a:t>
            </a:r>
            <a:endParaRPr lang="en-US" dirty="0"/>
          </a:p>
        </p:txBody>
      </p:sp>
    </p:spTree>
    <p:extLst>
      <p:ext uri="{BB962C8B-B14F-4D97-AF65-F5344CB8AC3E}">
        <p14:creationId xmlns:p14="http://schemas.microsoft.com/office/powerpoint/2010/main" val="700394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274638"/>
            <a:ext cx="8458200" cy="6202362"/>
          </a:xfrm>
        </p:spPr>
        <p:txBody>
          <a:bodyPr/>
          <a:lstStyle/>
          <a:p>
            <a:pPr eaLnBrk="1" hangingPunct="1"/>
            <a:r>
              <a:rPr lang="en-US" altLang="en-US" sz="3600" smtClean="0"/>
              <a:t>28 U.S.C. § 2072. - Rules of procedure and evidence; power to prescribe </a:t>
            </a:r>
            <a:br>
              <a:rPr lang="en-US" altLang="en-US" sz="3600" smtClean="0"/>
            </a:br>
            <a:r>
              <a:rPr lang="en-US" altLang="en-US" sz="3600" smtClean="0"/>
              <a:t>(a) The Supreme Court shall have the power to prescribe general rules of practice and procedure and rules of evidence for cases in the United States district courts (including proceedings before magistrate judges thereof) and courts of appeals. </a:t>
            </a:r>
            <a:br>
              <a:rPr lang="en-US" altLang="en-US" sz="3600" smtClean="0"/>
            </a:br>
            <a:r>
              <a:rPr lang="en-US" altLang="en-US" sz="3600" smtClean="0"/>
              <a:t>(b) Such rules shall not abridge, enlarge or modify any substantive right. . . .’</a:t>
            </a:r>
            <a:br>
              <a:rPr lang="en-US" altLang="en-US" sz="3600" smtClean="0"/>
            </a:br>
            <a:endParaRPr lang="en-US" altLang="en-US" sz="3600" smtClean="0"/>
          </a:p>
        </p:txBody>
      </p:sp>
    </p:spTree>
    <p:extLst>
      <p:ext uri="{BB962C8B-B14F-4D97-AF65-F5344CB8AC3E}">
        <p14:creationId xmlns:p14="http://schemas.microsoft.com/office/powerpoint/2010/main" val="2159971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381000"/>
            <a:ext cx="8915400" cy="6629400"/>
          </a:xfrm>
        </p:spPr>
        <p:txBody>
          <a:bodyPr/>
          <a:lstStyle/>
          <a:p>
            <a:pPr eaLnBrk="1" hangingPunct="1"/>
            <a:r>
              <a:rPr lang="en-US" altLang="en-US" sz="3600" smtClean="0"/>
              <a:t>“Under the cases construing the scope of the Enabling Act, Rule 4(d)(1) clearly passes muster. Prescribing the manner in which a defendant is to be notified that a suit has been instituted against him, it relates to the ‘practice and procedure of the district courts.’ </a:t>
            </a:r>
            <a:br>
              <a:rPr lang="en-US" altLang="en-US" sz="3600" smtClean="0"/>
            </a:br>
            <a:r>
              <a:rPr lang="en-US" altLang="en-US" sz="3600" smtClean="0"/>
              <a:t>‘The test must be whether a rule really regulates procedure, - the judicial process for enforcing rights and duties recognized by substantive law and for justly administering remedy and redress for disregard or infraction of them.’ Sibbach v. Wilson &amp; Co.”</a:t>
            </a:r>
            <a:br>
              <a:rPr lang="en-US" altLang="en-US" sz="3600" smtClean="0"/>
            </a:br>
            <a:endParaRPr lang="en-US" altLang="en-US" sz="3600" smtClean="0"/>
          </a:p>
        </p:txBody>
      </p:sp>
    </p:spTree>
    <p:extLst>
      <p:ext uri="{BB962C8B-B14F-4D97-AF65-F5344CB8AC3E}">
        <p14:creationId xmlns:p14="http://schemas.microsoft.com/office/powerpoint/2010/main" val="390738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1331146" cy="5961534"/>
          </a:xfrm>
        </p:spPr>
        <p:txBody>
          <a:bodyPr/>
          <a:lstStyle/>
          <a:p>
            <a:r>
              <a:rPr lang="en-US" dirty="0"/>
              <a:t>t</a:t>
            </a:r>
            <a:r>
              <a:rPr lang="en-US" dirty="0" smtClean="0"/>
              <a:t>he horizontal substance procedure distinction</a:t>
            </a:r>
            <a:endParaRPr lang="en-US" dirty="0"/>
          </a:p>
        </p:txBody>
      </p:sp>
    </p:spTree>
    <p:extLst>
      <p:ext uri="{BB962C8B-B14F-4D97-AF65-F5344CB8AC3E}">
        <p14:creationId xmlns:p14="http://schemas.microsoft.com/office/powerpoint/2010/main" val="2945186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66925" y="365125"/>
            <a:ext cx="7972425" cy="5745163"/>
          </a:xfrm>
        </p:spPr>
        <p:txBody>
          <a:bodyPr/>
          <a:lstStyle/>
          <a:p>
            <a:pPr eaLnBrk="1" hangingPunct="1"/>
            <a:r>
              <a:rPr lang="en-US" altLang="en-US" smtClean="0"/>
              <a:t>Erie flow chart...</a:t>
            </a:r>
          </a:p>
        </p:txBody>
      </p:sp>
    </p:spTree>
    <p:extLst>
      <p:ext uri="{BB962C8B-B14F-4D97-AF65-F5344CB8AC3E}">
        <p14:creationId xmlns:p14="http://schemas.microsoft.com/office/powerpoint/2010/main" val="650693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39938" y="304800"/>
            <a:ext cx="8610600" cy="6278563"/>
          </a:xfrm>
        </p:spPr>
        <p:txBody>
          <a:bodyPr rtlCol="0">
            <a:normAutofit fontScale="90000"/>
          </a:bodyPr>
          <a:lstStyle/>
          <a:p>
            <a:pPr eaLnBrk="1" fontAlgn="auto" hangingPunct="1">
              <a:spcAft>
                <a:spcPts val="0"/>
              </a:spcAft>
              <a:defRPr/>
            </a:pPr>
            <a:r>
              <a:rPr lang="en-US" altLang="en-US" dirty="0" smtClean="0"/>
              <a:t>is the federal court sitting in diversity/alienage or is there a cause of action with supplemental jurisdiction?</a:t>
            </a:r>
            <a:br>
              <a:rPr lang="en-US" altLang="en-US" dirty="0" smtClean="0"/>
            </a:br>
            <a:r>
              <a:rPr lang="en-US" altLang="en-US" dirty="0" smtClean="0"/>
              <a:t>	</a:t>
            </a:r>
            <a:br>
              <a:rPr lang="en-US" altLang="en-US" dirty="0" smtClean="0"/>
            </a:br>
            <a:r>
              <a:rPr lang="en-US" altLang="en-US" dirty="0" smtClean="0"/>
              <a:t>NO?</a:t>
            </a:r>
            <a:br>
              <a:rPr lang="en-US" altLang="en-US" dirty="0" smtClean="0"/>
            </a:br>
            <a:r>
              <a:rPr lang="en-US" altLang="en-US" dirty="0" smtClean="0"/>
              <a:t>- Example: P sues D in federal court in New York under federal securities law</a:t>
            </a:r>
            <a:br>
              <a:rPr lang="en-US" altLang="en-US" dirty="0" smtClean="0"/>
            </a:br>
            <a:r>
              <a:rPr lang="en-US" altLang="en-US" dirty="0" smtClean="0"/>
              <a:t/>
            </a:r>
            <a:br>
              <a:rPr lang="en-US" altLang="en-US" dirty="0" smtClean="0"/>
            </a:br>
            <a:r>
              <a:rPr lang="en-US" altLang="en-US" dirty="0" smtClean="0"/>
              <a:t>no Erie problem</a:t>
            </a:r>
            <a:r>
              <a:rPr lang="en-US" altLang="en-US" dirty="0"/>
              <a:t> </a:t>
            </a:r>
            <a:r>
              <a:rPr lang="en-US" altLang="en-US" dirty="0" smtClean="0"/>
              <a:t>- no need to worry about state procedural law</a:t>
            </a:r>
            <a:br>
              <a:rPr lang="en-US" altLang="en-US" dirty="0" smtClean="0"/>
            </a:br>
            <a:endParaRPr lang="en-US" altLang="en-US" dirty="0" smtClean="0"/>
          </a:p>
        </p:txBody>
      </p:sp>
    </p:spTree>
    <p:extLst>
      <p:ext uri="{BB962C8B-B14F-4D97-AF65-F5344CB8AC3E}">
        <p14:creationId xmlns:p14="http://schemas.microsoft.com/office/powerpoint/2010/main" val="1919000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5949178"/>
          </a:xfrm>
        </p:spPr>
        <p:txBody>
          <a:bodyPr/>
          <a:lstStyle/>
          <a:p>
            <a:r>
              <a:rPr lang="en-US" dirty="0"/>
              <a:t>w</a:t>
            </a:r>
            <a:r>
              <a:rPr lang="en-US" dirty="0" smtClean="0"/>
              <a:t>hy don’t the twin aims apply if federal questions cases…?</a:t>
            </a:r>
            <a:endParaRPr lang="en-US" dirty="0"/>
          </a:p>
        </p:txBody>
      </p:sp>
    </p:spTree>
    <p:extLst>
      <p:ext uri="{BB962C8B-B14F-4D97-AF65-F5344CB8AC3E}">
        <p14:creationId xmlns:p14="http://schemas.microsoft.com/office/powerpoint/2010/main" val="478544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02362"/>
          </a:xfrm>
        </p:spPr>
        <p:txBody>
          <a:bodyPr/>
          <a:lstStyle/>
          <a:p>
            <a:pPr eaLnBrk="1" hangingPunct="1"/>
            <a:r>
              <a:rPr lang="en-US" altLang="en-US" dirty="0" smtClean="0"/>
              <a:t>is the federal court sitting in diversity/alienage or is there a cause of action with supplemental jurisdiction?</a:t>
            </a:r>
            <a:br>
              <a:rPr lang="en-US" altLang="en-US" dirty="0" smtClean="0"/>
            </a:br>
            <a:r>
              <a:rPr lang="en-US" altLang="en-US" dirty="0" smtClean="0"/>
              <a:t/>
            </a:r>
            <a:br>
              <a:rPr lang="en-US" altLang="en-US" dirty="0" smtClean="0"/>
            </a:br>
            <a:r>
              <a:rPr lang="en-US" altLang="en-US" dirty="0" smtClean="0"/>
              <a:t>YES?</a:t>
            </a:r>
          </a:p>
        </p:txBody>
      </p:sp>
    </p:spTree>
    <p:extLst>
      <p:ext uri="{BB962C8B-B14F-4D97-AF65-F5344CB8AC3E}">
        <p14:creationId xmlns:p14="http://schemas.microsoft.com/office/powerpoint/2010/main" val="1977388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274638"/>
            <a:ext cx="8305800" cy="6049962"/>
          </a:xfrm>
        </p:spPr>
        <p:txBody>
          <a:bodyPr/>
          <a:lstStyle/>
          <a:p>
            <a:pPr eaLnBrk="1" hangingPunct="1"/>
            <a:r>
              <a:rPr lang="en-US" altLang="en-US" smtClean="0"/>
              <a:t>is the relevant federal procedural law mandated by the U.S. Constitution? E.g. 7</a:t>
            </a:r>
            <a:r>
              <a:rPr lang="en-US" altLang="en-US" baseline="30000" smtClean="0"/>
              <a:t>th</a:t>
            </a:r>
            <a:r>
              <a:rPr lang="en-US" altLang="en-US" smtClean="0"/>
              <a:t> A</a:t>
            </a:r>
            <a:br>
              <a:rPr lang="en-US" altLang="en-US" smtClean="0"/>
            </a:br>
            <a:r>
              <a:rPr lang="en-US" altLang="en-US" smtClean="0"/>
              <a:t/>
            </a:r>
            <a:br>
              <a:rPr lang="en-US" altLang="en-US" smtClean="0"/>
            </a:br>
            <a:r>
              <a:rPr lang="en-US" altLang="en-US" smtClean="0"/>
              <a:t>	if yes it applies</a:t>
            </a:r>
            <a:br>
              <a:rPr lang="en-US" altLang="en-US" smtClean="0"/>
            </a:br>
            <a:endParaRPr lang="en-US" altLang="en-US" smtClean="0"/>
          </a:p>
        </p:txBody>
      </p:sp>
    </p:spTree>
    <p:extLst>
      <p:ext uri="{BB962C8B-B14F-4D97-AF65-F5344CB8AC3E}">
        <p14:creationId xmlns:p14="http://schemas.microsoft.com/office/powerpoint/2010/main" val="1149656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274638"/>
            <a:ext cx="8991600" cy="6278562"/>
          </a:xfrm>
        </p:spPr>
        <p:txBody>
          <a:bodyPr/>
          <a:lstStyle/>
          <a:p>
            <a:pPr eaLnBrk="1" hangingPunct="1"/>
            <a:r>
              <a:rPr lang="en-US" altLang="en-US" dirty="0"/>
              <a:t>i</a:t>
            </a:r>
            <a:r>
              <a:rPr lang="en-US" altLang="en-US" dirty="0" smtClean="0"/>
              <a:t>s the relevant federal procedural law a federal statute?</a:t>
            </a:r>
            <a:br>
              <a:rPr lang="en-US" altLang="en-US" dirty="0" smtClean="0"/>
            </a:br>
            <a:r>
              <a:rPr lang="en-US" altLang="en-US" dirty="0" smtClean="0"/>
              <a:t/>
            </a:r>
            <a:br>
              <a:rPr lang="en-US" altLang="en-US" dirty="0" smtClean="0"/>
            </a:br>
            <a:r>
              <a:rPr lang="en-US" altLang="en-US" dirty="0" smtClean="0"/>
              <a:t>	if yes it applies if it is arguably procedural</a:t>
            </a:r>
            <a:br>
              <a:rPr lang="en-US" altLang="en-US" dirty="0" smtClean="0"/>
            </a:br>
            <a:r>
              <a:rPr lang="en-US" altLang="en-US" dirty="0" smtClean="0"/>
              <a:t>	it does not matter if it leads to forum shopping</a:t>
            </a:r>
            <a:br>
              <a:rPr lang="en-US" altLang="en-US" dirty="0" smtClean="0"/>
            </a:br>
            <a:r>
              <a:rPr lang="en-US" altLang="en-US" dirty="0" smtClean="0"/>
              <a:t/>
            </a:r>
            <a:br>
              <a:rPr lang="en-US" altLang="en-US" dirty="0" smtClean="0"/>
            </a:br>
            <a:r>
              <a:rPr lang="en-US" altLang="en-US" dirty="0" smtClean="0"/>
              <a:t>	</a:t>
            </a:r>
          </a:p>
        </p:txBody>
      </p:sp>
    </p:spTree>
    <p:extLst>
      <p:ext uri="{BB962C8B-B14F-4D97-AF65-F5344CB8AC3E}">
        <p14:creationId xmlns:p14="http://schemas.microsoft.com/office/powerpoint/2010/main" val="2639177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057400" y="274638"/>
            <a:ext cx="8153400" cy="6278562"/>
          </a:xfrm>
        </p:spPr>
        <p:txBody>
          <a:bodyPr/>
          <a:lstStyle/>
          <a:p>
            <a:pPr eaLnBrk="1" hangingPunct="1"/>
            <a:r>
              <a:rPr lang="en-US" altLang="en-US" dirty="0"/>
              <a:t>r</a:t>
            </a:r>
            <a:r>
              <a:rPr lang="en-US" altLang="en-US" dirty="0" smtClean="0"/>
              <a:t>eally? Could Congress pass a 3-year statute of limitations for tort actions brought in federal court that displaced a 2-year statute of limitations that a state had </a:t>
            </a:r>
            <a:r>
              <a:rPr lang="en-US" altLang="en-US" i="1" dirty="0" smtClean="0"/>
              <a:t>bound up</a:t>
            </a:r>
            <a:r>
              <a:rPr lang="en-US" altLang="en-US" dirty="0" smtClean="0"/>
              <a:t> with its cause of action?</a:t>
            </a:r>
          </a:p>
        </p:txBody>
      </p:sp>
    </p:spTree>
    <p:extLst>
      <p:ext uri="{BB962C8B-B14F-4D97-AF65-F5344CB8AC3E}">
        <p14:creationId xmlns:p14="http://schemas.microsoft.com/office/powerpoint/2010/main" val="1355576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52600" y="304800"/>
            <a:ext cx="8534400" cy="6096000"/>
          </a:xfrm>
        </p:spPr>
        <p:txBody>
          <a:bodyPr rtlCol="0">
            <a:normAutofit/>
          </a:bodyPr>
          <a:lstStyle/>
          <a:p>
            <a:pPr eaLnBrk="1" fontAlgn="auto" hangingPunct="1">
              <a:spcAft>
                <a:spcPts val="0"/>
              </a:spcAft>
              <a:defRPr/>
            </a:pPr>
            <a:r>
              <a:rPr lang="en-US" altLang="en-US" dirty="0"/>
              <a:t>i</a:t>
            </a:r>
            <a:r>
              <a:rPr lang="en-US" altLang="en-US" dirty="0" smtClean="0"/>
              <a:t>s the relevant federal procedural law a Fed. R. Civ. P.?</a:t>
            </a:r>
            <a:br>
              <a:rPr lang="en-US" altLang="en-US" dirty="0" smtClean="0"/>
            </a:br>
            <a:r>
              <a:rPr lang="en-US" altLang="en-US" sz="4000" dirty="0"/>
              <a:t/>
            </a:r>
            <a:br>
              <a:rPr lang="en-US" altLang="en-US" sz="4000" dirty="0"/>
            </a:br>
            <a:r>
              <a:rPr lang="en-US" altLang="en-US" sz="4000" dirty="0"/>
              <a:t>if yes only questions are </a:t>
            </a:r>
            <a:br>
              <a:rPr lang="en-US" altLang="en-US" sz="4000" dirty="0"/>
            </a:br>
            <a:r>
              <a:rPr lang="en-US" altLang="en-US" sz="4000" dirty="0"/>
              <a:t/>
            </a:r>
            <a:br>
              <a:rPr lang="en-US" altLang="en-US" sz="4000" dirty="0"/>
            </a:br>
            <a:r>
              <a:rPr lang="en-US" altLang="en-US" sz="4000" dirty="0"/>
              <a:t>- is it arguably procedural and </a:t>
            </a:r>
            <a:br>
              <a:rPr lang="en-US" altLang="en-US" sz="4000" dirty="0"/>
            </a:br>
            <a:r>
              <a:rPr lang="en-US" altLang="en-US" sz="4000" dirty="0"/>
              <a:t/>
            </a:r>
            <a:br>
              <a:rPr lang="en-US" altLang="en-US" sz="4000" dirty="0"/>
            </a:br>
            <a:r>
              <a:rPr lang="en-US" altLang="en-US" sz="4000" dirty="0"/>
              <a:t>- does it abridge enlarge or modify substantive rights </a:t>
            </a:r>
          </a:p>
        </p:txBody>
      </p:sp>
    </p:spTree>
    <p:extLst>
      <p:ext uri="{BB962C8B-B14F-4D97-AF65-F5344CB8AC3E}">
        <p14:creationId xmlns:p14="http://schemas.microsoft.com/office/powerpoint/2010/main" val="3238675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38313" y="274638"/>
            <a:ext cx="8693150" cy="6583362"/>
          </a:xfrm>
        </p:spPr>
        <p:txBody>
          <a:bodyPr/>
          <a:lstStyle/>
          <a:p>
            <a:pPr eaLnBrk="1" hangingPunct="1"/>
            <a:r>
              <a:rPr lang="en-US" altLang="en-US" smtClean="0"/>
              <a:t>is the relevant federal procedural law common law?</a:t>
            </a:r>
            <a:br>
              <a:rPr lang="en-US" altLang="en-US" smtClean="0"/>
            </a:br>
            <a:r>
              <a:rPr lang="en-US" altLang="en-US" smtClean="0"/>
              <a:t/>
            </a:r>
            <a:br>
              <a:rPr lang="en-US" altLang="en-US" smtClean="0"/>
            </a:br>
            <a:r>
              <a:rPr lang="en-US" altLang="en-US" smtClean="0"/>
              <a:t>	- remember, includes cases in which the federal court simply doesn’t have anything on point, but doesn’t do what the forum state does</a:t>
            </a:r>
            <a:r>
              <a:rPr lang="en-US" altLang="en-US" sz="3600" smtClean="0"/>
              <a:t/>
            </a:r>
            <a:br>
              <a:rPr lang="en-US" altLang="en-US" sz="3600" smtClean="0"/>
            </a:br>
            <a:r>
              <a:rPr lang="en-US" altLang="en-US" sz="3600" smtClean="0"/>
              <a:t>	</a:t>
            </a:r>
          </a:p>
        </p:txBody>
      </p:sp>
    </p:spTree>
    <p:extLst>
      <p:ext uri="{BB962C8B-B14F-4D97-AF65-F5344CB8AC3E}">
        <p14:creationId xmlns:p14="http://schemas.microsoft.com/office/powerpoint/2010/main" val="915657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278562"/>
          </a:xfrm>
        </p:spPr>
        <p:txBody>
          <a:bodyPr rtlCol="0">
            <a:normAutofit fontScale="90000"/>
          </a:bodyPr>
          <a:lstStyle/>
          <a:p>
            <a:pPr eaLnBrk="1" fontAlgn="auto" hangingPunct="1">
              <a:spcAft>
                <a:spcPts val="0"/>
              </a:spcAft>
              <a:defRPr/>
            </a:pPr>
            <a:r>
              <a:rPr lang="en-US" dirty="0" smtClean="0"/>
              <a:t>1</a:t>
            </a:r>
            <a:r>
              <a:rPr lang="en-US" baseline="30000" dirty="0" smtClean="0"/>
              <a:t>st </a:t>
            </a:r>
            <a:br>
              <a:rPr lang="en-US" baseline="30000" dirty="0" smtClean="0"/>
            </a:br>
            <a:r>
              <a:rPr lang="en-US" dirty="0" smtClean="0"/>
              <a:t>is the s</a:t>
            </a:r>
            <a:r>
              <a:rPr lang="en-US" altLang="en-US" dirty="0" smtClean="0"/>
              <a:t>tate rule is bound up with the cause of action (</a:t>
            </a:r>
            <a:r>
              <a:rPr lang="en-US" altLang="en-US" i="1" dirty="0" smtClean="0"/>
              <a:t>Byrd</a:t>
            </a:r>
            <a:r>
              <a:rPr lang="en-US" altLang="en-US" dirty="0" smtClean="0"/>
              <a:t>) </a:t>
            </a:r>
            <a:br>
              <a:rPr lang="en-US" altLang="en-US" dirty="0" smtClean="0"/>
            </a:br>
            <a:r>
              <a:rPr lang="en-US" altLang="en-US" dirty="0" smtClean="0"/>
              <a:t>– if so, use state law</a:t>
            </a:r>
            <a:r>
              <a:rPr lang="en-US" dirty="0" smtClean="0"/>
              <a:t/>
            </a:r>
            <a:br>
              <a:rPr lang="en-US" dirty="0" smtClean="0"/>
            </a:br>
            <a:r>
              <a:rPr lang="en-US" altLang="en-US" dirty="0" smtClean="0"/>
              <a:t/>
            </a:r>
            <a:br>
              <a:rPr lang="en-US" altLang="en-US" dirty="0" smtClean="0"/>
            </a:br>
            <a:r>
              <a:rPr lang="en-US" altLang="en-US" dirty="0" smtClean="0"/>
              <a:t>examples?</a:t>
            </a:r>
            <a:br>
              <a:rPr lang="en-US" altLang="en-US" dirty="0" smtClean="0"/>
            </a:br>
            <a:r>
              <a:rPr lang="en-US" altLang="en-US" dirty="0" smtClean="0"/>
              <a:t>- statute of limitations folded into a statutory cause of action</a:t>
            </a:r>
            <a:br>
              <a:rPr lang="en-US" altLang="en-US" dirty="0" smtClean="0"/>
            </a:br>
            <a:r>
              <a:rPr lang="en-US" altLang="en-US" dirty="0" smtClean="0"/>
              <a:t>- burden of proof for contributory negligence</a:t>
            </a:r>
            <a:r>
              <a:rPr lang="en-US" dirty="0" smtClean="0"/>
              <a:t/>
            </a:r>
            <a:br>
              <a:rPr lang="en-US" dirty="0" smtClean="0"/>
            </a:br>
            <a:endParaRPr lang="en-US" dirty="0" smtClean="0"/>
          </a:p>
        </p:txBody>
      </p:sp>
    </p:spTree>
    <p:extLst>
      <p:ext uri="{BB962C8B-B14F-4D97-AF65-F5344CB8AC3E}">
        <p14:creationId xmlns:p14="http://schemas.microsoft.com/office/powerpoint/2010/main" val="356641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76400" y="274638"/>
            <a:ext cx="8534400" cy="6278562"/>
          </a:xfrm>
        </p:spPr>
        <p:txBody>
          <a:bodyPr/>
          <a:lstStyle/>
          <a:p>
            <a:pPr eaLnBrk="1" hangingPunct="1"/>
            <a:r>
              <a:rPr lang="en-US" altLang="en-US" dirty="0" smtClean="0"/>
              <a:t>Tompkins (a PA domiciliary) sues Erie (a NY domiciliary) in </a:t>
            </a:r>
            <a:r>
              <a:rPr lang="en-US" altLang="en-US" i="1" dirty="0" smtClean="0"/>
              <a:t>NY state court </a:t>
            </a:r>
            <a:r>
              <a:rPr lang="en-US" altLang="en-US" dirty="0" smtClean="0"/>
              <a:t>concerning an accident in PA</a:t>
            </a:r>
            <a:br>
              <a:rPr lang="en-US" altLang="en-US" dirty="0" smtClean="0"/>
            </a:br>
            <a:r>
              <a:rPr lang="en-US" altLang="en-US" dirty="0" smtClean="0"/>
              <a:t/>
            </a:r>
            <a:br>
              <a:rPr lang="en-US" altLang="en-US" dirty="0" smtClean="0"/>
            </a:br>
            <a:r>
              <a:rPr lang="en-US" altLang="en-US" dirty="0" smtClean="0"/>
              <a:t>should NY use its own statute of limitations?</a:t>
            </a:r>
          </a:p>
        </p:txBody>
      </p:sp>
    </p:spTree>
    <p:extLst>
      <p:ext uri="{BB962C8B-B14F-4D97-AF65-F5344CB8AC3E}">
        <p14:creationId xmlns:p14="http://schemas.microsoft.com/office/powerpoint/2010/main" val="38328065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057400" y="274638"/>
            <a:ext cx="8153400" cy="6354762"/>
          </a:xfrm>
        </p:spPr>
        <p:txBody>
          <a:bodyPr/>
          <a:lstStyle/>
          <a:p>
            <a:pPr eaLnBrk="1" hangingPunct="1"/>
            <a:r>
              <a:rPr lang="en-US" altLang="en-US" dirty="0"/>
              <a:t>r</a:t>
            </a:r>
            <a:r>
              <a:rPr lang="en-US" altLang="en-US" dirty="0" smtClean="0"/>
              <a:t>eally? </a:t>
            </a:r>
            <a:br>
              <a:rPr lang="en-US" altLang="en-US" dirty="0" smtClean="0"/>
            </a:br>
            <a:r>
              <a:rPr lang="en-US" altLang="en-US" dirty="0"/>
              <a:t>c</a:t>
            </a:r>
            <a:r>
              <a:rPr lang="en-US" altLang="en-US" dirty="0" smtClean="0"/>
              <a:t>ould a state compel federal courts to limit the page length of briefs by folding up a rule into the cause of action...?</a:t>
            </a:r>
          </a:p>
        </p:txBody>
      </p:sp>
    </p:spTree>
    <p:extLst>
      <p:ext uri="{BB962C8B-B14F-4D97-AF65-F5344CB8AC3E}">
        <p14:creationId xmlns:p14="http://schemas.microsoft.com/office/powerpoint/2010/main" val="1643293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315" y="365125"/>
            <a:ext cx="10750485" cy="6054529"/>
          </a:xfrm>
        </p:spPr>
        <p:txBody>
          <a:bodyPr/>
          <a:lstStyle/>
          <a:p>
            <a:r>
              <a:rPr lang="en-US" dirty="0"/>
              <a:t>a</a:t>
            </a:r>
            <a:r>
              <a:rPr lang="en-US" dirty="0" smtClean="0"/>
              <a:t>lso - what about a state’s interest in law applying independently of the cause of action?</a:t>
            </a:r>
            <a:endParaRPr lang="en-US" dirty="0"/>
          </a:p>
        </p:txBody>
      </p:sp>
    </p:spTree>
    <p:extLst>
      <p:ext uri="{BB962C8B-B14F-4D97-AF65-F5344CB8AC3E}">
        <p14:creationId xmlns:p14="http://schemas.microsoft.com/office/powerpoint/2010/main" val="24007024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451622"/>
            <a:ext cx="10797746" cy="6060389"/>
          </a:xfrm>
        </p:spPr>
        <p:txBody>
          <a:bodyPr>
            <a:normAutofit fontScale="90000"/>
          </a:bodyPr>
          <a:lstStyle/>
          <a:p>
            <a:r>
              <a:rPr lang="en-US" dirty="0" smtClean="0"/>
              <a:t>another problem –</a:t>
            </a:r>
            <a:br>
              <a:rPr lang="en-US" dirty="0" smtClean="0"/>
            </a:br>
            <a:r>
              <a:rPr lang="en-US" dirty="0"/>
              <a:t/>
            </a:r>
            <a:br>
              <a:rPr lang="en-US" dirty="0"/>
            </a:br>
            <a:r>
              <a:rPr lang="en-US" dirty="0" smtClean="0"/>
              <a:t>P sues D in federal court in NY on a Pa cause of action</a:t>
            </a:r>
            <a:br>
              <a:rPr lang="en-US" dirty="0" smtClean="0"/>
            </a:br>
            <a:r>
              <a:rPr lang="en-US" dirty="0"/>
              <a:t/>
            </a:r>
            <a:br>
              <a:rPr lang="en-US" dirty="0"/>
            </a:br>
            <a:r>
              <a:rPr lang="en-US" dirty="0" smtClean="0"/>
              <a:t>the Pa statute of limitations is bound up with the cause of action</a:t>
            </a:r>
            <a:br>
              <a:rPr lang="en-US" dirty="0" smtClean="0"/>
            </a:br>
            <a:r>
              <a:rPr lang="en-US" dirty="0"/>
              <a:t/>
            </a:r>
            <a:br>
              <a:rPr lang="en-US" dirty="0"/>
            </a:br>
            <a:r>
              <a:rPr lang="en-US" dirty="0"/>
              <a:t>b</a:t>
            </a:r>
            <a:r>
              <a:rPr lang="en-US" dirty="0" smtClean="0"/>
              <a:t>ut a NY state court would use NY’s statute of limitations anyway</a:t>
            </a:r>
            <a:endParaRPr lang="en-US" dirty="0"/>
          </a:p>
        </p:txBody>
      </p:sp>
    </p:spTree>
    <p:extLst>
      <p:ext uri="{BB962C8B-B14F-4D97-AF65-F5344CB8AC3E}">
        <p14:creationId xmlns:p14="http://schemas.microsoft.com/office/powerpoint/2010/main" val="1285779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48032"/>
          </a:xfrm>
        </p:spPr>
        <p:txBody>
          <a:bodyPr/>
          <a:lstStyle/>
          <a:p>
            <a:r>
              <a:rPr lang="en-US" dirty="0"/>
              <a:t>i</a:t>
            </a:r>
            <a:r>
              <a:rPr lang="en-US" dirty="0" smtClean="0"/>
              <a:t>f not bound up…</a:t>
            </a:r>
            <a:endParaRPr lang="en-US" dirty="0"/>
          </a:p>
        </p:txBody>
      </p:sp>
    </p:spTree>
    <p:extLst>
      <p:ext uri="{BB962C8B-B14F-4D97-AF65-F5344CB8AC3E}">
        <p14:creationId xmlns:p14="http://schemas.microsoft.com/office/powerpoint/2010/main" val="1022364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274638"/>
            <a:ext cx="8305800" cy="6202362"/>
          </a:xfrm>
        </p:spPr>
        <p:txBody>
          <a:bodyPr/>
          <a:lstStyle/>
          <a:p>
            <a:pPr eaLnBrk="1" hangingPunct="1"/>
            <a:r>
              <a:rPr lang="en-US" altLang="en-US" dirty="0"/>
              <a:t>l</a:t>
            </a:r>
            <a:r>
              <a:rPr lang="en-US" altLang="en-US" dirty="0" smtClean="0"/>
              <a:t>ook to twin aims of </a:t>
            </a:r>
            <a:r>
              <a:rPr lang="en-US" altLang="en-US" i="1" dirty="0" smtClean="0"/>
              <a:t>Erie</a:t>
            </a:r>
            <a:r>
              <a:rPr lang="en-US" altLang="en-US" dirty="0" smtClean="0"/>
              <a:t/>
            </a:r>
            <a:br>
              <a:rPr lang="en-US" altLang="en-US" dirty="0" smtClean="0"/>
            </a:br>
            <a:r>
              <a:rPr lang="en-US" altLang="en-US" dirty="0" smtClean="0"/>
              <a:t/>
            </a:r>
            <a:br>
              <a:rPr lang="en-US" altLang="en-US" dirty="0" smtClean="0"/>
            </a:br>
            <a:r>
              <a:rPr lang="en-US" altLang="en-US" dirty="0" smtClean="0"/>
              <a:t>- would having a federal common law rule different from the forum state’s rule lead to…</a:t>
            </a:r>
            <a:br>
              <a:rPr lang="en-US" altLang="en-US" dirty="0" smtClean="0"/>
            </a:br>
            <a:r>
              <a:rPr lang="en-US" altLang="en-US" dirty="0" smtClean="0"/>
              <a:t>	- vertical forum shopping </a:t>
            </a:r>
            <a:br>
              <a:rPr lang="en-US" altLang="en-US" dirty="0" smtClean="0"/>
            </a:br>
            <a:r>
              <a:rPr lang="en-US" altLang="en-US" dirty="0" smtClean="0"/>
              <a:t>	- inequitable administration of the laws?</a:t>
            </a:r>
          </a:p>
        </p:txBody>
      </p:sp>
    </p:spTree>
    <p:extLst>
      <p:ext uri="{BB962C8B-B14F-4D97-AF65-F5344CB8AC3E}">
        <p14:creationId xmlns:p14="http://schemas.microsoft.com/office/powerpoint/2010/main" val="561236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305800" cy="6202362"/>
          </a:xfrm>
        </p:spPr>
        <p:txBody>
          <a:bodyPr/>
          <a:lstStyle/>
          <a:p>
            <a:pPr eaLnBrk="1" hangingPunct="1"/>
            <a:r>
              <a:rPr lang="en-US" altLang="en-US" smtClean="0"/>
              <a:t>forum shopping in general, not in the particular case</a:t>
            </a:r>
          </a:p>
        </p:txBody>
      </p:sp>
    </p:spTree>
    <p:extLst>
      <p:ext uri="{BB962C8B-B14F-4D97-AF65-F5344CB8AC3E}">
        <p14:creationId xmlns:p14="http://schemas.microsoft.com/office/powerpoint/2010/main" val="2359277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81200" y="274638"/>
            <a:ext cx="8229600" cy="6354762"/>
          </a:xfrm>
        </p:spPr>
        <p:txBody>
          <a:bodyPr/>
          <a:lstStyle/>
          <a:p>
            <a:pPr eaLnBrk="1" hangingPunct="1"/>
            <a:r>
              <a:rPr lang="en-US" altLang="en-US" smtClean="0"/>
              <a:t>if no problem of forum shopping/ineq. admin., then use uniform federal common law rule</a:t>
            </a:r>
            <a:br>
              <a:rPr lang="en-US" altLang="en-US" smtClean="0"/>
            </a:br>
            <a:r>
              <a:rPr lang="en-US" altLang="en-US" smtClean="0"/>
              <a:t/>
            </a:r>
            <a:br>
              <a:rPr lang="en-US" altLang="en-US" smtClean="0"/>
            </a:br>
            <a:r>
              <a:rPr lang="en-US" altLang="en-US" smtClean="0"/>
              <a:t>example: federal common law rule concerning service</a:t>
            </a:r>
          </a:p>
        </p:txBody>
      </p:sp>
    </p:spTree>
    <p:extLst>
      <p:ext uri="{BB962C8B-B14F-4D97-AF65-F5344CB8AC3E}">
        <p14:creationId xmlns:p14="http://schemas.microsoft.com/office/powerpoint/2010/main" val="290708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05000" y="274638"/>
            <a:ext cx="8305800" cy="5745162"/>
          </a:xfrm>
        </p:spPr>
        <p:txBody>
          <a:bodyPr/>
          <a:lstStyle/>
          <a:p>
            <a:pPr eaLnBrk="1" hangingPunct="1"/>
            <a:r>
              <a:rPr lang="en-US" altLang="en-US" smtClean="0"/>
              <a:t>if there is a problem of forum shopping/ineq. admin., then use forum state rule</a:t>
            </a:r>
            <a:br>
              <a:rPr lang="en-US" altLang="en-US" smtClean="0"/>
            </a:br>
            <a:r>
              <a:rPr lang="en-US" altLang="en-US" smtClean="0"/>
              <a:t/>
            </a:r>
            <a:br>
              <a:rPr lang="en-US" altLang="en-US" smtClean="0"/>
            </a:br>
            <a:r>
              <a:rPr lang="en-US" altLang="en-US" smtClean="0"/>
              <a:t>- </a:t>
            </a:r>
            <a:r>
              <a:rPr lang="en-US" altLang="en-US" i="1" smtClean="0"/>
              <a:t>unless</a:t>
            </a:r>
            <a:r>
              <a:rPr lang="en-US" altLang="en-US" smtClean="0"/>
              <a:t> sufficiently strong countervailing federal interests in favor of the uniform federal common law rule</a:t>
            </a:r>
          </a:p>
        </p:txBody>
      </p:sp>
    </p:spTree>
    <p:extLst>
      <p:ext uri="{BB962C8B-B14F-4D97-AF65-F5344CB8AC3E}">
        <p14:creationId xmlns:p14="http://schemas.microsoft.com/office/powerpoint/2010/main" val="238702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71599"/>
          </a:xfrm>
        </p:spPr>
        <p:txBody>
          <a:bodyPr/>
          <a:lstStyle/>
          <a:p>
            <a:r>
              <a:rPr lang="en-US" dirty="0" smtClean="0"/>
              <a:t>examples</a:t>
            </a:r>
            <a:endParaRPr lang="en-US" dirty="0"/>
          </a:p>
        </p:txBody>
      </p:sp>
    </p:spTree>
    <p:extLst>
      <p:ext uri="{BB962C8B-B14F-4D97-AF65-F5344CB8AC3E}">
        <p14:creationId xmlns:p14="http://schemas.microsoft.com/office/powerpoint/2010/main" val="6772364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5949178"/>
          </a:xfrm>
        </p:spPr>
        <p:txBody>
          <a:bodyPr/>
          <a:lstStyle/>
          <a:p>
            <a:r>
              <a:rPr lang="en-US" dirty="0" smtClean="0"/>
              <a:t>P sues D in federal court in LA</a:t>
            </a:r>
            <a:br>
              <a:rPr lang="en-US" dirty="0" smtClean="0"/>
            </a:br>
            <a:r>
              <a:rPr lang="en-US" dirty="0"/>
              <a:t/>
            </a:r>
            <a:br>
              <a:rPr lang="en-US" dirty="0"/>
            </a:br>
            <a:r>
              <a:rPr lang="en-US" dirty="0" err="1" smtClean="0"/>
              <a:t>LA</a:t>
            </a:r>
            <a:r>
              <a:rPr lang="en-US" dirty="0" smtClean="0"/>
              <a:t> has no forum non </a:t>
            </a:r>
            <a:r>
              <a:rPr lang="en-US" dirty="0" err="1" smtClean="0"/>
              <a:t>conveniens</a:t>
            </a:r>
            <a:r>
              <a:rPr lang="en-US" dirty="0" smtClean="0"/>
              <a:t/>
            </a:r>
            <a:br>
              <a:rPr lang="en-US" dirty="0" smtClean="0"/>
            </a:br>
            <a:r>
              <a:rPr lang="en-US" dirty="0"/>
              <a:t/>
            </a:r>
            <a:br>
              <a:rPr lang="en-US" dirty="0"/>
            </a:br>
            <a:r>
              <a:rPr lang="en-US" dirty="0" smtClean="0"/>
              <a:t>should federal forum non </a:t>
            </a:r>
            <a:r>
              <a:rPr lang="en-US" dirty="0" err="1" smtClean="0"/>
              <a:t>conveniens</a:t>
            </a:r>
            <a:r>
              <a:rPr lang="en-US" dirty="0" smtClean="0"/>
              <a:t> law apply?</a:t>
            </a:r>
            <a:endParaRPr lang="en-US" dirty="0"/>
          </a:p>
        </p:txBody>
      </p:sp>
    </p:spTree>
    <p:extLst>
      <p:ext uri="{BB962C8B-B14F-4D97-AF65-F5344CB8AC3E}">
        <p14:creationId xmlns:p14="http://schemas.microsoft.com/office/powerpoint/2010/main" val="303569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5986248"/>
          </a:xfrm>
        </p:spPr>
        <p:txBody>
          <a:bodyPr/>
          <a:lstStyle/>
          <a:p>
            <a:r>
              <a:rPr lang="en-US" dirty="0"/>
              <a:t>i</a:t>
            </a:r>
            <a:r>
              <a:rPr lang="en-US" dirty="0" smtClean="0"/>
              <a:t>s substance v. procedure always answered by whether a rule is bound up with the cause of action?</a:t>
            </a:r>
            <a:br>
              <a:rPr lang="en-US" dirty="0" smtClean="0"/>
            </a:br>
            <a:r>
              <a:rPr lang="en-US" dirty="0"/>
              <a:t/>
            </a:r>
            <a:br>
              <a:rPr lang="en-US" dirty="0"/>
            </a:br>
            <a:r>
              <a:rPr lang="en-US" dirty="0" smtClean="0"/>
              <a:t>P (NY) sues D (NY) in state court in New York on a New York cause of action</a:t>
            </a:r>
            <a:br>
              <a:rPr lang="en-US" dirty="0" smtClean="0"/>
            </a:br>
            <a:r>
              <a:rPr lang="en-US" dirty="0"/>
              <a:t/>
            </a:r>
            <a:br>
              <a:rPr lang="en-US" dirty="0"/>
            </a:br>
            <a:r>
              <a:rPr lang="en-US" dirty="0" smtClean="0"/>
              <a:t>the question is whether Pa conversations between D and his Pa lawyer are privileged</a:t>
            </a:r>
            <a:endParaRPr lang="en-US" dirty="0"/>
          </a:p>
        </p:txBody>
      </p:sp>
    </p:spTree>
    <p:extLst>
      <p:ext uri="{BB962C8B-B14F-4D97-AF65-F5344CB8AC3E}">
        <p14:creationId xmlns:p14="http://schemas.microsoft.com/office/powerpoint/2010/main" val="3282006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5351" y="382588"/>
            <a:ext cx="12006649" cy="6154737"/>
          </a:xfrm>
        </p:spPr>
        <p:txBody>
          <a:bodyPr>
            <a:normAutofit/>
          </a:bodyPr>
          <a:lstStyle/>
          <a:p>
            <a:pPr eaLnBrk="1" hangingPunct="1"/>
            <a:r>
              <a:rPr lang="en-US" altLang="en-US" sz="3000" dirty="0" smtClean="0"/>
              <a:t>- Colorado passed a Certificate of Review Statute</a:t>
            </a:r>
            <a:br>
              <a:rPr lang="en-US" altLang="en-US" sz="3000" dirty="0" smtClean="0"/>
            </a:br>
            <a:r>
              <a:rPr lang="en-US" altLang="en-US" sz="3000" dirty="0" smtClean="0"/>
              <a:t>	- anyone suing a licensed professional for malpractice must provide, with the complaint filed, a certificate stating that an expert in the licensed professional’s area of practice has examined the claim and has determined that it has substantial justification</a:t>
            </a:r>
            <a:br>
              <a:rPr lang="en-US" altLang="en-US" sz="3000" dirty="0" smtClean="0"/>
            </a:br>
            <a:r>
              <a:rPr lang="en-US" altLang="en-US" sz="3000" dirty="0" smtClean="0"/>
              <a:t>  </a:t>
            </a:r>
            <a:br>
              <a:rPr lang="en-US" altLang="en-US" sz="3000" dirty="0" smtClean="0"/>
            </a:br>
            <a:r>
              <a:rPr lang="en-US" altLang="en-US" sz="3000" dirty="0" smtClean="0"/>
              <a:t>- P (a citizen of New York) sues D (a citizen of Colorado) in the Federal District Court for the District of Colorado for medical malpractice under New York law</a:t>
            </a:r>
            <a:r>
              <a:rPr lang="en-US" altLang="en-US" sz="3000" dirty="0"/>
              <a:t/>
            </a:r>
            <a:br>
              <a:rPr lang="en-US" altLang="en-US" sz="3000" dirty="0"/>
            </a:br>
            <a:r>
              <a:rPr lang="en-US" altLang="en-US" sz="3000" dirty="0" smtClean="0"/>
              <a:t/>
            </a:r>
            <a:br>
              <a:rPr lang="en-US" altLang="en-US" sz="3000" dirty="0" smtClean="0"/>
            </a:br>
            <a:r>
              <a:rPr lang="en-US" altLang="en-US" sz="3000" dirty="0" smtClean="0"/>
              <a:t>- should the court use the Certificate of Review statute?</a:t>
            </a:r>
          </a:p>
        </p:txBody>
      </p:sp>
    </p:spTree>
    <p:extLst>
      <p:ext uri="{BB962C8B-B14F-4D97-AF65-F5344CB8AC3E}">
        <p14:creationId xmlns:p14="http://schemas.microsoft.com/office/powerpoint/2010/main" val="2502838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752600" y="274638"/>
            <a:ext cx="8458200" cy="6278562"/>
          </a:xfrm>
        </p:spPr>
        <p:txBody>
          <a:bodyPr/>
          <a:lstStyle/>
          <a:p>
            <a:pPr eaLnBrk="1" hangingPunct="1"/>
            <a:r>
              <a:rPr lang="en-US" altLang="en-US" dirty="0"/>
              <a:t>a</a:t>
            </a:r>
            <a:r>
              <a:rPr lang="en-US" altLang="en-US" dirty="0" smtClean="0"/>
              <a:t> federal court sitting in diversity in Del. needs to determine whether Pa. or NY law applies</a:t>
            </a:r>
            <a:br>
              <a:rPr lang="en-US" altLang="en-US" dirty="0" smtClean="0"/>
            </a:br>
            <a:r>
              <a:rPr lang="en-US" altLang="en-US" dirty="0" smtClean="0"/>
              <a:t/>
            </a:r>
            <a:br>
              <a:rPr lang="en-US" altLang="en-US" dirty="0" smtClean="0"/>
            </a:br>
            <a:r>
              <a:rPr lang="en-US" altLang="en-US" dirty="0" smtClean="0"/>
              <a:t>can it use federal common law choice-of-law rules?</a:t>
            </a:r>
          </a:p>
        </p:txBody>
      </p:sp>
    </p:spTree>
    <p:extLst>
      <p:ext uri="{BB962C8B-B14F-4D97-AF65-F5344CB8AC3E}">
        <p14:creationId xmlns:p14="http://schemas.microsoft.com/office/powerpoint/2010/main" val="2687606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32000" y="365125"/>
            <a:ext cx="8007350" cy="6213475"/>
          </a:xfrm>
        </p:spPr>
        <p:txBody>
          <a:bodyPr/>
          <a:lstStyle/>
          <a:p>
            <a:pPr eaLnBrk="1" hangingPunct="1"/>
            <a:r>
              <a:rPr lang="en-US" altLang="en-US" smtClean="0"/>
              <a:t>Klaxon v. Stentor Mfg. Co. (US 1941)</a:t>
            </a:r>
          </a:p>
        </p:txBody>
      </p:sp>
    </p:spTree>
    <p:extLst>
      <p:ext uri="{BB962C8B-B14F-4D97-AF65-F5344CB8AC3E}">
        <p14:creationId xmlns:p14="http://schemas.microsoft.com/office/powerpoint/2010/main" val="21910476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46886"/>
          </a:xfrm>
        </p:spPr>
        <p:txBody>
          <a:bodyPr/>
          <a:lstStyle/>
          <a:p>
            <a:r>
              <a:rPr lang="en-US" dirty="0" smtClean="0"/>
              <a:t>a federal court in Ga is interpreting the common law of Alabama</a:t>
            </a:r>
            <a:br>
              <a:rPr lang="en-US" dirty="0" smtClean="0"/>
            </a:br>
            <a:r>
              <a:rPr lang="en-US" dirty="0"/>
              <a:t/>
            </a:r>
            <a:br>
              <a:rPr lang="en-US" dirty="0"/>
            </a:br>
            <a:r>
              <a:rPr lang="en-US" dirty="0" smtClean="0"/>
              <a:t>a state court in Ga would come to its own conclusion about the content of the common law prevailing in Alabama</a:t>
            </a:r>
            <a:br>
              <a:rPr lang="en-US" dirty="0" smtClean="0"/>
            </a:br>
            <a:r>
              <a:rPr lang="en-US" dirty="0"/>
              <a:t/>
            </a:r>
            <a:br>
              <a:rPr lang="en-US" dirty="0"/>
            </a:br>
            <a:r>
              <a:rPr lang="en-US" dirty="0" smtClean="0"/>
              <a:t>what should the federal court interpret </a:t>
            </a:r>
            <a:r>
              <a:rPr lang="en-US" smtClean="0"/>
              <a:t>Ala common law?</a:t>
            </a:r>
            <a:endParaRPr lang="en-US" dirty="0"/>
          </a:p>
        </p:txBody>
      </p:sp>
    </p:spTree>
    <p:extLst>
      <p:ext uri="{BB962C8B-B14F-4D97-AF65-F5344CB8AC3E}">
        <p14:creationId xmlns:p14="http://schemas.microsoft.com/office/powerpoint/2010/main" val="2513675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lstStyle/>
          <a:p>
            <a:r>
              <a:rPr lang="en-US" dirty="0" smtClean="0"/>
              <a:t>P sues D in federal court in New York under Cal law, which is unsettled</a:t>
            </a:r>
            <a:br>
              <a:rPr lang="en-US" dirty="0" smtClean="0"/>
            </a:br>
            <a:r>
              <a:rPr lang="en-US" dirty="0"/>
              <a:t/>
            </a:r>
            <a:br>
              <a:rPr lang="en-US" dirty="0"/>
            </a:br>
            <a:r>
              <a:rPr lang="en-US" dirty="0" smtClean="0"/>
              <a:t>a NY state court would presume that Cal law is the same as NY law</a:t>
            </a:r>
            <a:br>
              <a:rPr lang="en-US" dirty="0" smtClean="0"/>
            </a:br>
            <a:r>
              <a:rPr lang="en-US" dirty="0"/>
              <a:t/>
            </a:r>
            <a:br>
              <a:rPr lang="en-US" dirty="0"/>
            </a:br>
            <a:r>
              <a:rPr lang="en-US" dirty="0" smtClean="0"/>
              <a:t>how should the federal court interpret Cal law? </a:t>
            </a:r>
            <a:endParaRPr lang="en-US" dirty="0"/>
          </a:p>
        </p:txBody>
      </p:sp>
    </p:spTree>
    <p:extLst>
      <p:ext uri="{BB962C8B-B14F-4D97-AF65-F5344CB8AC3E}">
        <p14:creationId xmlns:p14="http://schemas.microsoft.com/office/powerpoint/2010/main" val="14977304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89" y="365125"/>
            <a:ext cx="10759911" cy="5894273"/>
          </a:xfrm>
        </p:spPr>
        <p:txBody>
          <a:bodyPr>
            <a:normAutofit fontScale="90000"/>
          </a:bodyPr>
          <a:lstStyle/>
          <a:p>
            <a:r>
              <a:rPr lang="en-US" dirty="0" smtClean="0"/>
              <a:t>P sues D in federal court in California under California state law</a:t>
            </a:r>
            <a:br>
              <a:rPr lang="en-US" dirty="0" smtClean="0"/>
            </a:br>
            <a:r>
              <a:rPr lang="en-US" dirty="0"/>
              <a:t/>
            </a:r>
            <a:br>
              <a:rPr lang="en-US" dirty="0"/>
            </a:br>
            <a:r>
              <a:rPr lang="en-US" dirty="0" smtClean="0"/>
              <a:t>it comes to a judgment</a:t>
            </a:r>
            <a:br>
              <a:rPr lang="en-US" dirty="0" smtClean="0"/>
            </a:br>
            <a:r>
              <a:rPr lang="en-US" dirty="0"/>
              <a:t/>
            </a:r>
            <a:br>
              <a:rPr lang="en-US" dirty="0"/>
            </a:br>
            <a:r>
              <a:rPr lang="en-US" dirty="0" smtClean="0"/>
              <a:t>P then sues D under California law in Maryland state court concerning the same transaction</a:t>
            </a:r>
            <a:br>
              <a:rPr lang="en-US" dirty="0" smtClean="0"/>
            </a:br>
            <a:r>
              <a:rPr lang="en-US" dirty="0" smtClean="0"/>
              <a:t/>
            </a:r>
            <a:br>
              <a:rPr lang="en-US" dirty="0" smtClean="0"/>
            </a:br>
            <a:r>
              <a:rPr lang="en-US" dirty="0" smtClean="0"/>
              <a:t>which law determines the preclusive effect of the </a:t>
            </a:r>
            <a:r>
              <a:rPr lang="en-US" smtClean="0"/>
              <a:t>federal judgment?</a:t>
            </a:r>
            <a:endParaRPr lang="en-US" dirty="0"/>
          </a:p>
        </p:txBody>
      </p:sp>
    </p:spTree>
    <p:extLst>
      <p:ext uri="{BB962C8B-B14F-4D97-AF65-F5344CB8AC3E}">
        <p14:creationId xmlns:p14="http://schemas.microsoft.com/office/powerpoint/2010/main" val="35734438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23318"/>
          </a:xfrm>
        </p:spPr>
        <p:txBody>
          <a:bodyPr/>
          <a:lstStyle/>
          <a:p>
            <a:r>
              <a:rPr lang="en-US" dirty="0" err="1"/>
              <a:t>Semtek</a:t>
            </a:r>
            <a:r>
              <a:rPr lang="en-US" dirty="0"/>
              <a:t> v. Lockheed Martin, 531 U.S. 497 (2001)</a:t>
            </a:r>
          </a:p>
        </p:txBody>
      </p:sp>
    </p:spTree>
    <p:extLst>
      <p:ext uri="{BB962C8B-B14F-4D97-AF65-F5344CB8AC3E}">
        <p14:creationId xmlns:p14="http://schemas.microsoft.com/office/powerpoint/2010/main" val="34003756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10961"/>
          </a:xfrm>
        </p:spPr>
        <p:txBody>
          <a:bodyPr/>
          <a:lstStyle/>
          <a:p>
            <a:r>
              <a:rPr lang="en-US" dirty="0"/>
              <a:t>w</a:t>
            </a:r>
            <a:r>
              <a:rPr lang="en-US" dirty="0" smtClean="0"/>
              <a:t>hat about the substantive right limitation in the REA?</a:t>
            </a:r>
            <a:endParaRPr lang="en-US" dirty="0"/>
          </a:p>
        </p:txBody>
      </p:sp>
    </p:spTree>
    <p:extLst>
      <p:ext uri="{BB962C8B-B14F-4D97-AF65-F5344CB8AC3E}">
        <p14:creationId xmlns:p14="http://schemas.microsoft.com/office/powerpoint/2010/main" val="11072057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981200" y="274638"/>
            <a:ext cx="8229600" cy="6354762"/>
          </a:xfrm>
        </p:spPr>
        <p:txBody>
          <a:bodyPr/>
          <a:lstStyle/>
          <a:p>
            <a:pPr eaLnBrk="1" hangingPunct="1"/>
            <a:r>
              <a:rPr lang="en-US" altLang="en-US" smtClean="0"/>
              <a:t>Shady Grove Orthoped. Assoc. V. Allstate (U.S. 2010)</a:t>
            </a:r>
          </a:p>
        </p:txBody>
      </p:sp>
    </p:spTree>
    <p:extLst>
      <p:ext uri="{BB962C8B-B14F-4D97-AF65-F5344CB8AC3E}">
        <p14:creationId xmlns:p14="http://schemas.microsoft.com/office/powerpoint/2010/main" val="14377979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57400" y="274638"/>
            <a:ext cx="8153400" cy="6126162"/>
          </a:xfrm>
        </p:spPr>
        <p:txBody>
          <a:bodyPr/>
          <a:lstStyle/>
          <a:p>
            <a:pPr eaLnBrk="1" hangingPunct="1"/>
            <a:r>
              <a:rPr lang="en-US" altLang="en-US" smtClean="0"/>
              <a:t>Allstate refused to pay NY statutory interest on late payment of claims</a:t>
            </a:r>
            <a:br>
              <a:rPr lang="en-US" altLang="en-US" smtClean="0"/>
            </a:br>
            <a:r>
              <a:rPr lang="en-US" altLang="en-US" smtClean="0"/>
              <a:t/>
            </a:r>
            <a:br>
              <a:rPr lang="en-US" altLang="en-US" smtClean="0"/>
            </a:br>
            <a:r>
              <a:rPr lang="en-US" altLang="en-US" smtClean="0"/>
              <a:t>- class action against Allstate for the interest</a:t>
            </a:r>
          </a:p>
        </p:txBody>
      </p:sp>
    </p:spTree>
    <p:extLst>
      <p:ext uri="{BB962C8B-B14F-4D97-AF65-F5344CB8AC3E}">
        <p14:creationId xmlns:p14="http://schemas.microsoft.com/office/powerpoint/2010/main" val="60671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05000" y="274638"/>
            <a:ext cx="8305800" cy="6354762"/>
          </a:xfrm>
        </p:spPr>
        <p:txBody>
          <a:bodyPr/>
          <a:lstStyle/>
          <a:p>
            <a:pPr eaLnBrk="1" hangingPunct="1"/>
            <a:r>
              <a:rPr lang="en-US" altLang="en-US" dirty="0" smtClean="0"/>
              <a:t>Tompkins sues Erie in </a:t>
            </a:r>
            <a:r>
              <a:rPr lang="en-US" altLang="en-US" i="1" dirty="0" smtClean="0"/>
              <a:t>federal</a:t>
            </a:r>
            <a:r>
              <a:rPr lang="en-US" altLang="en-US" dirty="0" smtClean="0"/>
              <a:t> court in NY concerning an accident in PA</a:t>
            </a:r>
            <a:br>
              <a:rPr lang="en-US" altLang="en-US" dirty="0" smtClean="0"/>
            </a:br>
            <a:r>
              <a:rPr lang="en-US" altLang="en-US" dirty="0" smtClean="0"/>
              <a:t/>
            </a:r>
            <a:br>
              <a:rPr lang="en-US" altLang="en-US" dirty="0" smtClean="0"/>
            </a:br>
            <a:r>
              <a:rPr lang="en-US" altLang="en-US" dirty="0" smtClean="0"/>
              <a:t>should it use its own federal common law limitations period?</a:t>
            </a:r>
          </a:p>
        </p:txBody>
      </p:sp>
    </p:spTree>
    <p:extLst>
      <p:ext uri="{BB962C8B-B14F-4D97-AF65-F5344CB8AC3E}">
        <p14:creationId xmlns:p14="http://schemas.microsoft.com/office/powerpoint/2010/main" val="30588994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905000" y="274638"/>
            <a:ext cx="8305800" cy="6126162"/>
          </a:xfrm>
        </p:spPr>
        <p:txBody>
          <a:bodyPr/>
          <a:lstStyle/>
          <a:p>
            <a:pPr eaLnBrk="1" hangingPunct="1"/>
            <a:r>
              <a:rPr lang="en-US" altLang="en-US" smtClean="0"/>
              <a:t>N. Y. Civ. Prac. Law Ann. §901</a:t>
            </a:r>
            <a:br>
              <a:rPr lang="en-US" altLang="en-US" smtClean="0"/>
            </a:br>
            <a:r>
              <a:rPr lang="en-US" altLang="en-US" smtClean="0"/>
              <a:t>(no class actions for penalties or statutory minimum damages)</a:t>
            </a:r>
          </a:p>
        </p:txBody>
      </p:sp>
    </p:spTree>
    <p:extLst>
      <p:ext uri="{BB962C8B-B14F-4D97-AF65-F5344CB8AC3E}">
        <p14:creationId xmlns:p14="http://schemas.microsoft.com/office/powerpoint/2010/main" val="22573102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828800" y="274638"/>
            <a:ext cx="8839200" cy="6430962"/>
          </a:xfrm>
        </p:spPr>
        <p:txBody>
          <a:bodyPr/>
          <a:lstStyle/>
          <a:p>
            <a:pPr eaLnBrk="1" hangingPunct="1"/>
            <a:r>
              <a:rPr lang="en-US" altLang="en-US" sz="3200" smtClean="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30258870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752600" y="274638"/>
            <a:ext cx="8458200" cy="6354762"/>
          </a:xfrm>
        </p:spPr>
        <p:txBody>
          <a:bodyPr/>
          <a:lstStyle/>
          <a:p>
            <a:pPr eaLnBrk="1" hangingPunct="1"/>
            <a:r>
              <a:rPr lang="en-US" altLang="en-US" smtClean="0"/>
              <a:t>Scalia (with Thomas, Roberts &amp; Sotomayor) </a:t>
            </a:r>
          </a:p>
        </p:txBody>
      </p:sp>
    </p:spTree>
    <p:extLst>
      <p:ext uri="{BB962C8B-B14F-4D97-AF65-F5344CB8AC3E}">
        <p14:creationId xmlns:p14="http://schemas.microsoft.com/office/powerpoint/2010/main" val="5375443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05000" y="0"/>
            <a:ext cx="8305800" cy="6858000"/>
          </a:xfrm>
        </p:spPr>
        <p:txBody>
          <a:bodyPr/>
          <a:lstStyle/>
          <a:p>
            <a:pPr eaLnBrk="1" hangingPunct="1"/>
            <a:r>
              <a:rPr lang="en-US" altLang="en-US" sz="3600" dirty="0" smtClean="0"/>
              <a:t>“The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a:t>
            </a:r>
            <a:r>
              <a:rPr lang="en-US" altLang="en-US" sz="3600" dirty="0" err="1" smtClean="0"/>
              <a:t>Sibbach</a:t>
            </a:r>
            <a:r>
              <a:rPr lang="en-US" altLang="en-US" sz="3600" dirty="0" smtClean="0"/>
              <a:t>…”</a:t>
            </a:r>
          </a:p>
        </p:txBody>
      </p:sp>
    </p:spTree>
    <p:extLst>
      <p:ext uri="{BB962C8B-B14F-4D97-AF65-F5344CB8AC3E}">
        <p14:creationId xmlns:p14="http://schemas.microsoft.com/office/powerpoint/2010/main" val="6285642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05000" y="274638"/>
            <a:ext cx="8610600" cy="6126162"/>
          </a:xfrm>
        </p:spPr>
        <p:txBody>
          <a:bodyPr/>
          <a:lstStyle/>
          <a:p>
            <a:pPr eaLnBrk="1" hangingPunct="1"/>
            <a:r>
              <a:rPr lang="en-US" altLang="en-US" sz="3600" dirty="0" smtClean="0"/>
              <a:t/>
            </a:r>
            <a:br>
              <a:rPr lang="en-US" altLang="en-US" sz="3600" dirty="0" smtClean="0"/>
            </a:br>
            <a:r>
              <a:rPr lang="en-US" altLang="en-US" sz="3600" dirty="0" smtClean="0"/>
              <a:t>“In sum, it is not the substantive or procedural nature or purpose of the affected state law that matters, but the substantive or procedural nature of the Federal Rule. We have held since </a:t>
            </a:r>
            <a:r>
              <a:rPr lang="en-US" altLang="en-US" sz="3600" dirty="0" err="1" smtClean="0"/>
              <a:t>Sibbach</a:t>
            </a:r>
            <a:r>
              <a:rPr lang="en-US" altLang="en-US" sz="3600" dirty="0" smtClean="0"/>
              <a:t>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37415437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05000" y="274638"/>
            <a:ext cx="8305800" cy="6202362"/>
          </a:xfrm>
        </p:spPr>
        <p:txBody>
          <a:bodyPr/>
          <a:lstStyle/>
          <a:p>
            <a:pPr eaLnBrk="1" hangingPunct="1"/>
            <a:r>
              <a:rPr lang="en-US" altLang="en-US" dirty="0"/>
              <a:t>a</a:t>
            </a:r>
            <a:r>
              <a:rPr lang="en-US" altLang="en-US" dirty="0" smtClean="0"/>
              <a:t>ssume there is a new FRCP that determines who has the burden of proof for contributory negligence</a:t>
            </a:r>
            <a:br>
              <a:rPr lang="en-US" altLang="en-US" dirty="0" smtClean="0"/>
            </a:br>
            <a:r>
              <a:rPr lang="en-US" altLang="en-US" dirty="0" smtClean="0"/>
              <a:t/>
            </a:r>
            <a:br>
              <a:rPr lang="en-US" altLang="en-US" dirty="0" smtClean="0"/>
            </a:br>
            <a:r>
              <a:rPr lang="en-US" altLang="en-US" dirty="0" smtClean="0"/>
              <a:t>is it valid, </a:t>
            </a:r>
            <a:r>
              <a:rPr lang="en-US" altLang="en-US" dirty="0" err="1" smtClean="0"/>
              <a:t>accd</a:t>
            </a:r>
            <a:r>
              <a:rPr lang="en-US" altLang="en-US" dirty="0" smtClean="0"/>
              <a:t> to Scalia?</a:t>
            </a:r>
          </a:p>
        </p:txBody>
      </p:sp>
    </p:spTree>
    <p:extLst>
      <p:ext uri="{BB962C8B-B14F-4D97-AF65-F5344CB8AC3E}">
        <p14:creationId xmlns:p14="http://schemas.microsoft.com/office/powerpoint/2010/main" val="7390885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34529"/>
          </a:xfrm>
        </p:spPr>
        <p:txBody>
          <a:bodyPr>
            <a:noAutofit/>
          </a:bodyPr>
          <a:lstStyle/>
          <a:p>
            <a:r>
              <a:rPr lang="en-US" sz="3600" dirty="0"/>
              <a:t>The dissent’s approach of determining whether state and federal rules conflict based </a:t>
            </a:r>
            <a:r>
              <a:rPr lang="en-US" sz="3600" dirty="0" smtClean="0"/>
              <a:t>on the </a:t>
            </a:r>
            <a:r>
              <a:rPr lang="en-US" sz="3600" dirty="0"/>
              <a:t>subjective intentions of the state legislature is an enterprise destined to produce “</a:t>
            </a:r>
            <a:r>
              <a:rPr lang="en-US" sz="3600" dirty="0" smtClean="0"/>
              <a:t>confusion worse </a:t>
            </a:r>
            <a:r>
              <a:rPr lang="en-US" sz="3600" dirty="0"/>
              <a:t>confounded.” It would mean, to begin with, that one State’s statute could </a:t>
            </a:r>
            <a:r>
              <a:rPr lang="en-US" sz="3600" dirty="0" smtClean="0"/>
              <a:t>survive pre-emption </a:t>
            </a:r>
            <a:r>
              <a:rPr lang="en-US" sz="3600" dirty="0"/>
              <a:t>(and accordingly affect the procedures in federal </a:t>
            </a:r>
            <a:r>
              <a:rPr lang="en-US" sz="3600" dirty="0" smtClean="0"/>
              <a:t>court) while </a:t>
            </a:r>
            <a:r>
              <a:rPr lang="en-US" sz="3600" dirty="0"/>
              <a:t>another </a:t>
            </a:r>
            <a:r>
              <a:rPr lang="en-US" sz="3600" dirty="0" smtClean="0"/>
              <a:t>State’s identical </a:t>
            </a:r>
            <a:r>
              <a:rPr lang="en-US" sz="3600" dirty="0"/>
              <a:t>law would not, merely because its authors had different aspirations. It would </a:t>
            </a:r>
            <a:r>
              <a:rPr lang="en-US" sz="3600" dirty="0" smtClean="0"/>
              <a:t>also mean </a:t>
            </a:r>
            <a:r>
              <a:rPr lang="en-US" sz="3600" dirty="0"/>
              <a:t>that district courts would have to discern, in every diversity case, the purpose </a:t>
            </a:r>
            <a:r>
              <a:rPr lang="en-US" sz="3600" dirty="0" smtClean="0"/>
              <a:t>behind any </a:t>
            </a:r>
            <a:r>
              <a:rPr lang="en-US" sz="3600" dirty="0"/>
              <a:t>putatively pre-empted state procedural rule, even if its text squarely conflicts with </a:t>
            </a:r>
            <a:r>
              <a:rPr lang="en-US" sz="3600" dirty="0" smtClean="0"/>
              <a:t>federal </a:t>
            </a:r>
            <a:r>
              <a:rPr lang="en-US" sz="3600" dirty="0"/>
              <a:t>law.</a:t>
            </a:r>
          </a:p>
        </p:txBody>
      </p:sp>
    </p:spTree>
    <p:extLst>
      <p:ext uri="{BB962C8B-B14F-4D97-AF65-F5344CB8AC3E}">
        <p14:creationId xmlns:p14="http://schemas.microsoft.com/office/powerpoint/2010/main" val="10581766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981200" y="274638"/>
            <a:ext cx="8229600" cy="6202362"/>
          </a:xfrm>
        </p:spPr>
        <p:txBody>
          <a:bodyPr/>
          <a:lstStyle/>
          <a:p>
            <a:pPr eaLnBrk="1" hangingPunct="1"/>
            <a:r>
              <a:rPr lang="en-US" altLang="en-US" smtClean="0"/>
              <a:t>Stevens</a:t>
            </a:r>
          </a:p>
        </p:txBody>
      </p:sp>
    </p:spTree>
    <p:extLst>
      <p:ext uri="{BB962C8B-B14F-4D97-AF65-F5344CB8AC3E}">
        <p14:creationId xmlns:p14="http://schemas.microsoft.com/office/powerpoint/2010/main" val="3932029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905000" y="274638"/>
            <a:ext cx="8305800" cy="6126162"/>
          </a:xfrm>
        </p:spPr>
        <p:txBody>
          <a:bodyPr/>
          <a:lstStyle/>
          <a:p>
            <a:pPr eaLnBrk="1" hangingPunct="1"/>
            <a:r>
              <a:rPr lang="en-US" altLang="en-US" sz="3200" dirty="0" smtClean="0"/>
              <a:t>Stevens:</a:t>
            </a:r>
            <a:br>
              <a:rPr lang="en-US" altLang="en-US" sz="3200" dirty="0" smtClean="0"/>
            </a:br>
            <a:r>
              <a:rPr lang="en-US" altLang="en-US" sz="3200" dirty="0" smtClean="0"/>
              <a:t/>
            </a:r>
            <a:br>
              <a:rPr lang="en-US" altLang="en-US" sz="3200" dirty="0" smtClean="0"/>
            </a:br>
            <a:r>
              <a:rPr lang="en-US" altLang="en-US" sz="3200" dirty="0" smtClean="0"/>
              <a:t>The New York law at issue, N. Y. Civ. </a:t>
            </a:r>
            <a:r>
              <a:rPr lang="en-US" altLang="en-US" sz="3200" dirty="0" err="1" smtClean="0"/>
              <a:t>Prac</a:t>
            </a:r>
            <a:r>
              <a:rPr lang="en-US" altLang="en-US" sz="3200" dirty="0" smtClean="0"/>
              <a:t>.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11276895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1524000" y="274638"/>
            <a:ext cx="9144000" cy="6126162"/>
          </a:xfrm>
        </p:spPr>
        <p:txBody>
          <a:bodyPr/>
          <a:lstStyle/>
          <a:p>
            <a:pPr eaLnBrk="1" hangingPunct="1"/>
            <a:r>
              <a:rPr lang="en-US" altLang="en-US" sz="2800" dirty="0" smtClean="0"/>
              <a:t>“Justice Scalia believes that the sole Enabling Act question is whether the federal rule “really regulates procedure,” which means, apparently, whether it regulates “the manner and the means by which the litigants’ rights are enforced”…. I respectfully disagree. [I]t ignores the second limitation that such rules also “not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83910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40259" y="274638"/>
            <a:ext cx="9370541" cy="6278562"/>
          </a:xfrm>
        </p:spPr>
        <p:txBody>
          <a:bodyPr>
            <a:normAutofit fontScale="90000"/>
          </a:bodyPr>
          <a:lstStyle/>
          <a:p>
            <a:pPr eaLnBrk="1" hangingPunct="1"/>
            <a:r>
              <a:rPr lang="en-US" altLang="en-US" dirty="0" smtClean="0"/>
              <a:t>Guaranty Trust v York</a:t>
            </a:r>
            <a:br>
              <a:rPr lang="en-US" altLang="en-US" dirty="0" smtClean="0"/>
            </a:br>
            <a:r>
              <a:rPr lang="en-US" altLang="en-US" dirty="0" smtClean="0"/>
              <a:t>(US 1945)</a:t>
            </a:r>
            <a:br>
              <a:rPr lang="en-US" altLang="en-US" dirty="0" smtClean="0"/>
            </a:br>
            <a:r>
              <a:rPr lang="en-US" altLang="en-US" dirty="0"/>
              <a:t/>
            </a:r>
            <a:br>
              <a:rPr lang="en-US" altLang="en-US" dirty="0"/>
            </a:br>
            <a:r>
              <a:rPr lang="en-US" altLang="en-US" dirty="0" smtClean="0"/>
              <a:t>New York actions in federal court in New York</a:t>
            </a:r>
            <a:br>
              <a:rPr lang="en-US" altLang="en-US" dirty="0" smtClean="0"/>
            </a:br>
            <a:r>
              <a:rPr lang="en-US" altLang="en-US" dirty="0"/>
              <a:t/>
            </a:r>
            <a:br>
              <a:rPr lang="en-US" altLang="en-US" dirty="0"/>
            </a:br>
            <a:r>
              <a:rPr lang="en-US" altLang="en-US" dirty="0" smtClean="0"/>
              <a:t>what limitations period should the court use – NY’s statute of limitations or the federal judge-created limitations of laches?</a:t>
            </a:r>
            <a:br>
              <a:rPr lang="en-US" altLang="en-US" dirty="0" smtClean="0"/>
            </a:br>
            <a:r>
              <a:rPr lang="en-US" altLang="en-US" dirty="0" smtClean="0"/>
              <a:t> </a:t>
            </a:r>
          </a:p>
        </p:txBody>
      </p:sp>
    </p:spTree>
    <p:extLst>
      <p:ext uri="{BB962C8B-B14F-4D97-AF65-F5344CB8AC3E}">
        <p14:creationId xmlns:p14="http://schemas.microsoft.com/office/powerpoint/2010/main" val="18384217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09816"/>
          </a:xfrm>
        </p:spPr>
        <p:txBody>
          <a:bodyPr/>
          <a:lstStyle/>
          <a:p>
            <a:r>
              <a:rPr lang="en-US" dirty="0"/>
              <a:t>w</a:t>
            </a:r>
            <a:r>
              <a:rPr lang="en-US" dirty="0" smtClean="0"/>
              <a:t>hy was </a:t>
            </a:r>
            <a:r>
              <a:rPr lang="en-US" altLang="en-US" dirty="0"/>
              <a:t>§901(b</a:t>
            </a:r>
            <a:r>
              <a:rPr lang="en-US" altLang="en-US" dirty="0" smtClean="0"/>
              <a:t>) procedural, according to Stevens? </a:t>
            </a:r>
            <a:r>
              <a:rPr lang="en-US" dirty="0" smtClean="0"/>
              <a:t> </a:t>
            </a:r>
            <a:endParaRPr lang="en-US" dirty="0"/>
          </a:p>
        </p:txBody>
      </p:sp>
    </p:spTree>
    <p:extLst>
      <p:ext uri="{BB962C8B-B14F-4D97-AF65-F5344CB8AC3E}">
        <p14:creationId xmlns:p14="http://schemas.microsoft.com/office/powerpoint/2010/main" val="31051462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295167"/>
          </a:xfrm>
        </p:spPr>
        <p:txBody>
          <a:bodyPr/>
          <a:lstStyle/>
          <a:p>
            <a:r>
              <a:rPr lang="en-US" dirty="0"/>
              <a:t>The text of CPLR § 901(b) expressly and unambiguously applies not only to claims based</a:t>
            </a:r>
            <a:br>
              <a:rPr lang="en-US" dirty="0"/>
            </a:br>
            <a:r>
              <a:rPr lang="en-US" dirty="0"/>
              <a:t>on New York law but also to claims based on federal law or the law of any other State. And</a:t>
            </a:r>
            <a:br>
              <a:rPr lang="en-US" dirty="0"/>
            </a:br>
            <a:r>
              <a:rPr lang="en-US" dirty="0"/>
              <a:t>there is no interpretation from New York courts to the contrary. It is therefore hard to see</a:t>
            </a:r>
            <a:br>
              <a:rPr lang="en-US" dirty="0"/>
            </a:br>
            <a:r>
              <a:rPr lang="en-US" dirty="0"/>
              <a:t>how § 901(b) could be understood as a rule that, though procedural in form, serves the </a:t>
            </a:r>
            <a:r>
              <a:rPr lang="en-US" dirty="0" smtClean="0"/>
              <a:t>function of </a:t>
            </a:r>
            <a:r>
              <a:rPr lang="en-US" dirty="0"/>
              <a:t>defining New York’s rights or remedies.</a:t>
            </a:r>
          </a:p>
        </p:txBody>
      </p:sp>
    </p:spTree>
    <p:extLst>
      <p:ext uri="{BB962C8B-B14F-4D97-AF65-F5344CB8AC3E}">
        <p14:creationId xmlns:p14="http://schemas.microsoft.com/office/powerpoint/2010/main" val="17515572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1828800" y="274638"/>
            <a:ext cx="8382000" cy="6354762"/>
          </a:xfrm>
        </p:spPr>
        <p:txBody>
          <a:bodyPr/>
          <a:lstStyle/>
          <a:p>
            <a:pPr eaLnBrk="1" hangingPunct="1"/>
            <a:r>
              <a:rPr lang="en-US" altLang="en-US" smtClean="0"/>
              <a:t>Ginsburg (with Kennedy, Breyer, &amp; Alito)</a:t>
            </a:r>
          </a:p>
        </p:txBody>
      </p:sp>
    </p:spTree>
    <p:extLst>
      <p:ext uri="{BB962C8B-B14F-4D97-AF65-F5344CB8AC3E}">
        <p14:creationId xmlns:p14="http://schemas.microsoft.com/office/powerpoint/2010/main" val="38255093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828800" y="274638"/>
            <a:ext cx="8686800" cy="6126162"/>
          </a:xfrm>
        </p:spPr>
        <p:txBody>
          <a:bodyPr/>
          <a:lstStyle/>
          <a:p>
            <a:pPr eaLnBrk="1" hangingPunct="1"/>
            <a:r>
              <a:rPr lang="en-US" altLang="en-US" sz="3200" smtClean="0"/>
              <a:t>Ginsburg:</a:t>
            </a:r>
            <a:br>
              <a:rPr lang="en-US" altLang="en-US" sz="3200" smtClean="0"/>
            </a:br>
            <a:r>
              <a:rPr lang="en-US" altLang="en-US" sz="3200" smtClean="0"/>
              <a:t/>
            </a:r>
            <a:br>
              <a:rPr lang="en-US" altLang="en-US" sz="3200" smtClean="0"/>
            </a:br>
            <a:r>
              <a:rPr lang="en-US" altLang="en-US" sz="3200" smtClean="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18540673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1828800" y="274638"/>
            <a:ext cx="8382000" cy="6202362"/>
          </a:xfrm>
        </p:spPr>
        <p:txBody>
          <a:bodyPr/>
          <a:lstStyle/>
          <a:p>
            <a:pPr eaLnBrk="1" hangingPunct="1"/>
            <a:r>
              <a:rPr lang="en-US" altLang="en-US" sz="3600" smtClean="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smtClean="0"/>
            </a:br>
            <a:endParaRPr lang="en-US" altLang="en-US" sz="3600" smtClean="0"/>
          </a:p>
        </p:txBody>
      </p:sp>
    </p:spTree>
    <p:extLst>
      <p:ext uri="{BB962C8B-B14F-4D97-AF65-F5344CB8AC3E}">
        <p14:creationId xmlns:p14="http://schemas.microsoft.com/office/powerpoint/2010/main" val="16777609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45" y="365125"/>
            <a:ext cx="11714205" cy="6492875"/>
          </a:xfrm>
        </p:spPr>
        <p:txBody>
          <a:bodyPr>
            <a:noAutofit/>
          </a:bodyPr>
          <a:lstStyle/>
          <a:p>
            <a:r>
              <a:rPr lang="en-US" sz="3000" dirty="0" smtClean="0"/>
              <a:t>Rule </a:t>
            </a:r>
            <a:r>
              <a:rPr lang="en-US" sz="3000" dirty="0"/>
              <a:t>23 prescribes the considerations relevant to </a:t>
            </a:r>
            <a:r>
              <a:rPr lang="en-US" sz="3000" dirty="0" smtClean="0"/>
              <a:t>class certification </a:t>
            </a:r>
            <a:r>
              <a:rPr lang="en-US" sz="3000" dirty="0"/>
              <a:t>and </a:t>
            </a:r>
            <a:r>
              <a:rPr lang="en-US" sz="3000" dirty="0" err="1"/>
              <a:t>postcertification</a:t>
            </a:r>
            <a:r>
              <a:rPr lang="en-US" sz="3000" dirty="0"/>
              <a:t> proceedings—but it does not command that a </a:t>
            </a:r>
            <a:r>
              <a:rPr lang="en-US" sz="3000" dirty="0" smtClean="0"/>
              <a:t>particular remedy </a:t>
            </a:r>
            <a:r>
              <a:rPr lang="en-US" sz="3000" dirty="0"/>
              <a:t>be available when a party sues in a representative </a:t>
            </a:r>
            <a:r>
              <a:rPr lang="en-US" sz="3000" dirty="0" smtClean="0"/>
              <a:t>capacity. Section </a:t>
            </a:r>
            <a:r>
              <a:rPr lang="en-US" sz="3000" dirty="0"/>
              <a:t>901(b), </a:t>
            </a:r>
            <a:r>
              <a:rPr lang="en-US" sz="3000" dirty="0" smtClean="0"/>
              <a:t>in contrast</a:t>
            </a:r>
            <a:r>
              <a:rPr lang="en-US" sz="3000" dirty="0"/>
              <a:t>, trains on that latter issue. </a:t>
            </a:r>
            <a:r>
              <a:rPr lang="en-US" sz="3000" dirty="0" smtClean="0"/>
              <a:t>… In </a:t>
            </a:r>
            <a:r>
              <a:rPr lang="en-US" sz="3000" dirty="0"/>
              <a:t>this regard, it is immaterial that § 901(b) </a:t>
            </a:r>
            <a:r>
              <a:rPr lang="en-US" sz="3000" dirty="0" smtClean="0"/>
              <a:t>bars statutory </a:t>
            </a:r>
            <a:r>
              <a:rPr lang="en-US" sz="3000" dirty="0"/>
              <a:t>penalties in wholesale, rather than retail, fashion. The New York Legislature </a:t>
            </a:r>
            <a:r>
              <a:rPr lang="en-US" sz="3000" dirty="0" smtClean="0"/>
              <a:t>could have </a:t>
            </a:r>
            <a:r>
              <a:rPr lang="en-US" sz="3000" dirty="0"/>
              <a:t>embedded the limitation in every provision creating a cause of action for which a penalty</a:t>
            </a:r>
            <a:br>
              <a:rPr lang="en-US" sz="3000" dirty="0"/>
            </a:br>
            <a:r>
              <a:rPr lang="en-US" sz="3000" dirty="0"/>
              <a:t>is authorized; § 901(b) operates as shorthand to the same effect. It is </a:t>
            </a:r>
            <a:r>
              <a:rPr lang="en-US" sz="3000" dirty="0" smtClean="0"/>
              <a:t>as much </a:t>
            </a:r>
            <a:r>
              <a:rPr lang="en-US" sz="3000" dirty="0"/>
              <a:t>a part </a:t>
            </a:r>
            <a:r>
              <a:rPr lang="en-US" sz="3000" dirty="0" smtClean="0"/>
              <a:t>of the </a:t>
            </a:r>
            <a:r>
              <a:rPr lang="en-US" sz="3000" dirty="0"/>
              <a:t>delineation of the claim for relief as it would be were it included claim by claim in </a:t>
            </a:r>
            <a:r>
              <a:rPr lang="en-US" sz="3000" dirty="0" smtClean="0"/>
              <a:t>the New </a:t>
            </a:r>
            <a:r>
              <a:rPr lang="en-US" sz="3000" dirty="0"/>
              <a:t>York Code.</a:t>
            </a:r>
          </a:p>
        </p:txBody>
      </p:sp>
    </p:spTree>
    <p:extLst>
      <p:ext uri="{BB962C8B-B14F-4D97-AF65-F5344CB8AC3E}">
        <p14:creationId xmlns:p14="http://schemas.microsoft.com/office/powerpoint/2010/main" val="9159569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1" y="365125"/>
            <a:ext cx="11738919" cy="6295167"/>
          </a:xfrm>
        </p:spPr>
        <p:txBody>
          <a:bodyPr>
            <a:noAutofit/>
          </a:bodyPr>
          <a:lstStyle/>
          <a:p>
            <a:r>
              <a:rPr lang="en-US" sz="3600" dirty="0" smtClean="0"/>
              <a:t>Shady </a:t>
            </a:r>
            <a:r>
              <a:rPr lang="en-US" sz="3600" dirty="0"/>
              <a:t>Grove urges that the class-action bar </a:t>
            </a:r>
            <a:r>
              <a:rPr lang="en-US" sz="3600" dirty="0" smtClean="0"/>
              <a:t>in § </a:t>
            </a:r>
            <a:r>
              <a:rPr lang="en-US" sz="3600" dirty="0"/>
              <a:t>901(b) must be regarded as “procedural” because it is contained in the CPLR, which “</a:t>
            </a:r>
            <a:r>
              <a:rPr lang="en-US" sz="3600" dirty="0" smtClean="0"/>
              <a:t>govern[s</a:t>
            </a:r>
            <a:r>
              <a:rPr lang="en-US" sz="3600" dirty="0"/>
              <a:t>] the </a:t>
            </a:r>
            <a:r>
              <a:rPr lang="en-US" sz="3600" i="1" dirty="0"/>
              <a:t>procedure </a:t>
            </a:r>
            <a:r>
              <a:rPr lang="en-US" sz="3600" dirty="0"/>
              <a:t>in civil judicial proceedings </a:t>
            </a:r>
            <a:r>
              <a:rPr lang="en-US" sz="3600" i="1" dirty="0"/>
              <a:t>in all courts of the state</a:t>
            </a:r>
            <a:r>
              <a:rPr lang="en-US" sz="3600" dirty="0"/>
              <a:t>.” Placement in </a:t>
            </a:r>
            <a:r>
              <a:rPr lang="en-US" sz="3600" dirty="0" smtClean="0"/>
              <a:t>the CPLR </a:t>
            </a:r>
            <a:r>
              <a:rPr lang="en-US" sz="3600" dirty="0"/>
              <a:t>is hardly dispositive. The provision held “substantive” for </a:t>
            </a:r>
            <a:r>
              <a:rPr lang="en-US" sz="3600" i="1" dirty="0"/>
              <a:t>Erie </a:t>
            </a:r>
            <a:r>
              <a:rPr lang="en-US" sz="3600" dirty="0"/>
              <a:t>purposes in </a:t>
            </a:r>
            <a:r>
              <a:rPr lang="en-US" sz="3600" i="1" dirty="0" err="1" smtClean="0"/>
              <a:t>Gasperini</a:t>
            </a:r>
            <a:r>
              <a:rPr lang="en-US" sz="3600" i="1" dirty="0"/>
              <a:t> </a:t>
            </a:r>
            <a:r>
              <a:rPr lang="en-US" sz="3600" dirty="0" smtClean="0"/>
              <a:t>is </a:t>
            </a:r>
            <a:r>
              <a:rPr lang="en-US" sz="3600" dirty="0"/>
              <a:t>also contained in the CPLR (§ 5501(c)), as are limitations periods, prescriptions </a:t>
            </a:r>
            <a:r>
              <a:rPr lang="en-US" sz="3600" dirty="0" smtClean="0"/>
              <a:t>plainly “substantive</a:t>
            </a:r>
            <a:r>
              <a:rPr lang="en-US" sz="3600" dirty="0"/>
              <a:t>” for </a:t>
            </a:r>
            <a:r>
              <a:rPr lang="en-US" sz="3600" i="1" dirty="0"/>
              <a:t>Erie </a:t>
            </a:r>
            <a:r>
              <a:rPr lang="en-US" sz="3600" dirty="0"/>
              <a:t>purposes however they may be characterized for other </a:t>
            </a:r>
            <a:r>
              <a:rPr lang="en-US" sz="3600" dirty="0" smtClean="0"/>
              <a:t>purposes. </a:t>
            </a:r>
            <a:endParaRPr lang="en-US" sz="3600" dirty="0"/>
          </a:p>
        </p:txBody>
      </p:sp>
    </p:spTree>
    <p:extLst>
      <p:ext uri="{BB962C8B-B14F-4D97-AF65-F5344CB8AC3E}">
        <p14:creationId xmlns:p14="http://schemas.microsoft.com/office/powerpoint/2010/main" val="5663866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6159243"/>
          </a:xfrm>
        </p:spPr>
        <p:txBody>
          <a:bodyPr>
            <a:noAutofit/>
          </a:bodyPr>
          <a:lstStyle/>
          <a:p>
            <a:r>
              <a:rPr lang="en-US" sz="2800" dirty="0"/>
              <a:t>Shady Grove also ranks § 901(b) as “procedural” because “nothing in [the statute] suggests that it is limited to rights of action based on New York state law, as opposed to federal law or the law of other states”; instead it “applies to actions seeking penalties under </a:t>
            </a:r>
            <a:r>
              <a:rPr lang="en-US" sz="2800" i="1" dirty="0"/>
              <a:t>any </a:t>
            </a:r>
            <a:r>
              <a:rPr lang="en-US" sz="2800" dirty="0"/>
              <a:t>statute</a:t>
            </a:r>
            <a:r>
              <a:rPr lang="en-US" sz="2800" dirty="0" smtClean="0"/>
              <a:t>.” It </a:t>
            </a:r>
            <a:r>
              <a:rPr lang="en-US" sz="2800" dirty="0"/>
              <a:t>is true that § 901(b) is not specifically </a:t>
            </a:r>
            <a:r>
              <a:rPr lang="en-US" sz="2800" i="1" dirty="0"/>
              <a:t>limited </a:t>
            </a:r>
            <a:r>
              <a:rPr lang="en-US" sz="2800" dirty="0"/>
              <a:t>to claims arising under New York law. But neither is it expressly </a:t>
            </a:r>
            <a:r>
              <a:rPr lang="en-US" sz="2800" i="1" dirty="0"/>
              <a:t>extended </a:t>
            </a:r>
            <a:r>
              <a:rPr lang="en-US" sz="2800" dirty="0"/>
              <a:t>to claims arising under foreign law. </a:t>
            </a:r>
            <a:r>
              <a:rPr lang="en-US" sz="2800" dirty="0" smtClean="0"/>
              <a:t>… Shady </a:t>
            </a:r>
            <a:r>
              <a:rPr lang="en-US" sz="2800" dirty="0"/>
              <a:t>Grove overlooks the most likely explanation for the absence of </a:t>
            </a:r>
            <a:r>
              <a:rPr lang="en-US" sz="2800" dirty="0" smtClean="0"/>
              <a:t>limiting language</a:t>
            </a:r>
            <a:r>
              <a:rPr lang="en-US" sz="2800" dirty="0"/>
              <a:t>: New York legislators make law with New York plaintiffs and defendants in mind, </a:t>
            </a:r>
            <a:r>
              <a:rPr lang="en-US" sz="2800" i="1" dirty="0"/>
              <a:t>i.e., </a:t>
            </a:r>
            <a:r>
              <a:rPr lang="en-US" sz="2800" dirty="0"/>
              <a:t>as if New York were the universe.</a:t>
            </a:r>
          </a:p>
        </p:txBody>
      </p:sp>
    </p:spTree>
    <p:extLst>
      <p:ext uri="{BB962C8B-B14F-4D97-AF65-F5344CB8AC3E}">
        <p14:creationId xmlns:p14="http://schemas.microsoft.com/office/powerpoint/2010/main" val="17316056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5887394"/>
          </a:xfrm>
        </p:spPr>
        <p:txBody>
          <a:bodyPr/>
          <a:lstStyle/>
          <a:p>
            <a:r>
              <a:rPr lang="en-US" dirty="0"/>
              <a:t>w</a:t>
            </a:r>
            <a:r>
              <a:rPr lang="en-US" dirty="0" smtClean="0"/>
              <a:t>hat cases would help you decide whether </a:t>
            </a:r>
            <a:r>
              <a:rPr lang="en-US" dirty="0"/>
              <a:t>§ 901(b</a:t>
            </a:r>
            <a:r>
              <a:rPr lang="en-US" dirty="0" smtClean="0"/>
              <a:t>) is substantive or procedural </a:t>
            </a:r>
            <a:endParaRPr lang="en-US" dirty="0"/>
          </a:p>
        </p:txBody>
      </p:sp>
    </p:spTree>
    <p:extLst>
      <p:ext uri="{BB962C8B-B14F-4D97-AF65-F5344CB8AC3E}">
        <p14:creationId xmlns:p14="http://schemas.microsoft.com/office/powerpoint/2010/main" val="26542209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09816"/>
          </a:xfrm>
        </p:spPr>
        <p:txBody>
          <a:bodyPr/>
          <a:lstStyle/>
          <a:p>
            <a:r>
              <a:rPr lang="en-US" altLang="en-US" dirty="0"/>
              <a:t>a class action for statutory penalties under </a:t>
            </a:r>
            <a:r>
              <a:rPr lang="en-US" altLang="en-US" dirty="0" smtClean="0"/>
              <a:t>New York law brought </a:t>
            </a:r>
            <a:r>
              <a:rPr lang="en-US" altLang="en-US" dirty="0"/>
              <a:t>in state court in New </a:t>
            </a:r>
            <a:r>
              <a:rPr lang="en-US" altLang="en-US" dirty="0" smtClean="0"/>
              <a:t>York?</a:t>
            </a:r>
            <a:endParaRPr lang="en-US" dirty="0"/>
          </a:p>
        </p:txBody>
      </p:sp>
    </p:spTree>
    <p:extLst>
      <p:ext uri="{BB962C8B-B14F-4D97-AF65-F5344CB8AC3E}">
        <p14:creationId xmlns:p14="http://schemas.microsoft.com/office/powerpoint/2010/main" val="201797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73063" y="365125"/>
            <a:ext cx="11609387" cy="6107113"/>
          </a:xfrm>
        </p:spPr>
        <p:txBody>
          <a:bodyPr/>
          <a:lstStyle/>
          <a:p>
            <a:pPr eaLnBrk="1" hangingPunct="1"/>
            <a:r>
              <a:rPr lang="en-US" altLang="en-US" sz="3600" smtClean="0"/>
              <a:t>It is therefore immaterial whether statutes of limitation are characterized either as "substantive" or "procedural" in State court opinions in any use of those terms unrelated to the specific issue before us. Erie R. Co. v. Tompkins ... 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 </a:t>
            </a:r>
          </a:p>
        </p:txBody>
      </p:sp>
    </p:spTree>
    <p:extLst>
      <p:ext uri="{BB962C8B-B14F-4D97-AF65-F5344CB8AC3E}">
        <p14:creationId xmlns:p14="http://schemas.microsoft.com/office/powerpoint/2010/main" val="41520919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09816"/>
          </a:xfrm>
        </p:spPr>
        <p:txBody>
          <a:bodyPr/>
          <a:lstStyle/>
          <a:p>
            <a:r>
              <a:rPr lang="en-US" altLang="en-US" dirty="0"/>
              <a:t>a class action for statutory penalties under Pennsylvania law </a:t>
            </a:r>
            <a:r>
              <a:rPr lang="en-US" altLang="en-US" dirty="0" smtClean="0"/>
              <a:t>brought </a:t>
            </a:r>
            <a:r>
              <a:rPr lang="en-US" altLang="en-US" dirty="0"/>
              <a:t>in state court in New </a:t>
            </a:r>
            <a:r>
              <a:rPr lang="en-US" altLang="en-US" dirty="0" smtClean="0"/>
              <a:t>York?</a:t>
            </a:r>
            <a:endParaRPr lang="en-US" dirty="0"/>
          </a:p>
        </p:txBody>
      </p:sp>
    </p:spTree>
    <p:extLst>
      <p:ext uri="{BB962C8B-B14F-4D97-AF65-F5344CB8AC3E}">
        <p14:creationId xmlns:p14="http://schemas.microsoft.com/office/powerpoint/2010/main" val="31595161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828800" y="274638"/>
            <a:ext cx="8382000" cy="6126162"/>
          </a:xfrm>
        </p:spPr>
        <p:txBody>
          <a:bodyPr/>
          <a:lstStyle/>
          <a:p>
            <a:pPr eaLnBrk="1" hangingPunct="1"/>
            <a:r>
              <a:rPr lang="en-US" altLang="en-US" dirty="0" smtClean="0"/>
              <a:t>a class action for statutory penalties under New York law brought in state court in Connecticut?</a:t>
            </a:r>
          </a:p>
        </p:txBody>
      </p:sp>
    </p:spTree>
    <p:extLst>
      <p:ext uri="{BB962C8B-B14F-4D97-AF65-F5344CB8AC3E}">
        <p14:creationId xmlns:p14="http://schemas.microsoft.com/office/powerpoint/2010/main" val="22931929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905000" y="274638"/>
            <a:ext cx="8763000" cy="6659562"/>
          </a:xfrm>
        </p:spPr>
        <p:txBody>
          <a:bodyPr>
            <a:normAutofit fontScale="90000"/>
          </a:bodyPr>
          <a:lstStyle/>
          <a:p>
            <a:pPr eaLnBrk="1" hangingPunct="1"/>
            <a:r>
              <a:rPr lang="en-US" altLang="en-US" dirty="0"/>
              <a:t>i</a:t>
            </a:r>
            <a:r>
              <a:rPr lang="en-US" altLang="en-US" dirty="0" smtClean="0"/>
              <a:t>s the relevant federal procedural law a Fed. R. Civ. P.?</a:t>
            </a:r>
            <a:br>
              <a:rPr lang="en-US" altLang="en-US" dirty="0" smtClean="0"/>
            </a:br>
            <a:r>
              <a:rPr lang="en-US" altLang="en-US" dirty="0" smtClean="0"/>
              <a:t/>
            </a:r>
            <a:br>
              <a:rPr lang="en-US" altLang="en-US" dirty="0" smtClean="0"/>
            </a:br>
            <a:r>
              <a:rPr lang="en-US" altLang="en-US" dirty="0" smtClean="0"/>
              <a:t>if yes only questions are </a:t>
            </a:r>
            <a:br>
              <a:rPr lang="en-US" altLang="en-US" dirty="0" smtClean="0"/>
            </a:br>
            <a:r>
              <a:rPr lang="en-US" altLang="en-US" dirty="0" smtClean="0"/>
              <a:t/>
            </a:r>
            <a:br>
              <a:rPr lang="en-US" altLang="en-US" dirty="0" smtClean="0"/>
            </a:br>
            <a:r>
              <a:rPr lang="en-US" altLang="en-US" dirty="0" smtClean="0"/>
              <a:t>- is it arguably procedural and </a:t>
            </a:r>
            <a:br>
              <a:rPr lang="en-US" altLang="en-US" dirty="0" smtClean="0"/>
            </a:br>
            <a:r>
              <a:rPr lang="en-US" altLang="en-US" dirty="0" smtClean="0"/>
              <a:t>- does it abridge enlarge or modify substantive rights </a:t>
            </a:r>
            <a:br>
              <a:rPr lang="en-US" altLang="en-US" dirty="0" smtClean="0"/>
            </a:br>
            <a:r>
              <a:rPr lang="en-US" altLang="en-US" dirty="0" smtClean="0"/>
              <a:t>	(must consider state substantive policies, probably)</a:t>
            </a:r>
            <a:br>
              <a:rPr lang="en-US" altLang="en-US" dirty="0" smtClean="0"/>
            </a:br>
            <a:endParaRPr lang="en-US" altLang="en-US" dirty="0" smtClean="0"/>
          </a:p>
        </p:txBody>
      </p:sp>
    </p:spTree>
    <p:extLst>
      <p:ext uri="{BB962C8B-B14F-4D97-AF65-F5344CB8AC3E}">
        <p14:creationId xmlns:p14="http://schemas.microsoft.com/office/powerpoint/2010/main" val="3859432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46886"/>
          </a:xfrm>
        </p:spPr>
        <p:txBody>
          <a:bodyPr/>
          <a:lstStyle/>
          <a:p>
            <a:r>
              <a:rPr lang="en-US" dirty="0"/>
              <a:t>o</a:t>
            </a:r>
            <a:r>
              <a:rPr lang="en-US" dirty="0" smtClean="0"/>
              <a:t>utcome determinative</a:t>
            </a:r>
            <a:endParaRPr lang="en-US" dirty="0"/>
          </a:p>
        </p:txBody>
      </p:sp>
    </p:spTree>
    <p:extLst>
      <p:ext uri="{BB962C8B-B14F-4D97-AF65-F5344CB8AC3E}">
        <p14:creationId xmlns:p14="http://schemas.microsoft.com/office/powerpoint/2010/main" val="2574557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2075</Words>
  <Application>Microsoft Office PowerPoint</Application>
  <PresentationFormat>Widescreen</PresentationFormat>
  <Paragraphs>82</Paragraphs>
  <Slides>82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Calibri</vt:lpstr>
      <vt:lpstr>Calibri Light</vt:lpstr>
      <vt:lpstr>Office Theme</vt:lpstr>
      <vt:lpstr>Lecture 26 Apr. 16, 2018</vt:lpstr>
      <vt:lpstr>Erie</vt:lpstr>
      <vt:lpstr>the horizontal substance procedure distinction</vt:lpstr>
      <vt:lpstr>Tompkins (a PA domiciliary) sues Erie (a NY domiciliary) in NY state court concerning an accident in PA  should NY use its own statute of limitations?</vt:lpstr>
      <vt:lpstr>is substance v. procedure always answered by whether a rule is bound up with the cause of action?  P (NY) sues D (NY) in state court in New York on a New York cause of action  the question is whether Pa conversations between D and his Pa lawyer are privileged</vt:lpstr>
      <vt:lpstr>Tompkins sues Erie in federal court in NY concerning an accident in PA  should it use its own federal common law limitations period?</vt:lpstr>
      <vt:lpstr>Guaranty Trust v York (US 1945)  New York actions in federal court in New York  what limitations period should the court use – NY’s statute of limitations or the federal judge-created limitations of laches?  </vt:lpstr>
      <vt:lpstr>It is therefore immaterial whether statutes of limitation are characterized either as "substantive" or "procedural" in State court opinions in any use of those terms unrelated to the specific issue before us. Erie R. Co. v. Tompkins ... 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 </vt:lpstr>
      <vt:lpstr>outcome determinative</vt:lpstr>
      <vt:lpstr>the policy of vertical uniformity is not constitutionally mandated  so where does it come from?</vt:lpstr>
      <vt:lpstr>the diversity statute?</vt:lpstr>
      <vt:lpstr>a horizontal analogue  P sues D in NY state court on a Pa cause of action  NY has a 6-yr statute of limitations  Pa’s 1 yr statute of limitations is not bound up with the Pa cause of action  but NY has a borrowing statute</vt:lpstr>
      <vt:lpstr>a New Jersey statute requires small shareholders bringing derivative actions to post a bond.   should this statute be used by a federal court in New Jersey for a derivative action under Delaware law?</vt:lpstr>
      <vt:lpstr>Byrd v. Blue Ridge Elec. Coop. (US 1958)  a federal court in SC is entertaining SC tort actions  there is a question of whether the plaintiff was a statutory employee subject to SC worker’s comp  whether he was is decided by a judge in SC state court  the federal approach would be to decide the matter by a jury </vt:lpstr>
      <vt:lpstr>“First. It was decided in Erie R. Co. v. Tompkins that the federal courts in diversity cases must respect the definition of state-created rights and obligations by the state courts. We must, therefore, first examine the [state] rule … to determine whether it is bound up with these rights and obligations in such a way that its application in the federal court is required.”</vt:lpstr>
      <vt:lpstr>really?  can a state bind up its entire procedural code into its cause of action?</vt:lpstr>
      <vt:lpstr>“But cases following Erie have evinced a broader policy to the effect that the federal courts should conform as near as may be -- in the absence of other considerations -- to state rules even of form and mode where the state rules may bear substantially on the question whether the litigation would come out one way in the federal court and another way in the state court if the federal court failed to apply a particular local rule.” </vt:lpstr>
      <vt:lpstr>“But there are affirmative countervailing considerations at work here.”</vt:lpstr>
      <vt:lpstr>Hanna v. Plumer (US 1965)  suit in fed ct in MA under MA law  should MA’s service rule be used or can the ct use the FRCP governing service instead? </vt:lpstr>
      <vt:lpstr>assume there is no FRCP governing the matter, but instead a federal common law rule</vt:lpstr>
      <vt:lpstr>The [Erie] decision was also in part a reaction to the practice of 'forum-shopping' which had grown up in response to the rule of Swift v. Tyson. That the York test was an attempt to effectuate these policies is demonstrated by the fact that the opinion framed the inquiry in terms of 'substantial' variations between state and federal litigation.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vt:lpstr>
      <vt:lpstr>are York, Woods, and Cohen still good law in the light of Hanna?</vt:lpstr>
      <vt:lpstr>There is, however, a more fundamental flaw in respondent's syllogism: the incorrect assumption that the rule of Erie R. Co. v. Tompkins constitutes the appropriate test  of the validity, and therefore the applicability, of a Federal Rule of Civil Procedure. The Erie rule has never been invoked to void a Federal Rule.</vt:lpstr>
      <vt:lpstr>what is Congress’s power over the procedure of federal courts in diversity cases?</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vt:lpstr>
      <vt:lpstr>could Congress pass a uniform limitations period for state law actions brought in federal court?</vt:lpstr>
      <vt:lpstr>what limits has Congress put on FRCPs?</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“Under the cases construing the scope of the Enabling Act, Rule 4(d)(1) clearly passes muster. Prescribing the manner in which a defendant is to be notified that a suit has been instituted against him, it relates to the ‘practice and procedure of the district courts.’  ‘The test must be whether a rule really regulates procedure, - the judicial process for enforcing rights and duties recognized by substantive law and for justly administering remedy and redress for disregard or infraction of them.’ Sibbach v. Wilson &amp; Co.” </vt:lpstr>
      <vt:lpstr>Erie flow chart...</vt:lpstr>
      <vt:lpstr>is the federal court sitting in diversity/alienage or is there a cause of action with supplemental jurisdiction?   NO? - Example: P sues D in federal court in New York under federal securities law  no Erie problem - no need to worry about state procedural law </vt:lpstr>
      <vt:lpstr>why don’t the twin aims apply if federal questions cases…?</vt:lpstr>
      <vt:lpstr>is the federal court sitting in diversity/alienage or is there a cause of action with supplemental jurisdiction?  YES?</vt:lpstr>
      <vt:lpstr>is the relevant federal procedural law mandated by the U.S. Constitution? E.g. 7th A   if yes it applies </vt:lpstr>
      <vt:lpstr>is the relevant federal procedural law a federal statute?   if yes it applies if it is arguably procedural  it does not matter if it leads to forum shopping   </vt:lpstr>
      <vt:lpstr>really? Could Congress pass a 3-year statute of limitations for tort actions brought in federal court that displaced a 2-year statute of limitations that a state had bound up with its cause of action?</vt:lpstr>
      <vt:lpstr>is the relevant federal procedural law a Fed. R. Civ. P.?  if yes only questions are   - is it arguably procedural and   - does it abridge enlarge or modify substantive rights </vt:lpstr>
      <vt:lpstr>is the relevant federal procedural law common law?   - remember, includes cases in which the federal court simply doesn’t have anything on point, but doesn’t do what the forum state does  </vt:lpstr>
      <vt:lpstr>1st  is the state rule is bound up with the cause of action (Byrd)  – if so, use state law  examples? - statute of limitations folded into a statutory cause of action - burden of proof for contributory negligence </vt:lpstr>
      <vt:lpstr>really?  could a state compel federal courts to limit the page length of briefs by folding up a rule into the cause of action...?</vt:lpstr>
      <vt:lpstr>also - what about a state’s interest in law applying independently of the cause of action?</vt:lpstr>
      <vt:lpstr>another problem –  P sues D in federal court in NY on a Pa cause of action  the Pa statute of limitations is bound up with the cause of action  but a NY state court would use NY’s statute of limitations anyway</vt:lpstr>
      <vt:lpstr>if not bound up…</vt:lpstr>
      <vt:lpstr>look to twin aims of Erie  - would having a federal common law rule different from the forum state’s rule lead to…  - vertical forum shopping   - inequitable administration of the laws?</vt:lpstr>
      <vt:lpstr>forum shopping in general, not in the particular case</vt:lpstr>
      <vt:lpstr>if no problem of forum shopping/ineq. admin., then use uniform federal common law rule  example: federal common law rule concerning service</vt:lpstr>
      <vt:lpstr>if there is a problem of forum shopping/ineq. admin., then use forum state rule  - unless sufficiently strong countervailing federal interests in favor of the uniform federal common law rule</vt:lpstr>
      <vt:lpstr>examples</vt:lpstr>
      <vt:lpstr>P sues D in federal court in LA  LA has no forum non conveniens  should federal forum non conveniens law apply?</vt:lpstr>
      <vt:lpstr>- Colorado passed a Certificate of Review Statute  - anyone suing a licensed professional for malpractice must provide, with the complaint filed, a certificate stating that an expert in the licensed professional’s area of practice has examined the claim and has determined that it has substantial justification    - P (a citizen of New York) sues D (a citizen of Colorado) in the Federal District Court for the District of Colorado for medical malpractice under New York law  - should the court use the Certificate of Review statute?</vt:lpstr>
      <vt:lpstr>a federal court sitting in diversity in Del. needs to determine whether Pa. or NY law applies  can it use federal common law choice-of-law rules?</vt:lpstr>
      <vt:lpstr>Klaxon v. Stentor Mfg. Co. (US 1941)</vt:lpstr>
      <vt:lpstr>a federal court in Ga is interpreting the common law of Alabama  a state court in Ga would come to its own conclusion about the content of the common law prevailing in Alabama  what should the federal court interpret Ala common law?</vt:lpstr>
      <vt:lpstr>P sues D in federal court in New York under Cal law, which is unsettled  a NY state court would presume that Cal law is the same as NY law  how should the federal court interpret Cal law? </vt:lpstr>
      <vt:lpstr>P sues D in federal court in California under California state law  it comes to a judgment  P then sues D under California law in Maryland state court concerning the same transaction  which law determines the preclusive effect of the federal judgment?</vt:lpstr>
      <vt:lpstr>Semtek v. Lockheed Martin, 531 U.S. 497 (2001)</vt:lpstr>
      <vt:lpstr>what about the substantive right limitation in the REA?</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is it valid, accd to Scalia?</vt:lpstr>
      <vt:lpstr>The dissent’s approach of determining whether state and federal rules conflict based on the subjective intentions of the state legislature is an enterprise destined to produce “confusion worse confounded.” It would mean, to begin with, that one State’s statute could survive pre-emption (and accordingly affect the procedures in federal court) while another State’s identical law would not, merely because its authors had different aspirations. It would also mean that district courts would have to discern, in every diversity case, the purpose behind any putatively pre-empted state procedural rule, even if its text squarely conflicts with federal law.</vt:lpstr>
      <vt:lpstr>Stevens</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“Justice Scalia believes that the sole Enabling Act question is whether the federal rule “really regulates procedure,” which means, apparently, whether it regulates “the manner and the means by which the litigants’ rights are enforced”…. I respectfully disagree. [I]t ignores the second limitation that such rules also “not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why was §901(b) procedural, according to Stevens?  </vt:lpstr>
      <vt:lpstr>The text of CPLR § 901(b) expressly and unambiguously applies not only to claims based on New York law but also to claims based on federal law or the law of any other State. And there is no interpretation from New York courts to the contrary. It is therefore hard to see how § 901(b) could be understood as a rule that, though procedural in form, serves the function of defining New York’s rights or remedies.</vt:lpstr>
      <vt:lpstr>Ginsburg (with Kennedy, Breyer, &amp; Alito)</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Rule 23 prescribes the considerations relevant to class certification and postcertification proceedings—but it does not command that a particular remedy be available when a party sues in a representative capacity. Section 901(b), in contrast, trains on that latter issue. … In this regard, it is immaterial that § 901(b) bars statutory penalties in wholesale, rather than retail, fashion. The New York Legislature could have embedded the limitation in every provision creating a cause of action for which a penalty is authorized; § 901(b) operates as shorthand to the same effect. It is as much a part of the delineation of the claim for relief as it would be were it included claim by claim in the New York Code.</vt:lpstr>
      <vt:lpstr>Shady Grove urges that the class-action bar in § 901(b) must be regarded as “procedural” because it is contained in the CPLR, which “govern[s] the procedure in civil judicial proceedings in all courts of the state.” Placement in the CPLR is hardly dispositive. The provision held “substantive” for Erie purposes in Gasperini is also contained in the CPLR (§ 5501(c)), as are limitations periods, prescriptions plainly “substantive” for Erie purposes however they may be characterized for other purposes. </vt:lpstr>
      <vt:lpstr>Shady Grove also ranks § 901(b) as “procedural” because “nothing in [the statute] suggests that it is limited to rights of action based on New York state law, as opposed to federal law or the law of other states”; instead it “applies to actions seeking penalties under any statute.” It is true that § 901(b) is not specifically limited to claims arising under New York law. But neither is it expressly extended to claims arising under foreign law. … Shady Grove overlooks the most likely explanation for the absence of limiting language: New York legislators make law with New York plaintiffs and defendants in mind, i.e., as if New York were the universe.</vt:lpstr>
      <vt:lpstr>what cases would help you decide whether § 901(b) is substantive or procedural </vt:lpstr>
      <vt:lpstr>a class action for statutory penalties under New York law brought in state court in New York?</vt:lpstr>
      <vt:lpstr>a class action for statutory penalties under Pennsylvania law brought in state court in New York?</vt:lpstr>
      <vt:lpstr>a class action for statutory penalties under New York law brought in state court in Connecticut?</vt:lpstr>
      <vt:lpstr>is the relevant federal procedural law a Fed. R. Civ. P.?  if yes only questions are   - is it arguably procedural and  - does it abridge enlarge or modify substantive rights   (must consider state substantive policies, probably)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17 Mar. 14, 2018</dc:title>
  <dc:creator>Owner</dc:creator>
  <cp:lastModifiedBy>Green, Michael S</cp:lastModifiedBy>
  <cp:revision>253</cp:revision>
  <cp:lastPrinted>2018-04-09T15:40:14Z</cp:lastPrinted>
  <dcterms:created xsi:type="dcterms:W3CDTF">2018-03-13T23:52:57Z</dcterms:created>
  <dcterms:modified xsi:type="dcterms:W3CDTF">2018-04-16T17:32:47Z</dcterms:modified>
</cp:coreProperties>
</file>