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1"/>
  </p:handoutMasterIdLst>
  <p:sldIdLst>
    <p:sldId id="410" r:id="rId2"/>
    <p:sldId id="434" r:id="rId3"/>
    <p:sldId id="435" r:id="rId4"/>
    <p:sldId id="436" r:id="rId5"/>
    <p:sldId id="437" r:id="rId6"/>
    <p:sldId id="470" r:id="rId7"/>
    <p:sldId id="471" r:id="rId8"/>
    <p:sldId id="438" r:id="rId9"/>
    <p:sldId id="442" r:id="rId10"/>
    <p:sldId id="473" r:id="rId11"/>
    <p:sldId id="474" r:id="rId12"/>
    <p:sldId id="475" r:id="rId13"/>
    <p:sldId id="513" r:id="rId14"/>
    <p:sldId id="514" r:id="rId15"/>
    <p:sldId id="472" r:id="rId16"/>
    <p:sldId id="478" r:id="rId17"/>
    <p:sldId id="476" r:id="rId18"/>
    <p:sldId id="477" r:id="rId19"/>
    <p:sldId id="510" r:id="rId20"/>
    <p:sldId id="445" r:id="rId21"/>
    <p:sldId id="446" r:id="rId22"/>
    <p:sldId id="447" r:id="rId23"/>
    <p:sldId id="448" r:id="rId24"/>
    <p:sldId id="449" r:id="rId25"/>
    <p:sldId id="450" r:id="rId26"/>
    <p:sldId id="451" r:id="rId27"/>
    <p:sldId id="511" r:id="rId28"/>
    <p:sldId id="497" r:id="rId29"/>
    <p:sldId id="498" r:id="rId30"/>
    <p:sldId id="499" r:id="rId31"/>
    <p:sldId id="500" r:id="rId32"/>
    <p:sldId id="501" r:id="rId33"/>
    <p:sldId id="502" r:id="rId34"/>
    <p:sldId id="456" r:id="rId35"/>
    <p:sldId id="457" r:id="rId36"/>
    <p:sldId id="458" r:id="rId37"/>
    <p:sldId id="459" r:id="rId38"/>
    <p:sldId id="489" r:id="rId39"/>
    <p:sldId id="484" r:id="rId40"/>
    <p:sldId id="485" r:id="rId41"/>
    <p:sldId id="486" r:id="rId42"/>
    <p:sldId id="512" r:id="rId43"/>
    <p:sldId id="503" r:id="rId44"/>
    <p:sldId id="504" r:id="rId45"/>
    <p:sldId id="516" r:id="rId46"/>
    <p:sldId id="515" r:id="rId47"/>
    <p:sldId id="505" r:id="rId48"/>
    <p:sldId id="488" r:id="rId49"/>
    <p:sldId id="506" r:id="rId50"/>
    <p:sldId id="491" r:id="rId51"/>
    <p:sldId id="493" r:id="rId52"/>
    <p:sldId id="480" r:id="rId53"/>
    <p:sldId id="507" r:id="rId54"/>
    <p:sldId id="481" r:id="rId55"/>
    <p:sldId id="494" r:id="rId56"/>
    <p:sldId id="495" r:id="rId57"/>
    <p:sldId id="479" r:id="rId58"/>
    <p:sldId id="496" r:id="rId59"/>
    <p:sldId id="508" r:id="rId6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78" d="100"/>
          <a:sy n="78" d="100"/>
        </p:scale>
        <p:origin x="54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829A2AA-0E21-4F09-B24C-2B2C6F171F86}" type="datetimeFigureOut">
              <a:rPr lang="en-US" smtClean="0"/>
              <a:t>2/19/2018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A8BAD37-2440-46C2-ABB9-8FF538F900B2}" type="slidenum">
              <a:rPr lang="en-US" smtClean="0"/>
              <a:t>‹#›</a:t>
            </a:fld>
            <a:endParaRPr lang="en-US"/>
          </a:p>
        </p:txBody>
      </p:sp>
    </p:spTree>
    <p:extLst>
      <p:ext uri="{BB962C8B-B14F-4D97-AF65-F5344CB8AC3E}">
        <p14:creationId xmlns:p14="http://schemas.microsoft.com/office/powerpoint/2010/main" val="41300626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0689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57722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60681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4006142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3D1C9-2608-46E0-A297-D89903FEC983}"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9920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13D1C9-2608-46E0-A297-D89903FEC983}"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4275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13D1C9-2608-46E0-A297-D89903FEC983}"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135557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13D1C9-2608-46E0-A297-D89903FEC983}"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08778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13D1C9-2608-46E0-A297-D89903FEC983}"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3294888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D1C9-2608-46E0-A297-D89903FEC983}"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854024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414098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3D1C9-2608-46E0-A297-D89903FEC983}"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9F109-39FF-4484-B168-9840A7949CF0}" type="slidenum">
              <a:rPr lang="en-US" smtClean="0"/>
              <a:t>‹#›</a:t>
            </a:fld>
            <a:endParaRPr lang="en-US"/>
          </a:p>
        </p:txBody>
      </p:sp>
    </p:spTree>
    <p:extLst>
      <p:ext uri="{BB962C8B-B14F-4D97-AF65-F5344CB8AC3E}">
        <p14:creationId xmlns:p14="http://schemas.microsoft.com/office/powerpoint/2010/main" val="208030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13D1C9-2608-46E0-A297-D89903FEC983}"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F109-39FF-4484-B168-9840A7949CF0}" type="slidenum">
              <a:rPr lang="en-US" smtClean="0"/>
              <a:t>‹#›</a:t>
            </a:fld>
            <a:endParaRPr lang="en-US"/>
          </a:p>
        </p:txBody>
      </p:sp>
    </p:spTree>
    <p:extLst>
      <p:ext uri="{BB962C8B-B14F-4D97-AF65-F5344CB8AC3E}">
        <p14:creationId xmlns:p14="http://schemas.microsoft.com/office/powerpoint/2010/main" val="336539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smtClean="0"/>
              <a:t>Lecture 12</a:t>
            </a:r>
            <a:br>
              <a:rPr lang="en-US" dirty="0" smtClean="0"/>
            </a:br>
            <a:r>
              <a:rPr lang="en-US" dirty="0" smtClean="0"/>
              <a:t>Feb. 19, 2018</a:t>
            </a:r>
            <a:endParaRPr lang="en-US" dirty="0"/>
          </a:p>
        </p:txBody>
      </p:sp>
    </p:spTree>
    <p:extLst>
      <p:ext uri="{BB962C8B-B14F-4D97-AF65-F5344CB8AC3E}">
        <p14:creationId xmlns:p14="http://schemas.microsoft.com/office/powerpoint/2010/main" val="140532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1269362" cy="6208670"/>
          </a:xfrm>
        </p:spPr>
        <p:txBody>
          <a:bodyPr/>
          <a:lstStyle/>
          <a:p>
            <a:r>
              <a:rPr lang="en-US" dirty="0"/>
              <a:t>c</a:t>
            </a:r>
            <a:r>
              <a:rPr lang="en-US" dirty="0" smtClean="0"/>
              <a:t>onduct regulating – geographic scope</a:t>
            </a:r>
            <a:br>
              <a:rPr lang="en-US" dirty="0" smtClean="0"/>
            </a:br>
            <a:r>
              <a:rPr lang="en-US" dirty="0" smtClean="0"/>
              <a:t/>
            </a:r>
            <a:br>
              <a:rPr lang="en-US" dirty="0" smtClean="0"/>
            </a:br>
            <a:r>
              <a:rPr lang="en-US" dirty="0" smtClean="0"/>
              <a:t>if conduct occurred in the jurisdiction</a:t>
            </a:r>
            <a:br>
              <a:rPr lang="en-US" dirty="0" smtClean="0"/>
            </a:br>
            <a:r>
              <a:rPr lang="en-US" dirty="0" smtClean="0"/>
              <a:t>if loss caused by conduct occurred in the </a:t>
            </a:r>
            <a:r>
              <a:rPr lang="en-US" dirty="0" err="1" smtClean="0"/>
              <a:t>jurisd</a:t>
            </a:r>
            <a:r>
              <a:rPr lang="en-US" dirty="0" smtClean="0"/>
              <a:t>.</a:t>
            </a:r>
            <a:br>
              <a:rPr lang="en-US" dirty="0" smtClean="0"/>
            </a:br>
            <a:r>
              <a:rPr lang="en-US" dirty="0"/>
              <a:t>	</a:t>
            </a:r>
            <a:r>
              <a:rPr lang="en-US" dirty="0" smtClean="0"/>
              <a:t>(at least if it creates liability)</a:t>
            </a:r>
            <a:r>
              <a:rPr lang="en-US" dirty="0"/>
              <a:t/>
            </a:r>
            <a:br>
              <a:rPr lang="en-US" dirty="0"/>
            </a:br>
            <a:endParaRPr lang="en-US" dirty="0"/>
          </a:p>
        </p:txBody>
      </p:sp>
    </p:spTree>
    <p:extLst>
      <p:ext uri="{BB962C8B-B14F-4D97-AF65-F5344CB8AC3E}">
        <p14:creationId xmlns:p14="http://schemas.microsoft.com/office/powerpoint/2010/main" val="2180209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208670"/>
          </a:xfrm>
        </p:spPr>
        <p:txBody>
          <a:bodyPr/>
          <a:lstStyle/>
          <a:p>
            <a:r>
              <a:rPr lang="en-US" dirty="0"/>
              <a:t>l</a:t>
            </a:r>
            <a:r>
              <a:rPr lang="en-US" dirty="0" smtClean="0"/>
              <a:t>oss allocating (type 1) – geographic scope</a:t>
            </a:r>
            <a:br>
              <a:rPr lang="en-US" dirty="0" smtClean="0"/>
            </a:br>
            <a:r>
              <a:rPr lang="en-US" dirty="0"/>
              <a:t/>
            </a:r>
            <a:br>
              <a:rPr lang="en-US" dirty="0"/>
            </a:br>
            <a:r>
              <a:rPr lang="en-US" dirty="0" smtClean="0"/>
              <a:t>creates liability – plaintiff is a domiciliary of the jurisdiction</a:t>
            </a:r>
            <a:br>
              <a:rPr lang="en-US" dirty="0" smtClean="0"/>
            </a:br>
            <a:r>
              <a:rPr lang="en-US" dirty="0" smtClean="0"/>
              <a:t/>
            </a:r>
            <a:br>
              <a:rPr lang="en-US" dirty="0" smtClean="0"/>
            </a:br>
            <a:r>
              <a:rPr lang="en-US" dirty="0" smtClean="0"/>
              <a:t>blocks liability – defendant is a domiciliary of the jurisdiction </a:t>
            </a:r>
            <a:endParaRPr lang="en-US" dirty="0"/>
          </a:p>
        </p:txBody>
      </p:sp>
    </p:spTree>
    <p:extLst>
      <p:ext uri="{BB962C8B-B14F-4D97-AF65-F5344CB8AC3E}">
        <p14:creationId xmlns:p14="http://schemas.microsoft.com/office/powerpoint/2010/main" val="3931101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208670"/>
          </a:xfrm>
        </p:spPr>
        <p:txBody>
          <a:bodyPr/>
          <a:lstStyle/>
          <a:p>
            <a:r>
              <a:rPr lang="en-US" dirty="0"/>
              <a:t>l</a:t>
            </a:r>
            <a:r>
              <a:rPr lang="en-US" dirty="0" smtClean="0"/>
              <a:t>oss allocating (type 2) – geographic scope</a:t>
            </a:r>
            <a:br>
              <a:rPr lang="en-US" dirty="0" smtClean="0"/>
            </a:br>
            <a:r>
              <a:rPr lang="en-US" dirty="0"/>
              <a:t/>
            </a:r>
            <a:br>
              <a:rPr lang="en-US" dirty="0"/>
            </a:br>
            <a:r>
              <a:rPr lang="en-US" dirty="0" smtClean="0"/>
              <a:t>much more variable but not necessarily implicated just because the conduct causing harm occurred in the jurisdiction</a:t>
            </a:r>
            <a:endParaRPr lang="en-US" dirty="0"/>
          </a:p>
        </p:txBody>
      </p:sp>
    </p:spTree>
    <p:extLst>
      <p:ext uri="{BB962C8B-B14F-4D97-AF65-F5344CB8AC3E}">
        <p14:creationId xmlns:p14="http://schemas.microsoft.com/office/powerpoint/2010/main" val="2231222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6010961"/>
          </a:xfrm>
        </p:spPr>
        <p:txBody>
          <a:bodyPr>
            <a:normAutofit fontScale="90000"/>
          </a:bodyPr>
          <a:lstStyle/>
          <a:p>
            <a:r>
              <a:rPr lang="en-US" b="1" i="1" dirty="0" smtClean="0"/>
              <a:t/>
            </a:r>
            <a:br>
              <a:rPr lang="en-US" b="1" i="1" dirty="0" smtClean="0"/>
            </a:br>
            <a:r>
              <a:rPr lang="en-US" b="1" i="1" dirty="0"/>
              <a:t/>
            </a:r>
            <a:br>
              <a:rPr lang="en-US" b="1" i="1" dirty="0"/>
            </a:br>
            <a:r>
              <a:rPr lang="en-US" b="1" i="1" dirty="0" err="1" smtClean="0"/>
              <a:t>Abogados</a:t>
            </a:r>
            <a:r>
              <a:rPr lang="en-US" b="1" i="1" dirty="0" smtClean="0"/>
              <a:t> </a:t>
            </a:r>
            <a:r>
              <a:rPr lang="en-US" b="1" i="1" dirty="0"/>
              <a:t>v. </a:t>
            </a:r>
            <a:r>
              <a:rPr lang="en-US" b="1" i="1" dirty="0" smtClean="0"/>
              <a:t>AT&amp;T (9</a:t>
            </a:r>
            <a:r>
              <a:rPr lang="en-US" b="1" i="1" baseline="30000" dirty="0" smtClean="0"/>
              <a:t>th</a:t>
            </a:r>
            <a:r>
              <a:rPr lang="en-US" b="1" i="1" dirty="0" smtClean="0"/>
              <a:t> Cir. 2000)</a:t>
            </a:r>
            <a:br>
              <a:rPr lang="en-US" b="1" i="1" dirty="0" smtClean="0"/>
            </a:br>
            <a:r>
              <a:rPr lang="en-US" dirty="0" smtClean="0"/>
              <a:t>NY </a:t>
            </a:r>
            <a:r>
              <a:rPr lang="en-US" dirty="0" err="1" smtClean="0"/>
              <a:t>corp</a:t>
            </a:r>
            <a:r>
              <a:rPr lang="en-US" dirty="0" smtClean="0"/>
              <a:t> engages in interference of contract in Jalisco concerning Mexican co.</a:t>
            </a:r>
            <a:br>
              <a:rPr lang="en-US" dirty="0" smtClean="0"/>
            </a:br>
            <a:r>
              <a:rPr lang="en-US" dirty="0" smtClean="0"/>
              <a:t>Mexican co. sues under NY law, which has a cause of action for tortious interference of contact</a:t>
            </a:r>
            <a:br>
              <a:rPr lang="en-US" dirty="0" smtClean="0"/>
            </a:br>
            <a:r>
              <a:rPr lang="en-US" dirty="0" smtClean="0"/>
              <a:t>	- conduct regulating and loss-allocating</a:t>
            </a:r>
            <a:br>
              <a:rPr lang="en-US" dirty="0" smtClean="0"/>
            </a:br>
            <a:r>
              <a:rPr lang="en-US" dirty="0" err="1" smtClean="0"/>
              <a:t>Jaliscan</a:t>
            </a:r>
            <a:r>
              <a:rPr lang="en-US" dirty="0" smtClean="0"/>
              <a:t> law does not</a:t>
            </a:r>
            <a:br>
              <a:rPr lang="en-US" dirty="0" smtClean="0"/>
            </a:br>
            <a:r>
              <a:rPr lang="en-US" dirty="0"/>
              <a:t>	</a:t>
            </a:r>
            <a:r>
              <a:rPr lang="en-US" dirty="0" smtClean="0"/>
              <a:t>- conduct regulating and loss-allocating</a:t>
            </a:r>
            <a:br>
              <a:rPr lang="en-US" dirty="0" smtClean="0"/>
            </a:br>
            <a:endParaRPr lang="en-US" dirty="0"/>
          </a:p>
        </p:txBody>
      </p:sp>
    </p:spTree>
    <p:extLst>
      <p:ext uri="{BB962C8B-B14F-4D97-AF65-F5344CB8AC3E}">
        <p14:creationId xmlns:p14="http://schemas.microsoft.com/office/powerpoint/2010/main" val="1985253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109816"/>
          </a:xfrm>
        </p:spPr>
        <p:txBody>
          <a:bodyPr/>
          <a:lstStyle/>
          <a:p>
            <a:r>
              <a:rPr lang="en-US" dirty="0" smtClean="0"/>
              <a:t>Babcock</a:t>
            </a:r>
            <a:br>
              <a:rPr lang="en-US" dirty="0" smtClean="0"/>
            </a:br>
            <a:r>
              <a:rPr lang="en-US" dirty="0"/>
              <a:t/>
            </a:r>
            <a:br>
              <a:rPr lang="en-US" dirty="0"/>
            </a:br>
            <a:r>
              <a:rPr lang="en-US" dirty="0" smtClean="0"/>
              <a:t>NY P-guest</a:t>
            </a:r>
            <a:br>
              <a:rPr lang="en-US" dirty="0" smtClean="0"/>
            </a:br>
            <a:r>
              <a:rPr lang="en-US" dirty="0" smtClean="0"/>
              <a:t>NY D-host</a:t>
            </a:r>
            <a:br>
              <a:rPr lang="en-US" dirty="0" smtClean="0"/>
            </a:br>
            <a:r>
              <a:rPr lang="en-US" dirty="0" err="1" smtClean="0"/>
              <a:t>Ont</a:t>
            </a:r>
            <a:r>
              <a:rPr lang="en-US" dirty="0" smtClean="0"/>
              <a:t> accident</a:t>
            </a:r>
            <a:br>
              <a:rPr lang="en-US" dirty="0" smtClean="0"/>
            </a:br>
            <a:r>
              <a:rPr lang="en-US" dirty="0"/>
              <a:t/>
            </a:r>
            <a:br>
              <a:rPr lang="en-US" dirty="0"/>
            </a:br>
            <a:r>
              <a:rPr lang="en-US" dirty="0" smtClean="0"/>
              <a:t>NY </a:t>
            </a:r>
            <a:r>
              <a:rPr lang="en-US" dirty="0" err="1" smtClean="0"/>
              <a:t>negl</a:t>
            </a:r>
            <a:r>
              <a:rPr lang="en-US" dirty="0" smtClean="0"/>
              <a:t> liability (conduct regulating and loss allocating)</a:t>
            </a:r>
            <a:br>
              <a:rPr lang="en-US" dirty="0" smtClean="0"/>
            </a:br>
            <a:r>
              <a:rPr lang="en-US" dirty="0" err="1" smtClean="0"/>
              <a:t>Ont</a:t>
            </a:r>
            <a:r>
              <a:rPr lang="en-US" dirty="0" smtClean="0"/>
              <a:t> guest statute (purely loss allocating type 2)</a:t>
            </a:r>
            <a:endParaRPr lang="en-US" dirty="0"/>
          </a:p>
        </p:txBody>
      </p:sp>
    </p:spTree>
    <p:extLst>
      <p:ext uri="{BB962C8B-B14F-4D97-AF65-F5344CB8AC3E}">
        <p14:creationId xmlns:p14="http://schemas.microsoft.com/office/powerpoint/2010/main" val="3000202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Schultz v Boy Scouts of America </a:t>
            </a:r>
            <a:br>
              <a:rPr lang="en-US" dirty="0" smtClean="0"/>
            </a:br>
            <a:r>
              <a:rPr lang="en-US" dirty="0" smtClean="0"/>
              <a:t>(NY 1985)</a:t>
            </a:r>
          </a:p>
        </p:txBody>
      </p:sp>
    </p:spTree>
    <p:extLst>
      <p:ext uri="{BB962C8B-B14F-4D97-AF65-F5344CB8AC3E}">
        <p14:creationId xmlns:p14="http://schemas.microsoft.com/office/powerpoint/2010/main" val="1991117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6048032"/>
          </a:xfrm>
        </p:spPr>
        <p:txBody>
          <a:bodyPr/>
          <a:lstStyle/>
          <a:p>
            <a:r>
              <a:rPr lang="en-US" dirty="0"/>
              <a:t>s</a:t>
            </a:r>
            <a:r>
              <a:rPr lang="en-US" dirty="0" smtClean="0"/>
              <a:t>tart with Boy Scouts</a:t>
            </a:r>
            <a:endParaRPr lang="en-US" dirty="0"/>
          </a:p>
        </p:txBody>
      </p:sp>
    </p:spTree>
    <p:extLst>
      <p:ext uri="{BB962C8B-B14F-4D97-AF65-F5344CB8AC3E}">
        <p14:creationId xmlns:p14="http://schemas.microsoft.com/office/powerpoint/2010/main" val="1275444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36821"/>
          </a:xfrm>
        </p:spPr>
        <p:txBody>
          <a:bodyPr/>
          <a:lstStyle/>
          <a:p>
            <a:r>
              <a:rPr lang="en-US" dirty="0"/>
              <a:t>d</a:t>
            </a:r>
            <a:r>
              <a:rPr lang="en-US" dirty="0" smtClean="0"/>
              <a:t>oes the common domicile of P and D matter for charitable immunity?</a:t>
            </a:r>
            <a:endParaRPr lang="en-US" dirty="0"/>
          </a:p>
        </p:txBody>
      </p:sp>
    </p:spTree>
    <p:extLst>
      <p:ext uri="{BB962C8B-B14F-4D97-AF65-F5344CB8AC3E}">
        <p14:creationId xmlns:p14="http://schemas.microsoft.com/office/powerpoint/2010/main" val="3802584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05000" y="274638"/>
            <a:ext cx="8305800" cy="6202362"/>
          </a:xfrm>
        </p:spPr>
        <p:txBody>
          <a:bodyPr/>
          <a:lstStyle/>
          <a:p>
            <a:pPr marL="342900" indent="-342900"/>
            <a:r>
              <a:rPr lang="en-US" altLang="en-US" smtClean="0"/>
              <a:t>- assume the Schultz’s are domiciled in NY</a:t>
            </a:r>
            <a:br>
              <a:rPr lang="en-US" altLang="en-US" smtClean="0"/>
            </a:br>
            <a:r>
              <a:rPr lang="en-US" altLang="en-US" smtClean="0"/>
              <a:t>- the Boy Scouts are domiciled in TX</a:t>
            </a:r>
            <a:br>
              <a:rPr lang="en-US" altLang="en-US" smtClean="0"/>
            </a:br>
            <a:r>
              <a:rPr lang="en-US" altLang="en-US" smtClean="0"/>
              <a:t>- but the scout camp is always in NJ, where the molestation occurs</a:t>
            </a:r>
          </a:p>
        </p:txBody>
      </p:sp>
    </p:spTree>
    <p:extLst>
      <p:ext uri="{BB962C8B-B14F-4D97-AF65-F5344CB8AC3E}">
        <p14:creationId xmlns:p14="http://schemas.microsoft.com/office/powerpoint/2010/main" val="1086159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05000" y="274638"/>
            <a:ext cx="8305800" cy="6202362"/>
          </a:xfrm>
        </p:spPr>
        <p:txBody>
          <a:bodyPr/>
          <a:lstStyle/>
          <a:p>
            <a:pPr marL="342900" indent="-342900"/>
            <a:r>
              <a:rPr lang="en-US" altLang="en-US" dirty="0" smtClean="0"/>
              <a:t>- assume the Schultz’s and Boy Scouts are domiciled in NJ</a:t>
            </a:r>
            <a:r>
              <a:rPr lang="en-US" altLang="en-US" dirty="0"/>
              <a:t/>
            </a:r>
            <a:br>
              <a:rPr lang="en-US" altLang="en-US" dirty="0"/>
            </a:br>
            <a:r>
              <a:rPr lang="en-US" altLang="en-US" dirty="0" smtClean="0"/>
              <a:t>- but the scout camp is always in NY, where the molestation occurs</a:t>
            </a:r>
          </a:p>
        </p:txBody>
      </p:sp>
    </p:spTree>
    <p:extLst>
      <p:ext uri="{BB962C8B-B14F-4D97-AF65-F5344CB8AC3E}">
        <p14:creationId xmlns:p14="http://schemas.microsoft.com/office/powerpoint/2010/main" val="402551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7" y="328054"/>
            <a:ext cx="10760676" cy="6023318"/>
          </a:xfrm>
        </p:spPr>
        <p:txBody>
          <a:bodyPr/>
          <a:lstStyle/>
          <a:p>
            <a:r>
              <a:rPr lang="en-US" dirty="0"/>
              <a:t>c</a:t>
            </a:r>
            <a:r>
              <a:rPr lang="en-US" dirty="0" smtClean="0"/>
              <a:t>onduct causes a loss</a:t>
            </a:r>
            <a:br>
              <a:rPr lang="en-US" dirty="0" smtClean="0"/>
            </a:br>
            <a:r>
              <a:rPr lang="en-US" dirty="0" smtClean="0"/>
              <a:t>there is a tort rule concerning it</a:t>
            </a:r>
            <a:endParaRPr lang="en-US" dirty="0"/>
          </a:p>
        </p:txBody>
      </p:sp>
    </p:spTree>
    <p:extLst>
      <p:ext uri="{BB962C8B-B14F-4D97-AF65-F5344CB8AC3E}">
        <p14:creationId xmlns:p14="http://schemas.microsoft.com/office/powerpoint/2010/main" val="85559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122172"/>
          </a:xfrm>
        </p:spPr>
        <p:txBody>
          <a:bodyPr/>
          <a:lstStyle/>
          <a:p>
            <a:r>
              <a:rPr lang="en-US" dirty="0" smtClean="0"/>
              <a:t>Why doesn’t New York law apply?</a:t>
            </a:r>
            <a:endParaRPr lang="en-US" dirty="0"/>
          </a:p>
        </p:txBody>
      </p:sp>
    </p:spTree>
    <p:extLst>
      <p:ext uri="{BB962C8B-B14F-4D97-AF65-F5344CB8AC3E}">
        <p14:creationId xmlns:p14="http://schemas.microsoft.com/office/powerpoint/2010/main" val="3340973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p:nvPr>
        </p:nvSpPr>
        <p:spPr>
          <a:xfrm>
            <a:off x="1981200" y="274639"/>
            <a:ext cx="8229600" cy="5851525"/>
          </a:xfrm>
        </p:spPr>
        <p:txBody>
          <a:bodyPr/>
          <a:lstStyle/>
          <a:p>
            <a:pPr eaLnBrk="1" hangingPunct="1"/>
            <a:r>
              <a:rPr lang="en-US" altLang="en-US" smtClean="0"/>
              <a:t>The three reasons most often urged in support of applying the law of the forum-locus in cases such as this are: (1) to protect medical creditors who provided services to injured parties in the locus State, (2) to prevent injured tort victims from becoming public wards in the locus State and (3) the deterrent effect application of locus law has on future tort-feasors in the locus State. </a:t>
            </a:r>
          </a:p>
        </p:txBody>
      </p:sp>
    </p:spTree>
    <p:extLst>
      <p:ext uri="{BB962C8B-B14F-4D97-AF65-F5344CB8AC3E}">
        <p14:creationId xmlns:p14="http://schemas.microsoft.com/office/powerpoint/2010/main" val="3709047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p:nvPr>
        </p:nvSpPr>
        <p:spPr>
          <a:xfrm>
            <a:off x="1981200" y="274639"/>
            <a:ext cx="8229600" cy="5851525"/>
          </a:xfrm>
        </p:spPr>
        <p:txBody>
          <a:bodyPr/>
          <a:lstStyle/>
          <a:p>
            <a:pPr eaLnBrk="1" hangingPunct="1"/>
            <a:r>
              <a:rPr lang="en-US" altLang="en-US" smtClean="0"/>
              <a:t>The first two reasons share common weaknesses. First, in the abstract, neither reason necessarily requires application of the locus jurisdiction's law, but rather invariably mandates application of the law of the jurisdiction that would either allow recovery or allow the greater recovery. They are subject to criticism, therefore, as being biased in favor of recovery. </a:t>
            </a:r>
          </a:p>
        </p:txBody>
      </p:sp>
    </p:spTree>
    <p:extLst>
      <p:ext uri="{BB962C8B-B14F-4D97-AF65-F5344CB8AC3E}">
        <p14:creationId xmlns:p14="http://schemas.microsoft.com/office/powerpoint/2010/main" val="107626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p:nvPr>
        </p:nvSpPr>
        <p:spPr>
          <a:xfrm>
            <a:off x="1981200" y="274639"/>
            <a:ext cx="8229600" cy="5851525"/>
          </a:xfrm>
        </p:spPr>
        <p:txBody>
          <a:bodyPr/>
          <a:lstStyle/>
          <a:p>
            <a:pPr eaLnBrk="1" hangingPunct="1"/>
            <a:r>
              <a:rPr lang="en-US" altLang="en-US" smtClean="0"/>
              <a:t>Finally, although it is conceivable that application of New York's law in this case would have some deterrent effect on future tortious conduct in this State, New York's deterrent interest is considerably less because none of the parties is a resident and the rule in conflict is loss-allocating rather than conduct-regulating.</a:t>
            </a:r>
          </a:p>
        </p:txBody>
      </p:sp>
    </p:spTree>
    <p:extLst>
      <p:ext uri="{BB962C8B-B14F-4D97-AF65-F5344CB8AC3E}">
        <p14:creationId xmlns:p14="http://schemas.microsoft.com/office/powerpoint/2010/main" val="3842629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52600" y="274638"/>
            <a:ext cx="8458200" cy="6278562"/>
          </a:xfrm>
        </p:spPr>
        <p:txBody>
          <a:bodyPr/>
          <a:lstStyle/>
          <a:p>
            <a:pPr algn="l" eaLnBrk="1" hangingPunct="1"/>
            <a:r>
              <a:rPr lang="en-US" altLang="en-US" smtClean="0"/>
              <a:t>Kell v. Henderson (N.Y. Sup. Ct. 1965)</a:t>
            </a:r>
            <a:br>
              <a:rPr lang="en-US" altLang="en-US" smtClean="0"/>
            </a:br>
            <a:r>
              <a:rPr lang="en-US" altLang="en-US" smtClean="0"/>
              <a:t>Residents of Ontario</a:t>
            </a:r>
            <a:br>
              <a:rPr lang="en-US" altLang="en-US" smtClean="0"/>
            </a:br>
            <a:r>
              <a:rPr lang="en-US" altLang="en-US" smtClean="0"/>
              <a:t>Trip begins and ends in Ontario</a:t>
            </a:r>
            <a:br>
              <a:rPr lang="en-US" altLang="en-US" smtClean="0"/>
            </a:br>
            <a:r>
              <a:rPr lang="en-US" altLang="en-US" smtClean="0"/>
              <a:t>Accident in NY</a:t>
            </a:r>
            <a:br>
              <a:rPr lang="en-US" altLang="en-US" smtClean="0"/>
            </a:br>
            <a:r>
              <a:rPr lang="en-US" altLang="en-US" smtClean="0"/>
              <a:t>Court applied NY law, not Ontario guest statute</a:t>
            </a:r>
            <a:br>
              <a:rPr lang="en-US" altLang="en-US" smtClean="0"/>
            </a:br>
            <a:endParaRPr lang="en-US" altLang="en-US" smtClean="0"/>
          </a:p>
        </p:txBody>
      </p:sp>
    </p:spTree>
    <p:extLst>
      <p:ext uri="{BB962C8B-B14F-4D97-AF65-F5344CB8AC3E}">
        <p14:creationId xmlns:p14="http://schemas.microsoft.com/office/powerpoint/2010/main" val="4039543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95" y="303341"/>
            <a:ext cx="12019005" cy="6109816"/>
          </a:xfrm>
        </p:spPr>
        <p:txBody>
          <a:bodyPr>
            <a:normAutofit fontScale="90000"/>
          </a:bodyPr>
          <a:lstStyle/>
          <a:p>
            <a:r>
              <a:rPr lang="en-US" dirty="0" smtClean="0"/>
              <a:t>Dissent: [T]here </a:t>
            </a:r>
            <a:r>
              <a:rPr lang="en-US" dirty="0"/>
              <a:t>can be little doubt that New York has an interest in insuring that justice be done to nonresidents who have come to this State and suffered serious injuries herein. There is no cogent reason to deem that interest any weaker whether such guests are here for the purpose of conducting business or personal affairs, or, as in this case, have chosen to spend their vacation in New York. </a:t>
            </a:r>
            <a:r>
              <a:rPr lang="en-US" dirty="0" smtClean="0"/>
              <a:t>Likewise</a:t>
            </a:r>
            <a:r>
              <a:rPr lang="en-US" dirty="0"/>
              <a:t>, it cannot be denied that this State has a strong legitimate interest in deterring serious tortious misconduct, including the kind of reprehensible malfeasance that has victimized the nonresident infant plaintiffs in this case.</a:t>
            </a:r>
          </a:p>
        </p:txBody>
      </p:sp>
    </p:spTree>
    <p:extLst>
      <p:ext uri="{BB962C8B-B14F-4D97-AF65-F5344CB8AC3E}">
        <p14:creationId xmlns:p14="http://schemas.microsoft.com/office/powerpoint/2010/main" val="2139084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949178"/>
          </a:xfrm>
        </p:spPr>
        <p:txBody>
          <a:bodyPr/>
          <a:lstStyle/>
          <a:p>
            <a:r>
              <a:rPr lang="en-US" dirty="0"/>
              <a:t>P sues D under a theory of </a:t>
            </a:r>
            <a:r>
              <a:rPr lang="en-US" dirty="0" err="1"/>
              <a:t>respondeat</a:t>
            </a:r>
            <a:r>
              <a:rPr lang="en-US" dirty="0"/>
              <a:t> superior for the torts of the employee. D alleges charitable immunity.</a:t>
            </a:r>
            <a:br>
              <a:rPr lang="en-US" dirty="0"/>
            </a:br>
            <a:r>
              <a:rPr lang="en-US" dirty="0"/>
              <a:t/>
            </a:r>
            <a:br>
              <a:rPr lang="en-US" dirty="0"/>
            </a:br>
            <a:r>
              <a:rPr lang="en-US" dirty="0"/>
              <a:t>P sues D for negligent </a:t>
            </a:r>
            <a:r>
              <a:rPr lang="en-US" dirty="0" smtClean="0"/>
              <a:t>hiring. D alleges charitable immunity.</a:t>
            </a:r>
            <a:endParaRPr lang="en-US" dirty="0"/>
          </a:p>
        </p:txBody>
      </p:sp>
    </p:spTree>
    <p:extLst>
      <p:ext uri="{BB962C8B-B14F-4D97-AF65-F5344CB8AC3E}">
        <p14:creationId xmlns:p14="http://schemas.microsoft.com/office/powerpoint/2010/main" val="4037809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5936821"/>
          </a:xfrm>
        </p:spPr>
        <p:txBody>
          <a:bodyPr/>
          <a:lstStyle/>
          <a:p>
            <a:r>
              <a:rPr lang="en-US" dirty="0"/>
              <a:t>a</a:t>
            </a:r>
            <a:r>
              <a:rPr lang="en-US" dirty="0" smtClean="0"/>
              <a:t>ssume it is a true conflict</a:t>
            </a:r>
            <a:br>
              <a:rPr lang="en-US" dirty="0" smtClean="0"/>
            </a:br>
            <a:r>
              <a:rPr lang="en-US" dirty="0"/>
              <a:t/>
            </a:r>
            <a:br>
              <a:rPr lang="en-US" dirty="0"/>
            </a:br>
            <a:r>
              <a:rPr lang="en-US" dirty="0" smtClean="0"/>
              <a:t>who has the stronger interest?</a:t>
            </a:r>
            <a:endParaRPr lang="en-US" dirty="0"/>
          </a:p>
        </p:txBody>
      </p:sp>
    </p:spTree>
    <p:extLst>
      <p:ext uri="{BB962C8B-B14F-4D97-AF65-F5344CB8AC3E}">
        <p14:creationId xmlns:p14="http://schemas.microsoft.com/office/powerpoint/2010/main" val="80280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035675"/>
          </a:xfrm>
        </p:spPr>
        <p:txBody>
          <a:bodyPr/>
          <a:lstStyle/>
          <a:p>
            <a:r>
              <a:rPr lang="en-US" dirty="0" smtClean="0"/>
              <a:t>Franciscan Bros.</a:t>
            </a:r>
            <a:endParaRPr lang="en-US" dirty="0"/>
          </a:p>
        </p:txBody>
      </p:sp>
    </p:spTree>
    <p:extLst>
      <p:ext uri="{BB962C8B-B14F-4D97-AF65-F5344CB8AC3E}">
        <p14:creationId xmlns:p14="http://schemas.microsoft.com/office/powerpoint/2010/main" val="32782614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28800" y="274638"/>
            <a:ext cx="8382000" cy="6278562"/>
          </a:xfrm>
        </p:spPr>
        <p:txBody>
          <a:bodyPr/>
          <a:lstStyle/>
          <a:p>
            <a:pPr marL="342900" indent="-342900"/>
            <a:r>
              <a:rPr lang="en-US" altLang="en-US" sz="3200">
                <a:solidFill>
                  <a:srgbClr val="000000"/>
                </a:solidFill>
              </a:rPr>
              <a:t>“As to defendant Franciscan Brothers, this action requires an application of the third of the rules set forth in </a:t>
            </a:r>
            <a:r>
              <a:rPr lang="en-US" altLang="en-US" sz="3200" i="1">
                <a:solidFill>
                  <a:srgbClr val="000000"/>
                </a:solidFill>
              </a:rPr>
              <a:t>Neumeier</a:t>
            </a:r>
            <a:r>
              <a:rPr lang="en-US" altLang="en-US" sz="3200">
                <a:solidFill>
                  <a:srgbClr val="000000"/>
                </a:solidFill>
              </a:rPr>
              <a:t> because the parties are domiciled in different jurisdictions with conflicting loss-distribution rules and the locus of the tort is New York, a separate jurisdiction. In that situation the law of the place of the tort will normally apply, unless displacing it ‘”will advance” the relevant substantive law purposes without impairing the smooth working of the multi-state system or producing great uncertainty for litigants’”</a:t>
            </a:r>
          </a:p>
        </p:txBody>
      </p:sp>
    </p:spTree>
    <p:extLst>
      <p:ext uri="{BB962C8B-B14F-4D97-AF65-F5344CB8AC3E}">
        <p14:creationId xmlns:p14="http://schemas.microsoft.com/office/powerpoint/2010/main" val="1740633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621" y="365125"/>
            <a:ext cx="10723179" cy="6272158"/>
          </a:xfrm>
        </p:spPr>
        <p:txBody>
          <a:bodyPr/>
          <a:lstStyle/>
          <a:p>
            <a:r>
              <a:rPr lang="en-US" dirty="0"/>
              <a:t>c</a:t>
            </a:r>
            <a:r>
              <a:rPr lang="en-US" dirty="0" smtClean="0"/>
              <a:t>onduct-regulating</a:t>
            </a:r>
            <a:r>
              <a:rPr lang="mr-IN" dirty="0" smtClean="0"/>
              <a:t>…</a:t>
            </a:r>
            <a:endParaRPr lang="en-US" dirty="0"/>
          </a:p>
        </p:txBody>
      </p:sp>
    </p:spTree>
    <p:extLst>
      <p:ext uri="{BB962C8B-B14F-4D97-AF65-F5344CB8AC3E}">
        <p14:creationId xmlns:p14="http://schemas.microsoft.com/office/powerpoint/2010/main" val="878548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6048032"/>
          </a:xfrm>
        </p:spPr>
        <p:txBody>
          <a:bodyPr>
            <a:normAutofit fontScale="90000"/>
          </a:bodyPr>
          <a:lstStyle/>
          <a:p>
            <a:r>
              <a:rPr lang="en-US" dirty="0"/>
              <a:t>For the same reasons stated in our analysis of the action against defendant Boy Scouts, application of the law of New Jersey in plaintiffs' action against defendant Franciscan Brothers would further that State's interest in enforcing the decision of its domiciliaries to accept the burdens as well as the benefits of that State's loss-distribution tort rules and its interest in promoting the continuation and expansion of defendant's charitable activities in that State. </a:t>
            </a:r>
          </a:p>
        </p:txBody>
      </p:sp>
    </p:spTree>
    <p:extLst>
      <p:ext uri="{BB962C8B-B14F-4D97-AF65-F5344CB8AC3E}">
        <p14:creationId xmlns:p14="http://schemas.microsoft.com/office/powerpoint/2010/main" val="6312337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221026"/>
          </a:xfrm>
        </p:spPr>
        <p:txBody>
          <a:bodyPr/>
          <a:lstStyle/>
          <a:p>
            <a:r>
              <a:rPr lang="en-US" dirty="0" smtClean="0"/>
              <a:t>Conversely</a:t>
            </a:r>
            <a:r>
              <a:rPr lang="en-US" dirty="0"/>
              <a:t>, although application of New Jersey's law may not affirmatively advance the substantive law purposes of New York, it will not frustrate those interests because New York has no significant interest in applying its own law to this dispute.</a:t>
            </a:r>
          </a:p>
        </p:txBody>
      </p:sp>
    </p:spTree>
    <p:extLst>
      <p:ext uri="{BB962C8B-B14F-4D97-AF65-F5344CB8AC3E}">
        <p14:creationId xmlns:p14="http://schemas.microsoft.com/office/powerpoint/2010/main" val="24700373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33383"/>
          </a:xfrm>
        </p:spPr>
        <p:txBody>
          <a:bodyPr>
            <a:normAutofit fontScale="90000"/>
          </a:bodyPr>
          <a:lstStyle/>
          <a:p>
            <a:r>
              <a:rPr lang="en-US" dirty="0" smtClean="0"/>
              <a:t>Finally</a:t>
            </a:r>
            <a:r>
              <a:rPr lang="en-US" dirty="0"/>
              <a:t>, application of New Jersey law will enhance "the smooth working of the multi-state system" by actually reducing the incentive for forum shopping and it will provide certainty for the litigants whose only reasonable expectation surely would have been that the law of the  jurisdiction where plaintiffs are domiciled and defendant sends its teachers would apply, not the law of New York where the parties had only isolated and infrequent contacts as a result of </a:t>
            </a:r>
            <a:r>
              <a:rPr lang="en-US" dirty="0" err="1"/>
              <a:t>Coakeley's</a:t>
            </a:r>
            <a:r>
              <a:rPr lang="en-US" dirty="0"/>
              <a:t> position as Boy Scout leader.</a:t>
            </a:r>
          </a:p>
        </p:txBody>
      </p:sp>
    </p:spTree>
    <p:extLst>
      <p:ext uri="{BB962C8B-B14F-4D97-AF65-F5344CB8AC3E}">
        <p14:creationId xmlns:p14="http://schemas.microsoft.com/office/powerpoint/2010/main" val="1566984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394021"/>
          </a:xfrm>
        </p:spPr>
        <p:txBody>
          <a:bodyPr/>
          <a:lstStyle/>
          <a:p>
            <a:r>
              <a:rPr lang="en-US" dirty="0"/>
              <a:t>P.V. ex rel. T.V. v. Camp </a:t>
            </a:r>
            <a:r>
              <a:rPr lang="en-US" dirty="0" smtClean="0"/>
              <a:t>Jaycee (NJ 2007)</a:t>
            </a:r>
            <a:r>
              <a:rPr lang="en-US" dirty="0"/>
              <a:t/>
            </a:r>
            <a:br>
              <a:rPr lang="en-US" dirty="0"/>
            </a:br>
            <a:endParaRPr lang="en-US" dirty="0"/>
          </a:p>
        </p:txBody>
      </p:sp>
    </p:spTree>
    <p:extLst>
      <p:ext uri="{BB962C8B-B14F-4D97-AF65-F5344CB8AC3E}">
        <p14:creationId xmlns:p14="http://schemas.microsoft.com/office/powerpoint/2010/main" val="13933394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74638"/>
            <a:ext cx="8305800" cy="5745162"/>
          </a:xfrm>
        </p:spPr>
        <p:txBody>
          <a:bodyPr/>
          <a:lstStyle/>
          <a:p>
            <a:pPr eaLnBrk="1" hangingPunct="1"/>
            <a:r>
              <a:rPr lang="en-US" altLang="en-US" smtClean="0"/>
              <a:t>“unprovided-for” cases</a:t>
            </a:r>
          </a:p>
        </p:txBody>
      </p:sp>
    </p:spTree>
    <p:extLst>
      <p:ext uri="{BB962C8B-B14F-4D97-AF65-F5344CB8AC3E}">
        <p14:creationId xmlns:p14="http://schemas.microsoft.com/office/powerpoint/2010/main" val="4986207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p:cNvSpPr>
          <p:nvPr>
            <p:ph idx="4294967295"/>
          </p:nvPr>
        </p:nvSpPr>
        <p:spPr>
          <a:xfrm>
            <a:off x="1981200" y="274639"/>
            <a:ext cx="8229600" cy="5851525"/>
          </a:xfrm>
        </p:spPr>
        <p:txBody>
          <a:bodyPr/>
          <a:lstStyle/>
          <a:p>
            <a:pPr eaLnBrk="1" hangingPunct="1"/>
            <a:r>
              <a:rPr lang="en-US" altLang="en-US" dirty="0" smtClean="0"/>
              <a:t>Grant variation</a:t>
            </a:r>
          </a:p>
          <a:p>
            <a:pPr eaLnBrk="1" hangingPunct="1"/>
            <a:r>
              <a:rPr lang="en-US" altLang="en-US" dirty="0" smtClean="0"/>
              <a:t>Arizonan and Californian get in accident in Arizona</a:t>
            </a:r>
          </a:p>
          <a:p>
            <a:pPr eaLnBrk="1" hangingPunct="1"/>
            <a:r>
              <a:rPr lang="en-US" altLang="en-US" dirty="0" smtClean="0"/>
              <a:t>Californian dies</a:t>
            </a:r>
          </a:p>
          <a:p>
            <a:pPr eaLnBrk="1" hangingPunct="1"/>
            <a:r>
              <a:rPr lang="en-US" altLang="en-US" dirty="0" smtClean="0"/>
              <a:t>Arizonan sues Californian’s estate</a:t>
            </a:r>
          </a:p>
          <a:p>
            <a:pPr eaLnBrk="1" hangingPunct="1"/>
            <a:r>
              <a:rPr lang="en-US" altLang="en-US" dirty="0" smtClean="0"/>
              <a:t>AZ has no survivorship of actions</a:t>
            </a:r>
          </a:p>
          <a:p>
            <a:pPr eaLnBrk="1" hangingPunct="1"/>
            <a:r>
              <a:rPr lang="en-US" altLang="en-US" dirty="0" smtClean="0"/>
              <a:t>Cal does</a:t>
            </a:r>
          </a:p>
          <a:p>
            <a:pPr eaLnBrk="1" hangingPunct="1"/>
            <a:endParaRPr lang="en-US" altLang="en-US" dirty="0" smtClean="0"/>
          </a:p>
        </p:txBody>
      </p:sp>
    </p:spTree>
    <p:extLst>
      <p:ext uri="{BB962C8B-B14F-4D97-AF65-F5344CB8AC3E}">
        <p14:creationId xmlns:p14="http://schemas.microsoft.com/office/powerpoint/2010/main" val="625660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p:cNvSpPr>
          <p:nvPr>
            <p:ph idx="4294967295"/>
          </p:nvPr>
        </p:nvSpPr>
        <p:spPr>
          <a:xfrm>
            <a:off x="1981200" y="274639"/>
            <a:ext cx="8229600" cy="5851525"/>
          </a:xfrm>
        </p:spPr>
        <p:txBody>
          <a:bodyPr/>
          <a:lstStyle/>
          <a:p>
            <a:pPr eaLnBrk="1" hangingPunct="1"/>
            <a:r>
              <a:rPr lang="en-US" altLang="en-US" dirty="0" smtClean="0"/>
              <a:t>Neumeier</a:t>
            </a:r>
          </a:p>
          <a:p>
            <a:pPr eaLnBrk="1" hangingPunct="1"/>
            <a:r>
              <a:rPr lang="en-US" altLang="en-US" dirty="0" smtClean="0"/>
              <a:t>Ontario guest riding in </a:t>
            </a:r>
            <a:r>
              <a:rPr lang="en-US" altLang="en-US" dirty="0" err="1" smtClean="0"/>
              <a:t>NYer’s</a:t>
            </a:r>
            <a:r>
              <a:rPr lang="en-US" altLang="en-US" dirty="0" smtClean="0"/>
              <a:t> car </a:t>
            </a:r>
          </a:p>
          <a:p>
            <a:pPr eaLnBrk="1" hangingPunct="1"/>
            <a:r>
              <a:rPr lang="en-US" altLang="en-US" dirty="0" smtClean="0"/>
              <a:t>accident in Ontario</a:t>
            </a:r>
          </a:p>
          <a:p>
            <a:pPr eaLnBrk="1" hangingPunct="1"/>
            <a:r>
              <a:rPr lang="en-US" altLang="en-US" dirty="0" smtClean="0"/>
              <a:t>Ontario has guest statute </a:t>
            </a:r>
          </a:p>
          <a:p>
            <a:pPr eaLnBrk="1" hangingPunct="1"/>
            <a:r>
              <a:rPr lang="en-US" altLang="en-US" dirty="0" smtClean="0"/>
              <a:t>NY doesn’t</a:t>
            </a:r>
          </a:p>
          <a:p>
            <a:pPr eaLnBrk="1" hangingPunct="1"/>
            <a:endParaRPr lang="en-US" altLang="en-US" dirty="0" smtClean="0"/>
          </a:p>
        </p:txBody>
      </p:sp>
    </p:spTree>
    <p:extLst>
      <p:ext uri="{BB962C8B-B14F-4D97-AF65-F5344CB8AC3E}">
        <p14:creationId xmlns:p14="http://schemas.microsoft.com/office/powerpoint/2010/main" val="16905793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74638"/>
            <a:ext cx="8382000" cy="6354762"/>
          </a:xfrm>
        </p:spPr>
        <p:txBody>
          <a:bodyPr/>
          <a:lstStyle/>
          <a:p>
            <a:pPr marL="342900" indent="-342900"/>
            <a:r>
              <a:rPr lang="en-US" altLang="en-US" sz="3600" dirty="0">
                <a:solidFill>
                  <a:srgbClr val="000000"/>
                </a:solidFill>
              </a:rPr>
              <a:t>unprovided-for case:</a:t>
            </a:r>
            <a:br>
              <a:rPr lang="en-US" altLang="en-US" sz="3600" dirty="0">
                <a:solidFill>
                  <a:srgbClr val="000000"/>
                </a:solidFill>
              </a:rPr>
            </a:br>
            <a:r>
              <a:rPr lang="en-US" altLang="en-US" sz="3600" dirty="0">
                <a:solidFill>
                  <a:srgbClr val="000000"/>
                </a:solidFill>
              </a:rPr>
              <a:t/>
            </a:r>
            <a:br>
              <a:rPr lang="en-US" altLang="en-US" sz="3600" dirty="0">
                <a:solidFill>
                  <a:srgbClr val="000000"/>
                </a:solidFill>
              </a:rPr>
            </a:br>
            <a:r>
              <a:rPr lang="en-US" altLang="en-US" sz="3600" dirty="0">
                <a:solidFill>
                  <a:srgbClr val="000000"/>
                </a:solidFill>
              </a:rPr>
              <a:t>P’s domicile’s </a:t>
            </a:r>
            <a:r>
              <a:rPr lang="en-US" altLang="en-US" sz="3600" dirty="0" smtClean="0">
                <a:solidFill>
                  <a:srgbClr val="000000"/>
                </a:solidFill>
              </a:rPr>
              <a:t>loss-allocating law </a:t>
            </a:r>
            <a:r>
              <a:rPr lang="en-US" altLang="en-US" sz="3600" dirty="0">
                <a:solidFill>
                  <a:srgbClr val="000000"/>
                </a:solidFill>
              </a:rPr>
              <a:t>benefits D (by prohibiting action)</a:t>
            </a:r>
            <a:br>
              <a:rPr lang="en-US" altLang="en-US" sz="3600" dirty="0">
                <a:solidFill>
                  <a:srgbClr val="000000"/>
                </a:solidFill>
              </a:rPr>
            </a:br>
            <a:r>
              <a:rPr lang="en-US" altLang="en-US" sz="3600" dirty="0">
                <a:solidFill>
                  <a:srgbClr val="000000"/>
                </a:solidFill>
              </a:rPr>
              <a:t/>
            </a:r>
            <a:br>
              <a:rPr lang="en-US" altLang="en-US" sz="3600" dirty="0">
                <a:solidFill>
                  <a:srgbClr val="000000"/>
                </a:solidFill>
              </a:rPr>
            </a:br>
            <a:r>
              <a:rPr lang="en-US" altLang="en-US" sz="3600" dirty="0">
                <a:solidFill>
                  <a:srgbClr val="000000"/>
                </a:solidFill>
              </a:rPr>
              <a:t>D’s domicile’s </a:t>
            </a:r>
            <a:r>
              <a:rPr lang="en-US" altLang="en-US" sz="3600" dirty="0" smtClean="0">
                <a:solidFill>
                  <a:srgbClr val="000000"/>
                </a:solidFill>
              </a:rPr>
              <a:t>loss-allocating law benefits </a:t>
            </a:r>
            <a:r>
              <a:rPr lang="en-US" altLang="en-US" sz="3600" dirty="0">
                <a:solidFill>
                  <a:srgbClr val="000000"/>
                </a:solidFill>
              </a:rPr>
              <a:t>P (by allowing action)</a:t>
            </a:r>
            <a:br>
              <a:rPr lang="en-US" altLang="en-US" sz="3600" dirty="0">
                <a:solidFill>
                  <a:srgbClr val="000000"/>
                </a:solidFill>
              </a:rPr>
            </a:br>
            <a:r>
              <a:rPr lang="en-US" altLang="en-US" sz="3600" dirty="0">
                <a:solidFill>
                  <a:srgbClr val="000000"/>
                </a:solidFill>
              </a:rPr>
              <a:t/>
            </a:r>
            <a:br>
              <a:rPr lang="en-US" altLang="en-US" sz="3600" dirty="0">
                <a:solidFill>
                  <a:srgbClr val="000000"/>
                </a:solidFill>
              </a:rPr>
            </a:br>
            <a:r>
              <a:rPr lang="en-US" altLang="en-US" sz="3600" dirty="0">
                <a:solidFill>
                  <a:srgbClr val="000000"/>
                </a:solidFill>
              </a:rPr>
              <a:t>wrongdoing is in P’s </a:t>
            </a:r>
            <a:r>
              <a:rPr lang="en-US" altLang="en-US" sz="3600" dirty="0" smtClean="0">
                <a:solidFill>
                  <a:srgbClr val="000000"/>
                </a:solidFill>
              </a:rPr>
              <a:t>domicile, which has no conduct regulating interest</a:t>
            </a:r>
            <a:r>
              <a:rPr lang="en-US" altLang="en-US" sz="3600" dirty="0">
                <a:solidFill>
                  <a:srgbClr val="000000"/>
                </a:solidFill>
              </a:rPr>
              <a:t/>
            </a:r>
            <a:br>
              <a:rPr lang="en-US" altLang="en-US" sz="3600" dirty="0">
                <a:solidFill>
                  <a:srgbClr val="000000"/>
                </a:solidFill>
              </a:rPr>
            </a:br>
            <a:endParaRPr lang="en-US" altLang="en-US" sz="3600" dirty="0">
              <a:solidFill>
                <a:srgbClr val="000000"/>
              </a:solidFill>
            </a:endParaRPr>
          </a:p>
        </p:txBody>
      </p:sp>
    </p:spTree>
    <p:extLst>
      <p:ext uri="{BB962C8B-B14F-4D97-AF65-F5344CB8AC3E}">
        <p14:creationId xmlns:p14="http://schemas.microsoft.com/office/powerpoint/2010/main" val="239898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062" y="365125"/>
            <a:ext cx="10791738" cy="6002119"/>
          </a:xfrm>
        </p:spPr>
        <p:txBody>
          <a:bodyPr/>
          <a:lstStyle/>
          <a:p>
            <a:r>
              <a:rPr lang="en-US" dirty="0" smtClean="0"/>
              <a:t>Currie:</a:t>
            </a:r>
            <a:r>
              <a:rPr lang="en-US" dirty="0"/>
              <a:t/>
            </a:r>
            <a:br>
              <a:rPr lang="en-US" dirty="0"/>
            </a:br>
            <a:r>
              <a:rPr lang="en-US" dirty="0" smtClean="0"/>
              <a:t>Use </a:t>
            </a:r>
            <a:r>
              <a:rPr lang="en-US" dirty="0"/>
              <a:t>law that is most humane and enlightened</a:t>
            </a:r>
            <a:br>
              <a:rPr lang="en-US" dirty="0"/>
            </a:br>
            <a:r>
              <a:rPr lang="en-US" dirty="0" smtClean="0"/>
              <a:t>Use forum law</a:t>
            </a:r>
            <a:r>
              <a:rPr lang="en-US" dirty="0"/>
              <a:t/>
            </a:r>
            <a:br>
              <a:rPr lang="en-US" dirty="0"/>
            </a:br>
            <a:endParaRPr lang="en-US" dirty="0"/>
          </a:p>
        </p:txBody>
      </p:sp>
    </p:spTree>
    <p:extLst>
      <p:ext uri="{BB962C8B-B14F-4D97-AF65-F5344CB8AC3E}">
        <p14:creationId xmlns:p14="http://schemas.microsoft.com/office/powerpoint/2010/main" val="29577064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p:cNvSpPr>
          <p:nvPr>
            <p:ph type="ctrTitle" idx="4294967295"/>
          </p:nvPr>
        </p:nvSpPr>
        <p:spPr>
          <a:xfrm>
            <a:off x="1828800" y="152400"/>
            <a:ext cx="8229600" cy="6477000"/>
          </a:xfrm>
        </p:spPr>
        <p:txBody>
          <a:bodyPr rtlCol="0">
            <a:normAutofit/>
          </a:bodyPr>
          <a:lstStyle/>
          <a:p>
            <a:pPr marL="342900" indent="-342900">
              <a:defRPr/>
            </a:pPr>
            <a:r>
              <a:rPr lang="en-US" dirty="0" smtClean="0"/>
              <a:t>Erwin v. Thomas </a:t>
            </a:r>
            <a:br>
              <a:rPr lang="en-US" dirty="0" smtClean="0"/>
            </a:br>
            <a:r>
              <a:rPr lang="en-US" dirty="0" smtClean="0"/>
              <a:t>(Or. 1973)</a:t>
            </a:r>
            <a:br>
              <a:rPr lang="en-US" dirty="0" smtClean="0"/>
            </a:br>
            <a:r>
              <a:rPr lang="en-US" dirty="0" smtClean="0"/>
              <a:t/>
            </a:r>
            <a:br>
              <a:rPr lang="en-US" dirty="0" smtClean="0"/>
            </a:br>
            <a:r>
              <a:rPr lang="en-US" dirty="0" smtClean="0"/>
              <a:t>- P (Wash) suing D (Ore) in Ore Ct for injury in Wash</a:t>
            </a:r>
            <a:br>
              <a:rPr lang="en-US" dirty="0" smtClean="0"/>
            </a:br>
            <a:r>
              <a:rPr lang="en-US" dirty="0" smtClean="0"/>
              <a:t>- Suit is for loss of consortium</a:t>
            </a:r>
            <a:br>
              <a:rPr lang="en-US" dirty="0" smtClean="0"/>
            </a:br>
            <a:r>
              <a:rPr lang="en-US" dirty="0" smtClean="0"/>
              <a:t>- Wash does not allow such suits by women (only men)</a:t>
            </a:r>
            <a:br>
              <a:rPr lang="en-US" dirty="0" smtClean="0"/>
            </a:br>
            <a:r>
              <a:rPr lang="en-US" dirty="0" smtClean="0"/>
              <a:t>- Ore does</a:t>
            </a:r>
            <a:br>
              <a:rPr lang="en-US" dirty="0" smtClean="0"/>
            </a:br>
            <a:endParaRPr lang="en-US" dirty="0" smtClean="0"/>
          </a:p>
        </p:txBody>
      </p:sp>
    </p:spTree>
    <p:extLst>
      <p:ext uri="{BB962C8B-B14F-4D97-AF65-F5344CB8AC3E}">
        <p14:creationId xmlns:p14="http://schemas.microsoft.com/office/powerpoint/2010/main" val="444009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591" y="365125"/>
            <a:ext cx="11305895" cy="5889901"/>
          </a:xfrm>
        </p:spPr>
        <p:txBody>
          <a:bodyPr/>
          <a:lstStyle/>
          <a:p>
            <a:r>
              <a:rPr lang="en-US" dirty="0"/>
              <a:t>c</a:t>
            </a:r>
            <a:r>
              <a:rPr lang="en-US" dirty="0" smtClean="0"/>
              <a:t>reates liability and is conduct regulating</a:t>
            </a:r>
            <a:r>
              <a:rPr lang="mr-IN" dirty="0" smtClean="0"/>
              <a:t>…</a:t>
            </a:r>
            <a:r>
              <a:rPr lang="en-US" dirty="0" smtClean="0"/>
              <a:t/>
            </a:r>
            <a:br>
              <a:rPr lang="en-US" dirty="0" smtClean="0"/>
            </a:br>
            <a:r>
              <a:rPr lang="en-US" dirty="0" smtClean="0"/>
              <a:t>seeks to deter the conduct that caused the loss</a:t>
            </a:r>
            <a:br>
              <a:rPr lang="en-US" dirty="0" smtClean="0"/>
            </a:br>
            <a:r>
              <a:rPr lang="en-US" dirty="0" smtClean="0"/>
              <a:t>e.g. negligence law (in its deterrence function)</a:t>
            </a:r>
            <a:br>
              <a:rPr lang="en-US" dirty="0" smtClean="0"/>
            </a:br>
            <a:r>
              <a:rPr lang="en-US" dirty="0"/>
              <a:t/>
            </a:r>
            <a:br>
              <a:rPr lang="en-US" dirty="0"/>
            </a:br>
            <a:r>
              <a:rPr lang="en-US" dirty="0"/>
              <a:t>b</a:t>
            </a:r>
            <a:r>
              <a:rPr lang="en-US" dirty="0" smtClean="0"/>
              <a:t>locks liability and is conduct regulating</a:t>
            </a:r>
            <a:r>
              <a:rPr lang="mr-IN" dirty="0" smtClean="0"/>
              <a:t>…</a:t>
            </a:r>
            <a:r>
              <a:rPr lang="en-US" dirty="0" smtClean="0"/>
              <a:t/>
            </a:r>
            <a:br>
              <a:rPr lang="en-US" dirty="0" smtClean="0"/>
            </a:br>
            <a:r>
              <a:rPr lang="en-US" dirty="0" smtClean="0"/>
              <a:t>seeks to permit the conduct that caused the loss</a:t>
            </a:r>
            <a:br>
              <a:rPr lang="en-US" dirty="0" smtClean="0"/>
            </a:br>
            <a:r>
              <a:rPr lang="en-US" dirty="0" smtClean="0"/>
              <a:t>e.g. absence of liability for non-negligent conduct</a:t>
            </a:r>
            <a:endParaRPr lang="en-US" dirty="0"/>
          </a:p>
        </p:txBody>
      </p:sp>
    </p:spTree>
    <p:extLst>
      <p:ext uri="{BB962C8B-B14F-4D97-AF65-F5344CB8AC3E}">
        <p14:creationId xmlns:p14="http://schemas.microsoft.com/office/powerpoint/2010/main" val="18385081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p:cNvSpPr>
          <p:nvPr>
            <p:ph idx="4294967295"/>
          </p:nvPr>
        </p:nvSpPr>
        <p:spPr>
          <a:xfrm>
            <a:off x="1981200" y="274639"/>
            <a:ext cx="8229600" cy="5851525"/>
          </a:xfrm>
        </p:spPr>
        <p:txBody>
          <a:bodyPr/>
          <a:lstStyle/>
          <a:p>
            <a:pPr eaLnBrk="1" hangingPunct="1"/>
            <a:r>
              <a:rPr lang="en-US" altLang="en-US" smtClean="0"/>
              <a:t>“Washington has decided that the rights of a married woman whose husband is injured are not sufficiently important to cause the negligent defendant who is responsible for the injury to pay the wife for her loss. It has weighed the matter in favor of protection of defendants. No Washington defendant is going to have to respond for damages in the present case, since the defendant is an Oregonian.”</a:t>
            </a:r>
          </a:p>
        </p:txBody>
      </p:sp>
    </p:spTree>
    <p:extLst>
      <p:ext uri="{BB962C8B-B14F-4D97-AF65-F5344CB8AC3E}">
        <p14:creationId xmlns:p14="http://schemas.microsoft.com/office/powerpoint/2010/main" val="25403736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p:cNvSpPr>
          <p:nvPr>
            <p:ph idx="4294967295"/>
          </p:nvPr>
        </p:nvSpPr>
        <p:spPr>
          <a:xfrm>
            <a:off x="1981200" y="274639"/>
            <a:ext cx="8229600" cy="5851525"/>
          </a:xfrm>
        </p:spPr>
        <p:txBody>
          <a:bodyPr/>
          <a:lstStyle/>
          <a:p>
            <a:pPr eaLnBrk="1" hangingPunct="1"/>
            <a:r>
              <a:rPr lang="en-US" altLang="en-US" smtClean="0"/>
              <a:t>“On the other hand, what is Oregon's interest? Oregon, obviously, is protective of the rights of married women and believes that they should be allowed to recover for negligently inflicted loss of consortium. However, it is stretching the imagination more than a trifle to conceive that the Oregon Legislature was concerned about the rights of all the nonresident married women in the nation whose husbands would be injured outside of the state of Oregon.”</a:t>
            </a:r>
          </a:p>
        </p:txBody>
      </p:sp>
    </p:spTree>
    <p:extLst>
      <p:ext uri="{BB962C8B-B14F-4D97-AF65-F5344CB8AC3E}">
        <p14:creationId xmlns:p14="http://schemas.microsoft.com/office/powerpoint/2010/main" val="14974886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p:cNvSpPr>
          <p:nvPr>
            <p:ph idx="4294967295"/>
          </p:nvPr>
        </p:nvSpPr>
        <p:spPr>
          <a:xfrm>
            <a:off x="1981200" y="274639"/>
            <a:ext cx="8229600" cy="5851525"/>
          </a:xfrm>
        </p:spPr>
        <p:txBody>
          <a:bodyPr/>
          <a:lstStyle/>
          <a:p>
            <a:pPr eaLnBrk="1" hangingPunct="1"/>
            <a:r>
              <a:rPr lang="en-US" altLang="en-US" smtClean="0"/>
              <a:t>Casey v Mason</a:t>
            </a:r>
          </a:p>
          <a:p>
            <a:pPr eaLnBrk="1" hangingPunct="1"/>
            <a:r>
              <a:rPr lang="en-US" altLang="en-US" smtClean="0"/>
              <a:t>Ore wife brings loss of consortium action against Wash D for accident in Wash</a:t>
            </a:r>
          </a:p>
          <a:p>
            <a:pPr eaLnBrk="1" hangingPunct="1"/>
            <a:endParaRPr lang="en-US" altLang="en-US" smtClean="0"/>
          </a:p>
        </p:txBody>
      </p:sp>
    </p:spTree>
    <p:extLst>
      <p:ext uri="{BB962C8B-B14F-4D97-AF65-F5344CB8AC3E}">
        <p14:creationId xmlns:p14="http://schemas.microsoft.com/office/powerpoint/2010/main" val="26951802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254" y="365125"/>
            <a:ext cx="10469545" cy="5764370"/>
          </a:xfrm>
        </p:spPr>
        <p:txBody>
          <a:bodyPr/>
          <a:lstStyle/>
          <a:p>
            <a:r>
              <a:rPr lang="en-US" dirty="0" smtClean="0"/>
              <a:t>What is the real purpose of WA law? Is it really to protect WA Ds?</a:t>
            </a:r>
            <a:endParaRPr lang="en-US" dirty="0"/>
          </a:p>
        </p:txBody>
      </p:sp>
    </p:spTree>
    <p:extLst>
      <p:ext uri="{BB962C8B-B14F-4D97-AF65-F5344CB8AC3E}">
        <p14:creationId xmlns:p14="http://schemas.microsoft.com/office/powerpoint/2010/main" val="22091473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288" y="365125"/>
            <a:ext cx="10670512" cy="5864853"/>
          </a:xfrm>
        </p:spPr>
        <p:txBody>
          <a:bodyPr/>
          <a:lstStyle/>
          <a:p>
            <a:r>
              <a:rPr lang="en-US" dirty="0" smtClean="0"/>
              <a:t>OR married woman sues WA D for loss of consortium concerning accident in OR.</a:t>
            </a:r>
            <a:br>
              <a:rPr lang="en-US" dirty="0" smtClean="0"/>
            </a:br>
            <a:r>
              <a:rPr lang="en-US" dirty="0"/>
              <a:t/>
            </a:r>
            <a:br>
              <a:rPr lang="en-US" dirty="0"/>
            </a:br>
            <a:r>
              <a:rPr lang="en-US" dirty="0" smtClean="0"/>
              <a:t>True conflict or false one?</a:t>
            </a:r>
            <a:endParaRPr lang="en-US" dirty="0"/>
          </a:p>
        </p:txBody>
      </p:sp>
    </p:spTree>
    <p:extLst>
      <p:ext uri="{BB962C8B-B14F-4D97-AF65-F5344CB8AC3E}">
        <p14:creationId xmlns:p14="http://schemas.microsoft.com/office/powerpoint/2010/main" val="23308949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208670"/>
          </a:xfrm>
        </p:spPr>
        <p:txBody>
          <a:bodyPr/>
          <a:lstStyle/>
          <a:p>
            <a:r>
              <a:rPr lang="en-US" dirty="0"/>
              <a:t>t</a:t>
            </a:r>
            <a:r>
              <a:rPr lang="en-US" dirty="0" smtClean="0"/>
              <a:t>wo type of </a:t>
            </a:r>
            <a:r>
              <a:rPr lang="en-US" dirty="0" err="1" smtClean="0"/>
              <a:t>unprovided</a:t>
            </a:r>
            <a:r>
              <a:rPr lang="en-US" dirty="0" smtClean="0"/>
              <a:t>-for cases</a:t>
            </a:r>
            <a:br>
              <a:rPr lang="en-US" dirty="0" smtClean="0"/>
            </a:br>
            <a:r>
              <a:rPr lang="en-US" dirty="0"/>
              <a:t/>
            </a:r>
            <a:br>
              <a:rPr lang="en-US" dirty="0"/>
            </a:br>
            <a:r>
              <a:rPr lang="en-US" dirty="0" smtClean="0"/>
              <a:t>is law blocking liability an affirmative defense or simply the absence of a cause of action…?</a:t>
            </a:r>
            <a:endParaRPr lang="en-US" dirty="0"/>
          </a:p>
        </p:txBody>
      </p:sp>
    </p:spTree>
    <p:extLst>
      <p:ext uri="{BB962C8B-B14F-4D97-AF65-F5344CB8AC3E}">
        <p14:creationId xmlns:p14="http://schemas.microsoft.com/office/powerpoint/2010/main" val="22073571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773" y="365125"/>
            <a:ext cx="10946027" cy="6196313"/>
          </a:xfrm>
        </p:spPr>
        <p:txBody>
          <a:bodyPr/>
          <a:lstStyle/>
          <a:p>
            <a:r>
              <a:rPr lang="en-US" dirty="0" smtClean="0"/>
              <a:t>Kramer’s approach in no-cause of action </a:t>
            </a:r>
            <a:r>
              <a:rPr lang="en-US" dirty="0" err="1" smtClean="0"/>
              <a:t>unprovided</a:t>
            </a:r>
            <a:r>
              <a:rPr lang="en-US" dirty="0" smtClean="0"/>
              <a:t>-for cases</a:t>
            </a:r>
            <a:br>
              <a:rPr lang="en-US" dirty="0" smtClean="0"/>
            </a:br>
            <a:r>
              <a:rPr lang="en-US" dirty="0" smtClean="0"/>
              <a:t>	</a:t>
            </a:r>
            <a:r>
              <a:rPr lang="en-US" dirty="0"/>
              <a:t/>
            </a:r>
            <a:br>
              <a:rPr lang="en-US" dirty="0"/>
            </a:br>
            <a:r>
              <a:rPr lang="en-US" dirty="0" smtClean="0"/>
              <a:t>false conflict: </a:t>
            </a:r>
            <a:br>
              <a:rPr lang="en-US" dirty="0" smtClean="0"/>
            </a:br>
            <a:r>
              <a:rPr lang="en-US" dirty="0" smtClean="0"/>
              <a:t>D’s domicile not interested</a:t>
            </a:r>
            <a:br>
              <a:rPr lang="en-US" dirty="0" smtClean="0"/>
            </a:br>
            <a:r>
              <a:rPr lang="en-US" dirty="0" smtClean="0"/>
              <a:t>P’s is but in order to bar compensation to P</a:t>
            </a:r>
            <a:endParaRPr lang="en-US" dirty="0"/>
          </a:p>
        </p:txBody>
      </p:sp>
    </p:spTree>
    <p:extLst>
      <p:ext uri="{BB962C8B-B14F-4D97-AF65-F5344CB8AC3E}">
        <p14:creationId xmlns:p14="http://schemas.microsoft.com/office/powerpoint/2010/main" val="15775073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336" y="365125"/>
            <a:ext cx="10660464" cy="6055772"/>
          </a:xfrm>
        </p:spPr>
        <p:txBody>
          <a:bodyPr/>
          <a:lstStyle/>
          <a:p>
            <a:r>
              <a:rPr lang="en-US" i="1" dirty="0" smtClean="0"/>
              <a:t>Erwin</a:t>
            </a:r>
            <a:r>
              <a:rPr lang="en-US" dirty="0" smtClean="0"/>
              <a:t> is a special case…</a:t>
            </a:r>
            <a:endParaRPr lang="en-US" dirty="0"/>
          </a:p>
        </p:txBody>
      </p:sp>
    </p:spTree>
    <p:extLst>
      <p:ext uri="{BB962C8B-B14F-4D97-AF65-F5344CB8AC3E}">
        <p14:creationId xmlns:p14="http://schemas.microsoft.com/office/powerpoint/2010/main" val="5198255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730" y="365125"/>
            <a:ext cx="10691070" cy="6136343"/>
          </a:xfrm>
        </p:spPr>
        <p:txBody>
          <a:bodyPr>
            <a:normAutofit fontScale="90000"/>
          </a:bodyPr>
          <a:lstStyle/>
          <a:p>
            <a:r>
              <a:rPr lang="en-US" dirty="0" err="1"/>
              <a:t>u</a:t>
            </a:r>
            <a:r>
              <a:rPr lang="en-US" dirty="0" err="1" smtClean="0"/>
              <a:t>nprovided</a:t>
            </a:r>
            <a:r>
              <a:rPr lang="en-US" dirty="0" smtClean="0"/>
              <a:t>-for variation on </a:t>
            </a:r>
            <a:r>
              <a:rPr lang="en-US" i="1" dirty="0" smtClean="0"/>
              <a:t>Hurtado </a:t>
            </a:r>
            <a:r>
              <a:rPr lang="en-US" dirty="0"/>
              <a:t>(Cal. 1974</a:t>
            </a:r>
            <a:r>
              <a:rPr lang="en-US" dirty="0" smtClean="0"/>
              <a:t>)</a:t>
            </a:r>
            <a:br>
              <a:rPr lang="en-US" dirty="0" smtClean="0"/>
            </a:br>
            <a:r>
              <a:rPr lang="en-US" dirty="0" smtClean="0"/>
              <a:t/>
            </a:r>
            <a:br>
              <a:rPr lang="en-US" dirty="0" smtClean="0"/>
            </a:br>
            <a:r>
              <a:rPr lang="en-US" dirty="0" smtClean="0"/>
              <a:t>- Ps from </a:t>
            </a:r>
            <a:r>
              <a:rPr lang="en-US" dirty="0"/>
              <a:t>Mexican state of Zacatecas </a:t>
            </a:r>
            <a:r>
              <a:rPr lang="en-US" dirty="0" smtClean="0"/>
              <a:t>sue Californian </a:t>
            </a:r>
            <a:r>
              <a:rPr lang="en-US" dirty="0"/>
              <a:t>for wrongful death due to an accident in Zacatecas </a:t>
            </a:r>
            <a:r>
              <a:rPr lang="en-US" dirty="0" smtClean="0"/>
              <a:t/>
            </a:r>
            <a:br>
              <a:rPr lang="en-US" dirty="0" smtClean="0"/>
            </a:br>
            <a:r>
              <a:rPr lang="en-US" dirty="0" smtClean="0"/>
              <a:t>- Zacatecan </a:t>
            </a:r>
            <a:r>
              <a:rPr lang="en-US" dirty="0"/>
              <a:t>law had a limit on the amount of damages for wrongful death </a:t>
            </a:r>
            <a:r>
              <a:rPr lang="en-US" dirty="0" smtClean="0"/>
              <a:t>(part </a:t>
            </a:r>
            <a:r>
              <a:rPr lang="en-US" dirty="0"/>
              <a:t>of the cause of action, not an affirmative </a:t>
            </a:r>
            <a:r>
              <a:rPr lang="en-US" dirty="0" smtClean="0"/>
              <a:t>defense)</a:t>
            </a:r>
            <a:br>
              <a:rPr lang="en-US" dirty="0" smtClean="0"/>
            </a:br>
            <a:r>
              <a:rPr lang="en-US" dirty="0" smtClean="0"/>
              <a:t>- California </a:t>
            </a:r>
            <a:r>
              <a:rPr lang="en-US" dirty="0"/>
              <a:t>law had no such </a:t>
            </a:r>
            <a:r>
              <a:rPr lang="en-US" dirty="0" smtClean="0"/>
              <a:t>limit</a:t>
            </a:r>
            <a:br>
              <a:rPr lang="en-US" dirty="0" smtClean="0"/>
            </a:br>
            <a:r>
              <a:rPr lang="en-US" dirty="0" smtClean="0"/>
              <a:t>- interests for recovery above the limit?</a:t>
            </a:r>
            <a:endParaRPr lang="en-US" dirty="0"/>
          </a:p>
        </p:txBody>
      </p:sp>
    </p:spTree>
    <p:extLst>
      <p:ext uri="{BB962C8B-B14F-4D97-AF65-F5344CB8AC3E}">
        <p14:creationId xmlns:p14="http://schemas.microsoft.com/office/powerpoint/2010/main" val="24672618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86248"/>
          </a:xfrm>
        </p:spPr>
        <p:txBody>
          <a:bodyPr/>
          <a:lstStyle/>
          <a:p>
            <a:r>
              <a:rPr lang="en-US" dirty="0"/>
              <a:t>g</a:t>
            </a:r>
            <a:r>
              <a:rPr lang="en-US" dirty="0" smtClean="0"/>
              <a:t>et rid of pro-domiciliary approach to loss-allocating rules?</a:t>
            </a:r>
            <a:endParaRPr lang="en-US" dirty="0"/>
          </a:p>
        </p:txBody>
      </p:sp>
    </p:spTree>
    <p:extLst>
      <p:ext uri="{BB962C8B-B14F-4D97-AF65-F5344CB8AC3E}">
        <p14:creationId xmlns:p14="http://schemas.microsoft.com/office/powerpoint/2010/main" val="2974688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076" y="365125"/>
            <a:ext cx="11022724" cy="5909551"/>
          </a:xfrm>
        </p:spPr>
        <p:txBody>
          <a:bodyPr/>
          <a:lstStyle/>
          <a:p>
            <a:r>
              <a:rPr lang="en-US" dirty="0"/>
              <a:t>l</a:t>
            </a:r>
            <a:r>
              <a:rPr lang="en-US" dirty="0" smtClean="0"/>
              <a:t>oss-allocating</a:t>
            </a:r>
            <a:endParaRPr lang="en-US" dirty="0"/>
          </a:p>
        </p:txBody>
      </p:sp>
    </p:spTree>
    <p:extLst>
      <p:ext uri="{BB962C8B-B14F-4D97-AF65-F5344CB8AC3E}">
        <p14:creationId xmlns:p14="http://schemas.microsoft.com/office/powerpoint/2010/main" val="38112768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95167"/>
          </a:xfrm>
        </p:spPr>
        <p:txBody>
          <a:bodyPr/>
          <a:lstStyle/>
          <a:p>
            <a:r>
              <a:rPr lang="en-US" dirty="0"/>
              <a:t>r</a:t>
            </a:r>
            <a:r>
              <a:rPr lang="en-US" dirty="0" smtClean="0"/>
              <a:t>eturn to affirmative defense </a:t>
            </a:r>
            <a:r>
              <a:rPr lang="en-US" dirty="0" err="1" smtClean="0"/>
              <a:t>unprovided</a:t>
            </a:r>
            <a:r>
              <a:rPr lang="en-US" dirty="0" smtClean="0"/>
              <a:t>-for cases…</a:t>
            </a:r>
            <a:endParaRPr lang="en-US" dirty="0"/>
          </a:p>
        </p:txBody>
      </p:sp>
    </p:spTree>
    <p:extLst>
      <p:ext uri="{BB962C8B-B14F-4D97-AF65-F5344CB8AC3E}">
        <p14:creationId xmlns:p14="http://schemas.microsoft.com/office/powerpoint/2010/main" val="35802444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p:cNvSpPr>
          <p:nvPr>
            <p:ph idx="4294967295"/>
          </p:nvPr>
        </p:nvSpPr>
        <p:spPr>
          <a:xfrm>
            <a:off x="1981200" y="274639"/>
            <a:ext cx="8229600" cy="5851525"/>
          </a:xfrm>
        </p:spPr>
        <p:txBody>
          <a:bodyPr/>
          <a:lstStyle/>
          <a:p>
            <a:pPr eaLnBrk="1" hangingPunct="1"/>
            <a:r>
              <a:rPr lang="en-US" altLang="en-US" dirty="0" smtClean="0"/>
              <a:t>Neumeier</a:t>
            </a:r>
          </a:p>
          <a:p>
            <a:pPr eaLnBrk="1" hangingPunct="1"/>
            <a:r>
              <a:rPr lang="en-US" altLang="en-US" dirty="0" smtClean="0"/>
              <a:t>Ontario guest riding in </a:t>
            </a:r>
            <a:r>
              <a:rPr lang="en-US" altLang="en-US" dirty="0" err="1" smtClean="0"/>
              <a:t>NYer’s</a:t>
            </a:r>
            <a:r>
              <a:rPr lang="en-US" altLang="en-US" dirty="0" smtClean="0"/>
              <a:t> car </a:t>
            </a:r>
          </a:p>
          <a:p>
            <a:pPr eaLnBrk="1" hangingPunct="1"/>
            <a:r>
              <a:rPr lang="en-US" altLang="en-US" dirty="0" smtClean="0"/>
              <a:t>accident in Ontario</a:t>
            </a:r>
          </a:p>
          <a:p>
            <a:pPr eaLnBrk="1" hangingPunct="1"/>
            <a:r>
              <a:rPr lang="en-US" altLang="en-US" dirty="0" smtClean="0"/>
              <a:t>Ontario has guest statute </a:t>
            </a:r>
          </a:p>
          <a:p>
            <a:pPr eaLnBrk="1" hangingPunct="1"/>
            <a:r>
              <a:rPr lang="en-US" altLang="en-US" dirty="0" smtClean="0"/>
              <a:t>NY doesn’t</a:t>
            </a:r>
          </a:p>
          <a:p>
            <a:pPr eaLnBrk="1" hangingPunct="1"/>
            <a:endParaRPr lang="en-US" altLang="en-US" dirty="0" smtClean="0"/>
          </a:p>
        </p:txBody>
      </p:sp>
    </p:spTree>
    <p:extLst>
      <p:ext uri="{BB962C8B-B14F-4D97-AF65-F5344CB8AC3E}">
        <p14:creationId xmlns:p14="http://schemas.microsoft.com/office/powerpoint/2010/main" val="21482041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286" y="365125"/>
            <a:ext cx="10657514" cy="6203455"/>
          </a:xfrm>
        </p:spPr>
        <p:txBody>
          <a:bodyPr/>
          <a:lstStyle/>
          <a:p>
            <a:r>
              <a:rPr lang="en-US" dirty="0" smtClean="0"/>
              <a:t>Kramer’s solution</a:t>
            </a:r>
            <a:br>
              <a:rPr lang="en-US" dirty="0" smtClean="0"/>
            </a:br>
            <a:r>
              <a:rPr lang="en-US" dirty="0" smtClean="0"/>
              <a:t>- affirmative defense of P’s domicile does not apply</a:t>
            </a:r>
            <a:br>
              <a:rPr lang="en-US" dirty="0" smtClean="0"/>
            </a:br>
            <a:r>
              <a:rPr lang="en-US" dirty="0" smtClean="0"/>
              <a:t>- but cause of action for relief of P’s domicile does apply</a:t>
            </a:r>
            <a:endParaRPr lang="en-US" dirty="0"/>
          </a:p>
        </p:txBody>
      </p:sp>
    </p:spTree>
    <p:extLst>
      <p:ext uri="{BB962C8B-B14F-4D97-AF65-F5344CB8AC3E}">
        <p14:creationId xmlns:p14="http://schemas.microsoft.com/office/powerpoint/2010/main" val="24599494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466" y="365125"/>
            <a:ext cx="10841334" cy="6256739"/>
          </a:xfrm>
        </p:spPr>
        <p:txBody>
          <a:bodyPr/>
          <a:lstStyle/>
          <a:p>
            <a:r>
              <a:rPr lang="en-US" dirty="0"/>
              <a:t>s</a:t>
            </a:r>
            <a:r>
              <a:rPr lang="en-US" dirty="0" smtClean="0"/>
              <a:t>houldn’t repeals also be read in the light of their purposes?</a:t>
            </a:r>
            <a:br>
              <a:rPr lang="en-US" dirty="0" smtClean="0"/>
            </a:br>
            <a:r>
              <a:rPr lang="en-US" dirty="0"/>
              <a:t/>
            </a:r>
            <a:br>
              <a:rPr lang="en-US" dirty="0"/>
            </a:br>
            <a:r>
              <a:rPr lang="en-US" dirty="0"/>
              <a:t>a</a:t>
            </a:r>
            <a:r>
              <a:rPr lang="en-US" dirty="0" smtClean="0"/>
              <a:t>ssume NY had a guest statute but repealed it</a:t>
            </a:r>
            <a:br>
              <a:rPr lang="en-US" dirty="0" smtClean="0"/>
            </a:br>
            <a:r>
              <a:rPr lang="en-US" dirty="0" smtClean="0"/>
              <a:t>would the repeal apply to Neumeier?</a:t>
            </a:r>
            <a:br>
              <a:rPr lang="en-US" dirty="0" smtClean="0"/>
            </a:br>
            <a:r>
              <a:rPr lang="en-US" dirty="0" err="1" smtClean="0"/>
              <a:t>Ont</a:t>
            </a:r>
            <a:r>
              <a:rPr lang="en-US" dirty="0" smtClean="0"/>
              <a:t> P-guest</a:t>
            </a:r>
            <a:br>
              <a:rPr lang="en-US" dirty="0" smtClean="0"/>
            </a:br>
            <a:r>
              <a:rPr lang="en-US" dirty="0" smtClean="0"/>
              <a:t>NY D-host</a:t>
            </a:r>
            <a:br>
              <a:rPr lang="en-US" dirty="0" smtClean="0"/>
            </a:br>
            <a:r>
              <a:rPr lang="en-US" dirty="0" smtClean="0"/>
              <a:t>accident in </a:t>
            </a:r>
            <a:r>
              <a:rPr lang="en-US" dirty="0" err="1" smtClean="0"/>
              <a:t>Ont</a:t>
            </a:r>
            <a:endParaRPr lang="en-US" dirty="0"/>
          </a:p>
        </p:txBody>
      </p:sp>
    </p:spTree>
    <p:extLst>
      <p:ext uri="{BB962C8B-B14F-4D97-AF65-F5344CB8AC3E}">
        <p14:creationId xmlns:p14="http://schemas.microsoft.com/office/powerpoint/2010/main" val="5596267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447" y="278627"/>
            <a:ext cx="10858850" cy="6178288"/>
          </a:xfrm>
        </p:spPr>
        <p:txBody>
          <a:bodyPr/>
          <a:lstStyle/>
          <a:p>
            <a:r>
              <a:rPr lang="en-US" altLang="en-US" dirty="0"/>
              <a:t/>
            </a:r>
            <a:br>
              <a:rPr lang="en-US" altLang="en-US" dirty="0"/>
            </a:br>
            <a:r>
              <a:rPr lang="en-US" altLang="en-US" dirty="0"/>
              <a:t>Ontario guest riding in </a:t>
            </a:r>
            <a:r>
              <a:rPr lang="en-US" altLang="en-US" dirty="0" smtClean="0"/>
              <a:t>Michigander’s </a:t>
            </a:r>
            <a:r>
              <a:rPr lang="en-US" altLang="en-US" dirty="0"/>
              <a:t>car </a:t>
            </a:r>
            <a:br>
              <a:rPr lang="en-US" altLang="en-US" dirty="0"/>
            </a:br>
            <a:r>
              <a:rPr lang="en-US" altLang="en-US" dirty="0"/>
              <a:t>accident in Ontario</a:t>
            </a:r>
            <a:br>
              <a:rPr lang="en-US" altLang="en-US" dirty="0"/>
            </a:br>
            <a:r>
              <a:rPr lang="en-US" altLang="en-US" dirty="0" err="1"/>
              <a:t>Ontario</a:t>
            </a:r>
            <a:r>
              <a:rPr lang="en-US" altLang="en-US" dirty="0"/>
              <a:t> has guest statute </a:t>
            </a:r>
            <a:br>
              <a:rPr lang="en-US" altLang="en-US" dirty="0"/>
            </a:br>
            <a:r>
              <a:rPr lang="en-US" altLang="en-US" dirty="0" smtClean="0"/>
              <a:t>Michigan does too</a:t>
            </a:r>
            <a:br>
              <a:rPr lang="en-US" altLang="en-US" dirty="0" smtClean="0"/>
            </a:br>
            <a:r>
              <a:rPr lang="en-US" altLang="en-US" dirty="0" smtClean="0"/>
              <a:t/>
            </a:r>
            <a:br>
              <a:rPr lang="en-US" altLang="en-US" dirty="0" smtClean="0"/>
            </a:br>
            <a:r>
              <a:rPr lang="en-US" altLang="en-US" dirty="0" smtClean="0"/>
              <a:t>Ontario negligence law minus guest statute applies</a:t>
            </a:r>
            <a:br>
              <a:rPr lang="en-US" altLang="en-US" dirty="0" smtClean="0"/>
            </a:br>
            <a:r>
              <a:rPr lang="en-US" altLang="en-US" dirty="0" smtClean="0"/>
              <a:t>Michigan’s guest statute applies</a:t>
            </a:r>
            <a:endParaRPr lang="en-US" altLang="en-US" dirty="0"/>
          </a:p>
        </p:txBody>
      </p:sp>
    </p:spTree>
    <p:extLst>
      <p:ext uri="{BB962C8B-B14F-4D97-AF65-F5344CB8AC3E}">
        <p14:creationId xmlns:p14="http://schemas.microsoft.com/office/powerpoint/2010/main" val="9271581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023318"/>
          </a:xfrm>
        </p:spPr>
        <p:txBody>
          <a:bodyPr>
            <a:normAutofit fontScale="90000"/>
          </a:bodyPr>
          <a:lstStyle/>
          <a:p>
            <a:r>
              <a:rPr lang="en-US" altLang="en-US" dirty="0" smtClean="0"/>
              <a:t>Like Neumeier…</a:t>
            </a:r>
            <a:br>
              <a:rPr lang="en-US" altLang="en-US" dirty="0" smtClean="0"/>
            </a:br>
            <a:r>
              <a:rPr lang="en-US" altLang="en-US" dirty="0" smtClean="0"/>
              <a:t/>
            </a:r>
            <a:br>
              <a:rPr lang="en-US" altLang="en-US" dirty="0" smtClean="0"/>
            </a:br>
            <a:r>
              <a:rPr lang="en-US" altLang="en-US" dirty="0" smtClean="0"/>
              <a:t>Ontario </a:t>
            </a:r>
            <a:r>
              <a:rPr lang="en-US" altLang="en-US" dirty="0"/>
              <a:t>guest riding in </a:t>
            </a:r>
            <a:r>
              <a:rPr lang="en-US" altLang="en-US" dirty="0" err="1"/>
              <a:t>NYer’s</a:t>
            </a:r>
            <a:r>
              <a:rPr lang="en-US" altLang="en-US" dirty="0"/>
              <a:t> car </a:t>
            </a:r>
            <a:br>
              <a:rPr lang="en-US" altLang="en-US" dirty="0"/>
            </a:br>
            <a:r>
              <a:rPr lang="en-US" altLang="en-US" dirty="0"/>
              <a:t>accident in Ontario</a:t>
            </a:r>
            <a:br>
              <a:rPr lang="en-US" altLang="en-US" dirty="0"/>
            </a:br>
            <a:r>
              <a:rPr lang="en-US" altLang="en-US" dirty="0" smtClean="0"/>
              <a:t>NY has liability of host to guest</a:t>
            </a:r>
            <a:br>
              <a:rPr lang="en-US" altLang="en-US" dirty="0" smtClean="0"/>
            </a:br>
            <a:r>
              <a:rPr lang="en-US" altLang="en-US" dirty="0" smtClean="0"/>
              <a:t/>
            </a:r>
            <a:br>
              <a:rPr lang="en-US" altLang="en-US" dirty="0" smtClean="0"/>
            </a:br>
            <a:r>
              <a:rPr lang="en-US" altLang="en-US" dirty="0" smtClean="0"/>
              <a:t>except…</a:t>
            </a:r>
            <a:br>
              <a:rPr lang="en-US" altLang="en-US" dirty="0" smtClean="0"/>
            </a:br>
            <a:r>
              <a:rPr lang="en-US" altLang="en-US" dirty="0" smtClean="0"/>
              <a:t>Ontario has made absence of guest/host relationship an element of the cause of action rather than an affirmative defense</a:t>
            </a:r>
            <a:endParaRPr lang="en-US" dirty="0"/>
          </a:p>
        </p:txBody>
      </p:sp>
    </p:spTree>
    <p:extLst>
      <p:ext uri="{BB962C8B-B14F-4D97-AF65-F5344CB8AC3E}">
        <p14:creationId xmlns:p14="http://schemas.microsoft.com/office/powerpoint/2010/main" val="41669636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60389"/>
          </a:xfrm>
        </p:spPr>
        <p:txBody>
          <a:bodyPr/>
          <a:lstStyle/>
          <a:p>
            <a:r>
              <a:rPr lang="en-US" dirty="0"/>
              <a:t>r</a:t>
            </a:r>
            <a:r>
              <a:rPr lang="en-US" dirty="0" smtClean="0"/>
              <a:t>eal issue is</a:t>
            </a:r>
            <a:br>
              <a:rPr lang="en-US" dirty="0" smtClean="0"/>
            </a:br>
            <a:r>
              <a:rPr lang="en-US" dirty="0"/>
              <a:t/>
            </a:r>
            <a:br>
              <a:rPr lang="en-US" dirty="0"/>
            </a:br>
            <a:r>
              <a:rPr lang="en-US" dirty="0" smtClean="0"/>
              <a:t>what law would Ontario </a:t>
            </a:r>
            <a:r>
              <a:rPr lang="en-US" i="1" dirty="0" smtClean="0"/>
              <a:t>want</a:t>
            </a:r>
            <a:r>
              <a:rPr lang="en-US" dirty="0" smtClean="0"/>
              <a:t> for Neumeier?</a:t>
            </a:r>
            <a:endParaRPr lang="en-US" dirty="0"/>
          </a:p>
        </p:txBody>
      </p:sp>
    </p:spTree>
    <p:extLst>
      <p:ext uri="{BB962C8B-B14F-4D97-AF65-F5344CB8AC3E}">
        <p14:creationId xmlns:p14="http://schemas.microsoft.com/office/powerpoint/2010/main" val="25854164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6035675"/>
          </a:xfrm>
        </p:spPr>
        <p:txBody>
          <a:bodyPr/>
          <a:lstStyle/>
          <a:p>
            <a:r>
              <a:rPr lang="en-US" dirty="0"/>
              <a:t>b</a:t>
            </a:r>
            <a:r>
              <a:rPr lang="en-US" dirty="0" smtClean="0"/>
              <a:t>ut what law would NY want for Neumeier?</a:t>
            </a:r>
            <a:br>
              <a:rPr lang="en-US" dirty="0" smtClean="0"/>
            </a:br>
            <a:r>
              <a:rPr lang="en-US" dirty="0"/>
              <a:t/>
            </a:r>
            <a:br>
              <a:rPr lang="en-US" dirty="0"/>
            </a:br>
            <a:r>
              <a:rPr lang="en-US" dirty="0"/>
              <a:t>c</a:t>
            </a:r>
            <a:r>
              <a:rPr lang="en-US" dirty="0" smtClean="0"/>
              <a:t>ompensatory interest? – no</a:t>
            </a:r>
            <a:br>
              <a:rPr lang="en-US" dirty="0" smtClean="0"/>
            </a:br>
            <a:r>
              <a:rPr lang="en-US" dirty="0" smtClean="0"/>
              <a:t>deterrence interest? – no</a:t>
            </a:r>
            <a:br>
              <a:rPr lang="en-US" dirty="0" smtClean="0"/>
            </a:br>
            <a:r>
              <a:rPr lang="en-US" dirty="0" smtClean="0"/>
              <a:t>worries about fraud? – yes!</a:t>
            </a:r>
            <a:endParaRPr lang="en-US" dirty="0"/>
          </a:p>
        </p:txBody>
      </p:sp>
    </p:spTree>
    <p:extLst>
      <p:ext uri="{BB962C8B-B14F-4D97-AF65-F5344CB8AC3E}">
        <p14:creationId xmlns:p14="http://schemas.microsoft.com/office/powerpoint/2010/main" val="32040670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171599"/>
          </a:xfrm>
        </p:spPr>
        <p:txBody>
          <a:bodyPr>
            <a:normAutofit fontScale="90000"/>
          </a:bodyPr>
          <a:lstStyle/>
          <a:p>
            <a:r>
              <a:rPr lang="en-US" dirty="0" smtClean="0"/>
              <a:t>NY – negligence liability</a:t>
            </a:r>
            <a:br>
              <a:rPr lang="en-US" dirty="0" smtClean="0"/>
            </a:br>
            <a:r>
              <a:rPr lang="en-US" dirty="0" err="1"/>
              <a:t>Comp.</a:t>
            </a:r>
            <a:r>
              <a:rPr lang="en-US" baseline="-25000" dirty="0" err="1"/>
              <a:t>NY</a:t>
            </a:r>
            <a:r>
              <a:rPr lang="en-US" dirty="0"/>
              <a:t> (2) + </a:t>
            </a:r>
            <a:r>
              <a:rPr lang="en-US" dirty="0" err="1"/>
              <a:t>Deter.</a:t>
            </a:r>
            <a:r>
              <a:rPr lang="en-US" baseline="-25000" dirty="0" err="1"/>
              <a:t>NY</a:t>
            </a:r>
            <a:r>
              <a:rPr lang="en-US" baseline="-25000" dirty="0"/>
              <a:t> </a:t>
            </a:r>
            <a:r>
              <a:rPr lang="en-US" dirty="0"/>
              <a:t>(4) &gt; </a:t>
            </a:r>
            <a:r>
              <a:rPr lang="en-US" dirty="0" err="1"/>
              <a:t>Fraud</a:t>
            </a:r>
            <a:r>
              <a:rPr lang="en-US" baseline="-25000" dirty="0" err="1"/>
              <a:t>NY</a:t>
            </a:r>
            <a:r>
              <a:rPr lang="en-US" baseline="-25000" dirty="0"/>
              <a:t> </a:t>
            </a:r>
            <a:r>
              <a:rPr lang="en-US" dirty="0"/>
              <a:t>(5)</a:t>
            </a:r>
            <a:r>
              <a:rPr lang="en-US" dirty="0" smtClean="0"/>
              <a:t/>
            </a:r>
            <a:br>
              <a:rPr lang="en-US" dirty="0" smtClean="0"/>
            </a:br>
            <a:r>
              <a:rPr lang="en-US" dirty="0" smtClean="0"/>
              <a:t/>
            </a:r>
            <a:br>
              <a:rPr lang="en-US" dirty="0" smtClean="0"/>
            </a:br>
            <a:r>
              <a:rPr lang="en-US" dirty="0" err="1" smtClean="0"/>
              <a:t>Ont</a:t>
            </a:r>
            <a:r>
              <a:rPr lang="en-US" dirty="0" smtClean="0"/>
              <a:t> – guest statute</a:t>
            </a:r>
            <a:br>
              <a:rPr lang="en-US" dirty="0" smtClean="0"/>
            </a:br>
            <a:r>
              <a:rPr lang="en-US" dirty="0" err="1"/>
              <a:t>Comp.</a:t>
            </a:r>
            <a:r>
              <a:rPr lang="en-US" baseline="-25000" dirty="0" err="1"/>
              <a:t>Ont</a:t>
            </a:r>
            <a:r>
              <a:rPr lang="en-US" dirty="0"/>
              <a:t> (3) + </a:t>
            </a:r>
            <a:r>
              <a:rPr lang="en-US" dirty="0" err="1"/>
              <a:t>Deter.</a:t>
            </a:r>
            <a:r>
              <a:rPr lang="en-US" baseline="-25000" dirty="0" err="1"/>
              <a:t>Ont</a:t>
            </a:r>
            <a:r>
              <a:rPr lang="en-US" baseline="-25000" dirty="0"/>
              <a:t> </a:t>
            </a:r>
            <a:r>
              <a:rPr lang="en-US" dirty="0"/>
              <a:t>(1) &lt; </a:t>
            </a:r>
            <a:r>
              <a:rPr lang="en-US" dirty="0" err="1"/>
              <a:t>Fraud</a:t>
            </a:r>
            <a:r>
              <a:rPr lang="en-US" baseline="-25000" dirty="0" err="1"/>
              <a:t>Ont</a:t>
            </a:r>
            <a:r>
              <a:rPr lang="en-US" baseline="-25000" dirty="0"/>
              <a:t> </a:t>
            </a:r>
            <a:r>
              <a:rPr lang="en-US" dirty="0"/>
              <a:t>(5</a:t>
            </a:r>
            <a:r>
              <a:rPr lang="en-US" dirty="0" smtClean="0"/>
              <a:t>)</a:t>
            </a:r>
            <a:br>
              <a:rPr lang="en-US" dirty="0" smtClean="0"/>
            </a:br>
            <a:r>
              <a:rPr lang="en-US" dirty="0" smtClean="0"/>
              <a:t/>
            </a:r>
            <a:br>
              <a:rPr lang="en-US" dirty="0" smtClean="0"/>
            </a:br>
            <a:r>
              <a:rPr lang="en-US" i="1" dirty="0" smtClean="0"/>
              <a:t>Neumeier</a:t>
            </a:r>
            <a:r>
              <a:rPr lang="en-US" dirty="0" smtClean="0"/>
              <a:t/>
            </a:r>
            <a:br>
              <a:rPr lang="en-US" dirty="0" smtClean="0"/>
            </a:br>
            <a:r>
              <a:rPr lang="en-US" dirty="0" smtClean="0"/>
              <a:t>NY - </a:t>
            </a:r>
            <a:r>
              <a:rPr lang="en-US" dirty="0" err="1"/>
              <a:t>Fraud</a:t>
            </a:r>
            <a:r>
              <a:rPr lang="en-US" baseline="-25000" dirty="0" err="1"/>
              <a:t>NY</a:t>
            </a:r>
            <a:r>
              <a:rPr lang="en-US" baseline="-25000" dirty="0"/>
              <a:t> </a:t>
            </a:r>
            <a:r>
              <a:rPr lang="en-US" dirty="0"/>
              <a:t>(5)</a:t>
            </a:r>
            <a:br>
              <a:rPr lang="en-US" dirty="0"/>
            </a:br>
            <a:r>
              <a:rPr lang="en-US" dirty="0" err="1" smtClean="0"/>
              <a:t>Ont</a:t>
            </a:r>
            <a:r>
              <a:rPr lang="en-US" dirty="0" smtClean="0"/>
              <a:t> - </a:t>
            </a:r>
            <a:r>
              <a:rPr lang="en-US" dirty="0" err="1"/>
              <a:t>Comp.</a:t>
            </a:r>
            <a:r>
              <a:rPr lang="en-US" baseline="-25000" dirty="0" err="1"/>
              <a:t>Ont</a:t>
            </a:r>
            <a:r>
              <a:rPr lang="en-US" dirty="0"/>
              <a:t> (3) + </a:t>
            </a:r>
            <a:r>
              <a:rPr lang="en-US" dirty="0" err="1"/>
              <a:t>Deter.</a:t>
            </a:r>
            <a:r>
              <a:rPr lang="en-US" baseline="-25000" dirty="0" err="1"/>
              <a:t>Ont</a:t>
            </a:r>
            <a:r>
              <a:rPr lang="en-US" baseline="-25000" dirty="0"/>
              <a:t> </a:t>
            </a:r>
            <a:r>
              <a:rPr lang="en-US" dirty="0"/>
              <a:t>(1) </a:t>
            </a:r>
            <a:r>
              <a:rPr lang="en-US" dirty="0" smtClean="0"/>
              <a:t/>
            </a:r>
            <a:br>
              <a:rPr lang="en-US" dirty="0" smtClean="0"/>
            </a:br>
            <a:r>
              <a:rPr lang="en-US" dirty="0" smtClean="0"/>
              <a:t>best rule – </a:t>
            </a:r>
            <a:r>
              <a:rPr lang="en-US" dirty="0" err="1"/>
              <a:t>Comp.</a:t>
            </a:r>
            <a:r>
              <a:rPr lang="en-US" baseline="-25000" dirty="0" err="1"/>
              <a:t>Ont</a:t>
            </a:r>
            <a:r>
              <a:rPr lang="en-US" dirty="0"/>
              <a:t> (3) + </a:t>
            </a:r>
            <a:r>
              <a:rPr lang="en-US" dirty="0" err="1"/>
              <a:t>Deter.</a:t>
            </a:r>
            <a:r>
              <a:rPr lang="en-US" baseline="-25000" dirty="0" err="1"/>
              <a:t>Ont</a:t>
            </a:r>
            <a:r>
              <a:rPr lang="en-US" baseline="-25000" dirty="0"/>
              <a:t> </a:t>
            </a:r>
            <a:r>
              <a:rPr lang="en-US" dirty="0"/>
              <a:t>(1) </a:t>
            </a:r>
            <a:r>
              <a:rPr lang="en-US" dirty="0" smtClean="0"/>
              <a:t>&lt; </a:t>
            </a:r>
            <a:r>
              <a:rPr lang="en-US" dirty="0" err="1"/>
              <a:t>Fraud</a:t>
            </a:r>
            <a:r>
              <a:rPr lang="en-US" baseline="-25000" dirty="0" err="1"/>
              <a:t>NY</a:t>
            </a:r>
            <a:r>
              <a:rPr lang="en-US" baseline="-25000" dirty="0"/>
              <a:t> </a:t>
            </a:r>
            <a:r>
              <a:rPr lang="en-US" dirty="0"/>
              <a:t>(5)</a:t>
            </a:r>
          </a:p>
        </p:txBody>
      </p:sp>
    </p:spTree>
    <p:extLst>
      <p:ext uri="{BB962C8B-B14F-4D97-AF65-F5344CB8AC3E}">
        <p14:creationId xmlns:p14="http://schemas.microsoft.com/office/powerpoint/2010/main" val="5180348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631" y="365125"/>
            <a:ext cx="11479427" cy="6258097"/>
          </a:xfrm>
        </p:spPr>
        <p:txBody>
          <a:bodyPr>
            <a:normAutofit/>
          </a:bodyPr>
          <a:lstStyle/>
          <a:p>
            <a:r>
              <a:rPr lang="en-US" sz="3200" dirty="0"/>
              <a:t>NY – negligence liability</a:t>
            </a:r>
            <a:br>
              <a:rPr lang="en-US" sz="3200" dirty="0"/>
            </a:br>
            <a:r>
              <a:rPr lang="en-US" sz="3200" dirty="0" err="1"/>
              <a:t>Comp.</a:t>
            </a:r>
            <a:r>
              <a:rPr lang="en-US" sz="3200" baseline="-25000" dirty="0" err="1"/>
              <a:t>NY</a:t>
            </a:r>
            <a:r>
              <a:rPr lang="en-US" sz="3200" dirty="0"/>
              <a:t> (2) + </a:t>
            </a:r>
            <a:r>
              <a:rPr lang="en-US" sz="3200" dirty="0" err="1"/>
              <a:t>Deter.</a:t>
            </a:r>
            <a:r>
              <a:rPr lang="en-US" sz="3200" baseline="-25000" dirty="0" err="1"/>
              <a:t>NY</a:t>
            </a:r>
            <a:r>
              <a:rPr lang="en-US" sz="3200" baseline="-25000" dirty="0"/>
              <a:t> </a:t>
            </a:r>
            <a:r>
              <a:rPr lang="en-US" sz="3200" dirty="0"/>
              <a:t>(4) &gt; </a:t>
            </a:r>
            <a:r>
              <a:rPr lang="en-US" sz="3200" dirty="0" err="1"/>
              <a:t>Fraud</a:t>
            </a:r>
            <a:r>
              <a:rPr lang="en-US" sz="3200" baseline="-25000" dirty="0" err="1"/>
              <a:t>NY</a:t>
            </a:r>
            <a:r>
              <a:rPr lang="en-US" sz="3200" baseline="-25000" dirty="0"/>
              <a:t> </a:t>
            </a:r>
            <a:r>
              <a:rPr lang="en-US" sz="3200" dirty="0"/>
              <a:t>(5)</a:t>
            </a:r>
            <a:br>
              <a:rPr lang="en-US" sz="3200" dirty="0"/>
            </a:br>
            <a:r>
              <a:rPr lang="en-US" sz="3200" dirty="0"/>
              <a:t/>
            </a:r>
            <a:br>
              <a:rPr lang="en-US" sz="3200" dirty="0"/>
            </a:br>
            <a:r>
              <a:rPr lang="en-US" sz="3200" dirty="0" err="1"/>
              <a:t>Ont</a:t>
            </a:r>
            <a:r>
              <a:rPr lang="en-US" sz="3200" dirty="0"/>
              <a:t> – guest statute</a:t>
            </a:r>
            <a:br>
              <a:rPr lang="en-US" sz="3200" dirty="0"/>
            </a:br>
            <a:r>
              <a:rPr lang="en-US" sz="3200" u="sng" dirty="0" err="1"/>
              <a:t>Comp.</a:t>
            </a:r>
            <a:r>
              <a:rPr lang="en-US" sz="3200" u="sng" baseline="-25000" dirty="0" err="1"/>
              <a:t>Ont</a:t>
            </a:r>
            <a:r>
              <a:rPr lang="en-US" sz="3200" u="sng" dirty="0"/>
              <a:t> (3) </a:t>
            </a:r>
            <a:r>
              <a:rPr lang="en-US" sz="3200" dirty="0"/>
              <a:t>+ </a:t>
            </a:r>
            <a:r>
              <a:rPr lang="en-US" sz="3200" dirty="0" err="1"/>
              <a:t>Deter.</a:t>
            </a:r>
            <a:r>
              <a:rPr lang="en-US" sz="3200" baseline="-25000" dirty="0" err="1"/>
              <a:t>Ont</a:t>
            </a:r>
            <a:r>
              <a:rPr lang="en-US" sz="3200" baseline="-25000" dirty="0"/>
              <a:t> </a:t>
            </a:r>
            <a:r>
              <a:rPr lang="en-US" sz="3200" dirty="0"/>
              <a:t>(1) &lt; </a:t>
            </a:r>
            <a:r>
              <a:rPr lang="en-US" sz="3200" dirty="0" err="1"/>
              <a:t>Fraud</a:t>
            </a:r>
            <a:r>
              <a:rPr lang="en-US" sz="3200" baseline="-25000" dirty="0" err="1"/>
              <a:t>Ont</a:t>
            </a:r>
            <a:r>
              <a:rPr lang="en-US" sz="3200" baseline="-25000" dirty="0"/>
              <a:t> </a:t>
            </a:r>
            <a:r>
              <a:rPr lang="en-US" sz="3200" dirty="0"/>
              <a:t>(5) </a:t>
            </a:r>
            <a:r>
              <a:rPr lang="en-US" sz="3200" dirty="0" smtClean="0"/>
              <a:t/>
            </a:r>
            <a:br>
              <a:rPr lang="en-US" sz="3200" dirty="0" smtClean="0"/>
            </a:br>
            <a:r>
              <a:rPr lang="en-US" sz="3200" dirty="0"/>
              <a:t/>
            </a:r>
            <a:br>
              <a:rPr lang="en-US" sz="3200" dirty="0"/>
            </a:br>
            <a:r>
              <a:rPr lang="en-US" sz="3200" i="1" dirty="0" smtClean="0"/>
              <a:t>Babcock</a:t>
            </a:r>
            <a:r>
              <a:rPr lang="en-US" sz="3200" dirty="0" smtClean="0"/>
              <a:t/>
            </a:r>
            <a:br>
              <a:rPr lang="en-US" sz="3200" dirty="0" smtClean="0"/>
            </a:br>
            <a:r>
              <a:rPr lang="en-US" sz="3200" dirty="0" smtClean="0"/>
              <a:t>NY P-guest</a:t>
            </a:r>
            <a:br>
              <a:rPr lang="en-US" sz="3200" dirty="0" smtClean="0"/>
            </a:br>
            <a:r>
              <a:rPr lang="en-US" sz="3200" dirty="0" smtClean="0"/>
              <a:t>NY D-host</a:t>
            </a:r>
            <a:br>
              <a:rPr lang="en-US" sz="3200" dirty="0" smtClean="0"/>
            </a:br>
            <a:r>
              <a:rPr lang="en-US" sz="3200" dirty="0" err="1" smtClean="0"/>
              <a:t>Ont</a:t>
            </a:r>
            <a:r>
              <a:rPr lang="en-US" sz="3200" dirty="0" smtClean="0"/>
              <a:t> accident</a:t>
            </a:r>
            <a:br>
              <a:rPr lang="en-US" sz="3200" dirty="0" smtClean="0"/>
            </a:br>
            <a:r>
              <a:rPr lang="en-US" sz="3200" dirty="0"/>
              <a:t/>
            </a:r>
            <a:br>
              <a:rPr lang="en-US" sz="3200" dirty="0"/>
            </a:br>
            <a:r>
              <a:rPr lang="en-US" sz="3200" dirty="0" smtClean="0"/>
              <a:t>NY - </a:t>
            </a:r>
            <a:r>
              <a:rPr lang="en-US" sz="3200" dirty="0" err="1"/>
              <a:t>Comp.</a:t>
            </a:r>
            <a:r>
              <a:rPr lang="en-US" sz="3200" baseline="-25000" dirty="0" err="1"/>
              <a:t>NY</a:t>
            </a:r>
            <a:r>
              <a:rPr lang="en-US" sz="3200" dirty="0"/>
              <a:t> (2) </a:t>
            </a:r>
            <a:r>
              <a:rPr lang="en-US" sz="3200" dirty="0" smtClean="0"/>
              <a:t>&lt; </a:t>
            </a:r>
            <a:r>
              <a:rPr lang="en-US" sz="3200" dirty="0" err="1" smtClean="0"/>
              <a:t>Fraud</a:t>
            </a:r>
            <a:r>
              <a:rPr lang="en-US" sz="3200" baseline="-25000" dirty="0" err="1" smtClean="0"/>
              <a:t>NY</a:t>
            </a:r>
            <a:r>
              <a:rPr lang="en-US" sz="3200" baseline="-25000" dirty="0" smtClean="0"/>
              <a:t> </a:t>
            </a:r>
            <a:r>
              <a:rPr lang="en-US" sz="3200" dirty="0"/>
              <a:t>(5</a:t>
            </a:r>
            <a:r>
              <a:rPr lang="en-US" sz="3200" dirty="0" smtClean="0"/>
              <a:t>)</a:t>
            </a:r>
            <a:r>
              <a:rPr lang="en-US" sz="3200" dirty="0"/>
              <a:t/>
            </a:r>
            <a:br>
              <a:rPr lang="en-US" sz="3200" dirty="0"/>
            </a:br>
            <a:r>
              <a:rPr lang="en-US" sz="3200" dirty="0" err="1" smtClean="0"/>
              <a:t>Ont</a:t>
            </a:r>
            <a:r>
              <a:rPr lang="en-US" sz="3200" dirty="0" smtClean="0"/>
              <a:t> - </a:t>
            </a:r>
            <a:r>
              <a:rPr lang="en-US" sz="3200" dirty="0" err="1"/>
              <a:t>Deter.</a:t>
            </a:r>
            <a:r>
              <a:rPr lang="en-US" sz="3200" baseline="-25000" dirty="0" err="1"/>
              <a:t>Ont</a:t>
            </a:r>
            <a:r>
              <a:rPr lang="en-US" sz="3200" baseline="-25000" dirty="0"/>
              <a:t> </a:t>
            </a:r>
            <a:r>
              <a:rPr lang="en-US" sz="3200" dirty="0"/>
              <a:t>(1) </a:t>
            </a:r>
            <a:r>
              <a:rPr lang="en-US" sz="3200" dirty="0" smtClean="0"/>
              <a:t/>
            </a:r>
            <a:br>
              <a:rPr lang="en-US" sz="3200" dirty="0" smtClean="0"/>
            </a:br>
            <a:r>
              <a:rPr lang="en-US" sz="3200" dirty="0" smtClean="0"/>
              <a:t>best rule: </a:t>
            </a:r>
            <a:r>
              <a:rPr lang="en-US" sz="3200" dirty="0" err="1" smtClean="0"/>
              <a:t>Comp.</a:t>
            </a:r>
            <a:r>
              <a:rPr lang="en-US" sz="3200" baseline="-25000" dirty="0" err="1" smtClean="0"/>
              <a:t>NY</a:t>
            </a:r>
            <a:r>
              <a:rPr lang="en-US" sz="3200" dirty="0" smtClean="0"/>
              <a:t> </a:t>
            </a:r>
            <a:r>
              <a:rPr lang="en-US" sz="3200" dirty="0"/>
              <a:t>(2</a:t>
            </a:r>
            <a:r>
              <a:rPr lang="en-US" sz="3200" dirty="0" smtClean="0"/>
              <a:t>) + </a:t>
            </a:r>
            <a:r>
              <a:rPr lang="en-US" sz="3200" dirty="0" err="1" smtClean="0"/>
              <a:t>Deter.</a:t>
            </a:r>
            <a:r>
              <a:rPr lang="en-US" sz="3200" baseline="-25000" dirty="0" err="1" smtClean="0"/>
              <a:t>Ont</a:t>
            </a:r>
            <a:r>
              <a:rPr lang="en-US" sz="3200" baseline="-25000" dirty="0" smtClean="0"/>
              <a:t> </a:t>
            </a:r>
            <a:r>
              <a:rPr lang="en-US" sz="3200" dirty="0"/>
              <a:t>(1</a:t>
            </a:r>
            <a:r>
              <a:rPr lang="en-US" sz="3200" dirty="0" smtClean="0"/>
              <a:t>)  </a:t>
            </a:r>
            <a:r>
              <a:rPr lang="en-US" sz="3200" dirty="0"/>
              <a:t>&lt; </a:t>
            </a:r>
            <a:r>
              <a:rPr lang="en-US" sz="3200" dirty="0" smtClean="0"/>
              <a:t> </a:t>
            </a:r>
            <a:r>
              <a:rPr lang="en-US" sz="3200" dirty="0" err="1" smtClean="0"/>
              <a:t>Fraud</a:t>
            </a:r>
            <a:r>
              <a:rPr lang="en-US" sz="3200" baseline="-25000" dirty="0" err="1" smtClean="0"/>
              <a:t>NY</a:t>
            </a:r>
            <a:r>
              <a:rPr lang="en-US" sz="3200" baseline="-25000" dirty="0" smtClean="0"/>
              <a:t> </a:t>
            </a:r>
            <a:r>
              <a:rPr lang="en-US" sz="3200" dirty="0"/>
              <a:t>(</a:t>
            </a:r>
            <a:r>
              <a:rPr lang="en-US" sz="3200"/>
              <a:t>5</a:t>
            </a:r>
            <a:r>
              <a:rPr lang="en-US" sz="3200" smtClean="0"/>
              <a:t>)</a:t>
            </a:r>
            <a:endParaRPr lang="en-US" sz="3200" dirty="0"/>
          </a:p>
        </p:txBody>
      </p:sp>
    </p:spTree>
    <p:extLst>
      <p:ext uri="{BB962C8B-B14F-4D97-AF65-F5344CB8AC3E}">
        <p14:creationId xmlns:p14="http://schemas.microsoft.com/office/powerpoint/2010/main" val="3739543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059" y="365125"/>
            <a:ext cx="10970741" cy="6183956"/>
          </a:xfrm>
        </p:spPr>
        <p:txBody>
          <a:bodyPr/>
          <a:lstStyle/>
          <a:p>
            <a:r>
              <a:rPr lang="en-US" dirty="0"/>
              <a:t>t</a:t>
            </a:r>
            <a:r>
              <a:rPr lang="en-US" dirty="0" smtClean="0"/>
              <a:t>wo types</a:t>
            </a:r>
            <a:br>
              <a:rPr lang="en-US" dirty="0" smtClean="0"/>
            </a:br>
            <a:r>
              <a:rPr lang="en-US" dirty="0"/>
              <a:t/>
            </a:r>
            <a:br>
              <a:rPr lang="en-US" dirty="0"/>
            </a:br>
            <a:r>
              <a:rPr lang="en-US" dirty="0" smtClean="0"/>
              <a:t>1) really about allocating losses</a:t>
            </a:r>
            <a:br>
              <a:rPr lang="en-US" dirty="0" smtClean="0"/>
            </a:br>
            <a:r>
              <a:rPr lang="en-US" dirty="0" smtClean="0"/>
              <a:t>2) about encouraging or discouraging some other conduct that the conduct that caused the loss</a:t>
            </a:r>
            <a:endParaRPr lang="en-US" dirty="0"/>
          </a:p>
        </p:txBody>
      </p:sp>
    </p:spTree>
    <p:extLst>
      <p:ext uri="{BB962C8B-B14F-4D97-AF65-F5344CB8AC3E}">
        <p14:creationId xmlns:p14="http://schemas.microsoft.com/office/powerpoint/2010/main" val="494474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3" y="365125"/>
            <a:ext cx="10983097" cy="6221026"/>
          </a:xfrm>
        </p:spPr>
        <p:txBody>
          <a:bodyPr>
            <a:normAutofit fontScale="90000"/>
          </a:bodyPr>
          <a:lstStyle/>
          <a:p>
            <a:r>
              <a:rPr lang="en-US" dirty="0"/>
              <a:t>b</a:t>
            </a:r>
            <a:r>
              <a:rPr lang="en-US" dirty="0" smtClean="0"/>
              <a:t>oth conduct regulating and loss allocating (type 1)</a:t>
            </a:r>
            <a:br>
              <a:rPr lang="en-US" dirty="0" smtClean="0"/>
            </a:br>
            <a:r>
              <a:rPr lang="en-US" dirty="0"/>
              <a:t/>
            </a:r>
            <a:br>
              <a:rPr lang="en-US" dirty="0"/>
            </a:br>
            <a:r>
              <a:rPr lang="en-US" dirty="0"/>
              <a:t>creates liability </a:t>
            </a:r>
            <a:br>
              <a:rPr lang="en-US" dirty="0"/>
            </a:br>
            <a:r>
              <a:rPr lang="en-US" dirty="0"/>
              <a:t>e.g. negligence </a:t>
            </a:r>
            <a:r>
              <a:rPr lang="en-US" dirty="0" smtClean="0"/>
              <a:t>law</a:t>
            </a:r>
            <a:br>
              <a:rPr lang="en-US" dirty="0" smtClean="0"/>
            </a:br>
            <a:r>
              <a:rPr lang="en-US" dirty="0" smtClean="0"/>
              <a:t>- deter conduct that caused the loss</a:t>
            </a:r>
            <a:br>
              <a:rPr lang="en-US" dirty="0" smtClean="0"/>
            </a:br>
            <a:r>
              <a:rPr lang="en-US" dirty="0" smtClean="0"/>
              <a:t>- loss should rest on the defendant</a:t>
            </a:r>
            <a:br>
              <a:rPr lang="en-US" dirty="0" smtClean="0"/>
            </a:br>
            <a:r>
              <a:rPr lang="en-US" dirty="0"/>
              <a:t/>
            </a:r>
            <a:br>
              <a:rPr lang="en-US" dirty="0"/>
            </a:br>
            <a:r>
              <a:rPr lang="en-US" dirty="0"/>
              <a:t>blocks liability </a:t>
            </a:r>
            <a:r>
              <a:rPr lang="en-US" dirty="0" smtClean="0"/>
              <a:t/>
            </a:r>
            <a:br>
              <a:rPr lang="en-US" dirty="0" smtClean="0"/>
            </a:br>
            <a:r>
              <a:rPr lang="en-US" dirty="0" smtClean="0"/>
              <a:t>e.g. no liability for non-negligence</a:t>
            </a:r>
            <a:br>
              <a:rPr lang="en-US" dirty="0" smtClean="0"/>
            </a:br>
            <a:r>
              <a:rPr lang="en-US" dirty="0" smtClean="0"/>
              <a:t>- permit </a:t>
            </a:r>
            <a:r>
              <a:rPr lang="en-US" dirty="0"/>
              <a:t>the conduct that caused the loss</a:t>
            </a:r>
            <a:br>
              <a:rPr lang="en-US" dirty="0"/>
            </a:br>
            <a:r>
              <a:rPr lang="en-US" dirty="0" smtClean="0"/>
              <a:t>- loss should rest on the plaintiff </a:t>
            </a:r>
            <a:r>
              <a:rPr lang="en-US" dirty="0"/>
              <a:t/>
            </a:r>
            <a:br>
              <a:rPr lang="en-US" dirty="0"/>
            </a:br>
            <a:endParaRPr lang="en-US" dirty="0"/>
          </a:p>
        </p:txBody>
      </p:sp>
    </p:spTree>
    <p:extLst>
      <p:ext uri="{BB962C8B-B14F-4D97-AF65-F5344CB8AC3E}">
        <p14:creationId xmlns:p14="http://schemas.microsoft.com/office/powerpoint/2010/main" val="1926990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122172"/>
          </a:xfrm>
        </p:spPr>
        <p:txBody>
          <a:bodyPr>
            <a:normAutofit fontScale="90000"/>
          </a:bodyPr>
          <a:lstStyle/>
          <a:p>
            <a:r>
              <a:rPr lang="en-US" i="1" dirty="0"/>
              <a:t>s</a:t>
            </a:r>
            <a:r>
              <a:rPr lang="en-US" i="1" dirty="0" smtClean="0"/>
              <a:t>olely</a:t>
            </a:r>
            <a:r>
              <a:rPr lang="en-US" dirty="0" smtClean="0"/>
              <a:t> loss allocating (type 1)</a:t>
            </a:r>
            <a:br>
              <a:rPr lang="en-US" dirty="0" smtClean="0"/>
            </a:br>
            <a:r>
              <a:rPr lang="en-US" dirty="0"/>
              <a:t/>
            </a:r>
            <a:br>
              <a:rPr lang="en-US" dirty="0"/>
            </a:br>
            <a:r>
              <a:rPr lang="en-US" dirty="0"/>
              <a:t>c</a:t>
            </a:r>
            <a:r>
              <a:rPr lang="en-US" dirty="0" smtClean="0"/>
              <a:t>reates liability…</a:t>
            </a:r>
            <a:br>
              <a:rPr lang="en-US" dirty="0" smtClean="0"/>
            </a:br>
            <a:r>
              <a:rPr lang="en-US" dirty="0" err="1" smtClean="0"/>
              <a:t>respondeat</a:t>
            </a:r>
            <a:r>
              <a:rPr lang="en-US" dirty="0" smtClean="0"/>
              <a:t> superior</a:t>
            </a:r>
            <a:r>
              <a:rPr lang="en-US" dirty="0"/>
              <a:t/>
            </a:r>
            <a:br>
              <a:rPr lang="en-US" dirty="0"/>
            </a:br>
            <a:r>
              <a:rPr lang="en-US" dirty="0"/>
              <a:t/>
            </a:r>
            <a:br>
              <a:rPr lang="en-US" dirty="0"/>
            </a:br>
            <a:r>
              <a:rPr lang="en-US" dirty="0" smtClean="0"/>
              <a:t>blocks liability…</a:t>
            </a:r>
            <a:br>
              <a:rPr lang="en-US" dirty="0" smtClean="0"/>
            </a:br>
            <a:r>
              <a:rPr lang="en-US" dirty="0" smtClean="0"/>
              <a:t>guest statutes (when about biting hand that feeds you)</a:t>
            </a:r>
            <a:br>
              <a:rPr lang="en-US" dirty="0" smtClean="0"/>
            </a:br>
            <a:r>
              <a:rPr lang="en-US" dirty="0" smtClean="0"/>
              <a:t>spousal immunity (when about spousal harmony)</a:t>
            </a:r>
            <a:endParaRPr lang="en-US" dirty="0"/>
          </a:p>
        </p:txBody>
      </p:sp>
    </p:spTree>
    <p:extLst>
      <p:ext uri="{BB962C8B-B14F-4D97-AF65-F5344CB8AC3E}">
        <p14:creationId xmlns:p14="http://schemas.microsoft.com/office/powerpoint/2010/main" val="2743395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023318"/>
          </a:xfrm>
        </p:spPr>
        <p:txBody>
          <a:bodyPr>
            <a:normAutofit fontScale="90000"/>
          </a:bodyPr>
          <a:lstStyle/>
          <a:p>
            <a:r>
              <a:rPr lang="en-US" dirty="0"/>
              <a:t>s</a:t>
            </a:r>
            <a:r>
              <a:rPr lang="en-US" dirty="0" smtClean="0"/>
              <a:t>olely loss allocating (type 2)</a:t>
            </a:r>
            <a:br>
              <a:rPr lang="en-US" dirty="0" smtClean="0"/>
            </a:br>
            <a:r>
              <a:rPr lang="en-US" dirty="0"/>
              <a:t/>
            </a:r>
            <a:br>
              <a:rPr lang="en-US" dirty="0"/>
            </a:br>
            <a:r>
              <a:rPr lang="en-US" dirty="0" smtClean="0"/>
              <a:t>creates liability </a:t>
            </a:r>
            <a:br>
              <a:rPr lang="en-US" dirty="0" smtClean="0"/>
            </a:br>
            <a:r>
              <a:rPr lang="en-US" dirty="0" smtClean="0"/>
              <a:t>?</a:t>
            </a:r>
            <a:br>
              <a:rPr lang="en-US" dirty="0" smtClean="0"/>
            </a:br>
            <a:r>
              <a:rPr lang="en-US" dirty="0"/>
              <a:t/>
            </a:r>
            <a:br>
              <a:rPr lang="en-US" dirty="0"/>
            </a:br>
            <a:r>
              <a:rPr lang="en-US" dirty="0" smtClean="0"/>
              <a:t>blocks liability</a:t>
            </a:r>
            <a:br>
              <a:rPr lang="en-US" dirty="0" smtClean="0"/>
            </a:br>
            <a:r>
              <a:rPr lang="en-US" dirty="0" smtClean="0"/>
              <a:t>guest statutes (when about fraud)</a:t>
            </a:r>
            <a:br>
              <a:rPr lang="en-US" dirty="0" smtClean="0"/>
            </a:br>
            <a:r>
              <a:rPr lang="en-US" dirty="0" smtClean="0"/>
              <a:t>spousal immunity (when about fraud)</a:t>
            </a:r>
            <a:br>
              <a:rPr lang="en-US" dirty="0" smtClean="0"/>
            </a:br>
            <a:r>
              <a:rPr lang="en-US" dirty="0" smtClean="0"/>
              <a:t>charitable immunity </a:t>
            </a:r>
            <a:br>
              <a:rPr lang="en-US" dirty="0" smtClean="0"/>
            </a:br>
            <a:r>
              <a:rPr lang="en-US" dirty="0"/>
              <a:t>	</a:t>
            </a:r>
            <a:r>
              <a:rPr lang="en-US" dirty="0" smtClean="0"/>
              <a:t>for negligent hiring and supervision</a:t>
            </a:r>
            <a:br>
              <a:rPr lang="en-US" dirty="0" smtClean="0"/>
            </a:br>
            <a:r>
              <a:rPr lang="en-US" dirty="0"/>
              <a:t>	</a:t>
            </a:r>
            <a:r>
              <a:rPr lang="en-US" dirty="0" smtClean="0"/>
              <a:t>(when about encouraging charitable activities)</a:t>
            </a:r>
            <a:br>
              <a:rPr lang="en-US" dirty="0" smtClean="0"/>
            </a:br>
            <a:endParaRPr lang="en-US" dirty="0"/>
          </a:p>
        </p:txBody>
      </p:sp>
    </p:spTree>
    <p:extLst>
      <p:ext uri="{BB962C8B-B14F-4D97-AF65-F5344CB8AC3E}">
        <p14:creationId xmlns:p14="http://schemas.microsoft.com/office/powerpoint/2010/main" val="1610893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1058</Words>
  <Application>Microsoft Office PowerPoint</Application>
  <PresentationFormat>Widescreen</PresentationFormat>
  <Paragraphs>73</Paragraphs>
  <Slides>59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Arial</vt:lpstr>
      <vt:lpstr>Calibri</vt:lpstr>
      <vt:lpstr>Calibri Light</vt:lpstr>
      <vt:lpstr>Mangal</vt:lpstr>
      <vt:lpstr>Office Theme</vt:lpstr>
      <vt:lpstr>Lecture 12 Feb. 19, 2018</vt:lpstr>
      <vt:lpstr>conduct causes a loss there is a tort rule concerning it</vt:lpstr>
      <vt:lpstr>conduct-regulating…</vt:lpstr>
      <vt:lpstr>creates liability and is conduct regulating… seeks to deter the conduct that caused the loss e.g. negligence law (in its deterrence function)  blocks liability and is conduct regulating… seeks to permit the conduct that caused the loss e.g. absence of liability for non-negligent conduct</vt:lpstr>
      <vt:lpstr>loss-allocating</vt:lpstr>
      <vt:lpstr>two types  1) really about allocating losses 2) about encouraging or discouraging some other conduct that the conduct that caused the loss</vt:lpstr>
      <vt:lpstr>both conduct regulating and loss allocating (type 1)  creates liability  e.g. negligence law - deter conduct that caused the loss - loss should rest on the defendant  blocks liability  e.g. no liability for non-negligence - permit the conduct that caused the loss - loss should rest on the plaintiff  </vt:lpstr>
      <vt:lpstr>solely loss allocating (type 1)  creates liability… respondeat superior  blocks liability… guest statutes (when about biting hand that feeds you) spousal immunity (when about spousal harmony)</vt:lpstr>
      <vt:lpstr>solely loss allocating (type 2)  creates liability  ?  blocks liability guest statutes (when about fraud) spousal immunity (when about fraud) charitable immunity   for negligent hiring and supervision  (when about encouraging charitable activities) </vt:lpstr>
      <vt:lpstr>conduct regulating – geographic scope  if conduct occurred in the jurisdiction if loss caused by conduct occurred in the jurisd.  (at least if it creates liability) </vt:lpstr>
      <vt:lpstr>loss allocating (type 1) – geographic scope  creates liability – plaintiff is a domiciliary of the jurisdiction  blocks liability – defendant is a domiciliary of the jurisdiction </vt:lpstr>
      <vt:lpstr>loss allocating (type 2) – geographic scope  much more variable but not necessarily implicated just because the conduct causing harm occurred in the jurisdiction</vt:lpstr>
      <vt:lpstr>  Abogados v. AT&amp;T (9th Cir. 2000) NY corp engages in interference of contract in Jalisco concerning Mexican co. Mexican co. sues under NY law, which has a cause of action for tortious interference of contact  - conduct regulating and loss-allocating Jaliscan law does not  - conduct regulating and loss-allocating </vt:lpstr>
      <vt:lpstr>Babcock  NY P-guest NY D-host Ont accident  NY negl liability (conduct regulating and loss allocating) Ont guest statute (purely loss allocating type 2)</vt:lpstr>
      <vt:lpstr>Schultz v Boy Scouts of America  (NY 1985)</vt:lpstr>
      <vt:lpstr>start with Boy Scouts</vt:lpstr>
      <vt:lpstr>does the common domicile of P and D matter for charitable immunity?</vt:lpstr>
      <vt:lpstr>- assume the Schultz’s are domiciled in NY - the Boy Scouts are domiciled in TX - but the scout camp is always in NJ, where the molestation occurs</vt:lpstr>
      <vt:lpstr>- assume the Schultz’s and Boy Scouts are domiciled in NJ - but the scout camp is always in NY, where the molestation occurs</vt:lpstr>
      <vt:lpstr>Why doesn’t New York law apply?</vt:lpstr>
      <vt:lpstr>PowerPoint Presentation</vt:lpstr>
      <vt:lpstr>PowerPoint Presentation</vt:lpstr>
      <vt:lpstr>PowerPoint Presentation</vt:lpstr>
      <vt:lpstr>Kell v. Henderson (N.Y. Sup. Ct. 1965) Residents of Ontario Trip begins and ends in Ontario Accident in NY Court applied NY law, not Ontario guest statute </vt:lpstr>
      <vt:lpstr>Dissent: [T]here can be little doubt that New York has an interest in insuring that justice be done to nonresidents who have come to this State and suffered serious injuries herein. There is no cogent reason to deem that interest any weaker whether such guests are here for the purpose of conducting business or personal affairs, or, as in this case, have chosen to spend their vacation in New York. Likewise, it cannot be denied that this State has a strong legitimate interest in deterring serious tortious misconduct, including the kind of reprehensible malfeasance that has victimized the nonresident infant plaintiffs in this case.</vt:lpstr>
      <vt:lpstr>P sues D under a theory of respondeat superior for the torts of the employee. D alleges charitable immunity.  P sues D for negligent hiring. D alleges charitable immunity.</vt:lpstr>
      <vt:lpstr>assume it is a true conflict  who has the stronger interest?</vt:lpstr>
      <vt:lpstr>Franciscan Bros.</vt:lpstr>
      <vt:lpstr>“As to defendant Franciscan Brothers, this action requires an application of the third of the rules set forth in Neumeier because the parties are domiciled in different jurisdictions with conflicting loss-distribution rules and the locus of the tort is New York, a separate jurisdiction. In that situation the law of the place of the tort will normally apply, unless displacing it ‘”will advance” the relevant substantive law purposes without impairing the smooth working of the multi-state system or producing great uncertainty for litigants’”</vt:lpstr>
      <vt:lpstr>For the same reasons stated in our analysis of the action against defendant Boy Scouts, application of the law of New Jersey in plaintiffs' action against defendant Franciscan Brothers would further that State's interest in enforcing the decision of its domiciliaries to accept the burdens as well as the benefits of that State's loss-distribution tort rules and its interest in promoting the continuation and expansion of defendant's charitable activities in that State. </vt:lpstr>
      <vt:lpstr>Conversely, although application of New Jersey's law may not affirmatively advance the substantive law purposes of New York, it will not frustrate those interests because New York has no significant interest in applying its own law to this dispute.</vt:lpstr>
      <vt:lpstr>Finally, application of New Jersey law will enhance "the smooth working of the multi-state system" by actually reducing the incentive for forum shopping and it will provide certainty for the litigants whose only reasonable expectation surely would have been that the law of the  jurisdiction where plaintiffs are domiciled and defendant sends its teachers would apply, not the law of New York where the parties had only isolated and infrequent contacts as a result of Coakeley's position as Boy Scout leader.</vt:lpstr>
      <vt:lpstr>P.V. ex rel. T.V. v. Camp Jaycee (NJ 2007) </vt:lpstr>
      <vt:lpstr>“unprovided-for” cases</vt:lpstr>
      <vt:lpstr>PowerPoint Presentation</vt:lpstr>
      <vt:lpstr>PowerPoint Presentation</vt:lpstr>
      <vt:lpstr>unprovided-for case:  P’s domicile’s loss-allocating law benefits D (by prohibiting action)  D’s domicile’s loss-allocating law benefits P (by allowing action)  wrongdoing is in P’s domicile, which has no conduct regulating interest </vt:lpstr>
      <vt:lpstr>Currie: Use law that is most humane and enlightened Use forum law </vt:lpstr>
      <vt:lpstr>Erwin v. Thomas  (Or. 1973)  - P (Wash) suing D (Ore) in Ore Ct for injury in Wash - Suit is for loss of consortium - Wash does not allow such suits by women (only men) - Ore does </vt:lpstr>
      <vt:lpstr>PowerPoint Presentation</vt:lpstr>
      <vt:lpstr>PowerPoint Presentation</vt:lpstr>
      <vt:lpstr>PowerPoint Presentation</vt:lpstr>
      <vt:lpstr>What is the real purpose of WA law? Is it really to protect WA Ds?</vt:lpstr>
      <vt:lpstr>OR married woman sues WA D for loss of consortium concerning accident in OR.  True conflict or false one?</vt:lpstr>
      <vt:lpstr>two type of unprovided-for cases  is law blocking liability an affirmative defense or simply the absence of a cause of action…?</vt:lpstr>
      <vt:lpstr>Kramer’s approach in no-cause of action unprovided-for cases   false conflict:  D’s domicile not interested P’s is but in order to bar compensation to P</vt:lpstr>
      <vt:lpstr>Erwin is a special case…</vt:lpstr>
      <vt:lpstr>unprovided-for variation on Hurtado (Cal. 1974)  - Ps from Mexican state of Zacatecas sue Californian for wrongful death due to an accident in Zacatecas  - Zacatecan law had a limit on the amount of damages for wrongful death (part of the cause of action, not an affirmative defense) - California law had no such limit - interests for recovery above the limit?</vt:lpstr>
      <vt:lpstr>get rid of pro-domiciliary approach to loss-allocating rules?</vt:lpstr>
      <vt:lpstr>return to affirmative defense unprovided-for cases…</vt:lpstr>
      <vt:lpstr>PowerPoint Presentation</vt:lpstr>
      <vt:lpstr>Kramer’s solution - affirmative defense of P’s domicile does not apply - but cause of action for relief of P’s domicile does apply</vt:lpstr>
      <vt:lpstr>shouldn’t repeals also be read in the light of their purposes?  assume NY had a guest statute but repealed it would the repeal apply to Neumeier? Ont P-guest NY D-host accident in Ont</vt:lpstr>
      <vt:lpstr> Ontario guest riding in Michigander’s car  accident in Ontario Ontario has guest statute  Michigan does too  Ontario negligence law minus guest statute applies Michigan’s guest statute applies</vt:lpstr>
      <vt:lpstr>Like Neumeier…  Ontario guest riding in NYer’s car  accident in Ontario NY has liability of host to guest  except… Ontario has made absence of guest/host relationship an element of the cause of action rather than an affirmative defense</vt:lpstr>
      <vt:lpstr>real issue is  what law would Ontario want for Neumeier?</vt:lpstr>
      <vt:lpstr>but what law would NY want for Neumeier?  compensatory interest? – no deterrence interest? – no worries about fraud? – yes!</vt:lpstr>
      <vt:lpstr>NY – negligence liability Comp.NY (2) + Deter.NY (4) &gt; FraudNY (5)  Ont – guest statute Comp.Ont (3) + Deter.Ont (1) &lt; FraudOnt (5)  Neumeier NY - FraudNY (5) Ont - Comp.Ont (3) + Deter.Ont (1)  best rule – Comp.Ont (3) + Deter.Ont (1) &lt; FraudNY (5)</vt:lpstr>
      <vt:lpstr>NY – negligence liability Comp.NY (2) + Deter.NY (4) &gt; FraudNY (5)  Ont – guest statute Comp.Ont (3) + Deter.Ont (1) &lt; FraudOnt (5)   Babcock NY P-guest NY D-host Ont accident  NY - Comp.NY (2) &lt; FraudNY (5) Ont - Deter.Ont (1)  best rule: Comp.NY (2) + Deter.Ont (1)  &lt;  FraudNY (5)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Feb. 4</dc:title>
  <dc:creator>Owner</dc:creator>
  <cp:lastModifiedBy>Green, Michael S</cp:lastModifiedBy>
  <cp:revision>107</cp:revision>
  <cp:lastPrinted>2018-02-07T17:05:49Z</cp:lastPrinted>
  <dcterms:created xsi:type="dcterms:W3CDTF">2016-02-03T23:33:45Z</dcterms:created>
  <dcterms:modified xsi:type="dcterms:W3CDTF">2018-02-19T18:54:09Z</dcterms:modified>
</cp:coreProperties>
</file>