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handoutMasterIdLst>
    <p:handoutMasterId r:id="rId59"/>
  </p:handoutMasterIdLst>
  <p:sldIdLst>
    <p:sldId id="271" r:id="rId2"/>
    <p:sldId id="289" r:id="rId3"/>
    <p:sldId id="290" r:id="rId4"/>
    <p:sldId id="295" r:id="rId5"/>
    <p:sldId id="398" r:id="rId6"/>
    <p:sldId id="399" r:id="rId7"/>
    <p:sldId id="482" r:id="rId8"/>
    <p:sldId id="402" r:id="rId9"/>
    <p:sldId id="605" r:id="rId10"/>
    <p:sldId id="404" r:id="rId11"/>
    <p:sldId id="483" r:id="rId12"/>
    <p:sldId id="484" r:id="rId13"/>
    <p:sldId id="452" r:id="rId14"/>
    <p:sldId id="422" r:id="rId15"/>
    <p:sldId id="485" r:id="rId16"/>
    <p:sldId id="486" r:id="rId17"/>
    <p:sldId id="489" r:id="rId18"/>
    <p:sldId id="427" r:id="rId19"/>
    <p:sldId id="474" r:id="rId20"/>
    <p:sldId id="453" r:id="rId21"/>
    <p:sldId id="440" r:id="rId22"/>
    <p:sldId id="441" r:id="rId23"/>
    <p:sldId id="585" r:id="rId24"/>
    <p:sldId id="586" r:id="rId25"/>
    <p:sldId id="587" r:id="rId26"/>
    <p:sldId id="588" r:id="rId27"/>
    <p:sldId id="589" r:id="rId28"/>
    <p:sldId id="590" r:id="rId29"/>
    <p:sldId id="604" r:id="rId30"/>
    <p:sldId id="592" r:id="rId31"/>
    <p:sldId id="593" r:id="rId32"/>
    <p:sldId id="594" r:id="rId33"/>
    <p:sldId id="595" r:id="rId34"/>
    <p:sldId id="596" r:id="rId35"/>
    <p:sldId id="597" r:id="rId36"/>
    <p:sldId id="598" r:id="rId37"/>
    <p:sldId id="606" r:id="rId38"/>
    <p:sldId id="607" r:id="rId39"/>
    <p:sldId id="599" r:id="rId40"/>
    <p:sldId id="600" r:id="rId41"/>
    <p:sldId id="470" r:id="rId42"/>
    <p:sldId id="475" r:id="rId43"/>
    <p:sldId id="479" r:id="rId44"/>
    <p:sldId id="503" r:id="rId45"/>
    <p:sldId id="480" r:id="rId46"/>
    <p:sldId id="495" r:id="rId47"/>
    <p:sldId id="507" r:id="rId48"/>
    <p:sldId id="508" r:id="rId49"/>
    <p:sldId id="515" r:id="rId50"/>
    <p:sldId id="504" r:id="rId51"/>
    <p:sldId id="505" r:id="rId52"/>
    <p:sldId id="497" r:id="rId53"/>
    <p:sldId id="540" r:id="rId54"/>
    <p:sldId id="498" r:id="rId55"/>
    <p:sldId id="502" r:id="rId56"/>
    <p:sldId id="509" r:id="rId5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09" autoAdjust="0"/>
    <p:restoredTop sz="94660"/>
  </p:normalViewPr>
  <p:slideViewPr>
    <p:cSldViewPr snapToGrid="0">
      <p:cViewPr varScale="1">
        <p:scale>
          <a:sx n="77" d="100"/>
          <a:sy n="77" d="100"/>
        </p:scale>
        <p:origin x="55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CD21426-89A3-4BF6-AB47-01552AEE8D76}" type="datetimeFigureOut">
              <a:rPr lang="en-US" smtClean="0"/>
              <a:t>9/5/2018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492AEBA-6811-42A9-BC8A-4667065F7C12}" type="slidenum">
              <a:rPr lang="en-US" smtClean="0"/>
              <a:t>‹#›</a:t>
            </a:fld>
            <a:endParaRPr lang="en-US"/>
          </a:p>
        </p:txBody>
      </p:sp>
    </p:spTree>
    <p:extLst>
      <p:ext uri="{BB962C8B-B14F-4D97-AF65-F5344CB8AC3E}">
        <p14:creationId xmlns:p14="http://schemas.microsoft.com/office/powerpoint/2010/main" val="800601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A70EE81-0807-AF46-AFC9-6EEE043FFA0F}" type="datetimeFigureOut">
              <a:rPr lang="en-US" smtClean="0"/>
              <a:t>9/5/2018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24FB9C1-A476-E84F-857B-1F98DDBC7E37}" type="slidenum">
              <a:rPr lang="en-US" smtClean="0"/>
              <a:t>‹#›</a:t>
            </a:fld>
            <a:endParaRPr lang="en-US"/>
          </a:p>
        </p:txBody>
      </p:sp>
    </p:spTree>
    <p:extLst>
      <p:ext uri="{BB962C8B-B14F-4D97-AF65-F5344CB8AC3E}">
        <p14:creationId xmlns:p14="http://schemas.microsoft.com/office/powerpoint/2010/main" val="47187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D252BCA-3F97-4AA1-AD82-60B14CF8848F}"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916608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252BCA-3F97-4AA1-AD82-60B14CF8848F}"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77969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252BCA-3F97-4AA1-AD82-60B14CF8848F}"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639236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252BCA-3F97-4AA1-AD82-60B14CF8848F}"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67766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252BCA-3F97-4AA1-AD82-60B14CF8848F}"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466802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D252BCA-3F97-4AA1-AD82-60B14CF8848F}" type="datetimeFigureOut">
              <a:rPr lang="en-US" smtClean="0"/>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3597112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D252BCA-3F97-4AA1-AD82-60B14CF8848F}" type="datetimeFigureOut">
              <a:rPr lang="en-US" smtClean="0"/>
              <a:t>9/5/2018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381609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D252BCA-3F97-4AA1-AD82-60B14CF8848F}" type="datetimeFigureOut">
              <a:rPr lang="en-US" smtClean="0"/>
              <a:t>9/5/2018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709887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52BCA-3F97-4AA1-AD82-60B14CF8848F}" type="datetimeFigureOut">
              <a:rPr lang="en-US" smtClean="0"/>
              <a:t>9/5/2018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798790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252BCA-3F97-4AA1-AD82-60B14CF8848F}" type="datetimeFigureOut">
              <a:rPr lang="en-US" smtClean="0"/>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50248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252BCA-3F97-4AA1-AD82-60B14CF8848F}" type="datetimeFigureOut">
              <a:rPr lang="en-US" smtClean="0"/>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328064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52BCA-3F97-4AA1-AD82-60B14CF8848F}" type="datetimeFigureOut">
              <a:rPr lang="en-US" smtClean="0"/>
              <a:t>9/5/2018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D6F31-2E8D-49FE-8149-23297BCE8EE5}" type="slidenum">
              <a:rPr lang="en-US" smtClean="0"/>
              <a:t>‹#›</a:t>
            </a:fld>
            <a:endParaRPr lang="en-US"/>
          </a:p>
        </p:txBody>
      </p:sp>
    </p:spTree>
    <p:extLst>
      <p:ext uri="{BB962C8B-B14F-4D97-AF65-F5344CB8AC3E}">
        <p14:creationId xmlns:p14="http://schemas.microsoft.com/office/powerpoint/2010/main" val="3283324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Wed., Sept. 5</a:t>
            </a:r>
          </a:p>
        </p:txBody>
      </p:sp>
    </p:spTree>
    <p:extLst>
      <p:ext uri="{BB962C8B-B14F-4D97-AF65-F5344CB8AC3E}">
        <p14:creationId xmlns:p14="http://schemas.microsoft.com/office/powerpoint/2010/main" val="3216304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1905000" y="274638"/>
            <a:ext cx="8305800" cy="6278562"/>
          </a:xfrm>
        </p:spPr>
        <p:txBody>
          <a:bodyPr/>
          <a:lstStyle/>
          <a:p>
            <a:r>
              <a:rPr lang="en-US" altLang="en-US" dirty="0"/>
              <a:t>partnerships</a:t>
            </a:r>
            <a:br>
              <a:rPr lang="en-US" altLang="en-US" dirty="0"/>
            </a:br>
            <a:r>
              <a:rPr lang="en-US" altLang="en-US" dirty="0"/>
              <a:t>unincorporated associations</a:t>
            </a:r>
            <a:br>
              <a:rPr lang="en-US" altLang="en-US" dirty="0"/>
            </a:br>
            <a:r>
              <a:rPr lang="en-US" altLang="en-US" dirty="0"/>
              <a:t>sole </a:t>
            </a:r>
            <a:r>
              <a:rPr lang="en-US" altLang="en-US" dirty="0" err="1"/>
              <a:t>proprieterships</a:t>
            </a:r>
            <a:endParaRPr lang="en-US" altLang="en-US" dirty="0"/>
          </a:p>
        </p:txBody>
      </p:sp>
    </p:spTree>
    <p:extLst>
      <p:ext uri="{BB962C8B-B14F-4D97-AF65-F5344CB8AC3E}">
        <p14:creationId xmlns:p14="http://schemas.microsoft.com/office/powerpoint/2010/main" val="3451868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5874-B460-034D-982F-AC0DC31314B6}"/>
              </a:ext>
            </a:extLst>
          </p:cNvPr>
          <p:cNvSpPr>
            <a:spLocks noGrp="1"/>
          </p:cNvSpPr>
          <p:nvPr>
            <p:ph type="title"/>
          </p:nvPr>
        </p:nvSpPr>
        <p:spPr>
          <a:xfrm>
            <a:off x="722489" y="365125"/>
            <a:ext cx="10631311" cy="5798608"/>
          </a:xfrm>
        </p:spPr>
        <p:txBody>
          <a:bodyPr/>
          <a:lstStyle/>
          <a:p>
            <a:r>
              <a:rPr lang="en-US" dirty="0"/>
              <a:t>perfecting diversity</a:t>
            </a:r>
          </a:p>
        </p:txBody>
      </p:sp>
    </p:spTree>
    <p:extLst>
      <p:ext uri="{BB962C8B-B14F-4D97-AF65-F5344CB8AC3E}">
        <p14:creationId xmlns:p14="http://schemas.microsoft.com/office/powerpoint/2010/main" val="4054458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4802-5551-A64D-B0F2-EC7E0F4BE0CD}"/>
              </a:ext>
            </a:extLst>
          </p:cNvPr>
          <p:cNvSpPr>
            <a:spLocks noGrp="1"/>
          </p:cNvSpPr>
          <p:nvPr>
            <p:ph type="title"/>
          </p:nvPr>
        </p:nvSpPr>
        <p:spPr>
          <a:xfrm>
            <a:off x="609600" y="365125"/>
            <a:ext cx="10744200" cy="5911497"/>
          </a:xfrm>
        </p:spPr>
        <p:txBody>
          <a:bodyPr/>
          <a:lstStyle/>
          <a:p>
            <a:r>
              <a:rPr lang="en-US" dirty="0"/>
              <a:t>the plaintiff is the </a:t>
            </a:r>
            <a:r>
              <a:rPr lang="en-US" dirty="0" smtClean="0"/>
              <a:t>master </a:t>
            </a:r>
            <a:r>
              <a:rPr lang="en-US" dirty="0"/>
              <a:t>of the complaint</a:t>
            </a:r>
          </a:p>
        </p:txBody>
      </p:sp>
    </p:spTree>
    <p:extLst>
      <p:ext uri="{BB962C8B-B14F-4D97-AF65-F5344CB8AC3E}">
        <p14:creationId xmlns:p14="http://schemas.microsoft.com/office/powerpoint/2010/main" val="2058140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207" y="365125"/>
            <a:ext cx="10955594" cy="5932436"/>
          </a:xfrm>
        </p:spPr>
        <p:txBody>
          <a:bodyPr>
            <a:normAutofit/>
          </a:bodyPr>
          <a:lstStyle/>
          <a:p>
            <a:r>
              <a:rPr lang="en-US" dirty="0"/>
              <a:t>P (NY) sues D1 (Cal.) &amp; D2 (NY) in state court in Illinois under state law</a:t>
            </a:r>
            <a:br>
              <a:rPr lang="en-US" dirty="0"/>
            </a:br>
            <a:r>
              <a:rPr lang="en-US" dirty="0"/>
              <a:t/>
            </a:r>
            <a:br>
              <a:rPr lang="en-US" dirty="0"/>
            </a:br>
            <a:r>
              <a:rPr lang="en-US" dirty="0"/>
              <a:t>D1 may not break apart the lawsuit and remove it</a:t>
            </a:r>
            <a:br>
              <a:rPr lang="en-US" dirty="0"/>
            </a:br>
            <a:r>
              <a:rPr lang="en-US" dirty="0"/>
              <a:t/>
            </a:r>
            <a:br>
              <a:rPr lang="en-US" dirty="0"/>
            </a:br>
            <a:r>
              <a:rPr lang="en-US" dirty="0" smtClean="0"/>
              <a:t>upon attempted removal a </a:t>
            </a:r>
            <a:r>
              <a:rPr lang="en-US" dirty="0"/>
              <a:t>federal court should not either (exceptions – fraudulent joinder)</a:t>
            </a:r>
          </a:p>
        </p:txBody>
      </p:sp>
    </p:spTree>
    <p:extLst>
      <p:ext uri="{BB962C8B-B14F-4D97-AF65-F5344CB8AC3E}">
        <p14:creationId xmlns:p14="http://schemas.microsoft.com/office/powerpoint/2010/main" val="976527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207" y="365125"/>
            <a:ext cx="10955594" cy="5932436"/>
          </a:xfrm>
        </p:spPr>
        <p:txBody>
          <a:bodyPr>
            <a:normAutofit/>
          </a:bodyPr>
          <a:lstStyle/>
          <a:p>
            <a:r>
              <a:rPr lang="en-US" dirty="0"/>
              <a:t>P (NY) sues D1 (Cal.) &amp; D2 (NY) in federal court  under state law</a:t>
            </a:r>
            <a:br>
              <a:rPr lang="en-US" dirty="0"/>
            </a:br>
            <a:r>
              <a:rPr lang="en-US" dirty="0"/>
              <a:t/>
            </a:r>
            <a:br>
              <a:rPr lang="en-US" dirty="0"/>
            </a:br>
            <a:r>
              <a:rPr lang="en-US" dirty="0"/>
              <a:t/>
            </a:r>
            <a:br>
              <a:rPr lang="en-US" dirty="0"/>
            </a:br>
            <a:r>
              <a:rPr lang="en-US" dirty="0"/>
              <a:t>the district court recognizes the problem and dismisses P’s action against D2, without P’s consent, in order to retain jurisdiction</a:t>
            </a:r>
          </a:p>
        </p:txBody>
      </p:sp>
    </p:spTree>
    <p:extLst>
      <p:ext uri="{BB962C8B-B14F-4D97-AF65-F5344CB8AC3E}">
        <p14:creationId xmlns:p14="http://schemas.microsoft.com/office/powerpoint/2010/main" val="1214182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2B51C-BBA3-7340-AA7A-7A7504ED8161}"/>
              </a:ext>
            </a:extLst>
          </p:cNvPr>
          <p:cNvSpPr>
            <a:spLocks noGrp="1"/>
          </p:cNvSpPr>
          <p:nvPr>
            <p:ph type="title"/>
          </p:nvPr>
        </p:nvSpPr>
        <p:spPr>
          <a:xfrm>
            <a:off x="620889" y="365125"/>
            <a:ext cx="10732911" cy="5911497"/>
          </a:xfrm>
        </p:spPr>
        <p:txBody>
          <a:bodyPr/>
          <a:lstStyle/>
          <a:p>
            <a:r>
              <a:rPr lang="en-US" dirty="0" err="1"/>
              <a:t>Glannon</a:t>
            </a:r>
            <a:r>
              <a:rPr lang="en-US" dirty="0"/>
              <a:t>: The court cannot hear the case as originally framed because there is not complete diversity. However, it need not dismiss the entire suit; it can order Delta dropped as a defendant, thus “perfecting diversity,” and continue with the case against the two individual defendants.</a:t>
            </a:r>
          </a:p>
        </p:txBody>
      </p:sp>
    </p:spTree>
    <p:extLst>
      <p:ext uri="{BB962C8B-B14F-4D97-AF65-F5344CB8AC3E}">
        <p14:creationId xmlns:p14="http://schemas.microsoft.com/office/powerpoint/2010/main" val="3649019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326A3-254B-D942-8C8F-51406724F54D}"/>
              </a:ext>
            </a:extLst>
          </p:cNvPr>
          <p:cNvSpPr>
            <a:spLocks noGrp="1"/>
          </p:cNvSpPr>
          <p:nvPr>
            <p:ph type="title"/>
          </p:nvPr>
        </p:nvSpPr>
        <p:spPr>
          <a:xfrm>
            <a:off x="688622" y="365125"/>
            <a:ext cx="10665178" cy="5843764"/>
          </a:xfrm>
        </p:spPr>
        <p:txBody>
          <a:bodyPr/>
          <a:lstStyle/>
          <a:p>
            <a:r>
              <a:rPr lang="en-US" b="1" dirty="0"/>
              <a:t>Rule 21. Misjoinder and Nonjoinder of Parties</a:t>
            </a:r>
            <a:br>
              <a:rPr lang="en-US" b="1" dirty="0"/>
            </a:br>
            <a:r>
              <a:rPr lang="en-US" dirty="0"/>
              <a:t>Misjoinder of parties is not a ground for dismissing an action. On motion or on its own, the court may at any time, on just terms, add or drop a party. The court may also sever any claim against a party.</a:t>
            </a:r>
          </a:p>
        </p:txBody>
      </p:sp>
    </p:spTree>
    <p:extLst>
      <p:ext uri="{BB962C8B-B14F-4D97-AF65-F5344CB8AC3E}">
        <p14:creationId xmlns:p14="http://schemas.microsoft.com/office/powerpoint/2010/main" val="773568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207" y="365125"/>
            <a:ext cx="10955594" cy="5932436"/>
          </a:xfrm>
        </p:spPr>
        <p:txBody>
          <a:bodyPr>
            <a:normAutofit fontScale="90000"/>
          </a:bodyPr>
          <a:lstStyle/>
          <a:p>
            <a:r>
              <a:rPr lang="en-US" dirty="0"/>
              <a:t>P (NY) sues D1 (Cal.) &amp; D2 (NY) in federal court  under state law</a:t>
            </a:r>
            <a:br>
              <a:rPr lang="en-US" dirty="0"/>
            </a:br>
            <a:r>
              <a:rPr lang="en-US" dirty="0"/>
              <a:t/>
            </a:r>
            <a:br>
              <a:rPr lang="en-US" dirty="0"/>
            </a:br>
            <a:r>
              <a:rPr lang="en-US" dirty="0"/>
              <a:t>the case comes to judgment</a:t>
            </a:r>
            <a:br>
              <a:rPr lang="en-US" dirty="0"/>
            </a:br>
            <a:r>
              <a:rPr lang="en-US" dirty="0"/>
              <a:t/>
            </a:r>
            <a:br>
              <a:rPr lang="en-US" dirty="0"/>
            </a:br>
            <a:r>
              <a:rPr lang="en-US" dirty="0"/>
              <a:t>what can the federal court do?</a:t>
            </a:r>
            <a:br>
              <a:rPr lang="en-US" dirty="0"/>
            </a:br>
            <a:r>
              <a:rPr lang="en-US" dirty="0"/>
              <a:t/>
            </a:r>
            <a:br>
              <a:rPr lang="en-US" dirty="0"/>
            </a:br>
            <a:r>
              <a:rPr lang="en-US" dirty="0"/>
              <a:t>what about on appeal?</a:t>
            </a:r>
            <a:br>
              <a:rPr lang="en-US" dirty="0"/>
            </a:br>
            <a:r>
              <a:rPr lang="en-US" dirty="0"/>
              <a:t>Newman-Green, Inc. v. Alfonso-</a:t>
            </a:r>
            <a:r>
              <a:rPr lang="en-US" dirty="0" err="1"/>
              <a:t>Larrain</a:t>
            </a:r>
            <a:r>
              <a:rPr lang="en-US" dirty="0"/>
              <a:t>, 490 U.S. 826 (1989)</a:t>
            </a:r>
          </a:p>
        </p:txBody>
      </p:sp>
    </p:spTree>
    <p:extLst>
      <p:ext uri="{BB962C8B-B14F-4D97-AF65-F5344CB8AC3E}">
        <p14:creationId xmlns:p14="http://schemas.microsoft.com/office/powerpoint/2010/main" val="2254671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719138" y="365125"/>
            <a:ext cx="10634662" cy="5954713"/>
          </a:xfrm>
        </p:spPr>
        <p:txBody>
          <a:bodyPr/>
          <a:lstStyle/>
          <a:p>
            <a:pPr algn="ctr" eaLnBrk="1" hangingPunct="1"/>
            <a:r>
              <a:rPr lang="en-US" altLang="en-US"/>
              <a:t>devices to create diversity/alienage</a:t>
            </a:r>
          </a:p>
        </p:txBody>
      </p:sp>
    </p:spTree>
    <p:extLst>
      <p:ext uri="{BB962C8B-B14F-4D97-AF65-F5344CB8AC3E}">
        <p14:creationId xmlns:p14="http://schemas.microsoft.com/office/powerpoint/2010/main" val="1299698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132" y="365125"/>
            <a:ext cx="10606668" cy="5678836"/>
          </a:xfrm>
        </p:spPr>
        <p:txBody>
          <a:bodyPr/>
          <a:lstStyle/>
          <a:p>
            <a:r>
              <a:rPr lang="en-US" dirty="0"/>
              <a:t>changing domicile/state of incorporation/ppb</a:t>
            </a:r>
          </a:p>
        </p:txBody>
      </p:sp>
    </p:spTree>
    <p:extLst>
      <p:ext uri="{BB962C8B-B14F-4D97-AF65-F5344CB8AC3E}">
        <p14:creationId xmlns:p14="http://schemas.microsoft.com/office/powerpoint/2010/main" val="359052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067050" y="1063626"/>
            <a:ext cx="6115050" cy="4422775"/>
          </a:xfrm>
        </p:spPr>
        <p:txBody>
          <a:bodyPr/>
          <a:lstStyle/>
          <a:p>
            <a:pPr eaLnBrk="1" hangingPunct="1"/>
            <a:r>
              <a:rPr lang="en-US" altLang="en-US"/>
              <a:t>federal subject matter jurisdiction</a:t>
            </a:r>
            <a:br>
              <a:rPr lang="en-US" altLang="en-US"/>
            </a:br>
            <a:r>
              <a:rPr lang="en-US" altLang="en-US"/>
              <a:t/>
            </a:r>
            <a:br>
              <a:rPr lang="en-US" altLang="en-US"/>
            </a:br>
            <a:r>
              <a:rPr lang="en-US" altLang="en-US"/>
              <a:t>diversity and alienage jurisdiction</a:t>
            </a:r>
          </a:p>
        </p:txBody>
      </p:sp>
    </p:spTree>
    <p:extLst>
      <p:ext uri="{BB962C8B-B14F-4D97-AF65-F5344CB8AC3E}">
        <p14:creationId xmlns:p14="http://schemas.microsoft.com/office/powerpoint/2010/main" val="2460733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109816"/>
          </a:xfrm>
        </p:spPr>
        <p:txBody>
          <a:bodyPr/>
          <a:lstStyle/>
          <a:p>
            <a:r>
              <a:rPr lang="en-US" dirty="0"/>
              <a:t>limiting defendants to create diversity</a:t>
            </a:r>
          </a:p>
        </p:txBody>
      </p:sp>
    </p:spTree>
    <p:extLst>
      <p:ext uri="{BB962C8B-B14F-4D97-AF65-F5344CB8AC3E}">
        <p14:creationId xmlns:p14="http://schemas.microsoft.com/office/powerpoint/2010/main" val="1895123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449659" y="1063626"/>
            <a:ext cx="8932126" cy="4708525"/>
          </a:xfrm>
        </p:spPr>
        <p:txBody>
          <a:bodyPr/>
          <a:lstStyle/>
          <a:p>
            <a:pPr eaLnBrk="1" hangingPunct="1"/>
            <a:r>
              <a:rPr lang="en-US" altLang="en-US" dirty="0"/>
              <a:t>amount in </a:t>
            </a:r>
            <a:r>
              <a:rPr lang="en-US" altLang="en-US"/>
              <a:t>controversy requirement</a:t>
            </a:r>
          </a:p>
        </p:txBody>
      </p:sp>
    </p:spTree>
    <p:extLst>
      <p:ext uri="{BB962C8B-B14F-4D97-AF65-F5344CB8AC3E}">
        <p14:creationId xmlns:p14="http://schemas.microsoft.com/office/powerpoint/2010/main" val="11761266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03200" y="691376"/>
            <a:ext cx="11706578" cy="4966475"/>
          </a:xfrm>
        </p:spPr>
        <p:txBody>
          <a:bodyPr>
            <a:normAutofit fontScale="90000"/>
          </a:bodyPr>
          <a:lstStyle/>
          <a:p>
            <a:pPr eaLnBrk="1" hangingPunct="1"/>
            <a:r>
              <a:rPr lang="en-US" altLang="en-US" dirty="0"/>
              <a:t>St. Paul Mercury test</a:t>
            </a:r>
            <a:br>
              <a:rPr lang="en-US" altLang="en-US" dirty="0"/>
            </a:br>
            <a:r>
              <a:rPr lang="en-US" altLang="en-US" dirty="0"/>
              <a:t/>
            </a:r>
            <a:br>
              <a:rPr lang="en-US" altLang="en-US" dirty="0"/>
            </a:br>
            <a:r>
              <a:rPr lang="en-US" altLang="en-US" dirty="0"/>
              <a:t>when a plaintiff is invoking diversity/alienage jurisdiction</a:t>
            </a:r>
            <a:br>
              <a:rPr lang="en-US" altLang="en-US" dirty="0"/>
            </a:br>
            <a:r>
              <a:rPr lang="en-US" altLang="en-US" dirty="0"/>
              <a:t>NOT when defendant is seeking to remove</a:t>
            </a:r>
            <a:br>
              <a:rPr lang="en-US" altLang="en-US" dirty="0"/>
            </a:br>
            <a:r>
              <a:rPr lang="en-US" altLang="en-US" dirty="0"/>
              <a:t/>
            </a:r>
            <a:br>
              <a:rPr lang="en-US" altLang="en-US" dirty="0"/>
            </a:br>
            <a:r>
              <a:rPr lang="en-US" altLang="en-US" dirty="0"/>
              <a:t/>
            </a:r>
            <a:br>
              <a:rPr lang="en-US" altLang="en-US" dirty="0"/>
            </a:br>
            <a:r>
              <a:rPr lang="en-US" altLang="en-US" dirty="0"/>
              <a:t>“It must appear to a legal certainty that the claim is really for less than the jurisdictional amount to justify dismissal.”</a:t>
            </a:r>
          </a:p>
        </p:txBody>
      </p:sp>
    </p:spTree>
    <p:extLst>
      <p:ext uri="{BB962C8B-B14F-4D97-AF65-F5344CB8AC3E}">
        <p14:creationId xmlns:p14="http://schemas.microsoft.com/office/powerpoint/2010/main" val="1721119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895600" y="1063626"/>
            <a:ext cx="6286500" cy="4651375"/>
          </a:xfrm>
        </p:spPr>
        <p:txBody>
          <a:bodyPr/>
          <a:lstStyle/>
          <a:p>
            <a:pPr eaLnBrk="1" hangingPunct="1"/>
            <a:r>
              <a:rPr lang="en-US" altLang="en-US"/>
              <a:t>aggregation</a:t>
            </a:r>
          </a:p>
        </p:txBody>
      </p:sp>
    </p:spTree>
    <p:extLst>
      <p:ext uri="{BB962C8B-B14F-4D97-AF65-F5344CB8AC3E}">
        <p14:creationId xmlns:p14="http://schemas.microsoft.com/office/powerpoint/2010/main" val="1215495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511175" y="365125"/>
            <a:ext cx="10842625" cy="6111875"/>
          </a:xfrm>
        </p:spPr>
        <p:txBody>
          <a:bodyPr/>
          <a:lstStyle/>
          <a:p>
            <a:pPr eaLnBrk="1" hangingPunct="1"/>
            <a:r>
              <a:rPr lang="en-US" altLang="en-US" dirty="0"/>
              <a:t>can aggregate only an </a:t>
            </a:r>
            <a:r>
              <a:rPr lang="en-US" altLang="en-US" i="1" dirty="0"/>
              <a:t>individual</a:t>
            </a:r>
            <a:r>
              <a:rPr lang="en-US" altLang="en-US" dirty="0"/>
              <a:t> P’s actions against an </a:t>
            </a:r>
            <a:r>
              <a:rPr lang="en-US" altLang="en-US" i="1" dirty="0"/>
              <a:t>individual</a:t>
            </a:r>
            <a:r>
              <a:rPr lang="en-US" altLang="en-US" dirty="0"/>
              <a:t> D</a:t>
            </a:r>
          </a:p>
        </p:txBody>
      </p:sp>
    </p:spTree>
    <p:extLst>
      <p:ext uri="{BB962C8B-B14F-4D97-AF65-F5344CB8AC3E}">
        <p14:creationId xmlns:p14="http://schemas.microsoft.com/office/powerpoint/2010/main" val="72010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781300" y="1063626"/>
            <a:ext cx="6400800" cy="4765675"/>
          </a:xfrm>
        </p:spPr>
        <p:txBody>
          <a:bodyPr/>
          <a:lstStyle/>
          <a:p>
            <a:pPr eaLnBrk="1" hangingPunct="1"/>
            <a:r>
              <a:rPr lang="en-US" altLang="en-US" dirty="0"/>
              <a:t>P (NY) sues D (CA) for battery ($40K) joined with an unrelated breach of contract action ($40K) </a:t>
            </a:r>
            <a:br>
              <a:rPr lang="en-US" altLang="en-US" dirty="0"/>
            </a:br>
            <a:r>
              <a:rPr lang="en-US" altLang="en-US" dirty="0"/>
              <a:t/>
            </a:r>
            <a:br>
              <a:rPr lang="en-US" altLang="en-US" dirty="0"/>
            </a:br>
            <a:r>
              <a:rPr lang="en-US" altLang="en-US" dirty="0"/>
              <a:t>diversity case?</a:t>
            </a:r>
          </a:p>
        </p:txBody>
      </p:sp>
    </p:spTree>
    <p:extLst>
      <p:ext uri="{BB962C8B-B14F-4D97-AF65-F5344CB8AC3E}">
        <p14:creationId xmlns:p14="http://schemas.microsoft.com/office/powerpoint/2010/main" val="981234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79501" y="304800"/>
            <a:ext cx="10883591" cy="6172200"/>
          </a:xfrm>
        </p:spPr>
        <p:txBody>
          <a:bodyPr/>
          <a:lstStyle/>
          <a:p>
            <a:pPr algn="l" eaLnBrk="1" hangingPunct="1"/>
            <a:r>
              <a:rPr lang="en-US" altLang="en-US" sz="3600" dirty="0"/>
              <a:t>- P and D had an agreement for P to do work for D for $50,000</a:t>
            </a:r>
            <a:br>
              <a:rPr lang="en-US" altLang="en-US" sz="3600" dirty="0"/>
            </a:br>
            <a:r>
              <a:rPr lang="en-US" altLang="en-US" sz="3600" dirty="0"/>
              <a:t>- P does the work but D doesn't pay</a:t>
            </a:r>
            <a:br>
              <a:rPr lang="en-US" altLang="en-US" sz="3600" dirty="0"/>
            </a:br>
            <a:r>
              <a:rPr lang="en-US" altLang="en-US" sz="3600" dirty="0"/>
              <a:t>- in P's (NY) complaint against D (NJ), P asks for $50,000 under a theory of breach of contract</a:t>
            </a:r>
            <a:br>
              <a:rPr lang="en-US" altLang="en-US" sz="3600" dirty="0"/>
            </a:br>
            <a:r>
              <a:rPr lang="en-US" altLang="en-US" sz="3600" dirty="0"/>
              <a:t>- alternatively - if it is found that there is no contract - he asks for $40,000 in quantum </a:t>
            </a:r>
            <a:r>
              <a:rPr lang="en-US" altLang="en-US" sz="3600" dirty="0" err="1"/>
              <a:t>meruit</a:t>
            </a:r>
            <a:r>
              <a:rPr lang="en-US" altLang="en-US" sz="3600" dirty="0"/>
              <a:t> (the fair market value of the labor he performed)</a:t>
            </a:r>
            <a:br>
              <a:rPr lang="en-US" altLang="en-US" sz="3600" dirty="0"/>
            </a:br>
            <a:r>
              <a:rPr lang="en-US" altLang="en-US" sz="3600" dirty="0"/>
              <a:t>- diversity case?</a:t>
            </a:r>
            <a:br>
              <a:rPr lang="en-US" altLang="en-US" sz="3600" dirty="0"/>
            </a:br>
            <a:endParaRPr lang="en-US" altLang="en-US" sz="3600" dirty="0"/>
          </a:p>
        </p:txBody>
      </p:sp>
    </p:spTree>
    <p:extLst>
      <p:ext uri="{BB962C8B-B14F-4D97-AF65-F5344CB8AC3E}">
        <p14:creationId xmlns:p14="http://schemas.microsoft.com/office/powerpoint/2010/main" val="42568601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324853" y="1063626"/>
            <a:ext cx="8857247" cy="4594225"/>
          </a:xfrm>
        </p:spPr>
        <p:txBody>
          <a:bodyPr/>
          <a:lstStyle/>
          <a:p>
            <a:pPr eaLnBrk="1" hangingPunct="1"/>
            <a:r>
              <a:rPr lang="en-US" altLang="en-US" dirty="0"/>
              <a:t>D (CA) beats up P1 (NY) and P2 (NY) in a barroom brawl</a:t>
            </a:r>
            <a:br>
              <a:rPr lang="en-US" altLang="en-US" dirty="0"/>
            </a:br>
            <a:r>
              <a:rPr lang="en-US" altLang="en-US" dirty="0"/>
              <a:t/>
            </a:r>
            <a:br>
              <a:rPr lang="en-US" altLang="en-US" dirty="0"/>
            </a:br>
            <a:r>
              <a:rPr lang="en-US" altLang="en-US" dirty="0"/>
              <a:t>P1 and P2 together sue D, asking for $40K damages each</a:t>
            </a:r>
            <a:br>
              <a:rPr lang="en-US" altLang="en-US" dirty="0"/>
            </a:br>
            <a:r>
              <a:rPr lang="en-US" altLang="en-US" dirty="0"/>
              <a:t/>
            </a:r>
            <a:br>
              <a:rPr lang="en-US" altLang="en-US" dirty="0"/>
            </a:br>
            <a:r>
              <a:rPr lang="en-US" altLang="en-US" dirty="0"/>
              <a:t>diversity case?</a:t>
            </a:r>
          </a:p>
        </p:txBody>
      </p:sp>
    </p:spTree>
    <p:extLst>
      <p:ext uri="{BB962C8B-B14F-4D97-AF65-F5344CB8AC3E}">
        <p14:creationId xmlns:p14="http://schemas.microsoft.com/office/powerpoint/2010/main" val="37179451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358345" y="185351"/>
            <a:ext cx="11602995" cy="6462583"/>
          </a:xfrm>
        </p:spPr>
        <p:txBody>
          <a:bodyPr>
            <a:normAutofit/>
          </a:bodyPr>
          <a:lstStyle/>
          <a:p>
            <a:r>
              <a:rPr lang="en-US" altLang="en-US" dirty="0"/>
              <a:t>- D1 (CA) and D2 (CA) beat up P (NY) in a barroom brawl</a:t>
            </a:r>
            <a:br>
              <a:rPr lang="en-US" altLang="en-US" dirty="0"/>
            </a:br>
            <a:r>
              <a:rPr lang="en-US" altLang="en-US" dirty="0"/>
              <a:t>- D1 hit P on his left side (causing $40K in damages)</a:t>
            </a:r>
            <a:br>
              <a:rPr lang="en-US" altLang="en-US" dirty="0"/>
            </a:br>
            <a:r>
              <a:rPr lang="en-US" altLang="en-US" dirty="0"/>
              <a:t>- D2 hit P on his right side (causing $40K in damages)</a:t>
            </a:r>
            <a:br>
              <a:rPr lang="en-US" altLang="en-US" dirty="0"/>
            </a:br>
            <a:r>
              <a:rPr lang="en-US" altLang="en-US" dirty="0"/>
              <a:t>- P sues D1 and D2, asking for $40K damages each</a:t>
            </a:r>
            <a:br>
              <a:rPr lang="en-US" altLang="en-US" dirty="0"/>
            </a:br>
            <a:r>
              <a:rPr lang="en-US" altLang="en-US" dirty="0"/>
              <a:t>- diversity case?</a:t>
            </a:r>
          </a:p>
        </p:txBody>
      </p:sp>
    </p:spTree>
    <p:extLst>
      <p:ext uri="{BB962C8B-B14F-4D97-AF65-F5344CB8AC3E}">
        <p14:creationId xmlns:p14="http://schemas.microsoft.com/office/powerpoint/2010/main" val="30400358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358345" y="185351"/>
            <a:ext cx="11602995" cy="6462583"/>
          </a:xfrm>
        </p:spPr>
        <p:txBody>
          <a:bodyPr>
            <a:noAutofit/>
          </a:bodyPr>
          <a:lstStyle/>
          <a:p>
            <a:r>
              <a:rPr lang="en-US" altLang="en-US" dirty="0"/>
              <a:t>- D1 (CA) and D2 (CA) beat up P (NY) in a barroom brawl</a:t>
            </a:r>
            <a:br>
              <a:rPr lang="en-US" altLang="en-US" dirty="0"/>
            </a:br>
            <a:r>
              <a:rPr lang="en-US" altLang="en-US" dirty="0"/>
              <a:t>- D1 hit P on his left side (causing $40K in damages)</a:t>
            </a:r>
            <a:br>
              <a:rPr lang="en-US" altLang="en-US" dirty="0"/>
            </a:br>
            <a:r>
              <a:rPr lang="en-US" altLang="en-US" dirty="0"/>
              <a:t>- D2 hit P on his right side (causing $40K in damages)</a:t>
            </a:r>
            <a:br>
              <a:rPr lang="en-US" altLang="en-US" dirty="0"/>
            </a:br>
            <a:r>
              <a:rPr lang="en-US" altLang="en-US" dirty="0"/>
              <a:t>- P sues D1 and D2, asking for the totality of damages caused by D1 and D2 ($80K) which he can get either from D1 or D2 because they are jointly liable</a:t>
            </a:r>
            <a:br>
              <a:rPr lang="en-US" altLang="en-US" dirty="0"/>
            </a:br>
            <a:r>
              <a:rPr lang="en-US" altLang="en-US" dirty="0"/>
              <a:t>- diversity case?</a:t>
            </a:r>
          </a:p>
        </p:txBody>
      </p:sp>
    </p:spTree>
    <p:extLst>
      <p:ext uri="{BB962C8B-B14F-4D97-AF65-F5344CB8AC3E}">
        <p14:creationId xmlns:p14="http://schemas.microsoft.com/office/powerpoint/2010/main" val="2084384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76400" y="1063626"/>
            <a:ext cx="8686800" cy="4765675"/>
          </a:xfrm>
        </p:spPr>
        <p:txBody>
          <a:bodyPr>
            <a:normAutofit fontScale="90000"/>
          </a:bodyPr>
          <a:lstStyle/>
          <a:p>
            <a:pPr eaLnBrk="1" hangingPunct="1"/>
            <a:r>
              <a:rPr lang="en-US" altLang="en-US" b="1"/>
              <a:t>U.S. Const. Article III.</a:t>
            </a:r>
            <a:r>
              <a:rPr lang="en-US" altLang="en-US"/>
              <a:t> </a:t>
            </a:r>
            <a:br>
              <a:rPr lang="en-US" altLang="en-US"/>
            </a:br>
            <a:r>
              <a:rPr lang="en-US" altLang="en-US"/>
              <a:t>Section. 2. </a:t>
            </a:r>
            <a:br>
              <a:rPr lang="en-US" altLang="en-US"/>
            </a:br>
            <a:r>
              <a:rPr lang="en-US" altLang="en-US"/>
              <a:t>Clause 1:The judicial Power shall extend …to Controversies …between a State and Citizens of another State;--</a:t>
            </a:r>
            <a:r>
              <a:rPr lang="en-US" altLang="en-US" b="1" i="1"/>
              <a:t>between Citizens of different States</a:t>
            </a:r>
            <a:r>
              <a:rPr lang="en-US" altLang="en-US"/>
              <a:t>…and </a:t>
            </a:r>
            <a:r>
              <a:rPr lang="en-US" altLang="en-US" b="1" i="1"/>
              <a:t>between a State, or the Citizens thereof, and foreign States, Citizens or Subjects</a:t>
            </a:r>
            <a:r>
              <a:rPr lang="en-US" altLang="en-US"/>
              <a:t>. </a:t>
            </a:r>
            <a:br>
              <a:rPr lang="en-US" altLang="en-US"/>
            </a:br>
            <a:endParaRPr lang="en-US" altLang="en-US"/>
          </a:p>
        </p:txBody>
      </p:sp>
    </p:spTree>
    <p:extLst>
      <p:ext uri="{BB962C8B-B14F-4D97-AF65-F5344CB8AC3E}">
        <p14:creationId xmlns:p14="http://schemas.microsoft.com/office/powerpoint/2010/main" val="7783817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81915" y="247135"/>
            <a:ext cx="8700186" cy="6326659"/>
          </a:xfrm>
        </p:spPr>
        <p:txBody>
          <a:bodyPr>
            <a:normAutofit/>
          </a:bodyPr>
          <a:lstStyle/>
          <a:p>
            <a:r>
              <a:rPr lang="en-US" altLang="en-US" dirty="0"/>
              <a:t>- D1 (CA) and D2 (CA) beat up P (NY) in a barroom brawl</a:t>
            </a:r>
            <a:br>
              <a:rPr lang="en-US" altLang="en-US" dirty="0"/>
            </a:br>
            <a:r>
              <a:rPr lang="en-US" altLang="en-US" dirty="0"/>
              <a:t>- D1 hit P on his left side (causing $80K in damages)</a:t>
            </a:r>
            <a:br>
              <a:rPr lang="en-US" altLang="en-US" dirty="0"/>
            </a:br>
            <a:r>
              <a:rPr lang="en-US" altLang="en-US" dirty="0"/>
              <a:t>- D2 hit P on his right side (causing $40K in damages)</a:t>
            </a:r>
            <a:br>
              <a:rPr lang="en-US" altLang="en-US" dirty="0"/>
            </a:br>
            <a:r>
              <a:rPr lang="en-US" altLang="en-US" dirty="0"/>
              <a:t>- P sues D1 and D2, asking for $80K damages from D1 and $40K damages from D2 </a:t>
            </a:r>
            <a:br>
              <a:rPr lang="en-US" altLang="en-US" dirty="0"/>
            </a:br>
            <a:r>
              <a:rPr lang="en-US" altLang="en-US" dirty="0"/>
              <a:t>- diversity case?</a:t>
            </a:r>
          </a:p>
        </p:txBody>
      </p:sp>
    </p:spTree>
    <p:extLst>
      <p:ext uri="{BB962C8B-B14F-4D97-AF65-F5344CB8AC3E}">
        <p14:creationId xmlns:p14="http://schemas.microsoft.com/office/powerpoint/2010/main" val="33795297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721895" y="1063626"/>
            <a:ext cx="8460205" cy="4594225"/>
          </a:xfrm>
        </p:spPr>
        <p:txBody>
          <a:bodyPr>
            <a:normAutofit/>
          </a:bodyPr>
          <a:lstStyle/>
          <a:p>
            <a:pPr eaLnBrk="1" hangingPunct="1"/>
            <a:r>
              <a:rPr lang="en-US" altLang="en-US" dirty="0"/>
              <a:t>D (CA) beats up P1 (NY) and P2 (NY) in a barroom brawl</a:t>
            </a:r>
            <a:br>
              <a:rPr lang="en-US" altLang="en-US" dirty="0"/>
            </a:br>
            <a:r>
              <a:rPr lang="en-US" altLang="en-US" dirty="0"/>
              <a:t/>
            </a:r>
            <a:br>
              <a:rPr lang="en-US" altLang="en-US" dirty="0"/>
            </a:br>
            <a:r>
              <a:rPr lang="en-US" altLang="en-US" dirty="0"/>
              <a:t>P1 asks for $80K damages and P2 asks for $40K damages</a:t>
            </a:r>
            <a:br>
              <a:rPr lang="en-US" altLang="en-US" dirty="0"/>
            </a:br>
            <a:r>
              <a:rPr lang="en-US" altLang="en-US" dirty="0"/>
              <a:t/>
            </a:r>
            <a:br>
              <a:rPr lang="en-US" altLang="en-US" dirty="0"/>
            </a:br>
            <a:r>
              <a:rPr lang="en-US" altLang="en-US" dirty="0"/>
              <a:t>diversity case?</a:t>
            </a:r>
          </a:p>
        </p:txBody>
      </p:sp>
    </p:spTree>
    <p:extLst>
      <p:ext uri="{BB962C8B-B14F-4D97-AF65-F5344CB8AC3E}">
        <p14:creationId xmlns:p14="http://schemas.microsoft.com/office/powerpoint/2010/main" val="5994478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4" y="135925"/>
            <a:ext cx="11986054" cy="6623222"/>
          </a:xfrm>
        </p:spPr>
        <p:txBody>
          <a:bodyPr>
            <a:normAutofit fontScale="90000"/>
          </a:bodyPr>
          <a:lstStyle/>
          <a:p>
            <a:r>
              <a:rPr lang="en-US" dirty="0"/>
              <a:t>supplemental jurisdiction</a:t>
            </a:r>
            <a:br>
              <a:rPr lang="en-US" dirty="0"/>
            </a:br>
            <a:r>
              <a:rPr lang="en-US" dirty="0"/>
              <a:t/>
            </a:r>
            <a:br>
              <a:rPr lang="en-US" dirty="0"/>
            </a:br>
            <a:r>
              <a:rPr lang="en-US" sz="2700" b="1" dirty="0"/>
              <a:t>28 U.S.C. § 1367. - Supplemental jurisdiction</a:t>
            </a:r>
            <a:r>
              <a:rPr lang="en-US" sz="2700" dirty="0"/>
              <a:t> </a:t>
            </a:r>
            <a:br>
              <a:rPr lang="en-US" sz="2700" dirty="0"/>
            </a:br>
            <a:r>
              <a:rPr lang="en-US" sz="2700" dirty="0"/>
              <a:t>(a)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a:t>
            </a:r>
            <a:br>
              <a:rPr lang="en-US" sz="2700" dirty="0"/>
            </a:br>
            <a:r>
              <a:rPr lang="en-US" sz="2700" dirty="0"/>
              <a:t>(b) In any civil action of which the district courts have original jurisdiction founded solely on section 1332 of this title, the district courts shall not have supplemental jurisdiction under subsection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when exercising supplemental jurisdiction over such claims would be inconsistent with the jurisdictional requirements of section 1332. </a:t>
            </a:r>
            <a:r>
              <a:rPr lang="en-US" dirty="0"/>
              <a:t/>
            </a:r>
            <a:br>
              <a:rPr lang="en-US" dirty="0"/>
            </a:br>
            <a:endParaRPr lang="en-US" dirty="0"/>
          </a:p>
        </p:txBody>
      </p:sp>
    </p:spTree>
    <p:extLst>
      <p:ext uri="{BB962C8B-B14F-4D97-AF65-F5344CB8AC3E}">
        <p14:creationId xmlns:p14="http://schemas.microsoft.com/office/powerpoint/2010/main" val="12463149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946917" y="341871"/>
            <a:ext cx="10903212" cy="6400800"/>
          </a:xfrm>
        </p:spPr>
        <p:txBody>
          <a:bodyPr>
            <a:normAutofit fontScale="90000"/>
          </a:bodyPr>
          <a:lstStyle/>
          <a:p>
            <a:r>
              <a:rPr lang="en-CA" altLang="en-US" sz="3600" dirty="0"/>
              <a:t>X (CA) has died</a:t>
            </a:r>
            <a:br>
              <a:rPr lang="en-CA" altLang="en-US" sz="3600" dirty="0"/>
            </a:br>
            <a:r>
              <a:rPr lang="en-CA" altLang="en-US" sz="3600" dirty="0"/>
              <a:t/>
            </a:r>
            <a:br>
              <a:rPr lang="en-CA" altLang="en-US" sz="3600" dirty="0"/>
            </a:br>
            <a:r>
              <a:rPr lang="en-CA" altLang="en-US" sz="3600" dirty="0"/>
              <a:t>X’s two children (P1 (NY) and P2 (NY)) are the </a:t>
            </a:r>
            <a:r>
              <a:rPr lang="en-CA" altLang="en-US" sz="3600" dirty="0" err="1"/>
              <a:t>distributees</a:t>
            </a:r>
            <a:r>
              <a:rPr lang="en-CA" altLang="en-US" sz="3600" dirty="0"/>
              <a:t> of his estate -- that is, they have a right to inherit (dividing the estate evenly)</a:t>
            </a:r>
            <a:br>
              <a:rPr lang="en-CA" altLang="en-US" sz="3600" dirty="0"/>
            </a:br>
            <a:r>
              <a:rPr lang="en-CA" altLang="en-US" sz="3600" dirty="0"/>
              <a:t/>
            </a:r>
            <a:br>
              <a:rPr lang="en-CA" altLang="en-US" sz="3600" dirty="0"/>
            </a:br>
            <a:r>
              <a:rPr lang="en-CA" altLang="en-US" sz="3600" dirty="0"/>
              <a:t>they receive all the money from the estate that the executor of the estate (D (CA)) claims exists</a:t>
            </a:r>
            <a:br>
              <a:rPr lang="en-CA" altLang="en-US" sz="3600" dirty="0"/>
            </a:br>
            <a:r>
              <a:rPr lang="en-CA" altLang="en-US" sz="3600" dirty="0"/>
              <a:t/>
            </a:r>
            <a:br>
              <a:rPr lang="en-CA" altLang="en-US" sz="3600" dirty="0"/>
            </a:br>
            <a:r>
              <a:rPr lang="en-CA" altLang="en-US" sz="3600" dirty="0"/>
              <a:t>P1 and P2 bring an action in federal court against D who, they allege, has absconded with $80,000 </a:t>
            </a:r>
            <a:br>
              <a:rPr lang="en-CA" altLang="en-US" sz="3600" dirty="0"/>
            </a:br>
            <a:r>
              <a:rPr lang="en-CA" altLang="en-US" sz="3600" dirty="0"/>
              <a:t/>
            </a:r>
            <a:br>
              <a:rPr lang="en-CA" altLang="en-US" sz="3600" dirty="0"/>
            </a:br>
            <a:r>
              <a:rPr lang="en-CA" altLang="en-US" sz="3600" dirty="0"/>
              <a:t>D claims it was a gift from X and so not within the estate</a:t>
            </a:r>
            <a:br>
              <a:rPr lang="en-CA" altLang="en-US" sz="3600" dirty="0"/>
            </a:br>
            <a:r>
              <a:rPr lang="en-CA" altLang="en-US" sz="3600" dirty="0"/>
              <a:t/>
            </a:r>
            <a:br>
              <a:rPr lang="en-CA" altLang="en-US" sz="3600" dirty="0"/>
            </a:br>
            <a:r>
              <a:rPr lang="en-CA" altLang="en-US" sz="3600" dirty="0"/>
              <a:t>diversity case?</a:t>
            </a:r>
            <a:endParaRPr lang="en-US" altLang="en-US" sz="3600" dirty="0"/>
          </a:p>
        </p:txBody>
      </p:sp>
    </p:spTree>
    <p:extLst>
      <p:ext uri="{BB962C8B-B14F-4D97-AF65-F5344CB8AC3E}">
        <p14:creationId xmlns:p14="http://schemas.microsoft.com/office/powerpoint/2010/main" val="23913292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752600" y="274638"/>
            <a:ext cx="8458200" cy="6049962"/>
          </a:xfrm>
        </p:spPr>
        <p:txBody>
          <a:bodyPr/>
          <a:lstStyle/>
          <a:p>
            <a:pPr eaLnBrk="1" hangingPunct="1"/>
            <a:r>
              <a:rPr lang="en-CA" altLang="en-US" sz="3600"/>
              <a:t>exception to prohibition on aggregation concerning multiple parties – </a:t>
            </a:r>
            <a:br>
              <a:rPr lang="en-CA" altLang="en-US" sz="3600"/>
            </a:br>
            <a:r>
              <a:rPr lang="en-CA" altLang="en-US" sz="3600"/>
              <a:t/>
            </a:r>
            <a:br>
              <a:rPr lang="en-CA" altLang="en-US" sz="3600"/>
            </a:br>
            <a:r>
              <a:rPr lang="en-CA" altLang="en-US" sz="3600"/>
              <a:t>common and undivided right</a:t>
            </a:r>
            <a:endParaRPr lang="en-US" altLang="en-US" sz="3600"/>
          </a:p>
        </p:txBody>
      </p:sp>
    </p:spTree>
    <p:extLst>
      <p:ext uri="{BB962C8B-B14F-4D97-AF65-F5344CB8AC3E}">
        <p14:creationId xmlns:p14="http://schemas.microsoft.com/office/powerpoint/2010/main" val="38730388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74784" y="1014199"/>
            <a:ext cx="11815010" cy="4708525"/>
          </a:xfrm>
        </p:spPr>
        <p:txBody>
          <a:bodyPr>
            <a:normAutofit fontScale="90000"/>
          </a:bodyPr>
          <a:lstStyle/>
          <a:p>
            <a:r>
              <a:rPr lang="en-US" altLang="en-US" dirty="0"/>
              <a:t>- P1 (NY) and P2 (NY) each own property adjoining property owned by D (CA)  in CA</a:t>
            </a:r>
            <a:br>
              <a:rPr lang="en-US" altLang="en-US" dirty="0"/>
            </a:br>
            <a:r>
              <a:rPr lang="en-US" altLang="en-US" dirty="0"/>
              <a:t>- P1 and P2 sue D in federal court in CA </a:t>
            </a:r>
            <a:br>
              <a:rPr lang="en-US" altLang="en-US" dirty="0"/>
            </a:br>
            <a:r>
              <a:rPr lang="en-US" altLang="en-US" dirty="0"/>
              <a:t>- they ask the court to enjoin D from polluting their property by shutting down his rendering plant</a:t>
            </a:r>
            <a:br>
              <a:rPr lang="en-US" altLang="en-US" dirty="0"/>
            </a:br>
            <a:r>
              <a:rPr lang="en-US" altLang="en-US" dirty="0"/>
              <a:t>- assume that the cost to D in lost revenue if he shuts down the plant is $70,000</a:t>
            </a:r>
            <a:br>
              <a:rPr lang="en-US" altLang="en-US" dirty="0"/>
            </a:br>
            <a:r>
              <a:rPr lang="en-US" altLang="en-US" dirty="0"/>
              <a:t>-  assume the value to P1 and P2 of the injunction is $70,000 each </a:t>
            </a:r>
            <a:br>
              <a:rPr lang="en-US" altLang="en-US" dirty="0"/>
            </a:br>
            <a:r>
              <a:rPr lang="en-US" altLang="en-US" dirty="0"/>
              <a:t/>
            </a:r>
            <a:br>
              <a:rPr lang="en-US" altLang="en-US" dirty="0"/>
            </a:br>
            <a:r>
              <a:rPr lang="en-US" altLang="en-US" dirty="0"/>
              <a:t>- diversity case ? </a:t>
            </a:r>
          </a:p>
        </p:txBody>
      </p:sp>
    </p:spTree>
    <p:extLst>
      <p:ext uri="{BB962C8B-B14F-4D97-AF65-F5344CB8AC3E}">
        <p14:creationId xmlns:p14="http://schemas.microsoft.com/office/powerpoint/2010/main" val="124150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12" y="365125"/>
            <a:ext cx="10785088" cy="5734592"/>
          </a:xfrm>
        </p:spPr>
        <p:txBody>
          <a:bodyPr/>
          <a:lstStyle/>
          <a:p>
            <a:r>
              <a:rPr lang="en-US" dirty="0"/>
              <a:t>constitutional scope of diversity jurisdiction</a:t>
            </a:r>
          </a:p>
        </p:txBody>
      </p:sp>
    </p:spTree>
    <p:extLst>
      <p:ext uri="{BB962C8B-B14F-4D97-AF65-F5344CB8AC3E}">
        <p14:creationId xmlns:p14="http://schemas.microsoft.com/office/powerpoint/2010/main" val="40354159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041" y="365125"/>
            <a:ext cx="10852759" cy="6073253"/>
          </a:xfrm>
        </p:spPr>
        <p:txBody>
          <a:bodyPr>
            <a:normAutofit fontScale="90000"/>
          </a:bodyPr>
          <a:lstStyle/>
          <a:p>
            <a:r>
              <a:rPr lang="en-US" dirty="0"/>
              <a:t>m</a:t>
            </a:r>
            <a:r>
              <a:rPr lang="en-US" dirty="0" smtClean="0"/>
              <a:t>inimal diversity</a:t>
            </a:r>
            <a:br>
              <a:rPr lang="en-US" dirty="0" smtClean="0"/>
            </a:br>
            <a:r>
              <a:rPr lang="en-US" dirty="0"/>
              <a:t/>
            </a:r>
            <a:br>
              <a:rPr lang="en-US" dirty="0"/>
            </a:br>
            <a:r>
              <a:rPr lang="en-US" dirty="0" smtClean="0"/>
              <a:t>is </a:t>
            </a:r>
            <a:r>
              <a:rPr lang="en-US" i="1" dirty="0" smtClean="0"/>
              <a:t>any</a:t>
            </a:r>
            <a:r>
              <a:rPr lang="en-US" dirty="0" smtClean="0"/>
              <a:t> American on one side of the v. a citizen of a different state from </a:t>
            </a:r>
            <a:r>
              <a:rPr lang="en-US" i="1" dirty="0" smtClean="0"/>
              <a:t>any</a:t>
            </a:r>
            <a:r>
              <a:rPr lang="en-US" dirty="0" smtClean="0"/>
              <a:t> American on the other side of the v.?</a:t>
            </a:r>
            <a:br>
              <a:rPr lang="en-US" dirty="0" smtClean="0"/>
            </a:br>
            <a:r>
              <a:rPr lang="en-US" dirty="0"/>
              <a:t/>
            </a:r>
            <a:br>
              <a:rPr lang="en-US" dirty="0"/>
            </a:br>
            <a:r>
              <a:rPr lang="en-US" dirty="0" smtClean="0"/>
              <a:t>New Yorker and Californian sues New Yorker and Californian</a:t>
            </a:r>
            <a:br>
              <a:rPr lang="en-US" dirty="0" smtClean="0"/>
            </a:br>
            <a:r>
              <a:rPr lang="en-US" dirty="0"/>
              <a:t/>
            </a:r>
            <a:br>
              <a:rPr lang="en-US" dirty="0"/>
            </a:br>
            <a:endParaRPr lang="en-US" dirty="0"/>
          </a:p>
        </p:txBody>
      </p:sp>
    </p:spTree>
    <p:extLst>
      <p:ext uri="{BB962C8B-B14F-4D97-AF65-F5344CB8AC3E}">
        <p14:creationId xmlns:p14="http://schemas.microsoft.com/office/powerpoint/2010/main" val="8805536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671" y="365125"/>
            <a:ext cx="10790129" cy="5860311"/>
          </a:xfrm>
        </p:spPr>
        <p:txBody>
          <a:bodyPr/>
          <a:lstStyle/>
          <a:p>
            <a:r>
              <a:rPr lang="en-US" dirty="0"/>
              <a:t>m</a:t>
            </a:r>
            <a:r>
              <a:rPr lang="en-US" dirty="0" smtClean="0"/>
              <a:t>inimal alienage</a:t>
            </a:r>
            <a:br>
              <a:rPr lang="en-US" dirty="0" smtClean="0"/>
            </a:br>
            <a:r>
              <a:rPr lang="en-US" dirty="0"/>
              <a:t/>
            </a:r>
            <a:br>
              <a:rPr lang="en-US" dirty="0"/>
            </a:br>
            <a:r>
              <a:rPr lang="en-US" dirty="0" smtClean="0"/>
              <a:t>is there any citizen of a state on one side of the v. and any alien on the other? </a:t>
            </a:r>
            <a:br>
              <a:rPr lang="en-US" dirty="0" smtClean="0"/>
            </a:br>
            <a:r>
              <a:rPr lang="en-US" dirty="0"/>
              <a:t/>
            </a:r>
            <a:br>
              <a:rPr lang="en-US" dirty="0"/>
            </a:br>
            <a:r>
              <a:rPr lang="en-US" dirty="0" smtClean="0"/>
              <a:t>New Yorker and German sues New Yorker and German</a:t>
            </a:r>
            <a:endParaRPr lang="en-US" dirty="0"/>
          </a:p>
        </p:txBody>
      </p:sp>
    </p:spTree>
    <p:extLst>
      <p:ext uri="{BB962C8B-B14F-4D97-AF65-F5344CB8AC3E}">
        <p14:creationId xmlns:p14="http://schemas.microsoft.com/office/powerpoint/2010/main" val="14807242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84205" y="197708"/>
            <a:ext cx="11627709" cy="6437870"/>
          </a:xfrm>
        </p:spPr>
        <p:txBody>
          <a:bodyPr>
            <a:normAutofit/>
          </a:bodyPr>
          <a:lstStyle/>
          <a:p>
            <a:pPr algn="l" eaLnBrk="1" hangingPunct="1"/>
            <a:r>
              <a:rPr lang="en-US" altLang="en-US" sz="3200" dirty="0"/>
              <a:t>Class Action Fairness Act</a:t>
            </a:r>
            <a:br>
              <a:rPr lang="en-US" altLang="en-US" sz="3200" dirty="0"/>
            </a:br>
            <a:r>
              <a:rPr lang="en-US" altLang="en-US" sz="3200" dirty="0"/>
              <a:t>1332(d)(2)</a:t>
            </a:r>
            <a:br>
              <a:rPr lang="en-US" altLang="en-US" sz="3200" dirty="0"/>
            </a:br>
            <a:r>
              <a:rPr lang="en-US" altLang="en-US" sz="3200" dirty="0"/>
              <a:t>The district courts shall have original jurisdiction of any civil action in which the matter in controversy exceeds the sum or value of $5,000,000, exclusive of interest and costs, and is a class action in which—</a:t>
            </a:r>
            <a:br>
              <a:rPr lang="en-US" altLang="en-US" sz="3200" dirty="0"/>
            </a:br>
            <a:r>
              <a:rPr lang="en-US" altLang="en-US" sz="3200" dirty="0"/>
              <a:t>(A) any member of a class of plaintiffs is a citizen of a State different from any defendant;</a:t>
            </a:r>
            <a:br>
              <a:rPr lang="en-US" altLang="en-US" sz="3200" dirty="0"/>
            </a:br>
            <a:r>
              <a:rPr lang="en-US" altLang="en-US" sz="3200" dirty="0"/>
              <a:t>(B) any member of a class of plaintiffs is a foreign state or a citizen or subject of a foreign state and any defendant is a citizen of a State; or</a:t>
            </a:r>
            <a:br>
              <a:rPr lang="en-US" altLang="en-US" sz="3200" dirty="0"/>
            </a:br>
            <a:r>
              <a:rPr lang="en-US" altLang="en-US" sz="3200" dirty="0"/>
              <a:t>(C) any member of a class of plaintiffs is a citizen of a State and any defendant is a foreign state or a citizen or subject of a foreign state.</a:t>
            </a:r>
            <a:br>
              <a:rPr lang="en-US" altLang="en-US" sz="3200" dirty="0"/>
            </a:br>
            <a:endParaRPr lang="en-US" altLang="en-US" sz="3200" dirty="0"/>
          </a:p>
        </p:txBody>
      </p:sp>
    </p:spTree>
    <p:extLst>
      <p:ext uri="{BB962C8B-B14F-4D97-AF65-F5344CB8AC3E}">
        <p14:creationId xmlns:p14="http://schemas.microsoft.com/office/powerpoint/2010/main" val="3887212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72191" y="1063626"/>
            <a:ext cx="11804073" cy="4937125"/>
          </a:xfrm>
        </p:spPr>
        <p:txBody>
          <a:bodyPr>
            <a:normAutofit fontScale="90000"/>
          </a:bodyPr>
          <a:lstStyle/>
          <a:p>
            <a:r>
              <a:rPr lang="en-US" sz="2800" b="1" dirty="0"/>
              <a:t>Sec. 1332. - Diversity of citizenship; amount in controversy; costs</a:t>
            </a:r>
            <a:r>
              <a:rPr lang="en-US" sz="2800" dirty="0"/>
              <a:t> </a:t>
            </a:r>
            <a:br>
              <a:rPr lang="en-US" sz="2800" dirty="0"/>
            </a:br>
            <a:r>
              <a:rPr lang="en-US" sz="2800" dirty="0"/>
              <a:t/>
            </a:r>
            <a:br>
              <a:rPr lang="en-US" sz="2800" dirty="0"/>
            </a:br>
            <a:r>
              <a:rPr lang="en-US" sz="2800" dirty="0"/>
              <a:t>(a) The district courts shall have original jurisdiction of all civil actions where the matter in controversy exceeds the sum or value of $75,000, exclusive of interest and costs, and is between--</a:t>
            </a:r>
            <a:br>
              <a:rPr lang="en-US" sz="2800" dirty="0"/>
            </a:br>
            <a:r>
              <a:rPr lang="en-US" sz="2800" dirty="0"/>
              <a:t>(1) citizens of different States;</a:t>
            </a:r>
            <a:br>
              <a:rPr lang="en-US" sz="2800" dirty="0"/>
            </a:br>
            <a:r>
              <a:rPr lang="en-US" sz="2800" dirty="0"/>
              <a:t>(2)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a:t>
            </a:r>
            <a:br>
              <a:rPr lang="en-US" sz="2800" dirty="0"/>
            </a:br>
            <a:r>
              <a:rPr lang="en-US" sz="2800" dirty="0"/>
              <a:t>(3) citizens of different States and in which citizens or subjects of a foreign state are additional parties…</a:t>
            </a:r>
            <a:br>
              <a:rPr lang="en-US" sz="2800" dirty="0"/>
            </a:br>
            <a:r>
              <a:rPr lang="en-US" sz="2800" dirty="0"/>
              <a:t/>
            </a:r>
            <a:br>
              <a:rPr lang="en-US" sz="2800" dirty="0"/>
            </a:br>
            <a:r>
              <a:rPr lang="en-US" sz="2800" dirty="0"/>
              <a:t>(e) The word ''States'', as used in this section, includes the Territories, the District of Columbia, and the Commonwealth of Puerto Rico </a:t>
            </a:r>
          </a:p>
        </p:txBody>
      </p:sp>
    </p:spTree>
    <p:extLst>
      <p:ext uri="{BB962C8B-B14F-4D97-AF65-F5344CB8AC3E}">
        <p14:creationId xmlns:p14="http://schemas.microsoft.com/office/powerpoint/2010/main" val="19412525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76400" y="1063626"/>
            <a:ext cx="8686800" cy="4765675"/>
          </a:xfrm>
        </p:spPr>
        <p:txBody>
          <a:bodyPr>
            <a:normAutofit fontScale="90000"/>
          </a:bodyPr>
          <a:lstStyle/>
          <a:p>
            <a:pPr eaLnBrk="1" hangingPunct="1"/>
            <a:r>
              <a:rPr lang="en-US" altLang="en-US" b="1"/>
              <a:t>U.S. Const. Article III.</a:t>
            </a:r>
            <a:r>
              <a:rPr lang="en-US" altLang="en-US"/>
              <a:t> </a:t>
            </a:r>
            <a:br>
              <a:rPr lang="en-US" altLang="en-US"/>
            </a:br>
            <a:r>
              <a:rPr lang="en-US" altLang="en-US"/>
              <a:t>Section. 2. </a:t>
            </a:r>
            <a:br>
              <a:rPr lang="en-US" altLang="en-US"/>
            </a:br>
            <a:r>
              <a:rPr lang="en-US" altLang="en-US"/>
              <a:t>Clause 1:The judicial Power shall extend …to Controversies …between a State and Citizens of another State;--</a:t>
            </a:r>
            <a:r>
              <a:rPr lang="en-US" altLang="en-US" b="1" i="1"/>
              <a:t>between Citizens of different States</a:t>
            </a:r>
            <a:r>
              <a:rPr lang="en-US" altLang="en-US"/>
              <a:t>…and </a:t>
            </a:r>
            <a:r>
              <a:rPr lang="en-US" altLang="en-US" b="1" i="1"/>
              <a:t>between a State, or the Citizens thereof, and foreign States, Citizens or Subjects</a:t>
            </a:r>
            <a:r>
              <a:rPr lang="en-US" altLang="en-US"/>
              <a:t>. </a:t>
            </a:r>
            <a:br>
              <a:rPr lang="en-US" altLang="en-US"/>
            </a:br>
            <a:endParaRPr lang="en-US" altLang="en-US"/>
          </a:p>
        </p:txBody>
      </p:sp>
    </p:spTree>
    <p:extLst>
      <p:ext uri="{BB962C8B-B14F-4D97-AF65-F5344CB8AC3E}">
        <p14:creationId xmlns:p14="http://schemas.microsoft.com/office/powerpoint/2010/main" val="34531949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81200" y="274638"/>
            <a:ext cx="8229600" cy="5973762"/>
          </a:xfrm>
        </p:spPr>
        <p:txBody>
          <a:bodyPr/>
          <a:lstStyle/>
          <a:p>
            <a:r>
              <a:rPr lang="en-US" altLang="en-US" dirty="0"/>
              <a:t>federal subject matter jurisdiction</a:t>
            </a:r>
            <a:br>
              <a:rPr lang="en-US" altLang="en-US" dirty="0"/>
            </a:br>
            <a:r>
              <a:rPr lang="en-US" altLang="en-US" dirty="0"/>
              <a:t/>
            </a:r>
            <a:br>
              <a:rPr lang="en-US" altLang="en-US" dirty="0"/>
            </a:br>
            <a:r>
              <a:rPr lang="en-US" altLang="en-US" dirty="0"/>
              <a:t>federal question</a:t>
            </a:r>
            <a:br>
              <a:rPr lang="en-US" altLang="en-US" dirty="0"/>
            </a:br>
            <a:r>
              <a:rPr lang="en-US" altLang="en-US" dirty="0"/>
              <a:t>(or “arising under”)</a:t>
            </a:r>
            <a:br>
              <a:rPr lang="en-US" altLang="en-US" dirty="0"/>
            </a:br>
            <a:r>
              <a:rPr lang="en-US" altLang="en-US" dirty="0"/>
              <a:t>jurisdiction</a:t>
            </a:r>
          </a:p>
        </p:txBody>
      </p:sp>
    </p:spTree>
    <p:extLst>
      <p:ext uri="{BB962C8B-B14F-4D97-AF65-F5344CB8AC3E}">
        <p14:creationId xmlns:p14="http://schemas.microsoft.com/office/powerpoint/2010/main" val="6944052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060389"/>
          </a:xfrm>
        </p:spPr>
        <p:txBody>
          <a:bodyPr/>
          <a:lstStyle/>
          <a:p>
            <a:r>
              <a:rPr lang="en-US" dirty="0"/>
              <a:t>why have arising under jurisdiction?</a:t>
            </a:r>
          </a:p>
        </p:txBody>
      </p:sp>
    </p:spTree>
    <p:extLst>
      <p:ext uri="{BB962C8B-B14F-4D97-AF65-F5344CB8AC3E}">
        <p14:creationId xmlns:p14="http://schemas.microsoft.com/office/powerpoint/2010/main" val="33589045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981200" y="274638"/>
            <a:ext cx="8229600" cy="5973762"/>
          </a:xfrm>
        </p:spPr>
        <p:txBody>
          <a:bodyPr rtlCol="0">
            <a:normAutofit/>
          </a:bodyPr>
          <a:lstStyle/>
          <a:p>
            <a:pPr>
              <a:defRPr/>
            </a:pPr>
            <a:r>
              <a:rPr lang="en-US" b="1"/>
              <a:t>U.S. Const. Article III.</a:t>
            </a:r>
            <a:r>
              <a:rPr lang="en-US"/>
              <a:t> </a:t>
            </a:r>
            <a:br>
              <a:rPr lang="en-US"/>
            </a:br>
            <a:r>
              <a:rPr lang="en-US"/>
              <a:t>Section. 2. </a:t>
            </a:r>
            <a:br>
              <a:rPr lang="en-US"/>
            </a:br>
            <a:r>
              <a:rPr lang="en-US"/>
              <a:t/>
            </a:r>
            <a:br>
              <a:rPr lang="en-US"/>
            </a:br>
            <a:r>
              <a:rPr lang="en-US"/>
              <a:t>The judicial Power shall extend to all Cases, in Law and Equity, arising under this Constitution, the Laws of the United States, and Treaties made, or which shall be made, under their Authority…</a:t>
            </a:r>
          </a:p>
        </p:txBody>
      </p:sp>
    </p:spTree>
    <p:extLst>
      <p:ext uri="{BB962C8B-B14F-4D97-AF65-F5344CB8AC3E}">
        <p14:creationId xmlns:p14="http://schemas.microsoft.com/office/powerpoint/2010/main" val="1604757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989" y="365125"/>
            <a:ext cx="10595811" cy="6198101"/>
          </a:xfrm>
        </p:spPr>
        <p:txBody>
          <a:bodyPr/>
          <a:lstStyle/>
          <a:p>
            <a:r>
              <a:rPr lang="en-US" dirty="0"/>
              <a:t>constitutional scope of arising under jurisdiction</a:t>
            </a:r>
            <a:br>
              <a:rPr lang="en-US" dirty="0"/>
            </a:br>
            <a:r>
              <a:rPr lang="en-US" dirty="0"/>
              <a:t/>
            </a:r>
            <a:br>
              <a:rPr lang="en-US" dirty="0"/>
            </a:br>
            <a:r>
              <a:rPr lang="en-US" dirty="0"/>
              <a:t>federal law forms an ingredient</a:t>
            </a:r>
          </a:p>
        </p:txBody>
      </p:sp>
    </p:spTree>
    <p:extLst>
      <p:ext uri="{BB962C8B-B14F-4D97-AF65-F5344CB8AC3E}">
        <p14:creationId xmlns:p14="http://schemas.microsoft.com/office/powerpoint/2010/main" val="4012701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752600" y="274638"/>
            <a:ext cx="8458200" cy="6278562"/>
          </a:xfrm>
        </p:spPr>
        <p:txBody>
          <a:bodyPr/>
          <a:lstStyle/>
          <a:p>
            <a:pPr eaLnBrk="1" hangingPunct="1"/>
            <a:r>
              <a:rPr lang="en-US" altLang="en-US"/>
              <a:t>28 U.S.C. §  1331. - Federal question</a:t>
            </a:r>
            <a:br>
              <a:rPr lang="en-US" altLang="en-US"/>
            </a:br>
            <a:r>
              <a:rPr lang="en-US" altLang="en-US"/>
              <a:t/>
            </a:r>
            <a:br>
              <a:rPr lang="en-US" altLang="en-US"/>
            </a:br>
            <a:r>
              <a:rPr lang="en-US" altLang="en-US"/>
              <a:t>The district courts shall have original jurisdiction of all civil actions arising under the Constitution, laws, or treaties of the United States.</a:t>
            </a:r>
            <a:br>
              <a:rPr lang="en-US" altLang="en-US"/>
            </a:br>
            <a:r>
              <a:rPr lang="en-US" altLang="en-US"/>
              <a:t>  </a:t>
            </a:r>
            <a:br>
              <a:rPr lang="en-US" altLang="en-US"/>
            </a:br>
            <a:endParaRPr lang="en-US" altLang="en-US"/>
          </a:p>
        </p:txBody>
      </p:sp>
    </p:spTree>
    <p:extLst>
      <p:ext uri="{BB962C8B-B14F-4D97-AF65-F5344CB8AC3E}">
        <p14:creationId xmlns:p14="http://schemas.microsoft.com/office/powerpoint/2010/main" val="12113759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81200" y="274638"/>
            <a:ext cx="8229600" cy="6126162"/>
          </a:xfrm>
        </p:spPr>
        <p:txBody>
          <a:bodyPr/>
          <a:lstStyle/>
          <a:p>
            <a:pPr eaLnBrk="1" hangingPunct="1"/>
            <a:r>
              <a:rPr lang="en-US" altLang="en-US"/>
              <a:t>Louisville &amp; Nashville RR Co. v. Mottley</a:t>
            </a:r>
            <a:br>
              <a:rPr lang="en-US" altLang="en-US"/>
            </a:br>
            <a:r>
              <a:rPr lang="en-US" altLang="en-US"/>
              <a:t>(US 1908)</a:t>
            </a:r>
          </a:p>
        </p:txBody>
      </p:sp>
    </p:spTree>
    <p:extLst>
      <p:ext uri="{BB962C8B-B14F-4D97-AF65-F5344CB8AC3E}">
        <p14:creationId xmlns:p14="http://schemas.microsoft.com/office/powerpoint/2010/main" val="33457333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753" y="365125"/>
            <a:ext cx="10686047" cy="5825122"/>
          </a:xfrm>
        </p:spPr>
        <p:txBody>
          <a:bodyPr/>
          <a:lstStyle/>
          <a:p>
            <a:r>
              <a:rPr lang="en-US" dirty="0"/>
              <a:t>federal subject matter jurisdiction cannot be waived, even on appeal</a:t>
            </a:r>
            <a:br>
              <a:rPr lang="en-US" dirty="0"/>
            </a:br>
            <a:r>
              <a:rPr lang="en-US" dirty="0"/>
              <a:t/>
            </a:r>
            <a:br>
              <a:rPr lang="en-US" dirty="0"/>
            </a:br>
            <a:r>
              <a:rPr lang="en-US" dirty="0"/>
              <a:t>and a federal court must bring the matter up </a:t>
            </a:r>
            <a:r>
              <a:rPr lang="en-US" dirty="0" err="1"/>
              <a:t>sua</a:t>
            </a:r>
            <a:r>
              <a:rPr lang="en-US" dirty="0"/>
              <a:t> </a:t>
            </a:r>
            <a:r>
              <a:rPr lang="en-US" dirty="0" err="1"/>
              <a:t>sponte</a:t>
            </a:r>
            <a:r>
              <a:rPr lang="en-US" dirty="0"/>
              <a:t> if it notices it</a:t>
            </a:r>
          </a:p>
        </p:txBody>
      </p:sp>
    </p:spTree>
    <p:extLst>
      <p:ext uri="{BB962C8B-B14F-4D97-AF65-F5344CB8AC3E}">
        <p14:creationId xmlns:p14="http://schemas.microsoft.com/office/powerpoint/2010/main" val="33964805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611" y="365125"/>
            <a:ext cx="10740189" cy="5776996"/>
          </a:xfrm>
        </p:spPr>
        <p:txBody>
          <a:bodyPr/>
          <a:lstStyle/>
          <a:p>
            <a:r>
              <a:rPr lang="en-US" dirty="0"/>
              <a:t>P sues D in federal court on a state law action, claiming that the two are diverse (P lies about his domicile)</a:t>
            </a:r>
            <a:br>
              <a:rPr lang="en-US" dirty="0"/>
            </a:br>
            <a:r>
              <a:rPr lang="en-US" dirty="0"/>
              <a:t/>
            </a:r>
            <a:br>
              <a:rPr lang="en-US" dirty="0"/>
            </a:br>
            <a:r>
              <a:rPr lang="en-US" dirty="0"/>
              <a:t>P loses the case but upon losing announces that he is domiciled in the same state as D</a:t>
            </a:r>
            <a:br>
              <a:rPr lang="en-US" dirty="0"/>
            </a:br>
            <a:r>
              <a:rPr lang="en-US" dirty="0"/>
              <a:t/>
            </a:r>
            <a:br>
              <a:rPr lang="en-US" dirty="0"/>
            </a:br>
            <a:r>
              <a:rPr lang="en-US" dirty="0"/>
              <a:t>what result?</a:t>
            </a:r>
          </a:p>
        </p:txBody>
      </p:sp>
    </p:spTree>
    <p:extLst>
      <p:ext uri="{BB962C8B-B14F-4D97-AF65-F5344CB8AC3E}">
        <p14:creationId xmlns:p14="http://schemas.microsoft.com/office/powerpoint/2010/main" val="10035565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65125"/>
            <a:ext cx="10782300" cy="5807075"/>
          </a:xfrm>
        </p:spPr>
        <p:txBody>
          <a:bodyPr/>
          <a:lstStyle/>
          <a:p>
            <a:r>
              <a:rPr lang="en-US" dirty="0"/>
              <a:t>well-pleaded complaint rule</a:t>
            </a:r>
            <a:br>
              <a:rPr lang="en-US" dirty="0"/>
            </a:br>
            <a:r>
              <a:rPr lang="en-US" dirty="0"/>
              <a:t/>
            </a:r>
            <a:br>
              <a:rPr lang="en-US" dirty="0"/>
            </a:br>
            <a:r>
              <a:rPr lang="en-US" dirty="0"/>
              <a:t>what is the bare minimum that the plaintiff must show to get relief</a:t>
            </a:r>
            <a:br>
              <a:rPr lang="en-US" dirty="0"/>
            </a:br>
            <a:r>
              <a:rPr lang="en-US" dirty="0"/>
              <a:t/>
            </a:r>
            <a:br>
              <a:rPr lang="en-US" dirty="0"/>
            </a:br>
            <a:r>
              <a:rPr lang="en-US" dirty="0"/>
              <a:t>that is what determines SMJ under 1331</a:t>
            </a:r>
          </a:p>
        </p:txBody>
      </p:sp>
    </p:spTree>
    <p:extLst>
      <p:ext uri="{BB962C8B-B14F-4D97-AF65-F5344CB8AC3E}">
        <p14:creationId xmlns:p14="http://schemas.microsoft.com/office/powerpoint/2010/main" val="3264778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952750" y="3200400"/>
            <a:ext cx="6172200" cy="857250"/>
          </a:xfrm>
        </p:spPr>
        <p:txBody>
          <a:bodyPr rtlCol="0">
            <a:normAutofit fontScale="90000"/>
          </a:bodyPr>
          <a:lstStyle/>
          <a:p>
            <a:pPr>
              <a:defRPr/>
            </a:pPr>
            <a:r>
              <a:rPr lang="en-US"/>
              <a:t>Citizenship of Corporations for Diversity Purposes</a:t>
            </a:r>
          </a:p>
        </p:txBody>
      </p:sp>
    </p:spTree>
    <p:extLst>
      <p:ext uri="{BB962C8B-B14F-4D97-AF65-F5344CB8AC3E}">
        <p14:creationId xmlns:p14="http://schemas.microsoft.com/office/powerpoint/2010/main" val="41161090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147" y="365125"/>
            <a:ext cx="10535653" cy="5770980"/>
          </a:xfrm>
        </p:spPr>
        <p:txBody>
          <a:bodyPr/>
          <a:lstStyle/>
          <a:p>
            <a:r>
              <a:rPr lang="en-US" dirty="0"/>
              <a:t>if the federal issues cannot be brought in federal district court, how can the </a:t>
            </a:r>
            <a:r>
              <a:rPr lang="en-US" dirty="0" err="1"/>
              <a:t>Mottleys</a:t>
            </a:r>
            <a:r>
              <a:rPr lang="en-US" dirty="0"/>
              <a:t> ever have a federal court opine about them?</a:t>
            </a:r>
          </a:p>
        </p:txBody>
      </p:sp>
    </p:spTree>
    <p:extLst>
      <p:ext uri="{BB962C8B-B14F-4D97-AF65-F5344CB8AC3E}">
        <p14:creationId xmlns:p14="http://schemas.microsoft.com/office/powerpoint/2010/main" val="8046420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674" y="365125"/>
            <a:ext cx="10716126" cy="5927391"/>
          </a:xfrm>
        </p:spPr>
        <p:txBody>
          <a:bodyPr/>
          <a:lstStyle/>
          <a:p>
            <a:r>
              <a:rPr lang="en-US" dirty="0"/>
              <a:t>how can the US </a:t>
            </a:r>
            <a:r>
              <a:rPr lang="en-US" dirty="0" err="1"/>
              <a:t>SCt</a:t>
            </a:r>
            <a:r>
              <a:rPr lang="en-US" dirty="0"/>
              <a:t> entertain a case that involves only a federal defense?</a:t>
            </a:r>
          </a:p>
        </p:txBody>
      </p:sp>
    </p:spTree>
    <p:extLst>
      <p:ext uri="{BB962C8B-B14F-4D97-AF65-F5344CB8AC3E}">
        <p14:creationId xmlns:p14="http://schemas.microsoft.com/office/powerpoint/2010/main" val="33795391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524000" y="274638"/>
            <a:ext cx="9144000" cy="6583362"/>
          </a:xfrm>
        </p:spPr>
        <p:txBody>
          <a:bodyPr/>
          <a:lstStyle/>
          <a:p>
            <a:pPr algn="l" eaLnBrk="1" hangingPunct="1"/>
            <a:r>
              <a:rPr lang="en-US" altLang="en-US" sz="2800" b="1"/>
              <a:t>28 USC § 1257 - State courts; certiorari</a:t>
            </a:r>
            <a:br>
              <a:rPr lang="en-US" altLang="en-US" sz="2800" b="1"/>
            </a:br>
            <a:r>
              <a:rPr lang="en-US" altLang="en-US" sz="2800"/>
              <a:t>(a) Final judgments or decrees rendered by the highest court of a State in which a decision could be had, may be reviewed by the Supreme Court by writ of certiorari where the validity of a treaty or statute of the United States is drawn in question or where the validity of a statute of any State is drawn in question on the ground of its being repugnant to the Constitution, treaties, or laws of the United States, or where any title, right, privilege, or immunity is specially set up or claimed under the Constitution or the treaties or statutes of, or any commission held or authority exercised under, the United States.</a:t>
            </a:r>
            <a:br>
              <a:rPr lang="en-US" altLang="en-US" sz="2800"/>
            </a:br>
            <a:r>
              <a:rPr lang="en-US" altLang="en-US" sz="2800"/>
              <a:t>(b) For the purposes of this section, the term “highest court of a State” includes the District of Columbia Court of Appeals.</a:t>
            </a:r>
            <a:r>
              <a:rPr lang="en-US" altLang="en-US" sz="2400"/>
              <a:t/>
            </a:r>
            <a:br>
              <a:rPr lang="en-US" altLang="en-US" sz="2400"/>
            </a:br>
            <a:endParaRPr lang="en-US" altLang="en-US" sz="2400"/>
          </a:p>
        </p:txBody>
      </p:sp>
    </p:spTree>
    <p:extLst>
      <p:ext uri="{BB962C8B-B14F-4D97-AF65-F5344CB8AC3E}">
        <p14:creationId xmlns:p14="http://schemas.microsoft.com/office/powerpoint/2010/main" val="2208698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981200" y="274638"/>
            <a:ext cx="8229600" cy="5973762"/>
          </a:xfrm>
        </p:spPr>
        <p:txBody>
          <a:bodyPr rtlCol="0">
            <a:normAutofit/>
          </a:bodyPr>
          <a:lstStyle/>
          <a:p>
            <a:pPr>
              <a:defRPr/>
            </a:pPr>
            <a:r>
              <a:rPr lang="en-US" b="1"/>
              <a:t>U.S. Const. Article III.</a:t>
            </a:r>
            <a:r>
              <a:rPr lang="en-US"/>
              <a:t> </a:t>
            </a:r>
            <a:br>
              <a:rPr lang="en-US"/>
            </a:br>
            <a:r>
              <a:rPr lang="en-US"/>
              <a:t>Section. 2. </a:t>
            </a:r>
            <a:br>
              <a:rPr lang="en-US"/>
            </a:br>
            <a:r>
              <a:rPr lang="en-US"/>
              <a:t/>
            </a:r>
            <a:br>
              <a:rPr lang="en-US"/>
            </a:br>
            <a:r>
              <a:rPr lang="en-US"/>
              <a:t>The judicial Power shall extend to all Cases, in Law and Equity, arising under this Constitution, the Laws of the United States, and Treaties made, or which shall be made, under their Authority…</a:t>
            </a:r>
          </a:p>
        </p:txBody>
      </p:sp>
    </p:spTree>
    <p:extLst>
      <p:ext uri="{BB962C8B-B14F-4D97-AF65-F5344CB8AC3E}">
        <p14:creationId xmlns:p14="http://schemas.microsoft.com/office/powerpoint/2010/main" val="8647521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057400" y="274638"/>
            <a:ext cx="8153400" cy="6278562"/>
          </a:xfrm>
        </p:spPr>
        <p:txBody>
          <a:bodyPr/>
          <a:lstStyle/>
          <a:p>
            <a:pPr algn="l"/>
            <a:r>
              <a:rPr lang="en-US" altLang="en-US" dirty="0"/>
              <a:t>P(NY) sues D(NY) in state court under state law. D introduces the defense that the state law is unconstitutional</a:t>
            </a:r>
            <a:br>
              <a:rPr lang="en-US" altLang="en-US" dirty="0"/>
            </a:br>
            <a:r>
              <a:rPr lang="en-US" altLang="en-US" dirty="0"/>
              <a:t/>
            </a:r>
            <a:br>
              <a:rPr lang="en-US" altLang="en-US" dirty="0"/>
            </a:br>
            <a:r>
              <a:rPr lang="en-US" altLang="en-US" dirty="0"/>
              <a:t>may Congress passes a statute allowing the defendant to remove this action to federal district court? </a:t>
            </a:r>
          </a:p>
        </p:txBody>
      </p:sp>
    </p:spTree>
    <p:extLst>
      <p:ext uri="{BB962C8B-B14F-4D97-AF65-F5344CB8AC3E}">
        <p14:creationId xmlns:p14="http://schemas.microsoft.com/office/powerpoint/2010/main" val="8968247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05000" y="274638"/>
            <a:ext cx="8305800" cy="6126162"/>
          </a:xfrm>
        </p:spPr>
        <p:txBody>
          <a:bodyPr>
            <a:normAutofit fontScale="90000"/>
          </a:bodyPr>
          <a:lstStyle/>
          <a:p>
            <a:pPr eaLnBrk="1" hangingPunct="1"/>
            <a:r>
              <a:rPr lang="en-US" altLang="en-US" dirty="0"/>
              <a:t>what if the </a:t>
            </a:r>
            <a:r>
              <a:rPr lang="en-US" altLang="en-US" dirty="0" err="1"/>
              <a:t>Mottleys</a:t>
            </a:r>
            <a:r>
              <a:rPr lang="en-US" altLang="en-US" dirty="0"/>
              <a:t> had brought a declaratory judgment action to determine whether the federal statute overrode their contract and if it did whether it was a taking in violation of the Fifth Amendment?</a:t>
            </a:r>
            <a:br>
              <a:rPr lang="en-US" altLang="en-US" dirty="0"/>
            </a:br>
            <a:r>
              <a:rPr lang="en-US" altLang="en-US" dirty="0"/>
              <a:t/>
            </a:r>
            <a:br>
              <a:rPr lang="en-US" altLang="en-US" dirty="0"/>
            </a:br>
            <a:r>
              <a:rPr lang="en-US" altLang="en-US" dirty="0"/>
              <a:t>SMJ under 1331?</a:t>
            </a:r>
            <a:br>
              <a:rPr lang="en-US" altLang="en-US" dirty="0"/>
            </a:br>
            <a:r>
              <a:rPr lang="en-US" altLang="en-US" dirty="0"/>
              <a:t/>
            </a:r>
            <a:br>
              <a:rPr lang="en-US" altLang="en-US" dirty="0"/>
            </a:br>
            <a:r>
              <a:rPr lang="en-US" altLang="en-US" dirty="0"/>
              <a:t>how about if the Railroad had brought the declaratory judgment action?</a:t>
            </a:r>
          </a:p>
        </p:txBody>
      </p:sp>
    </p:spTree>
    <p:extLst>
      <p:ext uri="{BB962C8B-B14F-4D97-AF65-F5344CB8AC3E}">
        <p14:creationId xmlns:p14="http://schemas.microsoft.com/office/powerpoint/2010/main" val="33679433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926" y="365125"/>
            <a:ext cx="10619874" cy="6011612"/>
          </a:xfrm>
        </p:spPr>
        <p:txBody>
          <a:bodyPr/>
          <a:lstStyle/>
          <a:p>
            <a:r>
              <a:rPr lang="en-US" dirty="0"/>
              <a:t>do not worry about counterclaims here</a:t>
            </a:r>
            <a:br>
              <a:rPr lang="en-US" dirty="0"/>
            </a:br>
            <a:r>
              <a:rPr lang="en-US" dirty="0"/>
              <a:t/>
            </a:r>
            <a:br>
              <a:rPr lang="en-US" dirty="0"/>
            </a:br>
            <a:r>
              <a:rPr lang="en-US" dirty="0"/>
              <a:t>- they cannot be a based for federal question or diversity jurisdiction but we will deal with the details when we discuss counterclaims</a:t>
            </a:r>
          </a:p>
        </p:txBody>
      </p:sp>
    </p:spTree>
    <p:extLst>
      <p:ext uri="{BB962C8B-B14F-4D97-AF65-F5344CB8AC3E}">
        <p14:creationId xmlns:p14="http://schemas.microsoft.com/office/powerpoint/2010/main" val="235655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524000" y="1063626"/>
            <a:ext cx="8991600" cy="4708525"/>
          </a:xfrm>
        </p:spPr>
        <p:txBody>
          <a:bodyPr>
            <a:normAutofit fontScale="90000"/>
          </a:bodyPr>
          <a:lstStyle/>
          <a:p>
            <a:pPr algn="l" eaLnBrk="1" hangingPunct="1"/>
            <a:r>
              <a:rPr lang="en-US" altLang="en-US" dirty="0"/>
              <a:t>28 U.S.C. 1332(c)(1)</a:t>
            </a:r>
            <a:br>
              <a:rPr lang="en-US" altLang="en-US" dirty="0"/>
            </a:br>
            <a:r>
              <a:rPr lang="en-US" altLang="en-US" dirty="0"/>
              <a:t>(c) For the purposes of this section and section 1441 of this title—</a:t>
            </a:r>
            <a:br>
              <a:rPr lang="en-US" altLang="en-US" dirty="0"/>
            </a:br>
            <a:r>
              <a:rPr lang="en-US" altLang="en-US" dirty="0"/>
              <a:t>(1) a corporation shall be deemed to be a citizen of every State and foreign state by which it has been incorporated and of the State or foreign state where it has its principal place of business…</a:t>
            </a:r>
            <a:br>
              <a:rPr lang="en-US" altLang="en-US" dirty="0"/>
            </a:br>
            <a:endParaRPr lang="en-US" altLang="en-US" dirty="0"/>
          </a:p>
        </p:txBody>
      </p:sp>
    </p:spTree>
    <p:extLst>
      <p:ext uri="{BB962C8B-B14F-4D97-AF65-F5344CB8AC3E}">
        <p14:creationId xmlns:p14="http://schemas.microsoft.com/office/powerpoint/2010/main" val="3184740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B039F-3FC7-1C4A-A610-7CF9ED353354}"/>
              </a:ext>
            </a:extLst>
          </p:cNvPr>
          <p:cNvSpPr>
            <a:spLocks noGrp="1"/>
          </p:cNvSpPr>
          <p:nvPr>
            <p:ph type="title"/>
          </p:nvPr>
        </p:nvSpPr>
        <p:spPr>
          <a:xfrm>
            <a:off x="417689" y="365125"/>
            <a:ext cx="10936111" cy="6193719"/>
          </a:xfrm>
        </p:spPr>
        <p:txBody>
          <a:bodyPr/>
          <a:lstStyle/>
          <a:p>
            <a:r>
              <a:rPr lang="en-US" dirty="0"/>
              <a:t>problems of principal place of business</a:t>
            </a:r>
          </a:p>
        </p:txBody>
      </p:sp>
    </p:spTree>
    <p:extLst>
      <p:ext uri="{BB962C8B-B14F-4D97-AF65-F5344CB8AC3E}">
        <p14:creationId xmlns:p14="http://schemas.microsoft.com/office/powerpoint/2010/main" val="3183215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828800" y="274638"/>
            <a:ext cx="8382000" cy="6049962"/>
          </a:xfrm>
        </p:spPr>
        <p:txBody>
          <a:bodyPr/>
          <a:lstStyle/>
          <a:p>
            <a:r>
              <a:rPr lang="en-US" altLang="en-US"/>
              <a:t>Hertz Corp. v. Friend </a:t>
            </a:r>
            <a:br>
              <a:rPr lang="en-US" altLang="en-US"/>
            </a:br>
            <a:r>
              <a:rPr lang="en-US" altLang="en-US"/>
              <a:t>(US 2010)</a:t>
            </a:r>
            <a:br>
              <a:rPr lang="en-US" altLang="en-US"/>
            </a:br>
            <a:endParaRPr lang="en-US" altLang="en-US"/>
          </a:p>
        </p:txBody>
      </p:sp>
    </p:spTree>
    <p:extLst>
      <p:ext uri="{BB962C8B-B14F-4D97-AF65-F5344CB8AC3E}">
        <p14:creationId xmlns:p14="http://schemas.microsoft.com/office/powerpoint/2010/main" val="1516887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49" y="365125"/>
            <a:ext cx="10752551" cy="5947993"/>
          </a:xfrm>
        </p:spPr>
        <p:txBody>
          <a:bodyPr/>
          <a:lstStyle/>
          <a:p>
            <a:r>
              <a:rPr lang="en-US" dirty="0"/>
              <a:t>w</a:t>
            </a:r>
            <a:r>
              <a:rPr lang="en-US" dirty="0" smtClean="0"/>
              <a:t>hat was Hertz’s state of </a:t>
            </a:r>
            <a:r>
              <a:rPr lang="en-US" smtClean="0"/>
              <a:t>incorporation again…?</a:t>
            </a:r>
            <a:endParaRPr lang="en-US" dirty="0"/>
          </a:p>
        </p:txBody>
      </p:sp>
    </p:spTree>
    <p:extLst>
      <p:ext uri="{BB962C8B-B14F-4D97-AF65-F5344CB8AC3E}">
        <p14:creationId xmlns:p14="http://schemas.microsoft.com/office/powerpoint/2010/main" val="3343594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789</TotalTime>
  <Words>625</Words>
  <Application>Microsoft Office PowerPoint</Application>
  <PresentationFormat>Widescreen</PresentationFormat>
  <Paragraphs>56</Paragraphs>
  <Slides>56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56</vt:i4>
      </vt:variant>
    </vt:vector>
  </HeadingPairs>
  <TitlesOfParts>
    <vt:vector size="60" baseType="lpstr">
      <vt:lpstr>Arial</vt:lpstr>
      <vt:lpstr>Calibri</vt:lpstr>
      <vt:lpstr>Calibri Light</vt:lpstr>
      <vt:lpstr>Office Theme</vt:lpstr>
      <vt:lpstr>Wed., Sept. 5</vt:lpstr>
      <vt:lpstr>federal subject matter jurisdiction  diversity and alienage jurisdiction</vt:lpstr>
      <vt:lpstr>U.S. Const. Article III.  Section. 2.  Clause 1:The judicial Power shall extend …to Controversies …between a State and Citizens of another State;--between Citizens of different States…and between a State, or the Citizens thereof, and foreign States, Citizens or Subjects.  </vt:lpstr>
      <vt:lpstr>Sec. 1332. - Diversity of citizenship; amount in controversy; costs   (a) The district courts shall have original jurisdiction of all civil actions where the matter in controversy exceeds the sum or value of $75,000, exclusive of interest and costs, and is between-- (1) citizens of different States;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 (3) citizens of different States and in which citizens or subjects of a foreign state are additional parties…  (e) The word ''States'', as used in this section, includes the Territories, the District of Columbia, and the Commonwealth of Puerto Rico </vt:lpstr>
      <vt:lpstr>Citizenship of Corporations for Diversity Purposes</vt:lpstr>
      <vt:lpstr>28 U.S.C. 1332(c)(1) (c) For the purposes of this section and section 1441 of this title— (1) a corporation shall be deemed to be a citizen of every State and foreign state by which it has been incorporated and of the State or foreign state where it has its principal place of business… </vt:lpstr>
      <vt:lpstr>problems of principal place of business</vt:lpstr>
      <vt:lpstr>Hertz Corp. v. Friend  (US 2010) </vt:lpstr>
      <vt:lpstr>what was Hertz’s state of incorporation again…?</vt:lpstr>
      <vt:lpstr>partnerships unincorporated associations sole proprieterships</vt:lpstr>
      <vt:lpstr>perfecting diversity</vt:lpstr>
      <vt:lpstr>the plaintiff is the master of the complaint</vt:lpstr>
      <vt:lpstr>P (NY) sues D1 (Cal.) &amp; D2 (NY) in state court in Illinois under state law  D1 may not break apart the lawsuit and remove it  upon attempted removal a federal court should not either (exceptions – fraudulent joinder)</vt:lpstr>
      <vt:lpstr>P (NY) sues D1 (Cal.) &amp; D2 (NY) in federal court  under state law   the district court recognizes the problem and dismisses P’s action against D2, without P’s consent, in order to retain jurisdiction</vt:lpstr>
      <vt:lpstr>Glannon: The court cannot hear the case as originally framed because there is not complete diversity. However, it need not dismiss the entire suit; it can order Delta dropped as a defendant, thus “perfecting diversity,” and continue with the case against the two individual defendants.</vt:lpstr>
      <vt:lpstr>Rule 21. Misjoinder and Nonjoinder of Parties Misjoinder of parties is not a ground for dismissing an action. On motion or on its own, the court may at any time, on just terms, add or drop a party. The court may also sever any claim against a party.</vt:lpstr>
      <vt:lpstr>P (NY) sues D1 (Cal.) &amp; D2 (NY) in federal court  under state law  the case comes to judgment  what can the federal court do?  what about on appeal? Newman-Green, Inc. v. Alfonso-Larrain, 490 U.S. 826 (1989)</vt:lpstr>
      <vt:lpstr>devices to create diversity/alienage</vt:lpstr>
      <vt:lpstr>changing domicile/state of incorporation/ppb</vt:lpstr>
      <vt:lpstr>limiting defendants to create diversity</vt:lpstr>
      <vt:lpstr>amount in controversy requirement</vt:lpstr>
      <vt:lpstr>St. Paul Mercury test  when a plaintiff is invoking diversity/alienage jurisdiction NOT when defendant is seeking to remove   “It must appear to a legal certainty that the claim is really for less than the jurisdictional amount to justify dismissal.”</vt:lpstr>
      <vt:lpstr>aggregation</vt:lpstr>
      <vt:lpstr>can aggregate only an individual P’s actions against an individual D</vt:lpstr>
      <vt:lpstr>P (NY) sues D (CA) for battery ($40K) joined with an unrelated breach of contract action ($40K)   diversity case?</vt:lpstr>
      <vt:lpstr>- P and D had an agreement for P to do work for D for $50,000 - P does the work but D doesn't pay - in P's (NY) complaint against D (NJ), P asks for $50,000 under a theory of breach of contract - alternatively - if it is found that there is no contract - he asks for $40,000 in quantum meruit (the fair market value of the labor he performed) - diversity case? </vt:lpstr>
      <vt:lpstr>D (CA) beats up P1 (NY) and P2 (NY) in a barroom brawl  P1 and P2 together sue D, asking for $40K damages each  diversity case?</vt:lpstr>
      <vt:lpstr>- D1 (CA) and D2 (CA) beat up P (NY) in a barroom brawl - D1 hit P on his left side (causing $40K in damages) - D2 hit P on his right side (causing $40K in damages) - P sues D1 and D2, asking for $40K damages each - diversity case?</vt:lpstr>
      <vt:lpstr>- D1 (CA) and D2 (CA) beat up P (NY) in a barroom brawl - D1 hit P on his left side (causing $40K in damages) - D2 hit P on his right side (causing $40K in damages) - P sues D1 and D2, asking for the totality of damages caused by D1 and D2 ($80K) which he can get either from D1 or D2 because they are jointly liable - diversity case?</vt:lpstr>
      <vt:lpstr>- D1 (CA) and D2 (CA) beat up P (NY) in a barroom brawl - D1 hit P on his left side (causing $80K in damages) - D2 hit P on his right side (causing $40K in damages) - P sues D1 and D2, asking for $80K damages from D1 and $40K damages from D2  - diversity case?</vt:lpstr>
      <vt:lpstr>D (CA) beats up P1 (NY) and P2 (NY) in a barroom brawl  P1 asks for $80K damages and P2 asks for $40K damages  diversity case?</vt:lpstr>
      <vt:lpstr>supplemental jurisdiction  28 U.S.C. § 1367. - Supplemental jurisdiction  (a)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(b) In any civil action of which the district courts have original jurisdiction founded solely on section 1332 of this title, the district courts shall not have supplemental jurisdiction under subsection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when exercising supplemental jurisdiction over such claims would be inconsistent with the jurisdictional requirements of section 1332.  </vt:lpstr>
      <vt:lpstr>X (CA) has died  X’s two children (P1 (NY) and P2 (NY)) are the distributees of his estate -- that is, they have a right to inherit (dividing the estate evenly)  they receive all the money from the estate that the executor of the estate (D (CA)) claims exists  P1 and P2 bring an action in federal court against D who, they allege, has absconded with $80,000   D claims it was a gift from X and so not within the estate  diversity case?</vt:lpstr>
      <vt:lpstr>exception to prohibition on aggregation concerning multiple parties –   common and undivided right</vt:lpstr>
      <vt:lpstr>- P1 (NY) and P2 (NY) each own property adjoining property owned by D (CA)  in CA - P1 and P2 sue D in federal court in CA  - they ask the court to enjoin D from polluting their property by shutting down his rendering plant - assume that the cost to D in lost revenue if he shuts down the plant is $70,000 -  assume the value to P1 and P2 of the injunction is $70,000 each   - diversity case ? </vt:lpstr>
      <vt:lpstr>constitutional scope of diversity jurisdiction</vt:lpstr>
      <vt:lpstr>minimal diversity  is any American on one side of the v. a citizen of a different state from any American on the other side of the v.?  New Yorker and Californian sues New Yorker and Californian  </vt:lpstr>
      <vt:lpstr>minimal alienage  is there any citizen of a state on one side of the v. and any alien on the other?   New Yorker and German sues New Yorker and German</vt:lpstr>
      <vt:lpstr>Class Action Fairness Act 1332(d)(2) The district courts shall have original jurisdiction of any civil action in which the matter in controversy exceeds the sum or value of $5,000,000, exclusive of interest and costs, and is a class action in which— (A) any member of a class of plaintiffs is a citizen of a State different from any defendant; (B) any member of a class of plaintiffs is a foreign state or a citizen or subject of a foreign state and any defendant is a citizen of a State; or (C) any member of a class of plaintiffs is a citizen of a State and any defendant is a foreign state or a citizen or subject of a foreign state. </vt:lpstr>
      <vt:lpstr>U.S. Const. Article III.  Section. 2.  Clause 1:The judicial Power shall extend …to Controversies …between a State and Citizens of another State;--between Citizens of different States…and between a State, or the Citizens thereof, and foreign States, Citizens or Subjects.  </vt:lpstr>
      <vt:lpstr>federal subject matter jurisdiction  federal question (or “arising under”) jurisdiction</vt:lpstr>
      <vt:lpstr>why have arising under jurisdiction?</vt:lpstr>
      <vt:lpstr>U.S. Const. Article III.  Section. 2.   The judicial Power shall extend to all Cases, in Law and Equity, arising under this Constitution, the Laws of the United States, and Treaties made, or which shall be made, under their Authority…</vt:lpstr>
      <vt:lpstr>constitutional scope of arising under jurisdiction  federal law forms an ingredient</vt:lpstr>
      <vt:lpstr>28 U.S.C. §  1331. - Federal question  The district courts shall have original jurisdiction of all civil actions arising under the Constitution, laws, or treaties of the United States.    </vt:lpstr>
      <vt:lpstr>Louisville &amp; Nashville RR Co. v. Mottley (US 1908)</vt:lpstr>
      <vt:lpstr>federal subject matter jurisdiction cannot be waived, even on appeal  and a federal court must bring the matter up sua sponte if it notices it</vt:lpstr>
      <vt:lpstr>P sues D in federal court on a state law action, claiming that the two are diverse (P lies about his domicile)  P loses the case but upon losing announces that he is domiciled in the same state as D  what result?</vt:lpstr>
      <vt:lpstr>well-pleaded complaint rule  what is the bare minimum that the plaintiff must show to get relief  that is what determines SMJ under 1331</vt:lpstr>
      <vt:lpstr>if the federal issues cannot be brought in federal district court, how can the Mottleys ever have a federal court opine about them?</vt:lpstr>
      <vt:lpstr>how can the US SCt entertain a case that involves only a federal defense?</vt:lpstr>
      <vt:lpstr>28 USC § 1257 - State courts; certiorari (a) Final judgments or decrees rendered by the highest court of a State in which a decision could be had, may be reviewed by the Supreme Court by writ of certiorari where the validity of a treaty or statute of the United States is drawn in question or where the validity of a statute of any State is drawn in question on the ground of its being repugnant to the Constitution, treaties, or laws of the United States, or where any title, right, privilege, or immunity is specially set up or claimed under the Constitution or the treaties or statutes of, or any commission held or authority exercised under, the United States. (b) For the purposes of this section, the term “highest court of a State” includes the District of Columbia Court of Appeals. </vt:lpstr>
      <vt:lpstr>U.S. Const. Article III.  Section. 2.   The judicial Power shall extend to all Cases, in Law and Equity, arising under this Constitution, the Laws of the United States, and Treaties made, or which shall be made, under their Authority…</vt:lpstr>
      <vt:lpstr>P(NY) sues D(NY) in state court under state law. D introduces the defense that the state law is unconstitutional  may Congress passes a statute allowing the defendant to remove this action to federal district court? </vt:lpstr>
      <vt:lpstr>what if the Mottleys had brought a declaratory judgment action to determine whether the federal statute overrode their contract and if it did whether it was a taking in violation of the Fifth Amendment?  SMJ under 1331?  how about if the Railroad had brought the declaratory judgment action?</vt:lpstr>
      <vt:lpstr>do not worry about counterclaims here  - they cannot be a based for federal question or diversity jurisdiction but we will deal with the details when we discuss counterclaims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of procedural law in federal court</dc:title>
  <dc:creator>Owner</dc:creator>
  <cp:lastModifiedBy>Green, Michael S</cp:lastModifiedBy>
  <cp:revision>153</cp:revision>
  <cp:lastPrinted>2018-09-05T16:05:20Z</cp:lastPrinted>
  <dcterms:created xsi:type="dcterms:W3CDTF">2017-08-11T16:01:16Z</dcterms:created>
  <dcterms:modified xsi:type="dcterms:W3CDTF">2018-09-05T16:49:54Z</dcterms:modified>
</cp:coreProperties>
</file>