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3"/>
  </p:notesMasterIdLst>
  <p:handoutMasterIdLst>
    <p:handoutMasterId r:id="rId104"/>
  </p:handoutMasterIdLst>
  <p:sldIdLst>
    <p:sldId id="257" r:id="rId2"/>
    <p:sldId id="913" r:id="rId3"/>
    <p:sldId id="914" r:id="rId4"/>
    <p:sldId id="1039" r:id="rId5"/>
    <p:sldId id="1040" r:id="rId6"/>
    <p:sldId id="1054" r:id="rId7"/>
    <p:sldId id="1059" r:id="rId8"/>
    <p:sldId id="1061" r:id="rId9"/>
    <p:sldId id="1067" r:id="rId10"/>
    <p:sldId id="1367" r:id="rId11"/>
    <p:sldId id="1368" r:id="rId12"/>
    <p:sldId id="1369" r:id="rId13"/>
    <p:sldId id="608" r:id="rId14"/>
    <p:sldId id="551" r:id="rId15"/>
    <p:sldId id="609" r:id="rId16"/>
    <p:sldId id="610" r:id="rId17"/>
    <p:sldId id="612" r:id="rId18"/>
    <p:sldId id="614" r:id="rId19"/>
    <p:sldId id="615" r:id="rId20"/>
    <p:sldId id="616" r:id="rId21"/>
    <p:sldId id="617" r:id="rId22"/>
    <p:sldId id="618" r:id="rId23"/>
    <p:sldId id="620" r:id="rId24"/>
    <p:sldId id="621" r:id="rId25"/>
    <p:sldId id="634" r:id="rId26"/>
    <p:sldId id="554" r:id="rId27"/>
    <p:sldId id="622" r:id="rId28"/>
    <p:sldId id="623" r:id="rId29"/>
    <p:sldId id="555" r:id="rId30"/>
    <p:sldId id="636" r:id="rId31"/>
    <p:sldId id="577" r:id="rId32"/>
    <p:sldId id="1427" r:id="rId33"/>
    <p:sldId id="1432" r:id="rId34"/>
    <p:sldId id="576" r:id="rId35"/>
    <p:sldId id="578" r:id="rId36"/>
    <p:sldId id="677" r:id="rId37"/>
    <p:sldId id="637" r:id="rId38"/>
    <p:sldId id="631" r:id="rId39"/>
    <p:sldId id="640" r:id="rId40"/>
    <p:sldId id="1429" r:id="rId41"/>
    <p:sldId id="630" r:id="rId42"/>
    <p:sldId id="642" r:id="rId43"/>
    <p:sldId id="641" r:id="rId44"/>
    <p:sldId id="643" r:id="rId45"/>
    <p:sldId id="639" r:id="rId46"/>
    <p:sldId id="638" r:id="rId47"/>
    <p:sldId id="1430" r:id="rId48"/>
    <p:sldId id="580" r:id="rId49"/>
    <p:sldId id="648" r:id="rId50"/>
    <p:sldId id="673" r:id="rId51"/>
    <p:sldId id="647" r:id="rId52"/>
    <p:sldId id="581" r:id="rId53"/>
    <p:sldId id="582" r:id="rId54"/>
    <p:sldId id="583" r:id="rId55"/>
    <p:sldId id="584" r:id="rId56"/>
    <p:sldId id="585" r:id="rId57"/>
    <p:sldId id="586" r:id="rId58"/>
    <p:sldId id="649" r:id="rId59"/>
    <p:sldId id="587" r:id="rId60"/>
    <p:sldId id="588" r:id="rId61"/>
    <p:sldId id="589" r:id="rId62"/>
    <p:sldId id="591" r:id="rId63"/>
    <p:sldId id="593" r:id="rId64"/>
    <p:sldId id="594" r:id="rId65"/>
    <p:sldId id="644" r:id="rId66"/>
    <p:sldId id="595" r:id="rId67"/>
    <p:sldId id="596" r:id="rId68"/>
    <p:sldId id="645" r:id="rId69"/>
    <p:sldId id="624" r:id="rId70"/>
    <p:sldId id="635" r:id="rId71"/>
    <p:sldId id="1431" r:id="rId72"/>
    <p:sldId id="1426" r:id="rId73"/>
    <p:sldId id="597" r:id="rId74"/>
    <p:sldId id="598" r:id="rId75"/>
    <p:sldId id="599" r:id="rId76"/>
    <p:sldId id="646" r:id="rId77"/>
    <p:sldId id="672" r:id="rId78"/>
    <p:sldId id="600" r:id="rId79"/>
    <p:sldId id="602" r:id="rId80"/>
    <p:sldId id="603" r:id="rId81"/>
    <p:sldId id="604" r:id="rId82"/>
    <p:sldId id="650" r:id="rId83"/>
    <p:sldId id="651" r:id="rId84"/>
    <p:sldId id="652" r:id="rId85"/>
    <p:sldId id="653" r:id="rId86"/>
    <p:sldId id="654" r:id="rId87"/>
    <p:sldId id="655" r:id="rId88"/>
    <p:sldId id="656" r:id="rId89"/>
    <p:sldId id="657" r:id="rId90"/>
    <p:sldId id="658" r:id="rId91"/>
    <p:sldId id="659" r:id="rId92"/>
    <p:sldId id="660" r:id="rId93"/>
    <p:sldId id="662" r:id="rId94"/>
    <p:sldId id="663" r:id="rId95"/>
    <p:sldId id="674" r:id="rId96"/>
    <p:sldId id="664" r:id="rId97"/>
    <p:sldId id="665" r:id="rId98"/>
    <p:sldId id="666" r:id="rId99"/>
    <p:sldId id="667" r:id="rId100"/>
    <p:sldId id="668" r:id="rId101"/>
    <p:sldId id="669" r:id="rId10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29" autoAdjust="0"/>
    <p:restoredTop sz="94660"/>
  </p:normalViewPr>
  <p:slideViewPr>
    <p:cSldViewPr snapToGrid="0">
      <p:cViewPr varScale="1">
        <p:scale>
          <a:sx n="77" d="100"/>
          <a:sy n="77" d="100"/>
        </p:scale>
        <p:origin x="8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12/3/2018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12/3/2018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E6D852-73D9-4532-9439-1DF977BF09F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6D852-73D9-4532-9439-1DF977BF09F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6D852-73D9-4532-9439-1DF977BF09F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6D852-73D9-4532-9439-1DF977BF09F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E6D852-73D9-4532-9439-1DF977BF09FD}"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E6D852-73D9-4532-9439-1DF977BF09FD}"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E6D852-73D9-4532-9439-1DF977BF09FD}"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law.cornell.edu/supremecourt/text/439/322#fn15" TargetMode="Externa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a:t>Mon., Dec. </a:t>
            </a:r>
            <a:r>
              <a:rPr lang="en-US" altLang="en-US"/>
              <a:t>3</a:t>
            </a:r>
            <a:endParaRPr lang="en-US" altLang="en-US" dirty="0"/>
          </a:p>
        </p:txBody>
      </p:sp>
    </p:spTree>
    <p:extLst>
      <p:ext uri="{BB962C8B-B14F-4D97-AF65-F5344CB8AC3E}">
        <p14:creationId xmlns:p14="http://schemas.microsoft.com/office/powerpoint/2010/main" val="390308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8176" y="1131888"/>
            <a:ext cx="8131175" cy="4597400"/>
          </a:xfrm>
        </p:spPr>
        <p:txBody>
          <a:bodyPr/>
          <a:lstStyle/>
          <a:p>
            <a:pPr eaLnBrk="1" hangingPunct="1"/>
            <a:r>
              <a:rPr lang="en-US" altLang="en-US" dirty="0"/>
              <a:t>one sovereign’s law in another sovereign’s courts…</a:t>
            </a:r>
          </a:p>
        </p:txBody>
      </p:sp>
    </p:spTree>
    <p:extLst>
      <p:ext uri="{BB962C8B-B14F-4D97-AF65-F5344CB8AC3E}">
        <p14:creationId xmlns:p14="http://schemas.microsoft.com/office/powerpoint/2010/main" val="210290827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133600" y="1131889"/>
            <a:ext cx="7905750" cy="4491037"/>
          </a:xfrm>
        </p:spPr>
        <p:txBody>
          <a:bodyPr/>
          <a:lstStyle/>
          <a:p>
            <a:r>
              <a:rPr lang="en-US" altLang="en-US" dirty="0"/>
              <a:t>look back at old cases in light of Hanna’s rejection of the outcome determinative test...</a:t>
            </a:r>
          </a:p>
        </p:txBody>
      </p:sp>
    </p:spTree>
    <p:extLst>
      <p:ext uri="{BB962C8B-B14F-4D97-AF65-F5344CB8AC3E}">
        <p14:creationId xmlns:p14="http://schemas.microsoft.com/office/powerpoint/2010/main" val="390215616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263316" y="1063626"/>
            <a:ext cx="9697452" cy="4708525"/>
          </a:xfrm>
        </p:spPr>
        <p:txBody>
          <a:bodyPr/>
          <a:lstStyle/>
          <a:p>
            <a:pPr eaLnBrk="1" hangingPunct="1"/>
            <a:r>
              <a:rPr lang="en-US" altLang="en-US" dirty="0"/>
              <a:t>could a federal court sitting in diversity create a judicially created limitations period different from that of the forum state? (</a:t>
            </a:r>
            <a:r>
              <a:rPr lang="en-US" altLang="en-US" i="1" dirty="0"/>
              <a:t>Guaranty Trust</a:t>
            </a:r>
            <a:r>
              <a:rPr lang="en-US" altLang="en-US" dirty="0"/>
              <a:t>)</a:t>
            </a:r>
          </a:p>
        </p:txBody>
      </p:sp>
    </p:spTree>
    <p:extLst>
      <p:ext uri="{BB962C8B-B14F-4D97-AF65-F5344CB8AC3E}">
        <p14:creationId xmlns:p14="http://schemas.microsoft.com/office/powerpoint/2010/main" val="57590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81200" y="274638"/>
            <a:ext cx="8229600" cy="6202362"/>
          </a:xfrm>
        </p:spPr>
        <p:txBody>
          <a:bodyPr/>
          <a:lstStyle/>
          <a:p>
            <a:pPr algn="l"/>
            <a:r>
              <a:rPr lang="en-US" altLang="en-US" dirty="0"/>
              <a:t>a federal court entertains a state law action, or action under the law of a foreign nation</a:t>
            </a:r>
            <a:br>
              <a:rPr lang="en-US" altLang="en-US" dirty="0"/>
            </a:br>
            <a:r>
              <a:rPr lang="en-US" altLang="en-US" dirty="0"/>
              <a:t/>
            </a:r>
            <a:br>
              <a:rPr lang="en-US" altLang="en-US" dirty="0"/>
            </a:br>
            <a:r>
              <a:rPr lang="en-US" altLang="en-US" dirty="0"/>
              <a:t>a state court entertains a federal action, or sister state action, or action under the law of a foreign nation</a:t>
            </a:r>
          </a:p>
        </p:txBody>
      </p:sp>
    </p:spTree>
    <p:extLst>
      <p:ext uri="{BB962C8B-B14F-4D97-AF65-F5344CB8AC3E}">
        <p14:creationId xmlns:p14="http://schemas.microsoft.com/office/powerpoint/2010/main" val="273132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43100" y="1131889"/>
            <a:ext cx="8096250" cy="4567237"/>
          </a:xfrm>
        </p:spPr>
        <p:txBody>
          <a:bodyPr/>
          <a:lstStyle/>
          <a:p>
            <a:pPr eaLnBrk="1" hangingPunct="1"/>
            <a:r>
              <a:rPr lang="en-US" altLang="en-US"/>
              <a:t>how to interpret the other sovereign’s law?</a:t>
            </a:r>
          </a:p>
        </p:txBody>
      </p:sp>
    </p:spTree>
    <p:extLst>
      <p:ext uri="{BB962C8B-B14F-4D97-AF65-F5344CB8AC3E}">
        <p14:creationId xmlns:p14="http://schemas.microsoft.com/office/powerpoint/2010/main" val="3134994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073" y="365125"/>
            <a:ext cx="10684727" cy="6035675"/>
          </a:xfrm>
        </p:spPr>
        <p:txBody>
          <a:bodyPr/>
          <a:lstStyle/>
          <a:p>
            <a:r>
              <a:rPr lang="en-US" dirty="0"/>
              <a:t>Swift v. Tyson</a:t>
            </a:r>
            <a:br>
              <a:rPr lang="en-US" dirty="0"/>
            </a:br>
            <a:r>
              <a:rPr lang="en-US" dirty="0"/>
              <a:t>Black &amp; White Taxicab</a:t>
            </a:r>
            <a:br>
              <a:rPr lang="en-US" dirty="0"/>
            </a:br>
            <a:r>
              <a:rPr lang="en-US" dirty="0"/>
              <a:t/>
            </a:r>
            <a:br>
              <a:rPr lang="en-US" dirty="0"/>
            </a:br>
            <a:r>
              <a:rPr lang="en-US" dirty="0"/>
              <a:t>if a state’s officials have chosen to adopt the general common law, a federal court will come to its own conclusion about what the general common law standard in the state is, without deferring to the state’s courts</a:t>
            </a:r>
            <a:br>
              <a:rPr lang="en-US" dirty="0"/>
            </a:br>
            <a:endParaRPr lang="en-US" dirty="0"/>
          </a:p>
        </p:txBody>
      </p:sp>
    </p:spTree>
    <p:extLst>
      <p:ext uri="{BB962C8B-B14F-4D97-AF65-F5344CB8AC3E}">
        <p14:creationId xmlns:p14="http://schemas.microsoft.com/office/powerpoint/2010/main" val="862939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365125"/>
            <a:ext cx="10643586" cy="5920265"/>
          </a:xfrm>
        </p:spPr>
        <p:txBody>
          <a:bodyPr/>
          <a:lstStyle/>
          <a:p>
            <a:r>
              <a:rPr lang="en-US" dirty="0"/>
              <a:t>that was probably what the state’s courts themselves wanted at the time</a:t>
            </a:r>
            <a:br>
              <a:rPr lang="en-US" dirty="0"/>
            </a:br>
            <a:r>
              <a:rPr lang="en-US" dirty="0"/>
              <a:t/>
            </a:r>
            <a:br>
              <a:rPr lang="en-US" dirty="0"/>
            </a:br>
            <a:r>
              <a:rPr lang="en-US" dirty="0"/>
              <a:t>they would not defer to what sister state courts said about the general common law in the sister state</a:t>
            </a:r>
          </a:p>
        </p:txBody>
      </p:sp>
    </p:spTree>
    <p:extLst>
      <p:ext uri="{BB962C8B-B14F-4D97-AF65-F5344CB8AC3E}">
        <p14:creationId xmlns:p14="http://schemas.microsoft.com/office/powerpoint/2010/main" val="282955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6169490"/>
          </a:xfrm>
        </p:spPr>
        <p:txBody>
          <a:bodyPr/>
          <a:lstStyle/>
          <a:p>
            <a:r>
              <a:rPr lang="en-US" dirty="0"/>
              <a:t>but over time most state courts began understanding the common law standards applying in their state as whatever their state’s courts said they were</a:t>
            </a:r>
          </a:p>
        </p:txBody>
      </p:sp>
    </p:spTree>
    <p:extLst>
      <p:ext uri="{BB962C8B-B14F-4D97-AF65-F5344CB8AC3E}">
        <p14:creationId xmlns:p14="http://schemas.microsoft.com/office/powerpoint/2010/main" val="1873596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5879558"/>
          </a:xfrm>
        </p:spPr>
        <p:txBody>
          <a:bodyPr/>
          <a:lstStyle/>
          <a:p>
            <a:r>
              <a:rPr lang="en-US" dirty="0"/>
              <a:t>Erie RR v. Tompkins</a:t>
            </a:r>
            <a:br>
              <a:rPr lang="en-US" dirty="0"/>
            </a:br>
            <a:r>
              <a:rPr lang="en-US" dirty="0"/>
              <a:t/>
            </a:r>
            <a:br>
              <a:rPr lang="en-US" dirty="0"/>
            </a:br>
            <a:r>
              <a:rPr lang="en-US" dirty="0"/>
              <a:t>a federal court applying state law (e.g. when sitting in diversity or supplemental jurisdiction) should defer to the state’s courts concerning the content of the state’s law</a:t>
            </a:r>
            <a:br>
              <a:rPr lang="en-US" dirty="0"/>
            </a:br>
            <a:r>
              <a:rPr lang="en-US" dirty="0"/>
              <a:t/>
            </a:r>
            <a:br>
              <a:rPr lang="en-US" dirty="0"/>
            </a:br>
            <a:r>
              <a:rPr lang="en-US" dirty="0"/>
              <a:t>this includes the state’s common law</a:t>
            </a:r>
            <a:br>
              <a:rPr lang="en-US" dirty="0"/>
            </a:br>
            <a:endParaRPr lang="en-US" dirty="0"/>
          </a:p>
        </p:txBody>
      </p:sp>
    </p:spTree>
    <p:extLst>
      <p:ext uri="{BB962C8B-B14F-4D97-AF65-F5344CB8AC3E}">
        <p14:creationId xmlns:p14="http://schemas.microsoft.com/office/powerpoint/2010/main" val="2505115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951038" y="1131889"/>
            <a:ext cx="8088312" cy="4567237"/>
          </a:xfrm>
        </p:spPr>
        <p:txBody>
          <a:bodyPr/>
          <a:lstStyle/>
          <a:p>
            <a:pPr eaLnBrk="1" hangingPunct="1"/>
            <a:r>
              <a:rPr lang="en-US" altLang="en-US" dirty="0"/>
              <a:t>“There is no general federal common law.”</a:t>
            </a:r>
          </a:p>
        </p:txBody>
      </p:sp>
    </p:spTree>
    <p:extLst>
      <p:ext uri="{BB962C8B-B14F-4D97-AF65-F5344CB8AC3E}">
        <p14:creationId xmlns:p14="http://schemas.microsoft.com/office/powerpoint/2010/main" val="1862455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46826"/>
          </a:xfrm>
        </p:spPr>
        <p:txBody>
          <a:bodyPr/>
          <a:lstStyle/>
          <a:p>
            <a:r>
              <a:rPr lang="en-US" i="1" dirty="0"/>
              <a:t>how</a:t>
            </a:r>
            <a:r>
              <a:rPr lang="en-US" dirty="0"/>
              <a:t> should a federal court defer to a state’s courts concerning the state’s law? </a:t>
            </a:r>
          </a:p>
        </p:txBody>
      </p:sp>
    </p:spTree>
    <p:extLst>
      <p:ext uri="{BB962C8B-B14F-4D97-AF65-F5344CB8AC3E}">
        <p14:creationId xmlns:p14="http://schemas.microsoft.com/office/powerpoint/2010/main" val="2504275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6002221"/>
          </a:xfrm>
        </p:spPr>
        <p:txBody>
          <a:bodyPr/>
          <a:lstStyle/>
          <a:p>
            <a:r>
              <a:rPr lang="en-US" dirty="0"/>
              <a:t>act like a lower state court?</a:t>
            </a:r>
          </a:p>
        </p:txBody>
      </p:sp>
    </p:spTree>
    <p:extLst>
      <p:ext uri="{BB962C8B-B14F-4D97-AF65-F5344CB8AC3E}">
        <p14:creationId xmlns:p14="http://schemas.microsoft.com/office/powerpoint/2010/main" val="1602892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a:t>issue preclusion</a:t>
            </a:r>
          </a:p>
        </p:txBody>
      </p:sp>
    </p:spTree>
    <p:extLst>
      <p:ext uri="{BB962C8B-B14F-4D97-AF65-F5344CB8AC3E}">
        <p14:creationId xmlns:p14="http://schemas.microsoft.com/office/powerpoint/2010/main" val="3039901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24524"/>
          </a:xfrm>
        </p:spPr>
        <p:txBody>
          <a:bodyPr>
            <a:normAutofit fontScale="90000"/>
          </a:bodyPr>
          <a:lstStyle/>
          <a:p>
            <a:r>
              <a:rPr lang="en-US" dirty="0"/>
              <a:t>imagine there is an old state </a:t>
            </a:r>
            <a:r>
              <a:rPr lang="en-US" dirty="0" err="1"/>
              <a:t>SCt</a:t>
            </a:r>
            <a:r>
              <a:rPr lang="en-US" dirty="0"/>
              <a:t> decision saying “X,” which the state </a:t>
            </a:r>
            <a:r>
              <a:rPr lang="en-US" dirty="0" err="1"/>
              <a:t>SCt</a:t>
            </a:r>
            <a:r>
              <a:rPr lang="en-US" dirty="0"/>
              <a:t> is likely to overrule</a:t>
            </a:r>
            <a:br>
              <a:rPr lang="en-US" dirty="0"/>
            </a:br>
            <a:r>
              <a:rPr lang="en-US" dirty="0"/>
              <a:t/>
            </a:r>
            <a:br>
              <a:rPr lang="en-US" dirty="0"/>
            </a:br>
            <a:r>
              <a:rPr lang="en-US" dirty="0"/>
              <a:t>state court system		federal court system</a:t>
            </a:r>
            <a:br>
              <a:rPr lang="en-US" dirty="0"/>
            </a:br>
            <a:r>
              <a:rPr lang="en-US" dirty="0"/>
              <a:t/>
            </a:r>
            <a:br>
              <a:rPr lang="en-US" dirty="0"/>
            </a:br>
            <a:r>
              <a:rPr lang="en-US" dirty="0"/>
              <a:t>state </a:t>
            </a:r>
            <a:r>
              <a:rPr lang="en-US" dirty="0" err="1"/>
              <a:t>SCt</a:t>
            </a:r>
            <a:r>
              <a:rPr lang="en-US" dirty="0"/>
              <a:t>: 	“not-X”		fed Ct App:	“X”</a:t>
            </a:r>
            <a:br>
              <a:rPr lang="en-US" dirty="0"/>
            </a:br>
            <a:r>
              <a:rPr lang="en-US" dirty="0"/>
              <a:t>state Ct App:	“X”			fed Dist. Ct.	“X”</a:t>
            </a:r>
            <a:br>
              <a:rPr lang="en-US" dirty="0"/>
            </a:br>
            <a:r>
              <a:rPr lang="en-US" dirty="0"/>
              <a:t>state trial </a:t>
            </a:r>
            <a:r>
              <a:rPr lang="en-US" dirty="0" err="1"/>
              <a:t>ct</a:t>
            </a:r>
            <a:r>
              <a:rPr lang="en-US" dirty="0"/>
              <a:t>:	“X”</a:t>
            </a:r>
            <a:br>
              <a:rPr lang="en-US" dirty="0"/>
            </a:br>
            <a:r>
              <a:rPr lang="en-US" dirty="0"/>
              <a:t/>
            </a:r>
            <a:br>
              <a:rPr lang="en-US" dirty="0"/>
            </a:br>
            <a:endParaRPr lang="en-US" dirty="0"/>
          </a:p>
        </p:txBody>
      </p:sp>
    </p:spTree>
    <p:extLst>
      <p:ext uri="{BB962C8B-B14F-4D97-AF65-F5344CB8AC3E}">
        <p14:creationId xmlns:p14="http://schemas.microsoft.com/office/powerpoint/2010/main" val="1442057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5868407"/>
          </a:xfrm>
        </p:spPr>
        <p:txBody>
          <a:bodyPr/>
          <a:lstStyle/>
          <a:p>
            <a:r>
              <a:rPr lang="en-US" dirty="0"/>
              <a:t>instead</a:t>
            </a:r>
            <a:r>
              <a:rPr lang="mr-IN" dirty="0"/>
              <a:t>…</a:t>
            </a:r>
            <a:r>
              <a:rPr lang="en-US" dirty="0"/>
              <a:t/>
            </a:r>
            <a:br>
              <a:rPr lang="en-US" dirty="0"/>
            </a:br>
            <a:r>
              <a:rPr lang="en-US" dirty="0"/>
              <a:t/>
            </a:r>
            <a:br>
              <a:rPr lang="en-US" dirty="0"/>
            </a:br>
            <a:r>
              <a:rPr lang="en-US" dirty="0"/>
              <a:t>predictive method</a:t>
            </a:r>
            <a:br>
              <a:rPr lang="en-US" dirty="0"/>
            </a:br>
            <a:r>
              <a:rPr lang="en-US" dirty="0"/>
              <a:t/>
            </a:r>
            <a:br>
              <a:rPr lang="en-US" dirty="0"/>
            </a:br>
            <a:r>
              <a:rPr lang="en-US" dirty="0"/>
              <a:t>(also </a:t>
            </a:r>
            <a:r>
              <a:rPr lang="en-US" dirty="0" smtClean="0"/>
              <a:t>commonly used </a:t>
            </a:r>
            <a:r>
              <a:rPr lang="en-US" dirty="0"/>
              <a:t>by state courts for sister-state law)</a:t>
            </a:r>
          </a:p>
        </p:txBody>
      </p:sp>
    </p:spTree>
    <p:extLst>
      <p:ext uri="{BB962C8B-B14F-4D97-AF65-F5344CB8AC3E}">
        <p14:creationId xmlns:p14="http://schemas.microsoft.com/office/powerpoint/2010/main" val="4149308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56" y="365125"/>
            <a:ext cx="10840844" cy="5901860"/>
          </a:xfrm>
        </p:spPr>
        <p:txBody>
          <a:bodyPr/>
          <a:lstStyle/>
          <a:p>
            <a:r>
              <a:rPr lang="en-US" dirty="0"/>
              <a:t>or certification</a:t>
            </a:r>
            <a:r>
              <a:rPr lang="mr-IN" dirty="0"/>
              <a:t>…</a:t>
            </a:r>
            <a:endParaRPr lang="en-US" dirty="0"/>
          </a:p>
        </p:txBody>
      </p:sp>
    </p:spTree>
    <p:extLst>
      <p:ext uri="{BB962C8B-B14F-4D97-AF65-F5344CB8AC3E}">
        <p14:creationId xmlns:p14="http://schemas.microsoft.com/office/powerpoint/2010/main" val="1093335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6113734"/>
          </a:xfrm>
        </p:spPr>
        <p:txBody>
          <a:bodyPr/>
          <a:lstStyle/>
          <a:p>
            <a:r>
              <a:rPr lang="en-US" dirty="0"/>
              <a:t>choice of law</a:t>
            </a:r>
            <a:br>
              <a:rPr lang="en-US" dirty="0"/>
            </a:br>
            <a:endParaRPr lang="en-US" dirty="0"/>
          </a:p>
        </p:txBody>
      </p:sp>
    </p:spTree>
    <p:extLst>
      <p:ext uri="{BB962C8B-B14F-4D97-AF65-F5344CB8AC3E}">
        <p14:creationId xmlns:p14="http://schemas.microsoft.com/office/powerpoint/2010/main" val="3512210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6035675"/>
          </a:xfrm>
        </p:spPr>
        <p:txBody>
          <a:bodyPr/>
          <a:lstStyle/>
          <a:p>
            <a:r>
              <a:rPr lang="en-US" dirty="0"/>
              <a:t>choice of “substantive” law in state court</a:t>
            </a:r>
            <a:br>
              <a:rPr lang="en-US" dirty="0"/>
            </a:br>
            <a:r>
              <a:rPr lang="en-US" dirty="0"/>
              <a:t/>
            </a:r>
            <a:br>
              <a:rPr lang="en-US" dirty="0"/>
            </a:br>
            <a:r>
              <a:rPr lang="en-US" dirty="0"/>
              <a:t>choice between: </a:t>
            </a:r>
            <a:br>
              <a:rPr lang="en-US" dirty="0"/>
            </a:br>
            <a:r>
              <a:rPr lang="en-US" dirty="0"/>
              <a:t/>
            </a:r>
            <a:br>
              <a:rPr lang="en-US" dirty="0"/>
            </a:br>
            <a:r>
              <a:rPr lang="en-US" dirty="0"/>
              <a:t>- two states’ laws (Nevada or California?)</a:t>
            </a:r>
            <a:br>
              <a:rPr lang="en-US" dirty="0"/>
            </a:br>
            <a:r>
              <a:rPr lang="en-US" dirty="0"/>
              <a:t>- two countries’ laws (Germany or Brazil?)</a:t>
            </a:r>
            <a:br>
              <a:rPr lang="en-US" dirty="0"/>
            </a:br>
            <a:r>
              <a:rPr lang="en-US" dirty="0"/>
              <a:t>- a state’s law and a country’s law (Germany or 	California?)</a:t>
            </a:r>
            <a:br>
              <a:rPr lang="en-US" dirty="0"/>
            </a:br>
            <a:endParaRPr lang="en-US" dirty="0"/>
          </a:p>
        </p:txBody>
      </p:sp>
    </p:spTree>
    <p:extLst>
      <p:ext uri="{BB962C8B-B14F-4D97-AF65-F5344CB8AC3E}">
        <p14:creationId xmlns:p14="http://schemas.microsoft.com/office/powerpoint/2010/main" val="533314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435" y="365125"/>
            <a:ext cx="10821365" cy="6151422"/>
          </a:xfrm>
        </p:spPr>
        <p:txBody>
          <a:bodyPr/>
          <a:lstStyle/>
          <a:p>
            <a:r>
              <a:rPr lang="en-US" dirty="0"/>
              <a:t>what about a choice between federal law and a state’s law?</a:t>
            </a:r>
          </a:p>
        </p:txBody>
      </p:sp>
    </p:spTree>
    <p:extLst>
      <p:ext uri="{BB962C8B-B14F-4D97-AF65-F5344CB8AC3E}">
        <p14:creationId xmlns:p14="http://schemas.microsoft.com/office/powerpoint/2010/main" val="515465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500" y="320520"/>
            <a:ext cx="10741241" cy="5760467"/>
          </a:xfrm>
        </p:spPr>
        <p:txBody>
          <a:bodyPr>
            <a:normAutofit/>
          </a:bodyPr>
          <a:lstStyle/>
          <a:p>
            <a:r>
              <a:rPr lang="en-US" dirty="0"/>
              <a:t>two married Georgians get into an accident in California</a:t>
            </a:r>
            <a:br>
              <a:rPr lang="en-US" dirty="0"/>
            </a:br>
            <a:r>
              <a:rPr lang="en-US" dirty="0"/>
              <a:t/>
            </a:r>
            <a:br>
              <a:rPr lang="en-US" dirty="0"/>
            </a:br>
            <a:r>
              <a:rPr lang="en-US" dirty="0"/>
              <a:t>the husband wishes to sue the wife for negligence</a:t>
            </a:r>
            <a:br>
              <a:rPr lang="en-US" dirty="0"/>
            </a:br>
            <a:r>
              <a:rPr lang="en-US" dirty="0"/>
              <a:t/>
            </a:r>
            <a:br>
              <a:rPr lang="en-US" dirty="0"/>
            </a:br>
            <a:r>
              <a:rPr lang="en-US" dirty="0"/>
              <a:t>Ga. law – spousal immunity</a:t>
            </a:r>
            <a:br>
              <a:rPr lang="en-US" dirty="0"/>
            </a:br>
            <a:r>
              <a:rPr lang="en-US" dirty="0"/>
              <a:t>Ca. law – </a:t>
            </a:r>
            <a:r>
              <a:rPr lang="en-US" dirty="0" smtClean="0"/>
              <a:t>spousal negligence liability</a:t>
            </a:r>
            <a:endParaRPr lang="en-US" dirty="0"/>
          </a:p>
        </p:txBody>
      </p:sp>
    </p:spTree>
    <p:extLst>
      <p:ext uri="{BB962C8B-B14F-4D97-AF65-F5344CB8AC3E}">
        <p14:creationId xmlns:p14="http://schemas.microsoft.com/office/powerpoint/2010/main" val="13229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991070"/>
          </a:xfrm>
        </p:spPr>
        <p:txBody>
          <a:bodyPr/>
          <a:lstStyle/>
          <a:p>
            <a:r>
              <a:rPr lang="en-US" dirty="0"/>
              <a:t>assume the case is before a Virginia </a:t>
            </a:r>
            <a:r>
              <a:rPr lang="en-US" dirty="0" smtClean="0"/>
              <a:t>(or Ga.) state </a:t>
            </a:r>
            <a:r>
              <a:rPr lang="en-US" dirty="0"/>
              <a:t>court</a:t>
            </a:r>
            <a:r>
              <a:rPr lang="mr-IN" dirty="0"/>
              <a:t>…</a:t>
            </a:r>
            <a:r>
              <a:rPr lang="en-US" dirty="0"/>
              <a:t/>
            </a:r>
            <a:br>
              <a:rPr lang="en-US" dirty="0"/>
            </a:br>
            <a:r>
              <a:rPr lang="en-US" dirty="0"/>
              <a:t/>
            </a:r>
            <a:br>
              <a:rPr lang="en-US" dirty="0"/>
            </a:br>
            <a:r>
              <a:rPr lang="en-US" dirty="0" err="1"/>
              <a:t>lex</a:t>
            </a:r>
            <a:r>
              <a:rPr lang="en-US" dirty="0"/>
              <a:t> loci </a:t>
            </a:r>
            <a:r>
              <a:rPr lang="en-US" dirty="0" err="1"/>
              <a:t>delicti</a:t>
            </a:r>
            <a:r>
              <a:rPr lang="en-US" dirty="0"/>
              <a:t/>
            </a:r>
            <a:br>
              <a:rPr lang="en-US" dirty="0"/>
            </a:br>
            <a:r>
              <a:rPr lang="en-US" dirty="0"/>
              <a:t/>
            </a:r>
            <a:br>
              <a:rPr lang="en-US" dirty="0"/>
            </a:br>
            <a:r>
              <a:rPr lang="en-US" dirty="0"/>
              <a:t>the tort law of the place of the harm applies</a:t>
            </a:r>
            <a:br>
              <a:rPr lang="en-US" dirty="0"/>
            </a:br>
            <a:r>
              <a:rPr lang="en-US" dirty="0"/>
              <a:t/>
            </a:r>
            <a:br>
              <a:rPr lang="en-US" dirty="0"/>
            </a:br>
            <a:r>
              <a:rPr lang="en-US" dirty="0"/>
              <a:t>the court would apply California law and allow the husband’s action to proceed</a:t>
            </a:r>
          </a:p>
        </p:txBody>
      </p:sp>
    </p:spTree>
    <p:extLst>
      <p:ext uri="{BB962C8B-B14F-4D97-AF65-F5344CB8AC3E}">
        <p14:creationId xmlns:p14="http://schemas.microsoft.com/office/powerpoint/2010/main" val="2421734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991070"/>
          </a:xfrm>
        </p:spPr>
        <p:txBody>
          <a:bodyPr>
            <a:normAutofit fontScale="90000"/>
          </a:bodyPr>
          <a:lstStyle/>
          <a:p>
            <a:r>
              <a:rPr lang="en-US" dirty="0"/>
              <a:t>assume the case is before a Pennsylvania </a:t>
            </a:r>
            <a:r>
              <a:rPr lang="en-US" dirty="0" smtClean="0"/>
              <a:t>(or Ca.) state </a:t>
            </a:r>
            <a:r>
              <a:rPr lang="en-US" dirty="0"/>
              <a:t>court</a:t>
            </a:r>
            <a:r>
              <a:rPr lang="mr-IN" dirty="0"/>
              <a:t>…</a:t>
            </a:r>
            <a:r>
              <a:rPr lang="en-US" dirty="0"/>
              <a:t/>
            </a:r>
            <a:br>
              <a:rPr lang="en-US" dirty="0"/>
            </a:br>
            <a:r>
              <a:rPr lang="en-US" dirty="0"/>
              <a:t/>
            </a:r>
            <a:br>
              <a:rPr lang="en-US" dirty="0"/>
            </a:br>
            <a:r>
              <a:rPr lang="en-US" dirty="0"/>
              <a:t>interest analysis</a:t>
            </a:r>
            <a:br>
              <a:rPr lang="en-US" dirty="0"/>
            </a:br>
            <a:r>
              <a:rPr lang="en-US" dirty="0"/>
              <a:t/>
            </a:r>
            <a:br>
              <a:rPr lang="en-US" dirty="0"/>
            </a:br>
            <a:r>
              <a:rPr lang="en-US" dirty="0"/>
              <a:t>concerning spousal immunity, the law of the place of the marital domicile applies</a:t>
            </a:r>
            <a:br>
              <a:rPr lang="en-US" dirty="0"/>
            </a:br>
            <a:r>
              <a:rPr lang="en-US" dirty="0"/>
              <a:t/>
            </a:r>
            <a:br>
              <a:rPr lang="en-US" dirty="0"/>
            </a:br>
            <a:r>
              <a:rPr lang="en-US" dirty="0"/>
              <a:t>the court would apply Georgia law and bar the husband’s action</a:t>
            </a:r>
          </a:p>
        </p:txBody>
      </p:sp>
    </p:spTree>
    <p:extLst>
      <p:ext uri="{BB962C8B-B14F-4D97-AF65-F5344CB8AC3E}">
        <p14:creationId xmlns:p14="http://schemas.microsoft.com/office/powerpoint/2010/main" val="1205316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373" y="365125"/>
            <a:ext cx="11603005" cy="6017920"/>
          </a:xfrm>
        </p:spPr>
        <p:txBody>
          <a:bodyPr>
            <a:noAutofit/>
          </a:bodyPr>
          <a:lstStyle/>
          <a:p>
            <a:r>
              <a:rPr lang="en-US" sz="3200" dirty="0"/>
              <a:t>horizontal choice of “procedural” law</a:t>
            </a:r>
            <a:br>
              <a:rPr lang="en-US" sz="3200" dirty="0"/>
            </a:br>
            <a:r>
              <a:rPr lang="en-US" sz="3200" dirty="0"/>
              <a:t/>
            </a:r>
            <a:br>
              <a:rPr lang="en-US" sz="3200" dirty="0"/>
            </a:br>
            <a:r>
              <a:rPr lang="en-US" sz="3200" dirty="0"/>
              <a:t>one Californian kills another Californian in an accident in California</a:t>
            </a:r>
            <a:br>
              <a:rPr lang="en-US" sz="3200" dirty="0"/>
            </a:br>
            <a:r>
              <a:rPr lang="en-US" sz="3200" dirty="0"/>
              <a:t/>
            </a:r>
            <a:br>
              <a:rPr lang="en-US" sz="3200" dirty="0"/>
            </a:br>
            <a:r>
              <a:rPr lang="en-US" sz="3200" dirty="0"/>
              <a:t>a Virginia state court is entertaining the California wrongful death action </a:t>
            </a:r>
            <a:br>
              <a:rPr lang="en-US" sz="3200" dirty="0"/>
            </a:br>
            <a:r>
              <a:rPr lang="en-US" sz="3200" dirty="0"/>
              <a:t/>
            </a:r>
            <a:br>
              <a:rPr lang="en-US" sz="3200" dirty="0"/>
            </a:br>
            <a:r>
              <a:rPr lang="en-US" sz="3200" dirty="0"/>
              <a:t>should it use Virginia’s or California’s:</a:t>
            </a:r>
            <a:br>
              <a:rPr lang="en-US" sz="3200" dirty="0"/>
            </a:br>
            <a:r>
              <a:rPr lang="en-US" sz="3200" dirty="0"/>
              <a:t/>
            </a:r>
            <a:br>
              <a:rPr lang="en-US" sz="3200" dirty="0"/>
            </a:br>
            <a:r>
              <a:rPr lang="en-US" sz="3200" dirty="0"/>
              <a:t>statute of limitation?</a:t>
            </a:r>
            <a:br>
              <a:rPr lang="en-US" sz="3200" dirty="0"/>
            </a:br>
            <a:r>
              <a:rPr lang="en-US" sz="3200" dirty="0"/>
              <a:t>service rules?</a:t>
            </a:r>
            <a:br>
              <a:rPr lang="en-US" sz="3200" dirty="0"/>
            </a:br>
            <a:r>
              <a:rPr lang="en-US" sz="3200" dirty="0"/>
              <a:t>pleading standards?</a:t>
            </a:r>
          </a:p>
        </p:txBody>
      </p:sp>
    </p:spTree>
    <p:extLst>
      <p:ext uri="{BB962C8B-B14F-4D97-AF65-F5344CB8AC3E}">
        <p14:creationId xmlns:p14="http://schemas.microsoft.com/office/powerpoint/2010/main" val="364404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a:t>if in an earlier case an issue was </a:t>
            </a:r>
            <a:br>
              <a:rPr lang="en-CA" altLang="en-US" dirty="0"/>
            </a:br>
            <a:r>
              <a:rPr lang="en-CA" altLang="en-US" dirty="0"/>
              <a:t/>
            </a:r>
            <a:br>
              <a:rPr lang="en-CA" altLang="en-US" dirty="0"/>
            </a:br>
            <a:r>
              <a:rPr lang="en-CA" altLang="en-US" dirty="0"/>
              <a:t>- actually litigated and decided</a:t>
            </a:r>
            <a:br>
              <a:rPr lang="en-CA" altLang="en-US" dirty="0"/>
            </a:br>
            <a:r>
              <a:rPr lang="en-US" altLang="en-US" dirty="0"/>
              <a:t/>
            </a:r>
            <a:br>
              <a:rPr lang="en-US" altLang="en-US" dirty="0"/>
            </a:br>
            <a:r>
              <a:rPr lang="en-US" altLang="en-US" dirty="0"/>
              <a:t>- </a:t>
            </a:r>
            <a:r>
              <a:rPr lang="en-CA" altLang="en-US" dirty="0"/>
              <a:t>litigated fairly and fully</a:t>
            </a:r>
            <a:br>
              <a:rPr lang="en-CA" altLang="en-US" dirty="0"/>
            </a:br>
            <a:r>
              <a:rPr lang="en-US" altLang="en-US" dirty="0"/>
              <a:t/>
            </a:r>
            <a:br>
              <a:rPr lang="en-US" altLang="en-US" dirty="0"/>
            </a:br>
            <a:r>
              <a:rPr lang="en-US" altLang="en-US" dirty="0"/>
              <a:t>- </a:t>
            </a:r>
            <a:r>
              <a:rPr lang="en-CA" altLang="en-US" dirty="0"/>
              <a:t>and essential to the decision</a:t>
            </a:r>
            <a:br>
              <a:rPr lang="en-CA" altLang="en-US" dirty="0"/>
            </a:br>
            <a:r>
              <a:rPr lang="en-US" altLang="en-US" dirty="0"/>
              <a:t/>
            </a:r>
            <a:br>
              <a:rPr lang="en-US" altLang="en-US" dirty="0"/>
            </a:br>
            <a:r>
              <a:rPr lang="en-CA" altLang="en-US" dirty="0"/>
              <a:t>then the earlier determination of the issue precludes </a:t>
            </a:r>
            <a:r>
              <a:rPr lang="en-CA" altLang="en-US" dirty="0" err="1"/>
              <a:t>relitigation</a:t>
            </a:r>
            <a:r>
              <a:rPr lang="en-CA" altLang="en-US" dirty="0"/>
              <a:t> of the same issue by someone who was a party (or in </a:t>
            </a:r>
            <a:r>
              <a:rPr lang="en-CA" altLang="en-US" dirty="0" err="1"/>
              <a:t>privity</a:t>
            </a:r>
            <a:r>
              <a:rPr lang="en-CA" altLang="en-US" dirty="0"/>
              <a:t> with a party) in the earlier litigation</a:t>
            </a:r>
            <a:r>
              <a:rPr lang="en-US" altLang="en-US" dirty="0"/>
              <a:t/>
            </a:r>
            <a:br>
              <a:rPr lang="en-US" altLang="en-US" dirty="0"/>
            </a:br>
            <a:endParaRPr lang="en-US" altLang="en-US" dirty="0"/>
          </a:p>
        </p:txBody>
      </p:sp>
    </p:spTree>
    <p:extLst>
      <p:ext uri="{BB962C8B-B14F-4D97-AF65-F5344CB8AC3E}">
        <p14:creationId xmlns:p14="http://schemas.microsoft.com/office/powerpoint/2010/main" val="2852229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562" y="365125"/>
            <a:ext cx="10879238" cy="6128272"/>
          </a:xfrm>
        </p:spPr>
        <p:txBody>
          <a:bodyPr/>
          <a:lstStyle/>
          <a:p>
            <a:r>
              <a:rPr lang="en-US" dirty="0"/>
              <a:t>an understanding of a rule’s being substantive or procedural by looking to the views of the officials of the state that created the rule</a:t>
            </a:r>
          </a:p>
        </p:txBody>
      </p:sp>
    </p:spTree>
    <p:extLst>
      <p:ext uri="{BB962C8B-B14F-4D97-AF65-F5344CB8AC3E}">
        <p14:creationId xmlns:p14="http://schemas.microsoft.com/office/powerpoint/2010/main" val="831355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03249" y="635621"/>
            <a:ext cx="10002643" cy="5464096"/>
          </a:xfrm>
        </p:spPr>
        <p:txBody>
          <a:bodyPr>
            <a:normAutofit fontScale="90000"/>
          </a:bodyPr>
          <a:lstStyle/>
          <a:p>
            <a:r>
              <a:rPr lang="en-US" altLang="en-US" dirty="0"/>
              <a:t>“substantive” = the officials of the state that created the rule want it to be used by other court systems</a:t>
            </a:r>
            <a:br>
              <a:rPr lang="en-US" altLang="en-US" dirty="0"/>
            </a:br>
            <a:r>
              <a:rPr lang="en-US" altLang="en-US" dirty="0"/>
              <a:t>- e.g. they consider it part of the state’s cause of action, following those actions into other court systems</a:t>
            </a:r>
            <a:br>
              <a:rPr lang="en-US" altLang="en-US" dirty="0"/>
            </a:br>
            <a:r>
              <a:rPr lang="en-US" altLang="en-US" dirty="0"/>
              <a:t/>
            </a:r>
            <a:br>
              <a:rPr lang="en-US" altLang="en-US" dirty="0"/>
            </a:br>
            <a:r>
              <a:rPr lang="en-US" altLang="en-US" dirty="0"/>
              <a:t>“procedural” = the officials of the state that created the rule want it to apply only in the state’s own courts, including to causes of action under other states’ laws</a:t>
            </a:r>
          </a:p>
        </p:txBody>
      </p:sp>
    </p:spTree>
    <p:extLst>
      <p:ext uri="{BB962C8B-B14F-4D97-AF65-F5344CB8AC3E}">
        <p14:creationId xmlns:p14="http://schemas.microsoft.com/office/powerpoint/2010/main" val="2736696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6C52B-994B-5245-AA1F-843E7DF49930}"/>
              </a:ext>
            </a:extLst>
          </p:cNvPr>
          <p:cNvSpPr>
            <a:spLocks noGrp="1"/>
          </p:cNvSpPr>
          <p:nvPr>
            <p:ph type="title"/>
          </p:nvPr>
        </p:nvSpPr>
        <p:spPr>
          <a:xfrm>
            <a:off x="169333" y="365125"/>
            <a:ext cx="11887199" cy="6250164"/>
          </a:xfrm>
        </p:spPr>
        <p:txBody>
          <a:bodyPr>
            <a:noAutofit/>
          </a:bodyPr>
          <a:lstStyle/>
          <a:p>
            <a:r>
              <a:rPr lang="en-US" sz="3600" dirty="0"/>
              <a:t>some ”substantive” law is not bound up with a cause of action…</a:t>
            </a:r>
            <a:br>
              <a:rPr lang="en-US" sz="3600" dirty="0"/>
            </a:br>
            <a:r>
              <a:rPr lang="en-US" sz="3600" dirty="0"/>
              <a:t/>
            </a:r>
            <a:br>
              <a:rPr lang="en-US" sz="3600" dirty="0"/>
            </a:br>
            <a:r>
              <a:rPr lang="en-US" sz="3600" dirty="0"/>
              <a:t>one Californian kills another Californian in an accident in California</a:t>
            </a:r>
            <a:br>
              <a:rPr lang="en-US" sz="3600" dirty="0"/>
            </a:br>
            <a:r>
              <a:rPr lang="en-US" sz="3600" dirty="0"/>
              <a:t/>
            </a:r>
            <a:br>
              <a:rPr lang="en-US" sz="3600" dirty="0"/>
            </a:br>
            <a:r>
              <a:rPr lang="en-US" sz="3600" dirty="0"/>
              <a:t>a Virginia state court is entertaining the California wrongful death action </a:t>
            </a:r>
            <a:br>
              <a:rPr lang="en-US" sz="3600" dirty="0"/>
            </a:br>
            <a:r>
              <a:rPr lang="en-US" sz="3600" dirty="0"/>
              <a:t/>
            </a:r>
            <a:br>
              <a:rPr lang="en-US" sz="3600" dirty="0"/>
            </a:br>
            <a:r>
              <a:rPr lang="en-US" sz="3600" dirty="0"/>
              <a:t>the California defendant has a Nevada lawyer and speaks to the lawyer in Nevada about the case</a:t>
            </a:r>
            <a:br>
              <a:rPr lang="en-US" sz="3600" dirty="0"/>
            </a:br>
            <a:r>
              <a:rPr lang="en-US" sz="3600" dirty="0"/>
              <a:t/>
            </a:r>
            <a:br>
              <a:rPr lang="en-US" sz="3600" dirty="0"/>
            </a:br>
            <a:r>
              <a:rPr lang="en-US" sz="3600" dirty="0"/>
              <a:t>which attorney-client privilege law applies?</a:t>
            </a:r>
            <a:br>
              <a:rPr lang="en-US" sz="3600" dirty="0"/>
            </a:br>
            <a:r>
              <a:rPr lang="en-US" sz="3600" dirty="0"/>
              <a:t>Cal? </a:t>
            </a:r>
            <a:r>
              <a:rPr lang="en-US" sz="3600" dirty="0" err="1"/>
              <a:t>Va</a:t>
            </a:r>
            <a:r>
              <a:rPr lang="en-US" sz="3600" dirty="0"/>
              <a:t>? </a:t>
            </a:r>
            <a:r>
              <a:rPr lang="en-US" sz="3600" dirty="0" err="1"/>
              <a:t>Nev</a:t>
            </a:r>
            <a:r>
              <a:rPr lang="en-US" sz="3600" dirty="0"/>
              <a:t>?</a:t>
            </a:r>
          </a:p>
        </p:txBody>
      </p:sp>
    </p:spTree>
    <p:extLst>
      <p:ext uri="{BB962C8B-B14F-4D97-AF65-F5344CB8AC3E}">
        <p14:creationId xmlns:p14="http://schemas.microsoft.com/office/powerpoint/2010/main" val="2076260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185987"/>
          </a:xfrm>
        </p:spPr>
        <p:txBody>
          <a:bodyPr/>
          <a:lstStyle/>
          <a:p>
            <a:r>
              <a:rPr lang="en-US" dirty="0"/>
              <a:t>b</a:t>
            </a:r>
            <a:r>
              <a:rPr lang="en-US" dirty="0" smtClean="0"/>
              <a:t>ut sometimes a rule that appears to be about court administration is actually “substantive” in the sense that the officials that created it want it to follow their cause of action into other court systems</a:t>
            </a:r>
            <a:endParaRPr lang="en-US" dirty="0"/>
          </a:p>
        </p:txBody>
      </p:sp>
    </p:spTree>
    <p:extLst>
      <p:ext uri="{BB962C8B-B14F-4D97-AF65-F5344CB8AC3E}">
        <p14:creationId xmlns:p14="http://schemas.microsoft.com/office/powerpoint/2010/main" val="3806678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79863" y="0"/>
            <a:ext cx="10861288" cy="6322741"/>
          </a:xfrm>
        </p:spPr>
        <p:txBody>
          <a:bodyPr>
            <a:normAutofit/>
          </a:bodyPr>
          <a:lstStyle/>
          <a:p>
            <a:pPr algn="l"/>
            <a:r>
              <a:rPr lang="en-US" altLang="en-US" sz="3600" dirty="0"/>
              <a:t>- California’s wrongful death statute says “a plaintiff may not sue for wrongful death under this statute more than 2 years after the death occurs</a:t>
            </a:r>
            <a:r>
              <a:rPr lang="en-US" altLang="en-US" sz="3600" dirty="0" smtClean="0"/>
              <a:t>”</a:t>
            </a:r>
            <a:endParaRPr lang="en-US" altLang="en-US" sz="3600" dirty="0"/>
          </a:p>
        </p:txBody>
      </p:sp>
    </p:spTree>
    <p:extLst>
      <p:ext uri="{BB962C8B-B14F-4D97-AF65-F5344CB8AC3E}">
        <p14:creationId xmlns:p14="http://schemas.microsoft.com/office/powerpoint/2010/main" val="1322937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44676" y="1131888"/>
            <a:ext cx="8194675" cy="4552950"/>
          </a:xfrm>
        </p:spPr>
        <p:txBody>
          <a:bodyPr/>
          <a:lstStyle/>
          <a:p>
            <a:r>
              <a:rPr lang="en-US" altLang="en-US" dirty="0"/>
              <a:t>i</a:t>
            </a:r>
            <a:r>
              <a:rPr lang="en-US" altLang="en-US" dirty="0" smtClean="0"/>
              <a:t>n general, how </a:t>
            </a:r>
            <a:r>
              <a:rPr lang="en-US" altLang="en-US" dirty="0"/>
              <a:t>can you tell whether </a:t>
            </a:r>
            <a:r>
              <a:rPr lang="en-US" altLang="en-US" dirty="0" smtClean="0"/>
              <a:t>a </a:t>
            </a:r>
            <a:r>
              <a:rPr lang="en-US" altLang="en-US" dirty="0"/>
              <a:t>statute of limitations is substantive or procedural?</a:t>
            </a:r>
            <a:br>
              <a:rPr lang="en-US" altLang="en-US" dirty="0"/>
            </a:br>
            <a:r>
              <a:rPr lang="en-US" altLang="en-US" dirty="0"/>
              <a:t/>
            </a:r>
            <a:br>
              <a:rPr lang="en-US" altLang="en-US" dirty="0"/>
            </a:br>
            <a:r>
              <a:rPr lang="en-US" altLang="en-US" dirty="0"/>
              <a:t>will there be any California state court decisions on point?</a:t>
            </a:r>
          </a:p>
        </p:txBody>
      </p:sp>
    </p:spTree>
    <p:extLst>
      <p:ext uri="{BB962C8B-B14F-4D97-AF65-F5344CB8AC3E}">
        <p14:creationId xmlns:p14="http://schemas.microsoft.com/office/powerpoint/2010/main" val="1478369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365125"/>
            <a:ext cx="10610850" cy="6064250"/>
          </a:xfrm>
        </p:spPr>
        <p:txBody>
          <a:bodyPr/>
          <a:lstStyle/>
          <a:p>
            <a:r>
              <a:rPr lang="en-US" dirty="0"/>
              <a:t>imagine a California court applies its statute of limitations to actions under another state’s (or nation’s) law</a:t>
            </a:r>
          </a:p>
        </p:txBody>
      </p:sp>
    </p:spTree>
    <p:extLst>
      <p:ext uri="{BB962C8B-B14F-4D97-AF65-F5344CB8AC3E}">
        <p14:creationId xmlns:p14="http://schemas.microsoft.com/office/powerpoint/2010/main" val="3956711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458" y="365125"/>
            <a:ext cx="10740342" cy="5676860"/>
          </a:xfrm>
        </p:spPr>
        <p:txBody>
          <a:bodyPr/>
          <a:lstStyle/>
          <a:p>
            <a:r>
              <a:rPr lang="en-US" dirty="0"/>
              <a:t>conflicts of substance and procedure</a:t>
            </a:r>
          </a:p>
        </p:txBody>
      </p:sp>
    </p:spTree>
    <p:extLst>
      <p:ext uri="{BB962C8B-B14F-4D97-AF65-F5344CB8AC3E}">
        <p14:creationId xmlns:p14="http://schemas.microsoft.com/office/powerpoint/2010/main" val="2289694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a:t>P sues D in Virginia state court under California law for wrongful death 2.5 years after the death</a:t>
            </a:r>
            <a:br>
              <a:rPr lang="en-US" sz="4000" dirty="0"/>
            </a:br>
            <a:r>
              <a:rPr lang="en-US" sz="4000" dirty="0"/>
              <a:t/>
            </a:r>
            <a:br>
              <a:rPr lang="en-US" sz="4000" dirty="0"/>
            </a:br>
            <a:r>
              <a:rPr lang="en-US" sz="4000" dirty="0" err="1"/>
              <a:t>Va’s</a:t>
            </a:r>
            <a:r>
              <a:rPr lang="en-US" sz="4000" dirty="0"/>
              <a:t> WD time limitation 	Ca’s WD time limitation</a:t>
            </a:r>
            <a:br>
              <a:rPr lang="en-US" sz="4000" dirty="0"/>
            </a:br>
            <a:r>
              <a:rPr lang="en-US" sz="4000" dirty="0"/>
              <a:t/>
            </a:r>
            <a:br>
              <a:rPr lang="en-US" sz="4000" dirty="0"/>
            </a:br>
            <a:r>
              <a:rPr lang="en-US" sz="4000" dirty="0"/>
              <a:t>2-yr substantive			3-yr substantive</a:t>
            </a:r>
            <a:br>
              <a:rPr lang="en-US" sz="4000" dirty="0"/>
            </a:br>
            <a:r>
              <a:rPr lang="en-US" sz="4000" dirty="0"/>
              <a:t>2-yr procedural			3-yr procedural</a:t>
            </a:r>
            <a:br>
              <a:rPr lang="en-US" sz="4000" dirty="0"/>
            </a:br>
            <a:r>
              <a:rPr lang="en-US" sz="4000" dirty="0"/>
              <a:t>2-yr procedural			3-yr substantive</a:t>
            </a:r>
            <a:br>
              <a:rPr lang="en-US" sz="4000" dirty="0"/>
            </a:br>
            <a:r>
              <a:rPr lang="en-US" sz="4000" dirty="0"/>
              <a:t>3-yr procedural			2-yr substantive</a:t>
            </a:r>
            <a:br>
              <a:rPr lang="en-US" sz="4000" dirty="0"/>
            </a:br>
            <a:r>
              <a:rPr lang="en-US" sz="4000" dirty="0"/>
              <a:t>2-yr substantive			3-yr procedural</a:t>
            </a:r>
          </a:p>
        </p:txBody>
      </p:sp>
    </p:spTree>
    <p:extLst>
      <p:ext uri="{BB962C8B-B14F-4D97-AF65-F5344CB8AC3E}">
        <p14:creationId xmlns:p14="http://schemas.microsoft.com/office/powerpoint/2010/main" val="546563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a:t>P sues D in Virginia state court under California law for wrongful death</a:t>
            </a:r>
            <a:br>
              <a:rPr lang="en-US" sz="4000" dirty="0"/>
            </a:br>
            <a:r>
              <a:rPr lang="en-US" sz="4000" dirty="0"/>
              <a:t/>
            </a:r>
            <a:br>
              <a:rPr lang="en-US" sz="4000" dirty="0"/>
            </a:br>
            <a:r>
              <a:rPr lang="en-US" sz="4000" dirty="0"/>
              <a:t>California has a service rule that it considers bound up with its wrongful death statute</a:t>
            </a:r>
            <a:br>
              <a:rPr lang="en-US" sz="4000" dirty="0"/>
            </a:br>
            <a:r>
              <a:rPr lang="en-US" sz="4000" dirty="0"/>
              <a:t/>
            </a:r>
            <a:br>
              <a:rPr lang="en-US" sz="4000" dirty="0"/>
            </a:br>
            <a:r>
              <a:rPr lang="en-US" sz="4000" dirty="0"/>
              <a:t>must Virginia law yield to it?</a:t>
            </a:r>
          </a:p>
        </p:txBody>
      </p:sp>
    </p:spTree>
    <p:extLst>
      <p:ext uri="{BB962C8B-B14F-4D97-AF65-F5344CB8AC3E}">
        <p14:creationId xmlns:p14="http://schemas.microsoft.com/office/powerpoint/2010/main" val="31940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5928797"/>
          </a:xfrm>
        </p:spPr>
        <p:txBody>
          <a:bodyPr/>
          <a:lstStyle/>
          <a:p>
            <a:r>
              <a:rPr lang="en-US" dirty="0"/>
              <a:t>Ohio</a:t>
            </a:r>
            <a:br>
              <a:rPr lang="en-US" dirty="0"/>
            </a:br>
            <a:r>
              <a:rPr lang="en-US" dirty="0"/>
              <a:t>Georgia </a:t>
            </a:r>
            <a:br>
              <a:rPr lang="en-US" dirty="0"/>
            </a:br>
            <a:r>
              <a:rPr lang="en-US" dirty="0"/>
              <a:t>still have the mutuality requirement</a:t>
            </a:r>
            <a:br>
              <a:rPr lang="en-US" dirty="0"/>
            </a:br>
            <a:endParaRPr lang="en-US" dirty="0"/>
          </a:p>
        </p:txBody>
      </p:sp>
    </p:spTree>
    <p:extLst>
      <p:ext uri="{BB962C8B-B14F-4D97-AF65-F5344CB8AC3E}">
        <p14:creationId xmlns:p14="http://schemas.microsoft.com/office/powerpoint/2010/main" val="29292906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83C59-FBA4-9D46-BC17-2F2B3E9F749B}"/>
              </a:ext>
            </a:extLst>
          </p:cNvPr>
          <p:cNvSpPr>
            <a:spLocks noGrp="1"/>
          </p:cNvSpPr>
          <p:nvPr>
            <p:ph type="title"/>
          </p:nvPr>
        </p:nvSpPr>
        <p:spPr>
          <a:xfrm>
            <a:off x="428978" y="365125"/>
            <a:ext cx="10924822" cy="6250164"/>
          </a:xfrm>
        </p:spPr>
        <p:txBody>
          <a:bodyPr/>
          <a:lstStyle/>
          <a:p>
            <a:r>
              <a:rPr lang="en-US" dirty="0"/>
              <a:t>so where do we stand for horizontal substance/procedure questions?</a:t>
            </a:r>
          </a:p>
        </p:txBody>
      </p:sp>
    </p:spTree>
    <p:extLst>
      <p:ext uri="{BB962C8B-B14F-4D97-AF65-F5344CB8AC3E}">
        <p14:creationId xmlns:p14="http://schemas.microsoft.com/office/powerpoint/2010/main" val="37848766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6057977"/>
          </a:xfrm>
        </p:spPr>
        <p:txBody>
          <a:bodyPr>
            <a:normAutofit/>
          </a:bodyPr>
          <a:lstStyle/>
          <a:p>
            <a:r>
              <a:rPr lang="en-US" dirty="0"/>
              <a:t>service rules: </a:t>
            </a:r>
            <a:br>
              <a:rPr lang="en-US" dirty="0"/>
            </a:br>
            <a:r>
              <a:rPr lang="en-US" dirty="0"/>
              <a:t/>
            </a:r>
            <a:br>
              <a:rPr lang="en-US" dirty="0"/>
            </a:br>
            <a:r>
              <a:rPr lang="en-US" dirty="0"/>
              <a:t>procedural</a:t>
            </a:r>
          </a:p>
        </p:txBody>
      </p:sp>
    </p:spTree>
    <p:extLst>
      <p:ext uri="{BB962C8B-B14F-4D97-AF65-F5344CB8AC3E}">
        <p14:creationId xmlns:p14="http://schemas.microsoft.com/office/powerpoint/2010/main" val="2269984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10" y="474823"/>
            <a:ext cx="10809790" cy="5908353"/>
          </a:xfrm>
        </p:spPr>
        <p:txBody>
          <a:bodyPr/>
          <a:lstStyle/>
          <a:p>
            <a:r>
              <a:rPr lang="en-US" dirty="0"/>
              <a:t>statutes of limitations…</a:t>
            </a:r>
            <a:br>
              <a:rPr lang="en-US" dirty="0"/>
            </a:br>
            <a:r>
              <a:rPr lang="en-US" dirty="0"/>
              <a:t/>
            </a:r>
            <a:br>
              <a:rPr lang="en-US" dirty="0"/>
            </a:br>
            <a:r>
              <a:rPr lang="en-US" dirty="0"/>
              <a:t>traditional view:</a:t>
            </a:r>
            <a:br>
              <a:rPr lang="en-US" dirty="0"/>
            </a:br>
            <a:r>
              <a:rPr lang="en-US" dirty="0"/>
              <a:t/>
            </a:r>
            <a:br>
              <a:rPr lang="en-US" dirty="0"/>
            </a:br>
            <a:r>
              <a:rPr lang="en-US" dirty="0"/>
              <a:t>presumptively procedural</a:t>
            </a:r>
            <a:br>
              <a:rPr lang="en-US" dirty="0"/>
            </a:br>
            <a:r>
              <a:rPr lang="en-US" dirty="0"/>
              <a:t/>
            </a:r>
            <a:br>
              <a:rPr lang="en-US" dirty="0"/>
            </a:br>
            <a:r>
              <a:rPr lang="en-US" dirty="0"/>
              <a:t>bur sometimes substantive (bound up with cause of action), with forum procedure yielding to another jurisdiction’s substance</a:t>
            </a:r>
          </a:p>
        </p:txBody>
      </p:sp>
    </p:spTree>
    <p:extLst>
      <p:ext uri="{BB962C8B-B14F-4D97-AF65-F5344CB8AC3E}">
        <p14:creationId xmlns:p14="http://schemas.microsoft.com/office/powerpoint/2010/main" val="27747585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159" y="365125"/>
            <a:ext cx="10786641" cy="6105123"/>
          </a:xfrm>
        </p:spPr>
        <p:txBody>
          <a:bodyPr>
            <a:normAutofit fontScale="90000"/>
          </a:bodyPr>
          <a:lstStyle/>
          <a:p>
            <a:r>
              <a:rPr lang="en-US" altLang="en-US" dirty="0"/>
              <a:t>P sues D in state court in Virginia under New York negligence law</a:t>
            </a:r>
            <a:br>
              <a:rPr lang="en-US" altLang="en-US" dirty="0"/>
            </a:br>
            <a:r>
              <a:rPr lang="en-US" altLang="en-US" dirty="0"/>
              <a:t/>
            </a:r>
            <a:br>
              <a:rPr lang="en-US" altLang="en-US" dirty="0"/>
            </a:br>
            <a:r>
              <a:rPr lang="en-US" altLang="en-US" dirty="0"/>
              <a:t>New York law puts the burden of proof on the plaintiff to show his lack of contributory negligence </a:t>
            </a:r>
            <a:br>
              <a:rPr lang="en-US" altLang="en-US" dirty="0"/>
            </a:br>
            <a:r>
              <a:rPr lang="en-US" altLang="en-US" dirty="0"/>
              <a:t/>
            </a:r>
            <a:br>
              <a:rPr lang="en-US" altLang="en-US" dirty="0"/>
            </a:br>
            <a:r>
              <a:rPr lang="en-US" altLang="en-US" dirty="0"/>
              <a:t>under Virginia law contributory negligence is an affirmative defense</a:t>
            </a:r>
            <a:br>
              <a:rPr lang="en-US" altLang="en-US" dirty="0"/>
            </a:br>
            <a:r>
              <a:rPr lang="en-US" altLang="en-US" dirty="0"/>
              <a:t/>
            </a:r>
            <a:br>
              <a:rPr lang="en-US" altLang="en-US" dirty="0"/>
            </a:br>
            <a:r>
              <a:rPr lang="en-US" altLang="en-US" dirty="0"/>
              <a:t>what result?</a:t>
            </a:r>
            <a:endParaRPr lang="en-US" dirty="0"/>
          </a:p>
        </p:txBody>
      </p:sp>
    </p:spTree>
    <p:extLst>
      <p:ext uri="{BB962C8B-B14F-4D97-AF65-F5344CB8AC3E}">
        <p14:creationId xmlns:p14="http://schemas.microsoft.com/office/powerpoint/2010/main" val="32505153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010" y="365125"/>
            <a:ext cx="10809790" cy="5908353"/>
          </a:xfrm>
        </p:spPr>
        <p:txBody>
          <a:bodyPr/>
          <a:lstStyle/>
          <a:p>
            <a:r>
              <a:rPr lang="en-US" dirty="0"/>
              <a:t>burdens of proof: </a:t>
            </a:r>
            <a:br>
              <a:rPr lang="en-US" dirty="0"/>
            </a:br>
            <a:r>
              <a:rPr lang="en-US" dirty="0"/>
              <a:t/>
            </a:r>
            <a:br>
              <a:rPr lang="en-US" dirty="0"/>
            </a:br>
            <a:r>
              <a:rPr lang="en-US" dirty="0"/>
              <a:t>presumptively substantive</a:t>
            </a:r>
            <a:br>
              <a:rPr lang="en-US" dirty="0"/>
            </a:br>
            <a:r>
              <a:rPr lang="en-US" dirty="0"/>
              <a:t/>
            </a:r>
            <a:br>
              <a:rPr lang="en-US" dirty="0"/>
            </a:br>
            <a:r>
              <a:rPr lang="en-US" dirty="0"/>
              <a:t>but could be procedural, with forum procedure yielding to another jurisdiction’s substance</a:t>
            </a:r>
          </a:p>
        </p:txBody>
      </p:sp>
    </p:spTree>
    <p:extLst>
      <p:ext uri="{BB962C8B-B14F-4D97-AF65-F5344CB8AC3E}">
        <p14:creationId xmlns:p14="http://schemas.microsoft.com/office/powerpoint/2010/main" val="18802651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102582"/>
          </a:xfrm>
        </p:spPr>
        <p:txBody>
          <a:bodyPr/>
          <a:lstStyle/>
          <a:p>
            <a:r>
              <a:rPr lang="en-US" dirty="0"/>
              <a:t>applying another jurisdiction’s substantive law</a:t>
            </a:r>
            <a:br>
              <a:rPr lang="en-US" dirty="0"/>
            </a:br>
            <a:r>
              <a:rPr lang="en-US" dirty="0"/>
              <a:t/>
            </a:r>
            <a:br>
              <a:rPr lang="en-US" dirty="0"/>
            </a:br>
            <a:r>
              <a:rPr lang="en-US" dirty="0"/>
              <a:t>vs. </a:t>
            </a:r>
            <a:br>
              <a:rPr lang="en-US" dirty="0"/>
            </a:br>
            <a:r>
              <a:rPr lang="en-US" dirty="0"/>
              <a:t/>
            </a:r>
            <a:br>
              <a:rPr lang="en-US" dirty="0"/>
            </a:br>
            <a:r>
              <a:rPr lang="en-US" dirty="0"/>
              <a:t>incorporating a standard from another jurisdiction’s law into forum law</a:t>
            </a:r>
          </a:p>
        </p:txBody>
      </p:sp>
    </p:spTree>
    <p:extLst>
      <p:ext uri="{BB962C8B-B14F-4D97-AF65-F5344CB8AC3E}">
        <p14:creationId xmlns:p14="http://schemas.microsoft.com/office/powerpoint/2010/main" val="26974814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070517" y="1063626"/>
            <a:ext cx="9597483" cy="4935730"/>
          </a:xfrm>
        </p:spPr>
        <p:txBody>
          <a:bodyPr>
            <a:normAutofit fontScale="90000"/>
          </a:bodyPr>
          <a:lstStyle/>
          <a:p>
            <a:pPr eaLnBrk="1" hangingPunct="1"/>
            <a:r>
              <a:rPr lang="en-US" altLang="en-US" sz="4000" dirty="0"/>
              <a:t>MO state courts have a generous 3 year statute of limitations for tort</a:t>
            </a:r>
            <a:br>
              <a:rPr lang="en-US" altLang="en-US" sz="4000" dirty="0"/>
            </a:br>
            <a:r>
              <a:rPr lang="en-US" altLang="en-US" sz="4000" dirty="0"/>
              <a:t/>
            </a:r>
            <a:br>
              <a:rPr lang="en-US" altLang="en-US" sz="4000" dirty="0"/>
            </a:br>
            <a:r>
              <a:rPr lang="en-US" altLang="en-US" sz="4000" dirty="0"/>
              <a:t>too many people are coming to MO state court to sue under sister state causes of action</a:t>
            </a:r>
            <a:br>
              <a:rPr lang="en-US" altLang="en-US" sz="4000" dirty="0"/>
            </a:br>
            <a:r>
              <a:rPr lang="en-US" altLang="en-US" sz="4000" dirty="0"/>
              <a:t/>
            </a:r>
            <a:br>
              <a:rPr lang="en-US" altLang="en-US" sz="4000" dirty="0"/>
            </a:br>
            <a:r>
              <a:rPr lang="en-US" altLang="en-US" sz="4000" dirty="0"/>
              <a:t>so MO enacts a borrowing statute:</a:t>
            </a:r>
            <a:br>
              <a:rPr lang="en-US" altLang="en-US" sz="4000" dirty="0"/>
            </a:br>
            <a:r>
              <a:rPr lang="en-US" altLang="en-US" sz="4000" dirty="0"/>
              <a:t>the MO statute of limitations for tort incorporates the time period of the state that provides the cause of action</a:t>
            </a:r>
          </a:p>
        </p:txBody>
      </p:sp>
    </p:spTree>
    <p:extLst>
      <p:ext uri="{BB962C8B-B14F-4D97-AF65-F5344CB8AC3E}">
        <p14:creationId xmlns:p14="http://schemas.microsoft.com/office/powerpoint/2010/main" val="26410527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0B11-0A7A-2041-9320-63019CC274DC}"/>
              </a:ext>
            </a:extLst>
          </p:cNvPr>
          <p:cNvSpPr>
            <a:spLocks noGrp="1"/>
          </p:cNvSpPr>
          <p:nvPr>
            <p:ph type="title"/>
          </p:nvPr>
        </p:nvSpPr>
        <p:spPr>
          <a:xfrm>
            <a:off x="417689" y="365125"/>
            <a:ext cx="10936111" cy="6137275"/>
          </a:xfrm>
        </p:spPr>
        <p:txBody>
          <a:bodyPr/>
          <a:lstStyle/>
          <a:p>
            <a:r>
              <a:rPr lang="en-US" dirty="0"/>
              <a:t>now…</a:t>
            </a:r>
          </a:p>
        </p:txBody>
      </p:sp>
    </p:spTree>
    <p:extLst>
      <p:ext uri="{BB962C8B-B14F-4D97-AF65-F5344CB8AC3E}">
        <p14:creationId xmlns:p14="http://schemas.microsoft.com/office/powerpoint/2010/main" val="629988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798653" y="532436"/>
            <a:ext cx="10509813" cy="5239716"/>
          </a:xfrm>
        </p:spPr>
        <p:txBody>
          <a:bodyPr/>
          <a:lstStyle/>
          <a:p>
            <a:pPr eaLnBrk="1" hangingPunct="1"/>
            <a:r>
              <a:rPr lang="en-US" altLang="en-US" dirty="0"/>
              <a:t>what is </a:t>
            </a:r>
            <a:r>
              <a:rPr lang="en-US" altLang="en-US" i="1" dirty="0"/>
              <a:t>federal</a:t>
            </a:r>
            <a:r>
              <a:rPr lang="en-US" altLang="en-US" dirty="0"/>
              <a:t> power over procedure when a federal court is entertaining a state law cause of action?</a:t>
            </a:r>
          </a:p>
        </p:txBody>
      </p:sp>
    </p:spTree>
    <p:extLst>
      <p:ext uri="{BB962C8B-B14F-4D97-AF65-F5344CB8AC3E}">
        <p14:creationId xmlns:p14="http://schemas.microsoft.com/office/powerpoint/2010/main" val="8008634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182" y="365125"/>
            <a:ext cx="10705618" cy="5931503"/>
          </a:xfrm>
        </p:spPr>
        <p:txBody>
          <a:bodyPr/>
          <a:lstStyle/>
          <a:p>
            <a:r>
              <a:rPr lang="en-US" dirty="0"/>
              <a:t>federal </a:t>
            </a:r>
            <a:r>
              <a:rPr lang="en-US" i="1" dirty="0"/>
              <a:t>constitutional</a:t>
            </a:r>
            <a:r>
              <a:rPr lang="en-US" dirty="0"/>
              <a:t> law governing procedure in federal court</a:t>
            </a:r>
            <a:r>
              <a:rPr lang="mr-IN" dirty="0"/>
              <a:t>…</a:t>
            </a:r>
            <a:endParaRPr lang="en-US" dirty="0"/>
          </a:p>
        </p:txBody>
      </p:sp>
    </p:spTree>
    <p:extLst>
      <p:ext uri="{BB962C8B-B14F-4D97-AF65-F5344CB8AC3E}">
        <p14:creationId xmlns:p14="http://schemas.microsoft.com/office/powerpoint/2010/main" val="274035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365125"/>
            <a:ext cx="10902538" cy="6166304"/>
          </a:xfrm>
        </p:spPr>
        <p:txBody>
          <a:bodyPr/>
          <a:lstStyle/>
          <a:p>
            <a:r>
              <a:rPr lang="en-US" dirty="0"/>
              <a:t>Virginia (and some other states)</a:t>
            </a:r>
            <a:r>
              <a:rPr lang="mr-IN" dirty="0"/>
              <a:t>…</a:t>
            </a:r>
            <a:r>
              <a:rPr lang="en-US" dirty="0"/>
              <a:t/>
            </a:r>
            <a:br>
              <a:rPr lang="en-US" dirty="0"/>
            </a:br>
            <a:r>
              <a:rPr lang="en-US" dirty="0"/>
              <a:t/>
            </a:r>
            <a:br>
              <a:rPr lang="en-US" dirty="0"/>
            </a:br>
            <a:r>
              <a:rPr lang="en-US" dirty="0"/>
              <a:t>allow only </a:t>
            </a:r>
            <a:r>
              <a:rPr lang="en-US" i="1" dirty="0"/>
              <a:t>defensive</a:t>
            </a:r>
            <a:r>
              <a:rPr lang="en-US" dirty="0"/>
              <a:t> </a:t>
            </a:r>
            <a:r>
              <a:rPr lang="en-US" dirty="0" err="1"/>
              <a:t>nonmutual</a:t>
            </a:r>
            <a:r>
              <a:rPr lang="en-US" dirty="0"/>
              <a:t> issue preclusion</a:t>
            </a:r>
          </a:p>
        </p:txBody>
      </p:sp>
    </p:spTree>
    <p:extLst>
      <p:ext uri="{BB962C8B-B14F-4D97-AF65-F5344CB8AC3E}">
        <p14:creationId xmlns:p14="http://schemas.microsoft.com/office/powerpoint/2010/main" val="18839230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737" y="365125"/>
            <a:ext cx="10692063" cy="6023643"/>
          </a:xfrm>
        </p:spPr>
        <p:txBody>
          <a:bodyPr/>
          <a:lstStyle/>
          <a:p>
            <a:r>
              <a:rPr lang="en-US" dirty="0"/>
              <a:t>Seventh Amendment</a:t>
            </a:r>
            <a:br>
              <a:rPr lang="en-US" dirty="0"/>
            </a:br>
            <a:r>
              <a:rPr lang="en-US" dirty="0"/>
              <a:t/>
            </a:r>
            <a:br>
              <a:rPr lang="en-US" dirty="0"/>
            </a:br>
            <a:r>
              <a:rPr lang="en-US" dirty="0"/>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18652337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57" y="365125"/>
            <a:ext cx="10694043" cy="6024100"/>
          </a:xfrm>
        </p:spPr>
        <p:txBody>
          <a:bodyPr>
            <a:normAutofit fontScale="90000"/>
          </a:bodyPr>
          <a:lstStyle/>
          <a:p>
            <a:r>
              <a:rPr lang="en-US" dirty="0"/>
              <a:t>P sues D under Virginia law in federal court in Virginia</a:t>
            </a:r>
            <a:br>
              <a:rPr lang="en-US" dirty="0"/>
            </a:br>
            <a:r>
              <a:rPr lang="en-US" dirty="0"/>
              <a:t/>
            </a:r>
            <a:br>
              <a:rPr lang="en-US" dirty="0"/>
            </a:br>
            <a:r>
              <a:rPr lang="en-US" dirty="0"/>
              <a:t>under the 7</a:t>
            </a:r>
            <a:r>
              <a:rPr lang="en-US" baseline="30000" dirty="0"/>
              <a:t>th</a:t>
            </a:r>
            <a:r>
              <a:rPr lang="en-US" dirty="0"/>
              <a:t> Amendment, a factual issue must be decided by a jury in federal court</a:t>
            </a:r>
            <a:br>
              <a:rPr lang="en-US" dirty="0"/>
            </a:br>
            <a:r>
              <a:rPr lang="en-US" dirty="0"/>
              <a:t/>
            </a:r>
            <a:br>
              <a:rPr lang="en-US" dirty="0"/>
            </a:br>
            <a:r>
              <a:rPr lang="en-US" dirty="0"/>
              <a:t>under Virginia law, it does not</a:t>
            </a:r>
            <a:br>
              <a:rPr lang="en-US" dirty="0"/>
            </a:br>
            <a:r>
              <a:rPr lang="en-US" dirty="0"/>
              <a:t/>
            </a:r>
            <a:br>
              <a:rPr lang="en-US" dirty="0"/>
            </a:br>
            <a:r>
              <a:rPr lang="en-US" dirty="0"/>
              <a:t>which law applies, Virginia or federal?</a:t>
            </a:r>
            <a:br>
              <a:rPr lang="en-US" dirty="0"/>
            </a:br>
            <a:endParaRPr lang="en-US" dirty="0"/>
          </a:p>
        </p:txBody>
      </p:sp>
    </p:spTree>
    <p:extLst>
      <p:ext uri="{BB962C8B-B14F-4D97-AF65-F5344CB8AC3E}">
        <p14:creationId xmlns:p14="http://schemas.microsoft.com/office/powerpoint/2010/main" val="4550593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064871" y="520861"/>
            <a:ext cx="8974479" cy="5190965"/>
          </a:xfrm>
        </p:spPr>
        <p:txBody>
          <a:bodyPr/>
          <a:lstStyle/>
          <a:p>
            <a:r>
              <a:rPr lang="en-US" altLang="en-US" dirty="0"/>
              <a:t>federal</a:t>
            </a:r>
            <a:r>
              <a:rPr lang="en-US" altLang="en-US" i="1" dirty="0"/>
              <a:t> common law </a:t>
            </a:r>
            <a:r>
              <a:rPr lang="en-US" altLang="en-US" dirty="0"/>
              <a:t>governing procedure in federal court</a:t>
            </a:r>
            <a:r>
              <a:rPr lang="en-US" altLang="en-US" i="1" dirty="0"/>
              <a:t/>
            </a:r>
            <a:br>
              <a:rPr lang="en-US" altLang="en-US" i="1" dirty="0"/>
            </a:br>
            <a:r>
              <a:rPr lang="en-US" altLang="en-US" i="1" dirty="0"/>
              <a:t/>
            </a:r>
            <a:br>
              <a:rPr lang="en-US" altLang="en-US" i="1" dirty="0"/>
            </a:br>
            <a:r>
              <a:rPr lang="en-US" altLang="en-US" i="1" dirty="0"/>
              <a:t>- </a:t>
            </a:r>
            <a:r>
              <a:rPr lang="en-US" altLang="en-US" dirty="0"/>
              <a:t>ignore federal statutes and FRCPs</a:t>
            </a:r>
          </a:p>
        </p:txBody>
      </p:sp>
    </p:spTree>
    <p:extLst>
      <p:ext uri="{BB962C8B-B14F-4D97-AF65-F5344CB8AC3E}">
        <p14:creationId xmlns:p14="http://schemas.microsoft.com/office/powerpoint/2010/main" val="12196426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01884" y="405113"/>
            <a:ext cx="10868627" cy="6076709"/>
          </a:xfrm>
        </p:spPr>
        <p:txBody>
          <a:bodyPr>
            <a:normAutofit/>
          </a:bodyPr>
          <a:lstStyle/>
          <a:p>
            <a:r>
              <a:rPr lang="en-US" altLang="en-US" sz="3600" dirty="0"/>
              <a:t>P sues D in federal court in New York under New York negligence law</a:t>
            </a:r>
            <a:br>
              <a:rPr lang="en-US" altLang="en-US" sz="3600" dirty="0"/>
            </a:br>
            <a:r>
              <a:rPr lang="en-US" altLang="en-US" sz="3600" dirty="0"/>
              <a:t/>
            </a:r>
            <a:br>
              <a:rPr lang="en-US" altLang="en-US" sz="3600" dirty="0"/>
            </a:br>
            <a:r>
              <a:rPr lang="en-US" altLang="en-US" sz="3600" dirty="0"/>
              <a:t>New York law puts the burden of proof on the plaintiff to show his lack of contributory negligence </a:t>
            </a:r>
            <a:br>
              <a:rPr lang="en-US" altLang="en-US" sz="3600" dirty="0"/>
            </a:br>
            <a:r>
              <a:rPr lang="en-US" altLang="en-US" sz="3600" dirty="0"/>
              <a:t/>
            </a:r>
            <a:br>
              <a:rPr lang="en-US" altLang="en-US" sz="3600" dirty="0"/>
            </a:br>
            <a:r>
              <a:rPr lang="en-US" altLang="en-US" sz="3600" dirty="0"/>
              <a:t>can the federal court use a federal common law rule making contributory negligence an affirmative defense instead?</a:t>
            </a:r>
            <a:br>
              <a:rPr lang="en-US" altLang="en-US" sz="3600" dirty="0"/>
            </a:br>
            <a:endParaRPr lang="en-US" altLang="en-US" sz="3600" dirty="0"/>
          </a:p>
        </p:txBody>
      </p:sp>
    </p:spTree>
    <p:extLst>
      <p:ext uri="{BB962C8B-B14F-4D97-AF65-F5344CB8AC3E}">
        <p14:creationId xmlns:p14="http://schemas.microsoft.com/office/powerpoint/2010/main" val="32000437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dirty="0"/>
              <a:t>Palmer v. Hoffman (US 1943)</a:t>
            </a:r>
            <a:br>
              <a:rPr lang="en-US" altLang="en-US" dirty="0"/>
            </a:br>
            <a:r>
              <a:rPr lang="en-US" altLang="en-US" dirty="0"/>
              <a:t/>
            </a:r>
            <a:br>
              <a:rPr lang="en-US" altLang="en-US" dirty="0"/>
            </a:br>
            <a:r>
              <a:rPr lang="en-US" altLang="en-US" dirty="0"/>
              <a:t>also Cities Service Oil Co. v. Dunlap (US 1939)</a:t>
            </a:r>
          </a:p>
        </p:txBody>
      </p:sp>
    </p:spTree>
    <p:extLst>
      <p:ext uri="{BB962C8B-B14F-4D97-AF65-F5344CB8AC3E}">
        <p14:creationId xmlns:p14="http://schemas.microsoft.com/office/powerpoint/2010/main" val="7893151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879600" y="1131888"/>
            <a:ext cx="8159750" cy="4868862"/>
          </a:xfrm>
        </p:spPr>
        <p:txBody>
          <a:bodyPr/>
          <a:lstStyle/>
          <a:p>
            <a:r>
              <a:rPr lang="en-US" altLang="en-US"/>
              <a:t>Guaranty Trust v. York (U.S. 1945)</a:t>
            </a:r>
          </a:p>
        </p:txBody>
      </p:sp>
    </p:spTree>
    <p:extLst>
      <p:ext uri="{BB962C8B-B14F-4D97-AF65-F5344CB8AC3E}">
        <p14:creationId xmlns:p14="http://schemas.microsoft.com/office/powerpoint/2010/main" val="33294101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1414" y="1131888"/>
            <a:ext cx="11169568" cy="4557712"/>
          </a:xfrm>
        </p:spPr>
        <p:txBody>
          <a:bodyPr/>
          <a:lstStyle/>
          <a:p>
            <a:r>
              <a:rPr lang="en-US" altLang="en-US" dirty="0"/>
              <a:t>assume that a Pennsylvania state court was entertaining the NY actions in </a:t>
            </a:r>
            <a:r>
              <a:rPr lang="en-US" altLang="en-US" i="1" dirty="0"/>
              <a:t>Guaranty Trust</a:t>
            </a:r>
            <a:r>
              <a:rPr lang="en-US" altLang="en-US" dirty="0"/>
              <a:t/>
            </a:r>
            <a:br>
              <a:rPr lang="en-US" altLang="en-US" dirty="0"/>
            </a:br>
            <a:r>
              <a:rPr lang="en-US" altLang="en-US" dirty="0"/>
              <a:t/>
            </a:r>
            <a:br>
              <a:rPr lang="en-US" altLang="en-US" dirty="0"/>
            </a:br>
            <a:r>
              <a:rPr lang="en-US" altLang="en-US" dirty="0"/>
              <a:t>would NY’s or Pa’s statute of limitations/laches doctrine apply?</a:t>
            </a:r>
          </a:p>
        </p:txBody>
      </p:sp>
    </p:spTree>
    <p:extLst>
      <p:ext uri="{BB962C8B-B14F-4D97-AF65-F5344CB8AC3E}">
        <p14:creationId xmlns:p14="http://schemas.microsoft.com/office/powerpoint/2010/main" val="2649377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78734" y="428263"/>
            <a:ext cx="10857053" cy="5960962"/>
          </a:xfrm>
        </p:spPr>
        <p:txBody>
          <a:bodyPr>
            <a:normAutofit/>
          </a:bodyPr>
          <a:lstStyle/>
          <a:p>
            <a:r>
              <a:rPr lang="en-US" altLang="en-US" sz="2700" dirty="0"/>
              <a:t>It is therefore immaterial whether statutes of limitation are characterized either as "substantive" or "procedural" in State court opinions in any use of those terms unrelated to the specific issue before us. </a:t>
            </a:r>
            <a:r>
              <a:rPr lang="en-US" altLang="en-US" sz="2700" i="1" dirty="0"/>
              <a:t>Erie R. Co. v. Tompkins</a:t>
            </a:r>
            <a:r>
              <a:rPr lang="en-US" altLang="en-US" sz="2700" dirty="0"/>
              <a:t>...expressed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a:t>
            </a:r>
          </a:p>
        </p:txBody>
      </p:sp>
    </p:spTree>
    <p:extLst>
      <p:ext uri="{BB962C8B-B14F-4D97-AF65-F5344CB8AC3E}">
        <p14:creationId xmlns:p14="http://schemas.microsoft.com/office/powerpoint/2010/main" val="30485302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7" y="92597"/>
            <a:ext cx="10844514" cy="6765403"/>
          </a:xfrm>
        </p:spPr>
        <p:txBody>
          <a:bodyPr>
            <a:normAutofit/>
          </a:bodyPr>
          <a:lstStyle/>
          <a:p>
            <a:r>
              <a:rPr lang="en-US" dirty="0"/>
              <a:t>in </a:t>
            </a:r>
            <a:r>
              <a:rPr lang="en-US" i="1" dirty="0"/>
              <a:t>Erie</a:t>
            </a:r>
            <a:r>
              <a:rPr lang="en-US" dirty="0"/>
              <a:t> a Pa plaintiff sued a NY defendant in federal court in NY under Pa law</a:t>
            </a:r>
            <a:br>
              <a:rPr lang="en-US" dirty="0"/>
            </a:br>
            <a:r>
              <a:rPr lang="en-US" dirty="0"/>
              <a:t/>
            </a:r>
            <a:br>
              <a:rPr lang="en-US" dirty="0"/>
            </a:br>
            <a:r>
              <a:rPr lang="en-US" dirty="0"/>
              <a:t>what was important </a:t>
            </a:r>
            <a:r>
              <a:rPr lang="mr-IN" dirty="0"/>
              <a:t>–</a:t>
            </a:r>
            <a:r>
              <a:rPr lang="en-US" dirty="0"/>
              <a:t> </a:t>
            </a:r>
            <a:br>
              <a:rPr lang="en-US" dirty="0"/>
            </a:br>
            <a:r>
              <a:rPr lang="en-US" dirty="0"/>
              <a:t/>
            </a:r>
            <a:br>
              <a:rPr lang="en-US" dirty="0"/>
            </a:br>
            <a:r>
              <a:rPr lang="en-US" dirty="0"/>
              <a:t>acting like a NY state court?</a:t>
            </a:r>
            <a:br>
              <a:rPr lang="en-US" dirty="0"/>
            </a:br>
            <a:r>
              <a:rPr lang="en-US" dirty="0"/>
              <a:t/>
            </a:r>
            <a:br>
              <a:rPr lang="en-US" dirty="0"/>
            </a:br>
            <a:r>
              <a:rPr lang="en-US" dirty="0"/>
              <a:t>or </a:t>
            </a:r>
            <a:br>
              <a:rPr lang="en-US" dirty="0"/>
            </a:br>
            <a:r>
              <a:rPr lang="en-US" dirty="0"/>
              <a:t/>
            </a:r>
            <a:br>
              <a:rPr lang="en-US" dirty="0"/>
            </a:br>
            <a:r>
              <a:rPr lang="en-US" dirty="0"/>
              <a:t>acting like a Pa state court?</a:t>
            </a:r>
          </a:p>
        </p:txBody>
      </p:sp>
    </p:spTree>
    <p:extLst>
      <p:ext uri="{BB962C8B-B14F-4D97-AF65-F5344CB8AC3E}">
        <p14:creationId xmlns:p14="http://schemas.microsoft.com/office/powerpoint/2010/main" val="21055559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041526" y="1131888"/>
            <a:ext cx="7997825" cy="4641850"/>
          </a:xfrm>
        </p:spPr>
        <p:txBody>
          <a:bodyPr/>
          <a:lstStyle/>
          <a:p>
            <a:r>
              <a:rPr lang="en-US" altLang="en-US" dirty="0"/>
              <a:t>policy of vertical uniformity between federal and forum state court</a:t>
            </a:r>
            <a:br>
              <a:rPr lang="en-US" altLang="en-US" dirty="0"/>
            </a:br>
            <a:r>
              <a:rPr lang="en-US" altLang="en-US" dirty="0"/>
              <a:t/>
            </a:r>
            <a:br>
              <a:rPr lang="en-US" altLang="en-US" dirty="0"/>
            </a:br>
            <a:r>
              <a:rPr lang="en-US" altLang="en-US" dirty="0"/>
              <a:t>(if outcome determinative)</a:t>
            </a:r>
          </a:p>
        </p:txBody>
      </p:sp>
    </p:spTree>
    <p:extLst>
      <p:ext uri="{BB962C8B-B14F-4D97-AF65-F5344CB8AC3E}">
        <p14:creationId xmlns:p14="http://schemas.microsoft.com/office/powerpoint/2010/main" val="589652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15686" y="228600"/>
            <a:ext cx="10047514" cy="5429251"/>
          </a:xfrm>
        </p:spPr>
        <p:txBody>
          <a:bodyPr>
            <a:normAutofit/>
          </a:bodyPr>
          <a:lstStyle/>
          <a:p>
            <a:pPr eaLnBrk="1" hangingPunct="1"/>
            <a:r>
              <a:rPr lang="en-US" altLang="en-US" dirty="0"/>
              <a:t>federal and some states also allow </a:t>
            </a:r>
            <a:r>
              <a:rPr lang="en-US" altLang="en-US" i="1" dirty="0"/>
              <a:t>offensive</a:t>
            </a:r>
            <a:r>
              <a:rPr lang="en-US" altLang="en-US" dirty="0"/>
              <a:t> nonmutual issue preclusion under certain circumstances</a:t>
            </a:r>
            <a:br>
              <a:rPr lang="en-US" altLang="en-US" dirty="0"/>
            </a:br>
            <a:r>
              <a:rPr lang="en-US" altLang="en-US" dirty="0"/>
              <a:t/>
            </a:r>
            <a:br>
              <a:rPr lang="en-US" altLang="en-US" dirty="0"/>
            </a:br>
            <a:r>
              <a:rPr lang="en-US" altLang="en-US" dirty="0"/>
              <a:t>plaintiff in second suit was not a party in first suit and uses issue preclusion as a sword</a:t>
            </a:r>
          </a:p>
        </p:txBody>
      </p:sp>
    </p:spTree>
    <p:extLst>
      <p:ext uri="{BB962C8B-B14F-4D97-AF65-F5344CB8AC3E}">
        <p14:creationId xmlns:p14="http://schemas.microsoft.com/office/powerpoint/2010/main" val="17646864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09285" y="381965"/>
            <a:ext cx="11574685" cy="6123007"/>
          </a:xfrm>
        </p:spPr>
        <p:txBody>
          <a:bodyPr>
            <a:normAutofit fontScale="90000"/>
          </a:bodyPr>
          <a:lstStyle/>
          <a:p>
            <a:r>
              <a:rPr lang="en-US" altLang="en-US" dirty="0"/>
              <a:t>a federal court in Kansas is entertaining an action under Kansas law </a:t>
            </a:r>
            <a:br>
              <a:rPr lang="en-US" altLang="en-US" dirty="0"/>
            </a:br>
            <a:r>
              <a:rPr lang="en-US" altLang="en-US" dirty="0"/>
              <a:t/>
            </a:r>
            <a:br>
              <a:rPr lang="en-US" altLang="en-US" dirty="0"/>
            </a:br>
            <a:r>
              <a:rPr lang="en-US" altLang="en-US" dirty="0"/>
              <a:t>it uses Kansas statute of limitations, according to </a:t>
            </a:r>
            <a:r>
              <a:rPr lang="en-US" altLang="en-US" i="1" dirty="0"/>
              <a:t>Guaranty Trust </a:t>
            </a:r>
            <a:r>
              <a:rPr lang="en-US" altLang="en-US" dirty="0"/>
              <a:t/>
            </a:r>
            <a:br>
              <a:rPr lang="en-US" altLang="en-US" dirty="0"/>
            </a:br>
            <a:r>
              <a:rPr lang="en-US" altLang="en-US" dirty="0"/>
              <a:t/>
            </a:r>
            <a:br>
              <a:rPr lang="en-US" altLang="en-US" dirty="0"/>
            </a:br>
            <a:r>
              <a:rPr lang="en-US" altLang="en-US" dirty="0"/>
              <a:t>but, according to the federal law a statute of limitations is tolled upon filing</a:t>
            </a:r>
            <a:br>
              <a:rPr lang="en-US" altLang="en-US" dirty="0"/>
            </a:br>
            <a:r>
              <a:rPr lang="en-US" altLang="en-US" dirty="0"/>
              <a:t/>
            </a:r>
            <a:br>
              <a:rPr lang="en-US" altLang="en-US" dirty="0"/>
            </a:br>
            <a:r>
              <a:rPr lang="en-US" altLang="en-US" dirty="0"/>
              <a:t>under Kansas law, it is tolled upon service</a:t>
            </a:r>
            <a:br>
              <a:rPr lang="en-US" altLang="en-US" dirty="0"/>
            </a:br>
            <a:r>
              <a:rPr lang="en-US" altLang="en-US" dirty="0"/>
              <a:t/>
            </a:r>
            <a:br>
              <a:rPr lang="en-US" altLang="en-US" dirty="0"/>
            </a:br>
            <a:r>
              <a:rPr lang="en-US" altLang="en-US" dirty="0"/>
              <a:t>which rule should the federal court use?</a:t>
            </a:r>
          </a:p>
        </p:txBody>
      </p:sp>
    </p:spTree>
    <p:extLst>
      <p:ext uri="{BB962C8B-B14F-4D97-AF65-F5344CB8AC3E}">
        <p14:creationId xmlns:p14="http://schemas.microsoft.com/office/powerpoint/2010/main" val="14638835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209800" y="1447800"/>
            <a:ext cx="8180388" cy="4567238"/>
          </a:xfrm>
        </p:spPr>
        <p:txBody>
          <a:bodyPr/>
          <a:lstStyle/>
          <a:p>
            <a:r>
              <a:rPr lang="en-US" altLang="en-US"/>
              <a:t>Ragan v. Merchants Transfer &amp; Warehouse (US 1949)</a:t>
            </a:r>
          </a:p>
        </p:txBody>
      </p:sp>
    </p:spTree>
    <p:extLst>
      <p:ext uri="{BB962C8B-B14F-4D97-AF65-F5344CB8AC3E}">
        <p14:creationId xmlns:p14="http://schemas.microsoft.com/office/powerpoint/2010/main" val="5196110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35665" y="243067"/>
            <a:ext cx="11702006" cy="6447100"/>
          </a:xfrm>
        </p:spPr>
        <p:txBody>
          <a:bodyPr>
            <a:normAutofit/>
          </a:bodyPr>
          <a:lstStyle/>
          <a:p>
            <a:pPr algn="l"/>
            <a:r>
              <a:rPr lang="en-US" altLang="en-US" sz="3200" dirty="0"/>
              <a:t>a Mississippi statute requires a corporation doing business within the state to designate an agent for the service of process before bringing suit in Mississippi state court</a:t>
            </a:r>
            <a:br>
              <a:rPr lang="en-US" altLang="en-US" sz="3200" dirty="0"/>
            </a:br>
            <a:r>
              <a:rPr lang="en-US" altLang="en-US" sz="3200" dirty="0"/>
              <a:t/>
            </a:r>
            <a:br>
              <a:rPr lang="en-US" altLang="en-US" sz="3200" dirty="0"/>
            </a:br>
            <a:r>
              <a:rPr lang="en-US" altLang="en-US" sz="3200" dirty="0"/>
              <a:t>there is no such requirement under federal law</a:t>
            </a:r>
            <a:br>
              <a:rPr lang="en-US" altLang="en-US" sz="3200" dirty="0"/>
            </a:br>
            <a:r>
              <a:rPr lang="en-US" altLang="en-US" sz="3200" dirty="0"/>
              <a:t/>
            </a:r>
            <a:br>
              <a:rPr lang="en-US" altLang="en-US" sz="3200" dirty="0"/>
            </a:br>
            <a:r>
              <a:rPr lang="en-US" altLang="en-US" sz="3200" dirty="0"/>
              <a:t>P (a Tennessee corporation doing business in Mississippi) is suing D in federal court in Mississippi under Mississippi law</a:t>
            </a:r>
            <a:br>
              <a:rPr lang="en-US" altLang="en-US" sz="3200" dirty="0"/>
            </a:br>
            <a:r>
              <a:rPr lang="en-US" altLang="en-US" sz="3200" dirty="0"/>
              <a:t/>
            </a:r>
            <a:br>
              <a:rPr lang="en-US" altLang="en-US" sz="3200" dirty="0"/>
            </a:br>
            <a:r>
              <a:rPr lang="en-US" altLang="en-US" sz="3200" dirty="0"/>
              <a:t>P has designated no agent for service of process in Miss. </a:t>
            </a:r>
            <a:br>
              <a:rPr lang="en-US" altLang="en-US" sz="3200" dirty="0"/>
            </a:br>
            <a:r>
              <a:rPr lang="en-US" altLang="en-US" sz="3200" dirty="0"/>
              <a:t/>
            </a:r>
            <a:br>
              <a:rPr lang="en-US" altLang="en-US" sz="3200" dirty="0"/>
            </a:br>
            <a:r>
              <a:rPr lang="en-US" altLang="en-US" sz="3200" dirty="0"/>
              <a:t>D moves for summary judgment on this ground</a:t>
            </a:r>
            <a:br>
              <a:rPr lang="en-US" altLang="en-US" sz="3200" dirty="0"/>
            </a:br>
            <a:r>
              <a:rPr lang="en-US" altLang="en-US" sz="3200" dirty="0"/>
              <a:t/>
            </a:r>
            <a:br>
              <a:rPr lang="en-US" altLang="en-US" sz="3200" dirty="0"/>
            </a:br>
            <a:r>
              <a:rPr lang="en-US" altLang="en-US" sz="3200" dirty="0"/>
              <a:t>what result?</a:t>
            </a:r>
          </a:p>
        </p:txBody>
      </p:sp>
    </p:spTree>
    <p:extLst>
      <p:ext uri="{BB962C8B-B14F-4D97-AF65-F5344CB8AC3E}">
        <p14:creationId xmlns:p14="http://schemas.microsoft.com/office/powerpoint/2010/main" val="21093436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798653" y="274638"/>
            <a:ext cx="9412147" cy="6278562"/>
          </a:xfrm>
        </p:spPr>
        <p:txBody>
          <a:bodyPr/>
          <a:lstStyle/>
          <a:p>
            <a:r>
              <a:rPr lang="en-US" altLang="en-US" dirty="0"/>
              <a:t>the 5</a:t>
            </a:r>
            <a:r>
              <a:rPr lang="en-US" altLang="en-US" baseline="30000" dirty="0"/>
              <a:t>th</a:t>
            </a:r>
            <a:r>
              <a:rPr lang="en-US" altLang="en-US" dirty="0"/>
              <a:t> Circuit had concluded that Mississippi state officials thought that the statute applied only Mississippi state courts, not federal courts in Mississippi.</a:t>
            </a:r>
            <a:br>
              <a:rPr lang="en-US" altLang="en-US" dirty="0"/>
            </a:br>
            <a:r>
              <a:rPr lang="en-US" altLang="en-US" dirty="0"/>
              <a:t/>
            </a:r>
            <a:br>
              <a:rPr lang="en-US" altLang="en-US" dirty="0"/>
            </a:br>
            <a:r>
              <a:rPr lang="en-US" altLang="en-US" dirty="0"/>
              <a:t>does that matter?</a:t>
            </a:r>
          </a:p>
        </p:txBody>
      </p:sp>
    </p:spTree>
    <p:extLst>
      <p:ext uri="{BB962C8B-B14F-4D97-AF65-F5344CB8AC3E}">
        <p14:creationId xmlns:p14="http://schemas.microsoft.com/office/powerpoint/2010/main" val="26877439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41500" y="1131888"/>
            <a:ext cx="8197850" cy="4521200"/>
          </a:xfrm>
        </p:spPr>
        <p:txBody>
          <a:bodyPr/>
          <a:lstStyle/>
          <a:p>
            <a:r>
              <a:rPr lang="en-US" altLang="en-US"/>
              <a:t>Woods v. Interstate Realty (US 1949)</a:t>
            </a:r>
          </a:p>
        </p:txBody>
      </p:sp>
    </p:spTree>
    <p:extLst>
      <p:ext uri="{BB962C8B-B14F-4D97-AF65-F5344CB8AC3E}">
        <p14:creationId xmlns:p14="http://schemas.microsoft.com/office/powerpoint/2010/main" val="8959615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81" y="365125"/>
            <a:ext cx="10659319" cy="5943078"/>
          </a:xfrm>
        </p:spPr>
        <p:txBody>
          <a:bodyPr/>
          <a:lstStyle/>
          <a:p>
            <a:r>
              <a:rPr lang="en-US" dirty="0"/>
              <a:t>incorporating state standards, not applying state law</a:t>
            </a:r>
          </a:p>
        </p:txBody>
      </p:sp>
    </p:spTree>
    <p:extLst>
      <p:ext uri="{BB962C8B-B14F-4D97-AF65-F5344CB8AC3E}">
        <p14:creationId xmlns:p14="http://schemas.microsoft.com/office/powerpoint/2010/main" val="32449476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62987" y="439838"/>
            <a:ext cx="11088547" cy="6123008"/>
          </a:xfrm>
        </p:spPr>
        <p:txBody>
          <a:bodyPr>
            <a:normAutofit/>
          </a:bodyPr>
          <a:lstStyle/>
          <a:p>
            <a:pPr algn="l"/>
            <a:r>
              <a:rPr lang="en-US" altLang="en-US" sz="3200" dirty="0"/>
              <a:t>a New Jersey statute requires small shareholders bringing derivative actions to post a bond</a:t>
            </a:r>
            <a:br>
              <a:rPr lang="en-US" altLang="en-US" sz="3200" dirty="0"/>
            </a:br>
            <a:r>
              <a:rPr lang="en-US" altLang="en-US" sz="3200" dirty="0"/>
              <a:t/>
            </a:r>
            <a:br>
              <a:rPr lang="en-US" altLang="en-US" sz="3200" dirty="0"/>
            </a:br>
            <a:r>
              <a:rPr lang="en-US" altLang="en-US" sz="3200" dirty="0"/>
              <a:t>federal courts have no such requirement</a:t>
            </a:r>
            <a:br>
              <a:rPr lang="en-US" altLang="en-US" sz="3200" dirty="0"/>
            </a:br>
            <a:r>
              <a:rPr lang="en-US" altLang="en-US" sz="3200" dirty="0"/>
              <a:t/>
            </a:r>
            <a:br>
              <a:rPr lang="en-US" altLang="en-US" sz="3200" dirty="0"/>
            </a:br>
            <a:r>
              <a:rPr lang="en-US" altLang="en-US" sz="3200" dirty="0"/>
              <a:t>P, a small shareholder, brings a derivative action under Delaware law against D in federal court in New Jersey</a:t>
            </a:r>
            <a:br>
              <a:rPr lang="en-US" altLang="en-US" sz="3200" dirty="0"/>
            </a:br>
            <a:r>
              <a:rPr lang="en-US" altLang="en-US" sz="3200" dirty="0"/>
              <a:t/>
            </a:r>
            <a:br>
              <a:rPr lang="en-US" altLang="en-US" sz="3200" dirty="0"/>
            </a:br>
            <a:r>
              <a:rPr lang="en-US" altLang="en-US" sz="3200" dirty="0"/>
              <a:t>P has not posted a bond</a:t>
            </a:r>
            <a:br>
              <a:rPr lang="en-US" altLang="en-US" sz="3200" dirty="0"/>
            </a:br>
            <a:r>
              <a:rPr lang="en-US" altLang="en-US" sz="3200" dirty="0"/>
              <a:t/>
            </a:r>
            <a:br>
              <a:rPr lang="en-US" altLang="en-US" sz="3200" dirty="0"/>
            </a:br>
            <a:r>
              <a:rPr lang="en-US" altLang="en-US" sz="3200" dirty="0"/>
              <a:t>D moves to dismiss</a:t>
            </a:r>
            <a:br>
              <a:rPr lang="en-US" altLang="en-US" sz="3200" dirty="0"/>
            </a:br>
            <a:r>
              <a:rPr lang="en-US" altLang="en-US" sz="3200" dirty="0"/>
              <a:t/>
            </a:r>
            <a:br>
              <a:rPr lang="en-US" altLang="en-US" sz="3200" dirty="0"/>
            </a:br>
            <a:r>
              <a:rPr lang="en-US" altLang="en-US" sz="3200" dirty="0"/>
              <a:t>what result?</a:t>
            </a:r>
          </a:p>
        </p:txBody>
      </p:sp>
    </p:spTree>
    <p:extLst>
      <p:ext uri="{BB962C8B-B14F-4D97-AF65-F5344CB8AC3E}">
        <p14:creationId xmlns:p14="http://schemas.microsoft.com/office/powerpoint/2010/main" val="987118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60564" y="1131889"/>
            <a:ext cx="8078787" cy="4619625"/>
          </a:xfrm>
        </p:spPr>
        <p:txBody>
          <a:bodyPr/>
          <a:lstStyle/>
          <a:p>
            <a:r>
              <a:rPr lang="en-US" altLang="en-US"/>
              <a:t>Cohen v. Beneficial Indus. Loan Corp. (US 1949)</a:t>
            </a:r>
          </a:p>
        </p:txBody>
      </p:sp>
    </p:spTree>
    <p:extLst>
      <p:ext uri="{BB962C8B-B14F-4D97-AF65-F5344CB8AC3E}">
        <p14:creationId xmlns:p14="http://schemas.microsoft.com/office/powerpoint/2010/main" val="29821538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05" y="365125"/>
            <a:ext cx="10624595" cy="5827331"/>
          </a:xfrm>
        </p:spPr>
        <p:txBody>
          <a:bodyPr/>
          <a:lstStyle/>
          <a:p>
            <a:r>
              <a:rPr lang="en-US" dirty="0"/>
              <a:t>where we stand at this point:</a:t>
            </a:r>
            <a:br>
              <a:rPr lang="en-US" dirty="0"/>
            </a:br>
            <a:r>
              <a:rPr lang="en-US" dirty="0"/>
              <a:t/>
            </a:r>
            <a:br>
              <a:rPr lang="en-US" dirty="0"/>
            </a:br>
            <a:r>
              <a:rPr lang="en-US" dirty="0"/>
              <a:t>borrow forum state law if the difference between federal common law and forum state law is “outcome determinative”</a:t>
            </a:r>
          </a:p>
        </p:txBody>
      </p:sp>
    </p:spTree>
    <p:extLst>
      <p:ext uri="{BB962C8B-B14F-4D97-AF65-F5344CB8AC3E}">
        <p14:creationId xmlns:p14="http://schemas.microsoft.com/office/powerpoint/2010/main" val="17624346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91431"/>
          </a:xfrm>
        </p:spPr>
        <p:txBody>
          <a:bodyPr/>
          <a:lstStyle/>
          <a:p>
            <a:r>
              <a:rPr lang="en-US" dirty="0"/>
              <a:t>should federal courts use their own common law choice of law rules?</a:t>
            </a:r>
          </a:p>
        </p:txBody>
      </p:sp>
    </p:spTree>
    <p:extLst>
      <p:ext uri="{BB962C8B-B14F-4D97-AF65-F5344CB8AC3E}">
        <p14:creationId xmlns:p14="http://schemas.microsoft.com/office/powerpoint/2010/main" val="2240041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15685" y="141515"/>
            <a:ext cx="11473543" cy="6444342"/>
          </a:xfrm>
        </p:spPr>
        <p:txBody>
          <a:bodyPr>
            <a:normAutofit/>
          </a:bodyPr>
          <a:lstStyle/>
          <a:p>
            <a:pPr algn="l" eaLnBrk="1" hangingPunct="1"/>
            <a:r>
              <a:rPr lang="en-US" altLang="en-US" sz="3600"/>
              <a:t>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a:t>
            </a:r>
            <a:r>
              <a:rPr lang="en-US" altLang="en-US" sz="3600" dirty="0"/>
              <a:t>Thus offensive use of collateral estoppel will likely increase rather than decrease the total amount of litigation, since potential plaintiffs will have everything to gain and nothing to lose by not intervening in the first action.</a:t>
            </a:r>
          </a:p>
        </p:txBody>
      </p:sp>
    </p:spTree>
    <p:extLst>
      <p:ext uri="{BB962C8B-B14F-4D97-AF65-F5344CB8AC3E}">
        <p14:creationId xmlns:p14="http://schemas.microsoft.com/office/powerpoint/2010/main" val="40740736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8" y="365125"/>
            <a:ext cx="10717192" cy="6047250"/>
          </a:xfrm>
        </p:spPr>
        <p:txBody>
          <a:bodyPr/>
          <a:lstStyle/>
          <a:p>
            <a:r>
              <a:rPr lang="en-US" dirty="0"/>
              <a:t>Klaxon</a:t>
            </a:r>
            <a:r>
              <a:rPr lang="mr-IN" dirty="0"/>
              <a:t>…</a:t>
            </a:r>
            <a:endParaRPr lang="en-US" dirty="0"/>
          </a:p>
        </p:txBody>
      </p:sp>
    </p:spTree>
    <p:extLst>
      <p:ext uri="{BB962C8B-B14F-4D97-AF65-F5344CB8AC3E}">
        <p14:creationId xmlns:p14="http://schemas.microsoft.com/office/powerpoint/2010/main" val="5901248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304DC-BA88-964D-99A2-4D21DD6C4559}"/>
              </a:ext>
            </a:extLst>
          </p:cNvPr>
          <p:cNvSpPr>
            <a:spLocks noGrp="1"/>
          </p:cNvSpPr>
          <p:nvPr>
            <p:ph type="title"/>
          </p:nvPr>
        </p:nvSpPr>
        <p:spPr>
          <a:xfrm>
            <a:off x="508000" y="365125"/>
            <a:ext cx="10845800" cy="6182431"/>
          </a:xfrm>
        </p:spPr>
        <p:txBody>
          <a:bodyPr/>
          <a:lstStyle/>
          <a:p>
            <a:r>
              <a:rPr lang="en-US" dirty="0"/>
              <a:t>NY action in federal court in DE</a:t>
            </a:r>
            <a:br>
              <a:rPr lang="en-US" dirty="0"/>
            </a:br>
            <a:r>
              <a:rPr lang="en-US" dirty="0"/>
              <a:t>what prejudgment interest is used?</a:t>
            </a:r>
            <a:br>
              <a:rPr lang="en-US" dirty="0"/>
            </a:br>
            <a:r>
              <a:rPr lang="en-US" dirty="0"/>
              <a:t/>
            </a:r>
            <a:br>
              <a:rPr lang="en-US" dirty="0"/>
            </a:br>
            <a:r>
              <a:rPr lang="en-US" dirty="0"/>
              <a:t>the fed </a:t>
            </a:r>
            <a:r>
              <a:rPr lang="en-US" dirty="0" err="1"/>
              <a:t>ct</a:t>
            </a:r>
            <a:r>
              <a:rPr lang="en-US" dirty="0"/>
              <a:t> treat the matter as substantive (governed by NY law)</a:t>
            </a:r>
            <a:br>
              <a:rPr lang="en-US" dirty="0"/>
            </a:br>
            <a:r>
              <a:rPr lang="en-US" dirty="0"/>
              <a:t/>
            </a:r>
            <a:br>
              <a:rPr lang="en-US" dirty="0"/>
            </a:br>
            <a:r>
              <a:rPr lang="en-US" dirty="0"/>
              <a:t>the US </a:t>
            </a:r>
            <a:r>
              <a:rPr lang="en-US" dirty="0" err="1"/>
              <a:t>SCt</a:t>
            </a:r>
            <a:r>
              <a:rPr lang="en-US" dirty="0"/>
              <a:t> held it must choose the law that a DE state court would</a:t>
            </a:r>
            <a:br>
              <a:rPr lang="en-US" dirty="0"/>
            </a:br>
            <a:endParaRPr lang="en-US" dirty="0"/>
          </a:p>
        </p:txBody>
      </p:sp>
    </p:spTree>
    <p:extLst>
      <p:ext uri="{BB962C8B-B14F-4D97-AF65-F5344CB8AC3E}">
        <p14:creationId xmlns:p14="http://schemas.microsoft.com/office/powerpoint/2010/main" val="24282898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4B503-8446-4E44-8083-3F88702A7C8B}"/>
              </a:ext>
            </a:extLst>
          </p:cNvPr>
          <p:cNvSpPr>
            <a:spLocks noGrp="1"/>
          </p:cNvSpPr>
          <p:nvPr>
            <p:ph type="title"/>
          </p:nvPr>
        </p:nvSpPr>
        <p:spPr>
          <a:xfrm>
            <a:off x="428978" y="365125"/>
            <a:ext cx="10924822" cy="6013097"/>
          </a:xfrm>
        </p:spPr>
        <p:txBody>
          <a:bodyPr/>
          <a:lstStyle/>
          <a:p>
            <a:r>
              <a:rPr lang="en-US" dirty="0"/>
              <a:t>The conflict of laws rules to be applied by the federal court in Delaware must conform to those prevailing in Delaware’s state courts. Otherwise the accident of diversity of citizenship would constantly disturb equal administration of justice in coordinate state and federal courts sitting side by side.</a:t>
            </a:r>
          </a:p>
        </p:txBody>
      </p:sp>
    </p:spTree>
    <p:extLst>
      <p:ext uri="{BB962C8B-B14F-4D97-AF65-F5344CB8AC3E}">
        <p14:creationId xmlns:p14="http://schemas.microsoft.com/office/powerpoint/2010/main" val="14946055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00226" y="1131888"/>
            <a:ext cx="8239125" cy="4597400"/>
          </a:xfrm>
        </p:spPr>
        <p:txBody>
          <a:bodyPr/>
          <a:lstStyle/>
          <a:p>
            <a:r>
              <a:rPr lang="en-US" altLang="en-US"/>
              <a:t>Byrd v. Blue Ridge Rural Electric Corp. (US 1958)</a:t>
            </a:r>
            <a:br>
              <a:rPr lang="en-US" altLang="en-US"/>
            </a:br>
            <a:endParaRPr lang="en-US" altLang="en-US"/>
          </a:p>
        </p:txBody>
      </p:sp>
    </p:spTree>
    <p:extLst>
      <p:ext uri="{BB962C8B-B14F-4D97-AF65-F5344CB8AC3E}">
        <p14:creationId xmlns:p14="http://schemas.microsoft.com/office/powerpoint/2010/main" val="32202064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898650" y="1131888"/>
            <a:ext cx="8140700" cy="4633912"/>
          </a:xfrm>
        </p:spPr>
        <p:txBody>
          <a:bodyPr>
            <a:normAutofit fontScale="90000"/>
          </a:bodyPr>
          <a:lstStyle/>
          <a:p>
            <a:pPr algn="l"/>
            <a:r>
              <a:rPr lang="en-US" altLang="en-US" sz="4000"/>
              <a:t>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a:t>
            </a:r>
          </a:p>
        </p:txBody>
      </p:sp>
    </p:spTree>
    <p:extLst>
      <p:ext uri="{BB962C8B-B14F-4D97-AF65-F5344CB8AC3E}">
        <p14:creationId xmlns:p14="http://schemas.microsoft.com/office/powerpoint/2010/main" val="40693839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057400" y="274638"/>
            <a:ext cx="8153400" cy="6202362"/>
          </a:xfrm>
        </p:spPr>
        <p:txBody>
          <a:bodyPr/>
          <a:lstStyle/>
          <a:p>
            <a:r>
              <a:rPr lang="en-US" altLang="en-US" dirty="0"/>
              <a:t>what is an example of a state rule where the bound-up test is satisfied?</a:t>
            </a:r>
          </a:p>
        </p:txBody>
      </p:sp>
    </p:spTree>
    <p:extLst>
      <p:ext uri="{BB962C8B-B14F-4D97-AF65-F5344CB8AC3E}">
        <p14:creationId xmlns:p14="http://schemas.microsoft.com/office/powerpoint/2010/main" val="1146434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a:t>Palmer v. Hoffman (US 1943)</a:t>
            </a:r>
          </a:p>
        </p:txBody>
      </p:sp>
    </p:spTree>
    <p:extLst>
      <p:ext uri="{BB962C8B-B14F-4D97-AF65-F5344CB8AC3E}">
        <p14:creationId xmlns:p14="http://schemas.microsoft.com/office/powerpoint/2010/main" val="13334238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a:t>P sues D in federal court under California law for wrongful death</a:t>
            </a:r>
            <a:br>
              <a:rPr lang="en-US" sz="4000" dirty="0"/>
            </a:br>
            <a:r>
              <a:rPr lang="en-US" sz="4000" dirty="0"/>
              <a:t/>
            </a:r>
            <a:br>
              <a:rPr lang="en-US" sz="4000" dirty="0"/>
            </a:br>
            <a:r>
              <a:rPr lang="en-US" sz="4000" dirty="0"/>
              <a:t>California has rule about the maximum number of pages in a brief that it considers bound up with its wrongful death statute</a:t>
            </a:r>
            <a:br>
              <a:rPr lang="en-US" sz="4000" dirty="0"/>
            </a:br>
            <a:r>
              <a:rPr lang="en-US" sz="4000" dirty="0"/>
              <a:t/>
            </a:r>
            <a:br>
              <a:rPr lang="en-US" sz="4000" dirty="0"/>
            </a:br>
            <a:r>
              <a:rPr lang="en-US" sz="4000" dirty="0"/>
              <a:t>must federal common law yield to it?</a:t>
            </a:r>
          </a:p>
        </p:txBody>
      </p:sp>
    </p:spTree>
    <p:extLst>
      <p:ext uri="{BB962C8B-B14F-4D97-AF65-F5344CB8AC3E}">
        <p14:creationId xmlns:p14="http://schemas.microsoft.com/office/powerpoint/2010/main" val="34743216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798653" y="1131888"/>
            <a:ext cx="9240697" cy="4513262"/>
          </a:xfrm>
        </p:spPr>
        <p:txBody>
          <a:bodyPr>
            <a:normAutofit fontScale="90000"/>
          </a:bodyPr>
          <a:lstStyle/>
          <a:p>
            <a:pPr algn="l"/>
            <a:r>
              <a:rPr lang="en-US" altLang="en-US" sz="3600" dirty="0"/>
              <a:t>Second. But cases following </a:t>
            </a:r>
            <a:r>
              <a:rPr lang="en-US" altLang="en-US" sz="3600" i="1" dirty="0"/>
              <a:t>Erie</a:t>
            </a:r>
            <a:r>
              <a:rPr lang="en-US" altLang="en-US" sz="3600" dirty="0"/>
              <a:t>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a:t>
            </a:r>
          </a:p>
        </p:txBody>
      </p:sp>
    </p:spTree>
    <p:extLst>
      <p:ext uri="{BB962C8B-B14F-4D97-AF65-F5344CB8AC3E}">
        <p14:creationId xmlns:p14="http://schemas.microsoft.com/office/powerpoint/2010/main" val="41704707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20861" y="324091"/>
            <a:ext cx="11239017" cy="6296628"/>
          </a:xfrm>
        </p:spPr>
        <p:txBody>
          <a:bodyPr>
            <a:normAutofit/>
          </a:bodyPr>
          <a:lstStyle/>
          <a:p>
            <a:pPr algn="l"/>
            <a:r>
              <a:rPr lang="en-US" altLang="en-US" sz="2800" dirty="0"/>
              <a:t>But there are </a:t>
            </a:r>
            <a:r>
              <a:rPr lang="en-US" altLang="en-US" sz="2800" b="1" i="1" dirty="0"/>
              <a:t>affirmative countervailing considerations </a:t>
            </a:r>
            <a:r>
              <a:rPr lang="en-US" altLang="en-US" sz="2800" dirty="0"/>
              <a:t>at work here....</a:t>
            </a:r>
          </a:p>
        </p:txBody>
      </p:sp>
    </p:spTree>
    <p:extLst>
      <p:ext uri="{BB962C8B-B14F-4D97-AF65-F5344CB8AC3E}">
        <p14:creationId xmlns:p14="http://schemas.microsoft.com/office/powerpoint/2010/main" val="4191642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371" y="293914"/>
            <a:ext cx="11538858" cy="6270171"/>
          </a:xfrm>
        </p:spPr>
        <p:txBody>
          <a:bodyPr>
            <a:normAutofit/>
          </a:bodyPr>
          <a:lstStyle/>
          <a:p>
            <a:pPr algn="l" eaLnBrk="1" hangingPunct="1"/>
            <a:r>
              <a:rPr lang="en-US" altLang="en-US" sz="3200" dirty="0"/>
              <a:t>A second argument against offensive use of collateral estoppel is that it may be unfair to a defendant. If a defendant in the first action is sued for small or nominal damages, he may have </a:t>
            </a:r>
            <a:r>
              <a:rPr lang="en-US" altLang="en-US" sz="3200" b="1" i="1" dirty="0"/>
              <a:t>little incentive to defend vigorously, particularly if future suits are not foreseeable. </a:t>
            </a:r>
            <a:r>
              <a:rPr lang="en-US" altLang="en-US" sz="3200" dirty="0"/>
              <a:t>Allowing offensive collateral estoppel may also be unfair to a defendant if the judgment relied upon as a basis for the estoppel is itself</a:t>
            </a:r>
            <a:r>
              <a:rPr lang="en-US" altLang="en-US" sz="3200" b="1" i="1" dirty="0"/>
              <a:t> inconsistent with one or more previous judgments in favor of the defendant</a:t>
            </a:r>
            <a:r>
              <a:rPr lang="en-US" altLang="en-US" sz="3200" dirty="0"/>
              <a:t>. Still another situation where it might be unfair to apply offensive estoppel is where the second action affords the defendant </a:t>
            </a:r>
            <a:r>
              <a:rPr lang="en-US" altLang="en-US" sz="3200" b="1" i="1" dirty="0"/>
              <a:t>procedural opportunities unavailable in the first action that could readily cause a different result</a:t>
            </a:r>
            <a:r>
              <a:rPr lang="en-US" altLang="en-US" sz="3200" dirty="0"/>
              <a:t>.</a:t>
            </a:r>
            <a:r>
              <a:rPr lang="en-US" altLang="en-US" sz="3200" dirty="0">
                <a:hlinkClick r:id="rId2"/>
              </a:rPr>
              <a:t> </a:t>
            </a:r>
            <a:endParaRPr lang="en-US" altLang="en-US" sz="3200" dirty="0"/>
          </a:p>
        </p:txBody>
      </p:sp>
    </p:spTree>
    <p:extLst>
      <p:ext uri="{BB962C8B-B14F-4D97-AF65-F5344CB8AC3E}">
        <p14:creationId xmlns:p14="http://schemas.microsoft.com/office/powerpoint/2010/main" val="11885442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25034" y="462987"/>
            <a:ext cx="10613984" cy="6030410"/>
          </a:xfrm>
        </p:spPr>
        <p:txBody>
          <a:bodyPr>
            <a:normAutofit fontScale="90000"/>
          </a:bodyPr>
          <a:lstStyle/>
          <a:p>
            <a:pPr algn="l"/>
            <a:r>
              <a:rPr lang="en-US" altLang="en-US" sz="3000" dirty="0"/>
              <a:t>after </a:t>
            </a:r>
            <a:r>
              <a:rPr lang="en-US" altLang="en-US" sz="3000" i="1" dirty="0"/>
              <a:t>Byrd</a:t>
            </a:r>
            <a:r>
              <a:rPr lang="en-US" altLang="en-US" sz="3000" dirty="0"/>
              <a:t>: </a:t>
            </a:r>
            <a:br>
              <a:rPr lang="en-US" altLang="en-US" sz="3000" dirty="0"/>
            </a:br>
            <a:r>
              <a:rPr lang="en-US" altLang="en-US" sz="3000" dirty="0"/>
              <a:t/>
            </a:r>
            <a:br>
              <a:rPr lang="en-US" altLang="en-US" sz="3000" dirty="0"/>
            </a:br>
            <a:r>
              <a:rPr lang="en-US" altLang="en-US" sz="3000" dirty="0"/>
              <a:t>assume P sues D in federal court in New York under Pa law</a:t>
            </a:r>
            <a:br>
              <a:rPr lang="en-US" altLang="en-US" sz="3000" dirty="0"/>
            </a:br>
            <a:r>
              <a:rPr lang="en-US" altLang="en-US" sz="3000" dirty="0"/>
              <a:t/>
            </a:r>
            <a:br>
              <a:rPr lang="en-US" altLang="en-US" sz="3000" dirty="0"/>
            </a:br>
            <a:r>
              <a:rPr lang="en-US" altLang="en-US" sz="3000" dirty="0"/>
              <a:t>1) if a Pa rule is bound up with the Pa cause of action the federal court must use the Pa rule instead of federal common law rule</a:t>
            </a:r>
            <a:br>
              <a:rPr lang="en-US" altLang="en-US" sz="3000" dirty="0"/>
            </a:br>
            <a:r>
              <a:rPr lang="en-US" altLang="en-US" sz="3000" dirty="0"/>
              <a:t/>
            </a:r>
            <a:br>
              <a:rPr lang="en-US" altLang="en-US" sz="3000" dirty="0"/>
            </a:br>
            <a:r>
              <a:rPr lang="en-US" altLang="en-US" sz="3000" dirty="0"/>
              <a:t>2) but there is also a policy of vertical uniformity with NY state courts</a:t>
            </a:r>
            <a:br>
              <a:rPr lang="en-US" altLang="en-US" sz="3000" dirty="0"/>
            </a:br>
            <a:r>
              <a:rPr lang="en-US" altLang="en-US" sz="3000" dirty="0"/>
              <a:t>	(if difference is outcome determinative)</a:t>
            </a:r>
            <a:br>
              <a:rPr lang="en-US" altLang="en-US" sz="3000" dirty="0"/>
            </a:br>
            <a:r>
              <a:rPr lang="en-US" altLang="en-US" sz="3000" dirty="0"/>
              <a:t/>
            </a:r>
            <a:br>
              <a:rPr lang="en-US" altLang="en-US" sz="3000" dirty="0"/>
            </a:br>
            <a:r>
              <a:rPr lang="en-US" altLang="en-US" sz="3000" dirty="0"/>
              <a:t>3) there may also be countervailing federal interests in favor uniform federal common law rule, however</a:t>
            </a:r>
            <a:br>
              <a:rPr lang="en-US" altLang="en-US" sz="3000" dirty="0"/>
            </a:br>
            <a:r>
              <a:rPr lang="en-US" altLang="en-US" sz="3000" dirty="0"/>
              <a:t/>
            </a:r>
            <a:br>
              <a:rPr lang="en-US" altLang="en-US" sz="3000" dirty="0"/>
            </a:br>
            <a:r>
              <a:rPr lang="en-US" altLang="en-US" sz="3000" dirty="0"/>
              <a:t>2) must be balanced against 3)</a:t>
            </a:r>
          </a:p>
        </p:txBody>
      </p:sp>
    </p:spTree>
    <p:extLst>
      <p:ext uri="{BB962C8B-B14F-4D97-AF65-F5344CB8AC3E}">
        <p14:creationId xmlns:p14="http://schemas.microsoft.com/office/powerpoint/2010/main" val="13801371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508000" y="274638"/>
            <a:ext cx="9702800" cy="6278562"/>
          </a:xfrm>
        </p:spPr>
        <p:txBody>
          <a:bodyPr/>
          <a:lstStyle/>
          <a:p>
            <a:pPr algn="l"/>
            <a:r>
              <a:rPr lang="en-US" altLang="en-US" dirty="0"/>
              <a:t>federal procedural common law</a:t>
            </a:r>
            <a:br>
              <a:rPr lang="en-US" altLang="en-US" dirty="0"/>
            </a:br>
            <a:r>
              <a:rPr lang="en-US" altLang="en-US" dirty="0"/>
              <a:t/>
            </a:r>
            <a:br>
              <a:rPr lang="en-US" altLang="en-US" dirty="0"/>
            </a:br>
            <a:r>
              <a:rPr lang="en-US" altLang="en-US" dirty="0"/>
              <a:t>- claim/issue preclusion</a:t>
            </a:r>
            <a:br>
              <a:rPr lang="en-US" altLang="en-US" dirty="0"/>
            </a:br>
            <a:r>
              <a:rPr lang="en-US" altLang="en-US" dirty="0"/>
              <a:t/>
            </a:r>
            <a:br>
              <a:rPr lang="en-US" altLang="en-US" dirty="0"/>
            </a:br>
            <a:r>
              <a:rPr lang="en-US" altLang="en-US" dirty="0"/>
              <a:t>- choice-of-law rules</a:t>
            </a:r>
            <a:br>
              <a:rPr lang="en-US" altLang="en-US" dirty="0"/>
            </a:br>
            <a:r>
              <a:rPr lang="en-US" altLang="en-US" dirty="0"/>
              <a:t/>
            </a:r>
            <a:br>
              <a:rPr lang="en-US" altLang="en-US" dirty="0"/>
            </a:br>
            <a:r>
              <a:rPr lang="en-US" altLang="en-US" dirty="0"/>
              <a:t>- anything that federal courts simply don’t do that a state does (whether by state constitution, statute, or common law)</a:t>
            </a:r>
          </a:p>
        </p:txBody>
      </p:sp>
    </p:spTree>
    <p:extLst>
      <p:ext uri="{BB962C8B-B14F-4D97-AF65-F5344CB8AC3E}">
        <p14:creationId xmlns:p14="http://schemas.microsoft.com/office/powerpoint/2010/main" val="24464152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138364" y="1131888"/>
            <a:ext cx="7900987" cy="4552950"/>
          </a:xfrm>
        </p:spPr>
        <p:txBody>
          <a:bodyPr/>
          <a:lstStyle/>
          <a:p>
            <a:r>
              <a:rPr lang="en-US" altLang="en-US" dirty="0"/>
              <a:t>what about Fed. R. Civ. P.?</a:t>
            </a:r>
            <a:br>
              <a:rPr lang="en-US" altLang="en-US" dirty="0"/>
            </a:br>
            <a:r>
              <a:rPr lang="en-US" altLang="en-US" dirty="0"/>
              <a:t/>
            </a:r>
            <a:br>
              <a:rPr lang="en-US" altLang="en-US" dirty="0"/>
            </a:br>
            <a:r>
              <a:rPr lang="en-US" altLang="en-US" dirty="0"/>
              <a:t>and federal statutes governing procedure in federal courts?</a:t>
            </a:r>
          </a:p>
        </p:txBody>
      </p:sp>
    </p:spTree>
    <p:extLst>
      <p:ext uri="{BB962C8B-B14F-4D97-AF65-F5344CB8AC3E}">
        <p14:creationId xmlns:p14="http://schemas.microsoft.com/office/powerpoint/2010/main" val="38221869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952750" y="1063626"/>
            <a:ext cx="6229350" cy="4594225"/>
          </a:xfrm>
        </p:spPr>
        <p:txBody>
          <a:bodyPr/>
          <a:lstStyle/>
          <a:p>
            <a:pPr eaLnBrk="1" hangingPunct="1"/>
            <a:r>
              <a:rPr lang="en-US" altLang="en-US"/>
              <a:t>Hanna v. Plumer</a:t>
            </a:r>
            <a:br>
              <a:rPr lang="en-US" altLang="en-US"/>
            </a:br>
            <a:r>
              <a:rPr lang="en-US" altLang="en-US"/>
              <a:t>(U.S. 1965)</a:t>
            </a:r>
          </a:p>
        </p:txBody>
      </p:sp>
    </p:spTree>
    <p:extLst>
      <p:ext uri="{BB962C8B-B14F-4D97-AF65-F5344CB8AC3E}">
        <p14:creationId xmlns:p14="http://schemas.microsoft.com/office/powerpoint/2010/main" val="13806045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08345" y="1131889"/>
            <a:ext cx="11655706" cy="4752975"/>
          </a:xfrm>
        </p:spPr>
        <p:txBody>
          <a:bodyPr>
            <a:normAutofit fontScale="90000"/>
          </a:bodyPr>
          <a:lstStyle/>
          <a:p>
            <a:pPr algn="l" eaLnBrk="1" hangingPunct="1"/>
            <a:r>
              <a:rPr lang="en-CA" altLang="en-US" sz="3600" dirty="0"/>
              <a:t>- Hanna sued </a:t>
            </a:r>
            <a:r>
              <a:rPr lang="en-CA" altLang="en-US" sz="3600" dirty="0" err="1"/>
              <a:t>Plumer</a:t>
            </a:r>
            <a:r>
              <a:rPr lang="en-CA" altLang="en-US" sz="3600" dirty="0"/>
              <a:t>, Osgood’s executor, for Osgood’s negligence in auto accident</a:t>
            </a:r>
            <a:br>
              <a:rPr lang="en-CA" altLang="en-US" sz="3600" dirty="0"/>
            </a:br>
            <a:r>
              <a:rPr lang="en-US" altLang="en-US" sz="3600" dirty="0"/>
              <a:t/>
            </a:r>
            <a:br>
              <a:rPr lang="en-US" altLang="en-US" sz="3600" dirty="0"/>
            </a:br>
            <a:r>
              <a:rPr lang="en-CA" altLang="en-US" sz="3600" dirty="0"/>
              <a:t>- left summons and complaint with Osgood’s executor’s wife at place of residence in accordance with 4(e) (4d at the time)</a:t>
            </a:r>
            <a:br>
              <a:rPr lang="en-CA" altLang="en-US" sz="3600" dirty="0"/>
            </a:br>
            <a:r>
              <a:rPr lang="en-US" altLang="en-US" sz="3600" dirty="0"/>
              <a:t/>
            </a:r>
            <a:br>
              <a:rPr lang="en-US" altLang="en-US" sz="3600" dirty="0"/>
            </a:br>
            <a:r>
              <a:rPr lang="en-CA" altLang="en-US" sz="3600" dirty="0"/>
              <a:t>- Mass statute required hand delivery to an executor or administrator</a:t>
            </a:r>
            <a:br>
              <a:rPr lang="en-CA" altLang="en-US" sz="3600" dirty="0"/>
            </a:br>
            <a:r>
              <a:rPr lang="en-US" altLang="en-US" sz="3600" dirty="0"/>
              <a:t/>
            </a:r>
            <a:br>
              <a:rPr lang="en-US" altLang="en-US" sz="3600" dirty="0"/>
            </a:br>
            <a:r>
              <a:rPr lang="en-CA" altLang="en-US" sz="3600" dirty="0"/>
              <a:t>- </a:t>
            </a:r>
            <a:r>
              <a:rPr lang="en-CA" altLang="en-US" sz="3600" dirty="0" err="1"/>
              <a:t>DCt</a:t>
            </a:r>
            <a:r>
              <a:rPr lang="en-CA" altLang="en-US" sz="3600" dirty="0"/>
              <a:t> granted motion for summary judgment</a:t>
            </a:r>
            <a:br>
              <a:rPr lang="en-CA" altLang="en-US" sz="3600" dirty="0"/>
            </a:br>
            <a:r>
              <a:rPr lang="en-US" altLang="en-US" sz="3600" dirty="0"/>
              <a:t/>
            </a:r>
            <a:br>
              <a:rPr lang="en-US" altLang="en-US" sz="3600" dirty="0"/>
            </a:br>
            <a:r>
              <a:rPr lang="en-CA" altLang="en-US" sz="3600" dirty="0"/>
              <a:t>- Ct App aff’d</a:t>
            </a:r>
            <a:r>
              <a:rPr lang="en-US" altLang="en-US" sz="3600" dirty="0"/>
              <a:t/>
            </a:r>
            <a:br>
              <a:rPr lang="en-US" altLang="en-US" sz="3600" dirty="0"/>
            </a:br>
            <a:r>
              <a:rPr lang="en-CA" altLang="en-US" sz="3600" dirty="0"/>
              <a:t>	- outcome determinative</a:t>
            </a:r>
            <a:br>
              <a:rPr lang="en-CA" altLang="en-US" sz="3600" dirty="0"/>
            </a:br>
            <a:r>
              <a:rPr lang="en-US" altLang="en-US" sz="3600" dirty="0"/>
              <a:t/>
            </a:r>
            <a:br>
              <a:rPr lang="en-US" altLang="en-US" sz="3600" dirty="0"/>
            </a:br>
            <a:r>
              <a:rPr lang="en-CA" altLang="en-US" sz="3600" dirty="0"/>
              <a:t>- </a:t>
            </a:r>
            <a:r>
              <a:rPr lang="en-CA" altLang="en-US" sz="3600" dirty="0" err="1"/>
              <a:t>SCt</a:t>
            </a:r>
            <a:r>
              <a:rPr lang="en-CA" altLang="en-US" sz="3600" dirty="0"/>
              <a:t> reversed</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3584645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1063626"/>
            <a:ext cx="8153400" cy="4651375"/>
          </a:xfrm>
        </p:spPr>
        <p:txBody>
          <a:bodyPr>
            <a:normAutofit fontScale="90000"/>
          </a:bodyPr>
          <a:lstStyle/>
          <a:p>
            <a:pPr algn="l" eaLnBrk="1" hangingPunct="1"/>
            <a:r>
              <a:rPr lang="en-CA" altLang="en-US" sz="3600" dirty="0"/>
              <a:t>“When a situation is covered by one of the Federal Rules, the question facing the court is a far cry from the typical, relatively unguided </a:t>
            </a:r>
            <a:r>
              <a:rPr lang="en-CA" altLang="en-US" sz="3600" i="1" dirty="0"/>
              <a:t>Erie</a:t>
            </a:r>
            <a:r>
              <a:rPr lang="en-CA" altLang="en-US" sz="3600" dirty="0"/>
              <a:t>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40546107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52354" y="274638"/>
            <a:ext cx="10961226" cy="6278562"/>
          </a:xfrm>
        </p:spPr>
        <p:txBody>
          <a:bodyPr/>
          <a:lstStyle/>
          <a:p>
            <a:r>
              <a:rPr lang="en-US" altLang="en-US" dirty="0"/>
              <a:t>why no concern about vertical uniformity when a FRCP is at issue?</a:t>
            </a:r>
            <a:br>
              <a:rPr lang="en-US" altLang="en-US" dirty="0"/>
            </a:br>
            <a:r>
              <a:rPr lang="en-US" altLang="en-US" dirty="0"/>
              <a:t/>
            </a:r>
            <a:br>
              <a:rPr lang="en-US" altLang="en-US" dirty="0"/>
            </a:br>
            <a:r>
              <a:rPr lang="en-US" altLang="en-US" dirty="0"/>
              <a:t>why does vertical uniformity matter only when federal courts are creating federal procedural common law?</a:t>
            </a:r>
          </a:p>
        </p:txBody>
      </p:sp>
    </p:spTree>
    <p:extLst>
      <p:ext uri="{BB962C8B-B14F-4D97-AF65-F5344CB8AC3E}">
        <p14:creationId xmlns:p14="http://schemas.microsoft.com/office/powerpoint/2010/main" val="38497981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86137" y="274638"/>
            <a:ext cx="11227443" cy="6430962"/>
          </a:xfrm>
        </p:spPr>
        <p:txBody>
          <a:bodyPr/>
          <a:lstStyle/>
          <a:p>
            <a:pPr algn="l"/>
            <a:r>
              <a:rPr lang="en-US" altLang="en-US" dirty="0"/>
              <a:t>Green’s theory:</a:t>
            </a:r>
            <a:br>
              <a:rPr lang="en-US" altLang="en-US" dirty="0"/>
            </a:br>
            <a:r>
              <a:rPr lang="en-US" altLang="en-US" dirty="0"/>
              <a:t/>
            </a:r>
            <a:br>
              <a:rPr lang="en-US" altLang="en-US" dirty="0"/>
            </a:br>
            <a:r>
              <a:rPr lang="en-US" altLang="en-US" dirty="0"/>
              <a:t>the source of federal courts’ obligation to consider vertical uniformity when creating federal procedural common law in diversity cases comes from the purposes of the diversity statute</a:t>
            </a:r>
          </a:p>
        </p:txBody>
      </p:sp>
    </p:spTree>
    <p:extLst>
      <p:ext uri="{BB962C8B-B14F-4D97-AF65-F5344CB8AC3E}">
        <p14:creationId xmlns:p14="http://schemas.microsoft.com/office/powerpoint/2010/main" val="36708614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71331" y="274638"/>
            <a:ext cx="11169569" cy="6278562"/>
          </a:xfrm>
        </p:spPr>
        <p:txBody>
          <a:bodyPr/>
          <a:lstStyle/>
          <a:p>
            <a:pPr algn="l"/>
            <a:r>
              <a:rPr lang="en-US" altLang="en-US" dirty="0"/>
              <a:t>P(NY) sues D(Cal.) in state court in NY under NY law 2 ½ years after an accident</a:t>
            </a:r>
            <a:br>
              <a:rPr lang="en-US" altLang="en-US" dirty="0"/>
            </a:br>
            <a:r>
              <a:rPr lang="en-US" altLang="en-US" dirty="0"/>
              <a:t/>
            </a:r>
            <a:br>
              <a:rPr lang="en-US" altLang="en-US" dirty="0"/>
            </a:br>
            <a:r>
              <a:rPr lang="en-US" altLang="en-US" dirty="0"/>
              <a:t>D is worried about state-court bias against him</a:t>
            </a:r>
            <a:br>
              <a:rPr lang="en-US" altLang="en-US" dirty="0"/>
            </a:br>
            <a:r>
              <a:rPr lang="en-US" altLang="en-US" dirty="0"/>
              <a:t/>
            </a:r>
            <a:br>
              <a:rPr lang="en-US" altLang="en-US" dirty="0"/>
            </a:br>
            <a:r>
              <a:rPr lang="en-US" altLang="en-US" dirty="0"/>
              <a:t>NY has a 3-year statute of limitations</a:t>
            </a:r>
            <a:br>
              <a:rPr lang="en-US" altLang="en-US" dirty="0"/>
            </a:br>
            <a:r>
              <a:rPr lang="en-US" altLang="en-US" dirty="0"/>
              <a:t/>
            </a:r>
            <a:br>
              <a:rPr lang="en-US" altLang="en-US" dirty="0"/>
            </a:br>
            <a:r>
              <a:rPr lang="en-US" altLang="en-US" dirty="0"/>
              <a:t>what would happen if federal courts had a common law  2-year limitation period?</a:t>
            </a:r>
          </a:p>
        </p:txBody>
      </p:sp>
    </p:spTree>
    <p:extLst>
      <p:ext uri="{BB962C8B-B14F-4D97-AF65-F5344CB8AC3E}">
        <p14:creationId xmlns:p14="http://schemas.microsoft.com/office/powerpoint/2010/main" val="29813400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33" y="1063626"/>
            <a:ext cx="11262167" cy="4937125"/>
          </a:xfrm>
        </p:spPr>
        <p:txBody>
          <a:bodyPr rtlCol="0">
            <a:normAutofit fontScale="90000"/>
          </a:bodyPr>
          <a:lstStyle/>
          <a:p>
            <a:pPr>
              <a:defRPr/>
            </a:pPr>
            <a:r>
              <a:rPr lang="en-US" b="1" dirty="0"/>
              <a:t>28 U.S.C. § 2072. - Rules of procedure and evidence; power to prescribe</a:t>
            </a:r>
            <a:r>
              <a:rPr lang="en-US" dirty="0"/>
              <a:t> </a:t>
            </a:r>
            <a:br>
              <a:rPr lang="en-US" dirty="0"/>
            </a:br>
            <a:r>
              <a:rPr lang="en-US" dirty="0"/>
              <a:t>(a) The Supreme Court shall have the power to prescribe general rules of practice and procedure and rules of evidence for cases in the United States district courts (including proceedings before magistrate judges thereof) and courts of appeals. </a:t>
            </a:r>
            <a:br>
              <a:rPr lang="en-US" dirty="0"/>
            </a:br>
            <a:r>
              <a:rPr lang="en-US" dirty="0"/>
              <a:t>(b) Such rules shall not abridge, enlarge or modify any substantive right. . . . </a:t>
            </a:r>
            <a:br>
              <a:rPr lang="en-US" dirty="0"/>
            </a:br>
            <a:endParaRPr lang="en-US" dirty="0"/>
          </a:p>
        </p:txBody>
      </p:sp>
    </p:spTree>
    <p:extLst>
      <p:ext uri="{BB962C8B-B14F-4D97-AF65-F5344CB8AC3E}">
        <p14:creationId xmlns:p14="http://schemas.microsoft.com/office/powerpoint/2010/main" val="3247176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5" y="488692"/>
            <a:ext cx="11627709" cy="6208670"/>
          </a:xfrm>
        </p:spPr>
        <p:txBody>
          <a:bodyPr>
            <a:noAutofit/>
          </a:bodyPr>
          <a:lstStyle/>
          <a:p>
            <a:r>
              <a:rPr lang="en-US" sz="2800" dirty="0"/>
              <a:t>- X (a domiciliary of Nevada) established a trust for the benefit of twin brothers: P (a domiciliary of Oregon) and Y (a domiciliary of Oregon)</a:t>
            </a:r>
            <a:br>
              <a:rPr lang="en-US" sz="2800" dirty="0"/>
            </a:br>
            <a:r>
              <a:rPr lang="en-US" sz="2800" dirty="0"/>
              <a:t>- upon reaching the age of 50, P will receive 75% and Y 25% of the value of the trust</a:t>
            </a:r>
            <a:br>
              <a:rPr lang="en-US" sz="2800" dirty="0"/>
            </a:br>
            <a:r>
              <a:rPr lang="en-US" sz="2800" dirty="0"/>
              <a:t>- at the age of 25, P sued the trustee of the trust, D (a domiciliary of Nevada), in the federal district court for Northern District of Georgia</a:t>
            </a:r>
            <a:br>
              <a:rPr lang="en-US" sz="2800" dirty="0"/>
            </a:br>
            <a:r>
              <a:rPr lang="en-US" sz="2800" dirty="0"/>
              <a:t>- P alleged that D wrongly claimed ownership of a $200,000 parcel of land in the Northern District of Georgia (the land, P argued, belonged to the trust) </a:t>
            </a:r>
            <a:br>
              <a:rPr lang="en-US" sz="2800" dirty="0"/>
            </a:br>
            <a:r>
              <a:rPr lang="en-US" sz="2800" dirty="0"/>
              <a:t>- Y testified as a witness in the case</a:t>
            </a:r>
            <a:br>
              <a:rPr lang="en-US" sz="2800" dirty="0"/>
            </a:br>
            <a:r>
              <a:rPr lang="en-US" sz="2800" dirty="0"/>
              <a:t>- the jury determined that the land is in fact D’s and the federal court issued a judgment for D</a:t>
            </a:r>
            <a:br>
              <a:rPr lang="en-US" sz="2800" dirty="0"/>
            </a:br>
            <a:r>
              <a:rPr lang="en-US" sz="2800" dirty="0"/>
              <a:t>- soon afterward, D died and Z inherited his estate</a:t>
            </a:r>
            <a:br>
              <a:rPr lang="en-US" sz="2800" dirty="0"/>
            </a:br>
            <a:r>
              <a:rPr lang="en-US" sz="2800" dirty="0"/>
              <a:t>- within a year, Y sued Z in state court in Georgia</a:t>
            </a:r>
            <a:br>
              <a:rPr lang="en-US" sz="2800" dirty="0"/>
            </a:br>
            <a:r>
              <a:rPr lang="en-US" sz="2800" dirty="0"/>
              <a:t>- Y claims that the $200,000 property that Z inherited in fact belongs to the trust</a:t>
            </a:r>
            <a:br>
              <a:rPr lang="en-US" sz="2800" dirty="0"/>
            </a:br>
            <a:r>
              <a:rPr lang="en-US" sz="2800" dirty="0"/>
              <a:t>- Z claims that Y is issue precluded from </a:t>
            </a:r>
            <a:r>
              <a:rPr lang="en-US" sz="2800" dirty="0" err="1"/>
              <a:t>relitigating</a:t>
            </a:r>
            <a:r>
              <a:rPr lang="en-US" sz="2800" dirty="0"/>
              <a:t> whether the property belongs to the trust - how should the state court rule? </a:t>
            </a:r>
            <a:r>
              <a:rPr lang="en-US" sz="3200" dirty="0"/>
              <a:t/>
            </a:r>
            <a:br>
              <a:rPr lang="en-US" sz="3200" dirty="0"/>
            </a:br>
            <a:endParaRPr lang="en-US" sz="3200" dirty="0"/>
          </a:p>
        </p:txBody>
      </p:sp>
    </p:spTree>
    <p:extLst>
      <p:ext uri="{BB962C8B-B14F-4D97-AF65-F5344CB8AC3E}">
        <p14:creationId xmlns:p14="http://schemas.microsoft.com/office/powerpoint/2010/main" val="36521432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60564" y="1131888"/>
            <a:ext cx="8078787" cy="4633912"/>
          </a:xfrm>
        </p:spPr>
        <p:txBody>
          <a:bodyPr/>
          <a:lstStyle/>
          <a:p>
            <a:pPr eaLnBrk="1" hangingPunct="1"/>
            <a:r>
              <a:rPr lang="en-US" altLang="en-US" dirty="0"/>
              <a:t>what is Congress’s power over federal procedure?</a:t>
            </a:r>
          </a:p>
        </p:txBody>
      </p:sp>
    </p:spTree>
    <p:extLst>
      <p:ext uri="{BB962C8B-B14F-4D97-AF65-F5344CB8AC3E}">
        <p14:creationId xmlns:p14="http://schemas.microsoft.com/office/powerpoint/2010/main" val="371991047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67160" y="358815"/>
            <a:ext cx="11227444" cy="6088283"/>
          </a:xfrm>
        </p:spPr>
        <p:txBody>
          <a:bodyPr>
            <a:normAutofit/>
          </a:bodyPr>
          <a:lstStyle/>
          <a:p>
            <a:pPr algn="l" eaLnBrk="1" hangingPunct="1"/>
            <a:r>
              <a:rPr lang="en-US" altLang="en-US" sz="3600"/>
              <a:t>“[T]he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a:t>
            </a:r>
            <a:br>
              <a:rPr lang="en-US" altLang="en-US" sz="3600"/>
            </a:br>
            <a:endParaRPr lang="en-US" altLang="en-US" sz="3600"/>
          </a:p>
        </p:txBody>
      </p:sp>
    </p:spTree>
    <p:extLst>
      <p:ext uri="{BB962C8B-B14F-4D97-AF65-F5344CB8AC3E}">
        <p14:creationId xmlns:p14="http://schemas.microsoft.com/office/powerpoint/2010/main" val="13097465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90309" y="358816"/>
            <a:ext cx="11215868" cy="5413336"/>
          </a:xfrm>
        </p:spPr>
        <p:txBody>
          <a:bodyPr>
            <a:normAutofit/>
          </a:bodyPr>
          <a:lstStyle/>
          <a:p>
            <a:pPr algn="l" eaLnBrk="1" hangingPunct="1"/>
            <a:r>
              <a:rPr lang="en-CA" altLang="en-US" dirty="0"/>
              <a:t>- Congress passes a uniform statute of limitations applicable for all actions in federal court, including state law actions</a:t>
            </a:r>
            <a:br>
              <a:rPr lang="en-CA" altLang="en-US" dirty="0"/>
            </a:br>
            <a:r>
              <a:rPr lang="en-US" altLang="en-US" dirty="0"/>
              <a:t/>
            </a:r>
            <a:br>
              <a:rPr lang="en-US" altLang="en-US" dirty="0"/>
            </a:br>
            <a:r>
              <a:rPr lang="en-US" altLang="en-US" dirty="0"/>
              <a:t>- is the statute valid?</a:t>
            </a:r>
            <a:br>
              <a:rPr lang="en-US" altLang="en-US" dirty="0"/>
            </a:br>
            <a:r>
              <a:rPr lang="en-US" altLang="en-US" dirty="0"/>
              <a:t/>
            </a:r>
            <a:br>
              <a:rPr lang="en-US" altLang="en-US" dirty="0"/>
            </a:br>
            <a:r>
              <a:rPr lang="en-US" altLang="en-US" dirty="0"/>
              <a:t>- even if a shorter state statute of limitations is bound up with the state cause of action?</a:t>
            </a:r>
          </a:p>
        </p:txBody>
      </p:sp>
    </p:spTree>
    <p:extLst>
      <p:ext uri="{BB962C8B-B14F-4D97-AF65-F5344CB8AC3E}">
        <p14:creationId xmlns:p14="http://schemas.microsoft.com/office/powerpoint/2010/main" val="194659810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54642" y="335666"/>
            <a:ext cx="11736729" cy="6366076"/>
          </a:xfrm>
        </p:spPr>
        <p:txBody>
          <a:bodyPr>
            <a:normAutofit/>
          </a:bodyPr>
          <a:lstStyle/>
          <a:p>
            <a:pPr algn="l" eaLnBrk="1" hangingPunct="1"/>
            <a:r>
              <a:rPr lang="en-US" altLang="en-US" sz="2800" dirty="0"/>
              <a:t>- pursuant to the order of a Florida state court (that was ultimately affirmed by the Florida Supreme Court), Terry </a:t>
            </a:r>
            <a:r>
              <a:rPr lang="en-US" altLang="en-US" sz="2800" dirty="0" err="1"/>
              <a:t>Schiavo’s</a:t>
            </a:r>
            <a:r>
              <a:rPr lang="en-US" altLang="en-US" sz="2800" dirty="0"/>
              <a:t> feeding tube was removed</a:t>
            </a:r>
            <a:br>
              <a:rPr lang="en-US" altLang="en-US" sz="2800" dirty="0"/>
            </a:br>
            <a:r>
              <a:rPr lang="en-US" altLang="en-US" sz="2800" dirty="0"/>
              <a:t/>
            </a:r>
            <a:br>
              <a:rPr lang="en-US" altLang="en-US" sz="2800" dirty="0"/>
            </a:br>
            <a:r>
              <a:rPr lang="en-US" altLang="en-US" sz="2800" dirty="0"/>
              <a:t>- the US </a:t>
            </a:r>
            <a:r>
              <a:rPr lang="en-US" altLang="en-US" sz="2800" dirty="0" err="1"/>
              <a:t>SCt</a:t>
            </a:r>
            <a:r>
              <a:rPr lang="en-US" altLang="en-US" sz="2800" dirty="0"/>
              <a:t> denied cert</a:t>
            </a:r>
            <a:br>
              <a:rPr lang="en-US" altLang="en-US" sz="2800" dirty="0"/>
            </a:br>
            <a:r>
              <a:rPr lang="en-US" altLang="en-US" sz="2800" dirty="0"/>
              <a:t/>
            </a:r>
            <a:br>
              <a:rPr lang="en-US" altLang="en-US" sz="2800" dirty="0"/>
            </a:br>
            <a:r>
              <a:rPr lang="en-US" altLang="en-US" sz="2800" dirty="0"/>
              <a:t>- In response, Congress passed Public Law 109-3, “An Act for the relief of the parents of Theresa Marie </a:t>
            </a:r>
            <a:r>
              <a:rPr lang="en-US" altLang="en-US" sz="2800" dirty="0" err="1"/>
              <a:t>Schiavo</a:t>
            </a:r>
            <a:r>
              <a:rPr lang="en-US" altLang="en-US" sz="2800" dirty="0"/>
              <a:t>”</a:t>
            </a:r>
            <a:br>
              <a:rPr lang="en-US" altLang="en-US" sz="2800" dirty="0"/>
            </a:br>
            <a:r>
              <a:rPr lang="en-US" altLang="en-US" sz="2800" dirty="0"/>
              <a:t/>
            </a:r>
            <a:br>
              <a:rPr lang="en-US" altLang="en-US" sz="2800" dirty="0"/>
            </a:br>
            <a:r>
              <a:rPr lang="en-US" altLang="en-US" sz="2800" dirty="0"/>
              <a:t>- this act allowed Ms. </a:t>
            </a:r>
            <a:r>
              <a:rPr lang="en-US" altLang="en-US" sz="2800" dirty="0" err="1"/>
              <a:t>Schiavo's</a:t>
            </a:r>
            <a:r>
              <a:rPr lang="en-US" altLang="en-US" sz="2800" dirty="0"/>
              <a:t> parents to bring an action in federal district court concerning whether their daughter's federal constitutional or statutory rights had been violated as a result of the Florida courts' orders </a:t>
            </a:r>
            <a:br>
              <a:rPr lang="en-US" altLang="en-US" sz="2800" dirty="0"/>
            </a:br>
            <a:r>
              <a:rPr lang="en-US" altLang="en-US" sz="2800" dirty="0"/>
              <a:t/>
            </a:r>
            <a:br>
              <a:rPr lang="en-US" altLang="en-US" sz="2800" dirty="0"/>
            </a:br>
            <a:r>
              <a:rPr lang="en-US" altLang="en-US" sz="2800" dirty="0"/>
              <a:t>- this meant not giving the Florida judgment Full Faith and Credit</a:t>
            </a:r>
            <a:br>
              <a:rPr lang="en-US" altLang="en-US" sz="2800" dirty="0"/>
            </a:br>
            <a:r>
              <a:rPr lang="en-US" altLang="en-US" sz="2800" dirty="0"/>
              <a:t/>
            </a:r>
            <a:br>
              <a:rPr lang="en-US" altLang="en-US" sz="2800" dirty="0"/>
            </a:br>
            <a:r>
              <a:rPr lang="en-US" altLang="en-US" sz="2800" dirty="0"/>
              <a:t>- </a:t>
            </a:r>
            <a:r>
              <a:rPr lang="en-CA" altLang="en-US" sz="2800" dirty="0"/>
              <a:t>constitutional?</a:t>
            </a:r>
            <a:endParaRPr lang="en-US" altLang="en-US" sz="2800" dirty="0"/>
          </a:p>
        </p:txBody>
      </p:sp>
    </p:spTree>
    <p:extLst>
      <p:ext uri="{BB962C8B-B14F-4D97-AF65-F5344CB8AC3E}">
        <p14:creationId xmlns:p14="http://schemas.microsoft.com/office/powerpoint/2010/main" val="23228987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3626"/>
            <a:ext cx="8763000" cy="4937125"/>
          </a:xfrm>
        </p:spPr>
        <p:txBody>
          <a:bodyPr rtlCol="0">
            <a:normAutofit fontScale="90000"/>
          </a:bodyPr>
          <a:lstStyle/>
          <a:p>
            <a:pPr>
              <a:defRPr/>
            </a:pPr>
            <a:r>
              <a:rPr lang="en-US" b="1" dirty="0"/>
              <a:t>28 U.S.C. § 2072. - Rules of procedure and evidence; power to prescribe</a:t>
            </a:r>
            <a:r>
              <a:rPr lang="en-US" dirty="0"/>
              <a:t> </a:t>
            </a:r>
            <a:br>
              <a:rPr lang="en-US" dirty="0"/>
            </a:br>
            <a:r>
              <a:rPr lang="en-US" dirty="0"/>
              <a:t>(a) The Supreme Court shall have the power to prescribe general rules of practice and procedure and rules of evidence for cases in the United States district courts (including proceedings before magistrate judges thereof) and courts of appeals. </a:t>
            </a:r>
            <a:br>
              <a:rPr lang="en-US" dirty="0"/>
            </a:br>
            <a:r>
              <a:rPr lang="en-US" dirty="0"/>
              <a:t>(b) </a:t>
            </a:r>
            <a:r>
              <a:rPr lang="en-US" b="1" dirty="0"/>
              <a:t>Such rules shall not abridge, enlarge or modify any substantive right. . . . </a:t>
            </a:r>
            <a:r>
              <a:rPr lang="en-US" dirty="0"/>
              <a:t/>
            </a:r>
            <a:br>
              <a:rPr lang="en-US" dirty="0"/>
            </a:br>
            <a:endParaRPr lang="en-US" dirty="0"/>
          </a:p>
        </p:txBody>
      </p:sp>
    </p:spTree>
    <p:extLst>
      <p:ext uri="{BB962C8B-B14F-4D97-AF65-F5344CB8AC3E}">
        <p14:creationId xmlns:p14="http://schemas.microsoft.com/office/powerpoint/2010/main" val="47250727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047707"/>
          </a:xfrm>
        </p:spPr>
        <p:txBody>
          <a:bodyPr/>
          <a:lstStyle/>
          <a:p>
            <a:r>
              <a:rPr lang="en-US" dirty="0"/>
              <a:t>“The test must be whether a rule really regulates procedure,—the judicial process for enforcing rights and duties recognized by substantive law and for justly administering remedy and redress for disregard or infraction of them.” </a:t>
            </a:r>
            <a:r>
              <a:rPr lang="en-US" dirty="0" err="1"/>
              <a:t>Sibbach</a:t>
            </a:r>
            <a:r>
              <a:rPr lang="en-US" dirty="0"/>
              <a:t> v. Wilson &amp; Co., 312 U.S. 1, 14.</a:t>
            </a:r>
          </a:p>
        </p:txBody>
      </p:sp>
    </p:spTree>
    <p:extLst>
      <p:ext uri="{BB962C8B-B14F-4D97-AF65-F5344CB8AC3E}">
        <p14:creationId xmlns:p14="http://schemas.microsoft.com/office/powerpoint/2010/main" val="194344207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61737" y="252663"/>
            <a:ext cx="11117179" cy="6340642"/>
          </a:xfrm>
        </p:spPr>
        <p:txBody>
          <a:bodyPr/>
          <a:lstStyle/>
          <a:p>
            <a:pPr eaLnBrk="1" hangingPunct="1"/>
            <a:r>
              <a:rPr lang="en-US" altLang="en-US"/>
              <a:t>now – assume that the federal service rule had been common law</a:t>
            </a:r>
          </a:p>
        </p:txBody>
      </p:sp>
    </p:spTree>
    <p:extLst>
      <p:ext uri="{BB962C8B-B14F-4D97-AF65-F5344CB8AC3E}">
        <p14:creationId xmlns:p14="http://schemas.microsoft.com/office/powerpoint/2010/main" val="391544628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752600" y="1063626"/>
            <a:ext cx="8382000" cy="4651375"/>
          </a:xfrm>
        </p:spPr>
        <p:txBody>
          <a:bodyPr>
            <a:normAutofit fontScale="90000"/>
          </a:bodyPr>
          <a:lstStyle/>
          <a:p>
            <a:pPr eaLnBrk="1" hangingPunct="1"/>
            <a:r>
              <a:rPr lang="en-US" altLang="en-US" dirty="0"/>
              <a:t>“[I]t is doubtful that, even if there were no Federal Rule making it clear that in-hand service is not required in diversity actions, the </a:t>
            </a:r>
            <a:r>
              <a:rPr lang="en-US" altLang="en-US" i="1" dirty="0"/>
              <a:t>Erie</a:t>
            </a:r>
            <a:r>
              <a:rPr lang="en-US" altLang="en-US" dirty="0"/>
              <a:t> rule would have obligated the District Court to follow the Massachusetts procedure.”</a:t>
            </a:r>
            <a:br>
              <a:rPr lang="en-US" altLang="en-US" dirty="0"/>
            </a:br>
            <a:endParaRPr lang="en-US" altLang="en-US" dirty="0"/>
          </a:p>
        </p:txBody>
      </p:sp>
    </p:spTree>
    <p:extLst>
      <p:ext uri="{BB962C8B-B14F-4D97-AF65-F5344CB8AC3E}">
        <p14:creationId xmlns:p14="http://schemas.microsoft.com/office/powerpoint/2010/main" val="42057208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763000" cy="4937125"/>
          </a:xfrm>
        </p:spPr>
        <p:txBody>
          <a:bodyPr rtlCol="0">
            <a:normAutofit fontScale="90000"/>
          </a:bodyPr>
          <a:lstStyle/>
          <a:p>
            <a:pPr>
              <a:defRPr/>
            </a:pPr>
            <a:r>
              <a:rPr lang="en-US" dirty="0"/>
              <a:t> “Not only are </a:t>
            </a:r>
            <a:r>
              <a:rPr lang="en-US" dirty="0" err="1"/>
              <a:t>nonsubstantial</a:t>
            </a:r>
            <a:r>
              <a:rPr lang="en-US" dirty="0"/>
              <a:t>, or trivial, variations not likely to raise the sort of equal protection problems which troubled the Court in </a:t>
            </a:r>
            <a:r>
              <a:rPr lang="en-US" i="1" dirty="0"/>
              <a:t>Erie</a:t>
            </a:r>
            <a:r>
              <a:rPr lang="en-US" dirty="0"/>
              <a:t>; they are also unlikely to influence the choice of a forum. The ‘outcome-determination’ test therefore cannot be read without reference to the twin aims of the Erie rule: </a:t>
            </a:r>
            <a:r>
              <a:rPr lang="en-US" b="1" dirty="0"/>
              <a:t>discouragement of forum-shopping and avoidance of inequitable administration of the laws.”</a:t>
            </a:r>
            <a:r>
              <a:rPr lang="en-US" dirty="0"/>
              <a:t/>
            </a:r>
            <a:br>
              <a:rPr lang="en-US" dirty="0"/>
            </a:br>
            <a:endParaRPr lang="en-US" dirty="0"/>
          </a:p>
        </p:txBody>
      </p:sp>
    </p:spTree>
    <p:extLst>
      <p:ext uri="{BB962C8B-B14F-4D97-AF65-F5344CB8AC3E}">
        <p14:creationId xmlns:p14="http://schemas.microsoft.com/office/powerpoint/2010/main" val="8998963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036764" y="1131888"/>
            <a:ext cx="8002587" cy="4508500"/>
          </a:xfrm>
        </p:spPr>
        <p:txBody>
          <a:bodyPr/>
          <a:lstStyle/>
          <a:p>
            <a:r>
              <a:rPr lang="en-US" altLang="en-US"/>
              <a:t>twin aims of </a:t>
            </a:r>
            <a:r>
              <a:rPr lang="en-US" altLang="en-US" i="1"/>
              <a:t>Erie</a:t>
            </a:r>
          </a:p>
        </p:txBody>
      </p:sp>
    </p:spTree>
    <p:extLst>
      <p:ext uri="{BB962C8B-B14F-4D97-AF65-F5344CB8AC3E}">
        <p14:creationId xmlns:p14="http://schemas.microsoft.com/office/powerpoint/2010/main" val="3562352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1968</TotalTime>
  <Words>1815</Words>
  <Application>Microsoft Office PowerPoint</Application>
  <PresentationFormat>Widescreen</PresentationFormat>
  <Paragraphs>101</Paragraphs>
  <Slides>101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101</vt:i4>
      </vt:variant>
    </vt:vector>
  </HeadingPairs>
  <TitlesOfParts>
    <vt:vector size="106" baseType="lpstr">
      <vt:lpstr>Arial</vt:lpstr>
      <vt:lpstr>Calibri</vt:lpstr>
      <vt:lpstr>Calibri Light</vt:lpstr>
      <vt:lpstr>Mangal</vt:lpstr>
      <vt:lpstr>Office Theme</vt:lpstr>
      <vt:lpstr>Mon., Dec. 3</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Ohio Georgia  still have the mutuality requirement </vt:lpstr>
      <vt:lpstr>Virginia (and some other states)…  allow only defensive nonmutual issue preclusion</vt:lpstr>
      <vt:lpstr>federal and some states also allow offensive nonmutual issue preclusion under certain circumstances  plaintiff in second suit was not a party in first suit and uses issue preclusion as a sword</vt:lpstr>
      <vt:lpstr>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Thus offensive use of collateral estoppel will likely increase rather than decrease the total amount of litigation, since potential plaintiffs will have everything to gain and nothing to lose by not intervening in the first action.</vt:lpstr>
      <vt:lpstr>A second argument against offensive use of collateral estoppel is that it may be unfair to a defendant. If a defendant in the first action is sued for small or nominal damages, he may have little incentive to defend vigorously, particularly if future suits are not foreseeable. Allowing offensive collateral estoppel may also be unfair to a defendant if the judgment relied upon as a basis for the estoppel is itself inconsistent with one or more previous judgments in favor of the defendant. Still another situation where it might be unfair to apply offensive estoppel is where the second action affords the defendant procedural opportunities unavailable in the first action that could readily cause a different result. </vt:lpstr>
      <vt:lpstr>- X (a domiciliary of Nevada) established a trust for the benefit of twin brothers: P (a domiciliary of Oregon) and Y (a domiciliary of Oregon) - upon reaching the age of 50, P will receive 75% and Y 25% of the value of the trust - at the age of 25, P sued the trustee of the trust, D (a domiciliary of Nevada), in the federal district court for Northern District of Georgia - P alleged that D wrongly claimed ownership of a $200,000 parcel of land in the Northern District of Georgia (the land, P argued, belonged to the trust)  - Y testified as a witness in the case - the jury determined that the land is in fact D’s and the federal court issued a judgment for D - soon afterward, D died and Z inherited his estate - within a year, Y sued Z in state court in Georgia - Y claims that the $200,000 property that Z inherited in fact belongs to the trust - Z claims that Y is issue precluded from relitigating whether the property belongs to the trust - how should the state court rule?  </vt:lpstr>
      <vt:lpstr>one sovereign’s law in another sovereign’s courts…</vt:lpstr>
      <vt:lpstr>a federal court entertains a state law action, or action under the law of a foreign nation  a state court entertains a federal action, or sister state action, or action under the law of a foreign nation</vt:lpstr>
      <vt:lpstr>how to interpret the other sovereign’s law?</vt:lpstr>
      <vt:lpstr>Swift v. Tyson Black &amp; White Taxicab  if a state’s officials have chosen to adopt the general common law, a federal court will come to its own conclusion about what the general common law standard in the state is, without deferring to the state’s courts </vt:lpstr>
      <vt:lpstr>that was probably what the state’s courts themselves wanted at the time  they would not defer to what sister state courts said about the general common law in the sister state</vt:lpstr>
      <vt:lpstr>but over time most state courts began understanding the common law standards applying in their state as whatever their state’s courts said they were</vt:lpstr>
      <vt:lpstr>Erie RR v. Tompkins  a federal court applying state law (e.g. when sitting in diversity or supplemental jurisdiction) should defer to the state’s courts concerning the content of the state’s law  this includes the state’s common law </vt:lpstr>
      <vt:lpstr>“There is no general federal common law.”</vt:lpstr>
      <vt:lpstr>how should a federal court defer to a state’s courts concerning the state’s law? </vt:lpstr>
      <vt:lpstr>act like a lower state court?</vt:lpstr>
      <vt:lpstr>imagine there is an old state SCt decision saying “X,” which the state SCt is likely to overrule  state court system  federal court system  state SCt:  “not-X”  fed Ct App: “X” state Ct App: “X”   fed Dist. Ct. “X” state trial ct: “X”  </vt:lpstr>
      <vt:lpstr>instead…  predictive method  (also commonly used by state courts for sister-state law)</vt:lpstr>
      <vt:lpstr>or certification…</vt:lpstr>
      <vt:lpstr>choice of law </vt:lpstr>
      <vt:lpstr>choice of “substantive” law in state court  choice between:   - two states’ laws (Nevada or California?) - two countries’ laws (Germany or Brazil?) - a state’s law and a country’s law (Germany or  California?) </vt:lpstr>
      <vt:lpstr>what about a choice between federal law and a state’s law?</vt:lpstr>
      <vt:lpstr>two married Georgians get into an accident in California  the husband wishes to sue the wife for negligence  Ga. law – spousal immunity Ca. law – spousal negligence liability</vt:lpstr>
      <vt:lpstr>assume the case is before a Virginia (or Ga.) state court…  lex loci delicti  the tort law of the place of the harm applies  the court would apply California law and allow the husband’s action to proceed</vt:lpstr>
      <vt:lpstr>assume the case is before a Pennsylvania (or Ca.) state court…  interest analysis  concerning spousal immunity, the law of the place of the marital domicile applies  the court would apply Georgia law and bar the husband’s action</vt:lpstr>
      <vt:lpstr>horizontal choice of “procedural” law  one Californian kills another Californian in an accident in California  a Virginia state court is entertaining the California wrongful death action   should it use Virginia’s or California’s:  statute of limitation? service rules? pleading standards?</vt:lpstr>
      <vt:lpstr>an understanding of a rule’s being substantive or procedural by looking to the views of the officials of the state that created the rule</vt:lpstr>
      <vt:lpstr>“substantive” = the officials of the state that created the rule want it to be used by other court systems - e.g. they consider it part of the state’s cause of action, following those actions into other court systems  “procedural” = the officials of the state that created the rule want it to apply only in the state’s own courts, including to causes of action under other states’ laws</vt:lpstr>
      <vt:lpstr>some ”substantive” law is not bound up with a cause of action…  one Californian kills another Californian in an accident in California  a Virginia state court is entertaining the California wrongful death action   the California defendant has a Nevada lawyer and speaks to the lawyer in Nevada about the case  which attorney-client privilege law applies? Cal? Va? Nev?</vt:lpstr>
      <vt:lpstr>but sometimes a rule that appears to be about court administration is actually “substantive” in the sense that the officials that created it want it to follow their cause of action into other court systems</vt:lpstr>
      <vt:lpstr>- California’s wrongful death statute says “a plaintiff may not sue for wrongful death under this statute more than 2 years after the death occurs”</vt:lpstr>
      <vt:lpstr>in general, how can you tell whether a statute of limitations is substantive or procedural?  will there be any California state court decisions on point?</vt:lpstr>
      <vt:lpstr>imagine a California court applies its statute of limitations to actions under another state’s (or nation’s) law</vt:lpstr>
      <vt:lpstr>conflicts of substance and procedure</vt:lpstr>
      <vt:lpstr>P sues D in Virginia state court under California law for wrongful death 2.5 years after the death  Va’s WD time limitation  Ca’s WD time limitation  2-yr substantive   3-yr substantive 2-yr procedural   3-yr procedural 2-yr procedural   3-yr substantive 3-yr procedural   2-yr substantive 2-yr substantive   3-yr procedural</vt:lpstr>
      <vt:lpstr>P sues D in Virginia state court under California law for wrongful death  California has a service rule that it considers bound up with its wrongful death statute  must Virginia law yield to it?</vt:lpstr>
      <vt:lpstr>so where do we stand for horizontal substance/procedure questions?</vt:lpstr>
      <vt:lpstr>service rules:   procedural</vt:lpstr>
      <vt:lpstr>statutes of limitations…  traditional view:  presumptively procedural  bur sometimes substantive (bound up with cause of action), with forum procedure yielding to another jurisdiction’s substance</vt:lpstr>
      <vt:lpstr>P sues D in state court in Virginia under New York negligence law  New York law puts the burden of proof on the plaintiff to show his lack of contributory negligence   under Virginia law contributory negligence is an affirmative defense  what result?</vt:lpstr>
      <vt:lpstr>burdens of proof:   presumptively substantive  but could be procedural, with forum procedure yielding to another jurisdiction’s substance</vt:lpstr>
      <vt:lpstr>applying another jurisdiction’s substantive law  vs.   incorporating a standard from another jurisdiction’s law into forum law</vt:lpstr>
      <vt:lpstr>MO state courts have a generous 3 year statute of limitations for tort  too many people are coming to MO state court to sue under sister state causes of action  so MO enacts a borrowing statute: the MO statute of limitations for tort incorporates the time period of the state that provides the cause of action</vt:lpstr>
      <vt:lpstr>now…</vt:lpstr>
      <vt:lpstr>what is federal power over procedure when a federal court is entertaining a state law cause of action?</vt:lpstr>
      <vt:lpstr>federal constitutional law governing procedure in federal court…</vt:lpstr>
      <vt:lpstr>Seventh Amendment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P sues D under Virginia law in federal court in Virginia  under the 7th Amendment, a factual issue must be decided by a jury in federal court  under Virginia law, it does not  which law applies, Virginia or federal? </vt:lpstr>
      <vt:lpstr>federal common law governing procedure in federal court  - ignore federal statutes and FRCPs</vt:lpstr>
      <vt:lpstr>P sues D in federal court in New York under New York negligence law  New York law puts the burden of proof on the plaintiff to show his lack of contributory negligence   can the federal court use a federal common law rule making contributory negligence an affirmative defense instead? </vt:lpstr>
      <vt:lpstr>Palmer v. Hoffman (US 1943)  also Cities Service Oil Co. v. Dunlap (US 1939)</vt:lpstr>
      <vt:lpstr>Guaranty Trust v. York (U.S. 1945)</vt:lpstr>
      <vt:lpstr>assume that a Pennsylvania state court was entertaining the NY actions in Guaranty Trust  would NY’s or Pa’s statute of limitations/laches doctrine apply?</vt:lpstr>
      <vt:lpstr>It is therefore immaterial whether statutes of limitation are characterized either as "substantive" or "procedural" in State court opinions in any use of those terms unrelated to the specific issue before us. Erie R. Co. v. Tompkins...expressed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vt:lpstr>
      <vt:lpstr>in Erie a Pa plaintiff sued a NY defendant in federal court in NY under Pa law  what was important –   acting like a NY state court?  or   acting like a Pa state court?</vt:lpstr>
      <vt:lpstr>policy of vertical uniformity between federal and forum state court  (if outcome determinative)</vt:lpstr>
      <vt:lpstr>a federal court in Kansas is entertaining an action under Kansas law   it uses Kansas statute of limitations, according to Guaranty Trust   but, according to the federal law a statute of limitations is tolled upon filing  under Kansas law, it is tolled upon service  which rule should the federal court use?</vt:lpstr>
      <vt:lpstr>Ragan v. Merchants Transfer &amp; Warehouse (US 1949)</vt:lpstr>
      <vt:lpstr>a Mississippi statute requires a corporation doing business within the state to designate an agent for the service of process before bringing suit in Mississippi state court  there is no such requirement under federal law  P (a Tennessee corporation doing business in Mississippi) is suing D in federal court in Mississippi under Mississippi law  P has designated no agent for service of process in Miss.   D moves for summary judgment on this ground  what result?</vt:lpstr>
      <vt:lpstr>the 5th Circuit had concluded that Mississippi state officials thought that the statute applied only Mississippi state courts, not federal courts in Mississippi.  does that matter?</vt:lpstr>
      <vt:lpstr>Woods v. Interstate Realty (US 1949)</vt:lpstr>
      <vt:lpstr>incorporating state standards, not applying state law</vt:lpstr>
      <vt:lpstr>a New Jersey statute requires small shareholders bringing derivative actions to post a bond  federal courts have no such requirement  P, a small shareholder, brings a derivative action under Delaware law against D in federal court in New Jersey  P has not posted a bond  D moves to dismiss  what result?</vt:lpstr>
      <vt:lpstr>Cohen v. Beneficial Indus. Loan Corp. (US 1949)</vt:lpstr>
      <vt:lpstr>where we stand at this point:  borrow forum state law if the difference between federal common law and forum state law is “outcome determinative”</vt:lpstr>
      <vt:lpstr>should federal courts use their own common law choice of law rules?</vt:lpstr>
      <vt:lpstr>Klaxon…</vt:lpstr>
      <vt:lpstr>NY action in federal court in DE what prejudgment interest is used?  the fed ct treat the matter as substantive (governed by NY law)  the US SCt held it must choose the law that a DE state court would </vt:lpstr>
      <vt:lpstr>The conflict of laws rules to be applied by the federal court in Delaware must conform to those prevailing in Delaware’s state courts. Otherwise the accident of diversity of citizenship would constantly disturb equal administration of justice in coordinate state and federal courts sitting side by side.</vt:lpstr>
      <vt:lpstr>Byrd v. Blue Ridge Rural Electric Corp. (US 1958) </vt:lpstr>
      <vt:lpstr>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vt:lpstr>
      <vt:lpstr>what is an example of a state rule where the bound-up test is satisfied?</vt:lpstr>
      <vt:lpstr>Palmer v. Hoffman (US 1943)</vt:lpstr>
      <vt:lpstr>P sues D in federal court under California law for wrongful death  California has rule about the maximum number of pages in a brief that it considers bound up with its wrongful death statute  must federal common law yield to it?</vt:lpstr>
      <vt:lpstr>Second. But cases following Erie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vt:lpstr>
      <vt:lpstr>But there are affirmative countervailing considerations at work here....</vt:lpstr>
      <vt:lpstr>after Byrd:   assume P sues D in federal court in New York under Pa law  1) if a Pa rule is bound up with the Pa cause of action the federal court must use the Pa rule instead of federal common law rule  2) but there is also a policy of vertical uniformity with NY state courts  (if difference is outcome determinative)  3) there may also be countervailing federal interests in favor uniform federal common law rule, however  2) must be balanced against 3)</vt:lpstr>
      <vt:lpstr>federal procedural common law  - claim/issue preclusion  - choice-of-law rules  - anything that federal courts simply don’t do that a state does (whether by state constitution, statute, or common law)</vt:lpstr>
      <vt:lpstr>what about Fed. R. Civ. P.?  and federal statutes governing procedure in federal courts?</vt:lpstr>
      <vt:lpstr>Hanna v. Plumer (U.S. 1965)</vt:lpstr>
      <vt:lpstr>- Hanna sued Plumer, Osgood’s executor, for Osgood’s negligence in auto accident  - left summons and complaint with Osgood’s executor’s wife at place of residence in accordance with 4(e) (4d at the time)  - Mass statute required hand delivery to an executor or administrator  - DCt granted motion for summary judgment  - Ct App aff’d  - outcome determinative  - SCt reversed </vt:lpstr>
      <vt:lpstr>“When a situation is covered by one of the Federal Rules, the question facing the court is a far cry from the typical, relatively unguided Erie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 </vt:lpstr>
      <vt:lpstr>why no concern about vertical uniformity when a FRCP is at issue?  why does vertical uniformity matter only when federal courts are creating federal procedural common law?</vt:lpstr>
      <vt:lpstr>Green’s theory:  the source of federal courts’ obligation to consider vertical uniformity when creating federal procedural common law in diversity cases comes from the purposes of the diversity statute</vt:lpstr>
      <vt:lpstr>P(NY) sues D(Cal.) in state court in NY under NY law 2 ½ years after an accident  D is worried about state-court bias against him  NY has a 3-year statute of limitations  what would happen if federal courts had a common law  2-year limitation period?</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what is Congress’s power over federal procedure?</vt:lpstr>
      <vt:lpstr>“[T]he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 </vt:lpstr>
      <vt:lpstr>- Congress passes a uniform statute of limitations applicable for all actions in federal court, including state law actions  - is the statute valid?  - even if a shorter state statute of limitations is bound up with the state cause of action?</vt:lpstr>
      <vt:lpstr>- pursuant to the order of a Florida state court (that was ultimately affirmed by the Florida Supreme Court), Terry Schiavo’s feeding tube was removed  - the US SCt denied cert  - In response, Congress passed Public Law 109-3, “An Act for the relief of the parents of Theresa Marie Schiavo”  - this act allowed Ms. Schiavo's parents to bring an action in federal district court concerning whether their daughter's federal constitutional or statutory rights had been violated as a result of the Florida courts' orders   - this meant not giving the Florida judgment Full Faith and Credit  - constitutional?</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“The test must be whether a rule really regulates procedure,—the judicial process for enforcing rights and duties recognized by substantive law and for justly administering remedy and redress for disregard or infraction of them.” Sibbach v. Wilson &amp; Co., 312 U.S. 1, 14.</vt:lpstr>
      <vt:lpstr>now – assume that the federal service rule had been common law</vt:lpstr>
      <vt:lpstr>“[I]t is doubtful that, even if there were no Federal Rule making it clear that in-hand service is not required in diversity actions, the Erie rule would have obligated the District Court to follow the Massachusetts procedure.” </vt:lpstr>
      <vt:lpstr>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discouragement of forum-shopping and avoidance of inequitable administration of the laws.” </vt:lpstr>
      <vt:lpstr>twin aims of Erie</vt:lpstr>
      <vt:lpstr>look back at old cases in light of Hanna’s rejection of the outcome determinative test...</vt:lpstr>
      <vt:lpstr>could a federal court sitting in diversity create a judicially created limitations period different from that of the forum state? (Guaranty Trust)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414</cp:revision>
  <cp:lastPrinted>2017-11-13T17:51:35Z</cp:lastPrinted>
  <dcterms:created xsi:type="dcterms:W3CDTF">2016-11-03T13:09:03Z</dcterms:created>
  <dcterms:modified xsi:type="dcterms:W3CDTF">2018-12-03T17:19:55Z</dcterms:modified>
</cp:coreProperties>
</file>