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handoutMasterIdLst>
    <p:handoutMasterId r:id="rId72"/>
  </p:handoutMasterIdLst>
  <p:sldIdLst>
    <p:sldId id="257" r:id="rId2"/>
    <p:sldId id="1214" r:id="rId3"/>
    <p:sldId id="1217" r:id="rId4"/>
    <p:sldId id="1222" r:id="rId5"/>
    <p:sldId id="1223" r:id="rId6"/>
    <p:sldId id="1224" r:id="rId7"/>
    <p:sldId id="1225" r:id="rId8"/>
    <p:sldId id="1226" r:id="rId9"/>
    <p:sldId id="1227" r:id="rId10"/>
    <p:sldId id="1228" r:id="rId11"/>
    <p:sldId id="1230" r:id="rId12"/>
    <p:sldId id="1234" r:id="rId13"/>
    <p:sldId id="1235" r:id="rId14"/>
    <p:sldId id="1236" r:id="rId15"/>
    <p:sldId id="1237" r:id="rId16"/>
    <p:sldId id="1238" r:id="rId17"/>
    <p:sldId id="1239" r:id="rId18"/>
    <p:sldId id="1240" r:id="rId19"/>
    <p:sldId id="1241" r:id="rId20"/>
    <p:sldId id="1242" r:id="rId21"/>
    <p:sldId id="1243" r:id="rId22"/>
    <p:sldId id="1244" r:id="rId23"/>
    <p:sldId id="1245" r:id="rId24"/>
    <p:sldId id="1246" r:id="rId25"/>
    <p:sldId id="1247" r:id="rId26"/>
    <p:sldId id="1248" r:id="rId27"/>
    <p:sldId id="1249" r:id="rId28"/>
    <p:sldId id="1250" r:id="rId29"/>
    <p:sldId id="1251" r:id="rId30"/>
    <p:sldId id="1252" r:id="rId31"/>
    <p:sldId id="1253" r:id="rId32"/>
    <p:sldId id="1254" r:id="rId33"/>
    <p:sldId id="1255" r:id="rId34"/>
    <p:sldId id="1256" r:id="rId35"/>
    <p:sldId id="1257" r:id="rId36"/>
    <p:sldId id="1258" r:id="rId37"/>
    <p:sldId id="1259" r:id="rId38"/>
    <p:sldId id="1260" r:id="rId39"/>
    <p:sldId id="1261" r:id="rId40"/>
    <p:sldId id="1262" r:id="rId41"/>
    <p:sldId id="1263" r:id="rId42"/>
    <p:sldId id="1264" r:id="rId43"/>
    <p:sldId id="1265" r:id="rId44"/>
    <p:sldId id="1266" r:id="rId45"/>
    <p:sldId id="1267" r:id="rId46"/>
    <p:sldId id="1268" r:id="rId47"/>
    <p:sldId id="1269" r:id="rId48"/>
    <p:sldId id="1270" r:id="rId49"/>
    <p:sldId id="1271" r:id="rId50"/>
    <p:sldId id="1272" r:id="rId51"/>
    <p:sldId id="1273" r:id="rId52"/>
    <p:sldId id="1274" r:id="rId53"/>
    <p:sldId id="1275" r:id="rId54"/>
    <p:sldId id="1276" r:id="rId55"/>
    <p:sldId id="1277" r:id="rId56"/>
    <p:sldId id="1278" r:id="rId57"/>
    <p:sldId id="1279" r:id="rId58"/>
    <p:sldId id="1280" r:id="rId59"/>
    <p:sldId id="1281" r:id="rId60"/>
    <p:sldId id="1282" r:id="rId61"/>
    <p:sldId id="1283" r:id="rId62"/>
    <p:sldId id="1284" r:id="rId63"/>
    <p:sldId id="1285" r:id="rId64"/>
    <p:sldId id="1286" r:id="rId65"/>
    <p:sldId id="1287" r:id="rId66"/>
    <p:sldId id="1288" r:id="rId67"/>
    <p:sldId id="1291" r:id="rId68"/>
    <p:sldId id="1289" r:id="rId69"/>
    <p:sldId id="1290" r:id="rId7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0" autoAdjust="0"/>
    <p:restoredTop sz="94660"/>
  </p:normalViewPr>
  <p:slideViewPr>
    <p:cSldViewPr snapToGrid="0">
      <p:cViewPr varScale="1">
        <p:scale>
          <a:sx n="113" d="100"/>
          <a:sy n="113" d="100"/>
        </p:scale>
        <p:origin x="26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11/7/18</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11/7/18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11/7/18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Wed., Nov. 7</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600200" y="1063626"/>
            <a:ext cx="8229600" cy="4708525"/>
          </a:xfrm>
        </p:spPr>
        <p:txBody>
          <a:bodyPr/>
          <a:lstStyle/>
          <a:p>
            <a:pPr algn="ctr" eaLnBrk="1" hangingPunct="1"/>
            <a:r>
              <a:rPr lang="en-US" altLang="en-US" dirty="0"/>
              <a:t>    P(NY)</a:t>
            </a:r>
            <a:br>
              <a:rPr lang="en-US" altLang="en-US" dirty="0"/>
            </a:br>
            <a:br>
              <a:rPr lang="en-US" altLang="en-US" dirty="0"/>
            </a:br>
            <a:br>
              <a:rPr lang="en-US" altLang="en-US" dirty="0"/>
            </a:br>
            <a:r>
              <a:rPr lang="en-US" altLang="en-US" dirty="0"/>
              <a:t>                           D(NY)               I(NY)</a:t>
            </a:r>
          </a:p>
        </p:txBody>
      </p:sp>
      <p:sp>
        <p:nvSpPr>
          <p:cNvPr id="3" name="Down Arrow 2"/>
          <p:cNvSpPr/>
          <p:nvPr/>
        </p:nvSpPr>
        <p:spPr>
          <a:xfrm>
            <a:off x="5581651" y="2686050"/>
            <a:ext cx="835025"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ight Arrow 4"/>
          <p:cNvSpPr/>
          <p:nvPr/>
        </p:nvSpPr>
        <p:spPr>
          <a:xfrm>
            <a:off x="7070725" y="4328968"/>
            <a:ext cx="12573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Up Arrow 10"/>
          <p:cNvSpPr/>
          <p:nvPr/>
        </p:nvSpPr>
        <p:spPr>
          <a:xfrm>
            <a:off x="6496050" y="2743200"/>
            <a:ext cx="171450" cy="1371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Down Arrow 11"/>
          <p:cNvSpPr/>
          <p:nvPr/>
        </p:nvSpPr>
        <p:spPr>
          <a:xfrm>
            <a:off x="5238750" y="2686050"/>
            <a:ext cx="285750" cy="1428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83" name="TextBox 6"/>
          <p:cNvSpPr txBox="1">
            <a:spLocks noChangeArrowheads="1"/>
          </p:cNvSpPr>
          <p:nvPr/>
        </p:nvSpPr>
        <p:spPr bwMode="auto">
          <a:xfrm>
            <a:off x="5410200" y="3143250"/>
            <a:ext cx="12128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federal</a:t>
            </a:r>
          </a:p>
          <a:p>
            <a:pPr algn="ctr" eaLnBrk="1" hangingPunct="1">
              <a:lnSpc>
                <a:spcPct val="100000"/>
              </a:lnSpc>
              <a:spcBef>
                <a:spcPct val="0"/>
              </a:spcBef>
              <a:buFontTx/>
              <a:buNone/>
              <a:defRPr/>
            </a:pPr>
            <a:r>
              <a:rPr lang="en-US" altLang="en-US" sz="1350"/>
              <a:t>securities</a:t>
            </a:r>
          </a:p>
        </p:txBody>
      </p:sp>
      <p:sp>
        <p:nvSpPr>
          <p:cNvPr id="24584" name="TextBox 7"/>
          <p:cNvSpPr txBox="1">
            <a:spLocks noChangeArrowheads="1"/>
          </p:cNvSpPr>
          <p:nvPr/>
        </p:nvSpPr>
        <p:spPr bwMode="auto">
          <a:xfrm>
            <a:off x="4841875" y="3257550"/>
            <a:ext cx="81438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a:t>
            </a:r>
          </a:p>
          <a:p>
            <a:pPr algn="ctr" eaLnBrk="1" hangingPunct="1">
              <a:lnSpc>
                <a:spcPct val="100000"/>
              </a:lnSpc>
              <a:spcBef>
                <a:spcPct val="0"/>
              </a:spcBef>
              <a:buFontTx/>
              <a:buNone/>
              <a:defRPr/>
            </a:pPr>
            <a:r>
              <a:rPr lang="en-US" altLang="en-US" sz="1350"/>
              <a:t>fraud</a:t>
            </a:r>
          </a:p>
        </p:txBody>
      </p:sp>
      <p:sp>
        <p:nvSpPr>
          <p:cNvPr id="24585" name="TextBox 8"/>
          <p:cNvSpPr txBox="1">
            <a:spLocks noChangeArrowheads="1"/>
          </p:cNvSpPr>
          <p:nvPr/>
        </p:nvSpPr>
        <p:spPr bwMode="auto">
          <a:xfrm>
            <a:off x="6038850" y="3143250"/>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 </a:t>
            </a:r>
          </a:p>
          <a:p>
            <a:pPr algn="ctr" eaLnBrk="1" hangingPunct="1">
              <a:lnSpc>
                <a:spcPct val="100000"/>
              </a:lnSpc>
              <a:spcBef>
                <a:spcPct val="0"/>
              </a:spcBef>
              <a:buFontTx/>
              <a:buNone/>
              <a:defRPr/>
            </a:pPr>
            <a:r>
              <a:rPr lang="en-US" altLang="en-US" sz="1350"/>
              <a:t>breach of contract</a:t>
            </a:r>
          </a:p>
        </p:txBody>
      </p:sp>
      <p:sp>
        <p:nvSpPr>
          <p:cNvPr id="24586" name="TextBox 9"/>
          <p:cNvSpPr txBox="1">
            <a:spLocks noChangeArrowheads="1"/>
          </p:cNvSpPr>
          <p:nvPr/>
        </p:nvSpPr>
        <p:spPr bwMode="auto">
          <a:xfrm>
            <a:off x="6623050" y="3822700"/>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dirty="0"/>
              <a:t>state law </a:t>
            </a:r>
          </a:p>
          <a:p>
            <a:pPr algn="ctr" eaLnBrk="1" hangingPunct="1">
              <a:lnSpc>
                <a:spcPct val="100000"/>
              </a:lnSpc>
              <a:spcBef>
                <a:spcPct val="0"/>
              </a:spcBef>
              <a:buFontTx/>
              <a:buNone/>
              <a:defRPr/>
            </a:pPr>
            <a:r>
              <a:rPr lang="en-US" altLang="en-US" sz="1350" dirty="0"/>
              <a:t>Insurance contract</a:t>
            </a:r>
          </a:p>
        </p:txBody>
      </p:sp>
    </p:spTree>
    <p:extLst>
      <p:ext uri="{BB962C8B-B14F-4D97-AF65-F5344CB8AC3E}">
        <p14:creationId xmlns:p14="http://schemas.microsoft.com/office/powerpoint/2010/main" val="307726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676400" y="1063626"/>
            <a:ext cx="8839200" cy="4594225"/>
          </a:xfrm>
        </p:spPr>
        <p:txBody>
          <a:bodyPr>
            <a:normAutofit fontScale="90000"/>
          </a:bodyPr>
          <a:lstStyle/>
          <a:p>
            <a:pPr algn="l" eaLnBrk="1" hangingPunct="1"/>
            <a:r>
              <a:rPr lang="en-US" altLang="en-US" sz="3200"/>
              <a:t>(c) The district courts may decline to exercise supplemental jurisdiction over a claim under subsection (a) if -</a:t>
            </a:r>
            <a:br>
              <a:rPr lang="en-US" altLang="en-US" sz="3200"/>
            </a:br>
            <a:r>
              <a:rPr lang="en-US" altLang="en-US" sz="3200"/>
              <a:t>(1) the claim raises a novel or complex issue of State law,</a:t>
            </a:r>
            <a:br>
              <a:rPr lang="en-US" altLang="en-US" sz="3200"/>
            </a:br>
            <a:r>
              <a:rPr lang="en-US" altLang="en-US" sz="3200"/>
              <a:t>(2) the claim substantially predominates over the claim or claims over which the district court has original jurisdiction,</a:t>
            </a:r>
            <a:br>
              <a:rPr lang="en-US" altLang="en-US" sz="3200"/>
            </a:br>
            <a:r>
              <a:rPr lang="en-US" altLang="en-US" sz="3200"/>
              <a:t>(3) the district court has dismissed all claims over which it has original jurisdiction, or</a:t>
            </a:r>
            <a:br>
              <a:rPr lang="en-US" altLang="en-US" sz="3200"/>
            </a:br>
            <a:r>
              <a:rPr lang="en-US" altLang="en-US" sz="3200"/>
              <a:t>(4) in exceptional circumstances, there are other compelling reasons for declining jurisdiction.</a:t>
            </a:r>
            <a:br>
              <a:rPr lang="en-US" altLang="en-US" sz="3200"/>
            </a:br>
            <a:endParaRPr lang="en-US" altLang="en-US" sz="3200"/>
          </a:p>
        </p:txBody>
      </p:sp>
    </p:spTree>
    <p:extLst>
      <p:ext uri="{BB962C8B-B14F-4D97-AF65-F5344CB8AC3E}">
        <p14:creationId xmlns:p14="http://schemas.microsoft.com/office/powerpoint/2010/main" val="3313259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009900" y="1063626"/>
            <a:ext cx="6515100" cy="4479925"/>
          </a:xfrm>
        </p:spPr>
        <p:txBody>
          <a:bodyPr>
            <a:normAutofit fontScale="90000"/>
          </a:bodyPr>
          <a:lstStyle/>
          <a:p>
            <a:pPr algn="ctr" eaLnBrk="1" hangingPunct="1"/>
            <a:r>
              <a:rPr lang="en-CA" altLang="en-US" sz="2700" dirty="0"/>
              <a:t>A (NY) sues B(NY) under fed securities laws </a:t>
            </a:r>
            <a:br>
              <a:rPr lang="en-CA" altLang="en-US" sz="2700" dirty="0"/>
            </a:br>
            <a:br>
              <a:rPr lang="en-US" altLang="en-US" sz="2700" dirty="0"/>
            </a:br>
            <a:r>
              <a:rPr lang="en-CA" altLang="en-US" sz="2700" dirty="0"/>
              <a:t>A joins state common law fraud claim against C (NY), an auditor for B who was also responsible for the fraud</a:t>
            </a:r>
            <a:br>
              <a:rPr lang="en-CA" altLang="en-US" sz="2700" dirty="0"/>
            </a:br>
            <a:br>
              <a:rPr lang="en-CA" altLang="en-US" sz="2700" dirty="0"/>
            </a:br>
            <a:r>
              <a:rPr lang="en-CA" altLang="en-US" sz="2700" dirty="0"/>
              <a:t>A(NY)</a:t>
            </a:r>
            <a:br>
              <a:rPr lang="en-CA" altLang="en-US" sz="2700" dirty="0"/>
            </a:br>
            <a:br>
              <a:rPr lang="en-CA" altLang="en-US" sz="2700" dirty="0"/>
            </a:br>
            <a:r>
              <a:rPr lang="en-CA" altLang="en-US" sz="1800" dirty="0"/>
              <a:t>federal 20(a)  state</a:t>
            </a:r>
            <a:br>
              <a:rPr lang="en-CA" altLang="en-US" sz="1800" dirty="0"/>
            </a:br>
            <a:br>
              <a:rPr lang="en-CA" altLang="en-US" sz="2700" dirty="0"/>
            </a:br>
            <a:r>
              <a:rPr lang="en-CA" altLang="en-US" sz="2700" dirty="0"/>
              <a:t>B(NY)              C(NY)</a:t>
            </a:r>
            <a:br>
              <a:rPr lang="en-US" altLang="en-US" dirty="0"/>
            </a:br>
            <a:endParaRPr lang="en-US" altLang="en-US" dirty="0"/>
          </a:p>
        </p:txBody>
      </p:sp>
      <p:cxnSp>
        <p:nvCxnSpPr>
          <p:cNvPr id="6" name="Straight Arrow Connector 5"/>
          <p:cNvCxnSpPr/>
          <p:nvPr/>
        </p:nvCxnSpPr>
        <p:spPr>
          <a:xfrm rot="5400000">
            <a:off x="5124450" y="3886200"/>
            <a:ext cx="1085850" cy="74295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8" name="Straight Arrow Connector 7"/>
          <p:cNvCxnSpPr/>
          <p:nvPr/>
        </p:nvCxnSpPr>
        <p:spPr>
          <a:xfrm rot="16200000" flipH="1">
            <a:off x="6238875" y="3800475"/>
            <a:ext cx="1028700" cy="85725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272966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79614" y="1131889"/>
            <a:ext cx="8059737" cy="4562475"/>
          </a:xfrm>
        </p:spPr>
        <p:txBody>
          <a:bodyPr/>
          <a:lstStyle/>
          <a:p>
            <a:pPr eaLnBrk="1" hangingPunct="1"/>
            <a:r>
              <a:rPr lang="en-US" altLang="en-US"/>
              <a:t>Finley v. United States (US 1989)</a:t>
            </a:r>
            <a:br>
              <a:rPr lang="en-US" altLang="en-US"/>
            </a:br>
            <a:r>
              <a:rPr lang="en-US" altLang="en-US"/>
              <a:t>Aldinger v. Howard (US 1976)</a:t>
            </a:r>
          </a:p>
        </p:txBody>
      </p:sp>
    </p:spTree>
    <p:extLst>
      <p:ext uri="{BB962C8B-B14F-4D97-AF65-F5344CB8AC3E}">
        <p14:creationId xmlns:p14="http://schemas.microsoft.com/office/powerpoint/2010/main" val="1592786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928255" y="595746"/>
            <a:ext cx="10958945" cy="5597236"/>
          </a:xfrm>
        </p:spPr>
        <p:txBody>
          <a:bodyPr/>
          <a:lstStyle/>
          <a:p>
            <a:pPr algn="l" eaLnBrk="1" hangingPunct="1"/>
            <a:r>
              <a:rPr lang="en-CA" altLang="en-US" sz="4000" dirty="0"/>
              <a:t>A (Cal.) sues E (Nev.) (B’s employer) under state law for a battery committed by B (Cal.) </a:t>
            </a:r>
            <a:br>
              <a:rPr lang="en-CA" altLang="en-US" sz="4000" dirty="0"/>
            </a:br>
            <a:br>
              <a:rPr lang="en-US" altLang="en-US" sz="4000" dirty="0"/>
            </a:br>
            <a:r>
              <a:rPr lang="en-CA" altLang="en-US" sz="4000" dirty="0"/>
              <a:t>- E impleads B </a:t>
            </a:r>
            <a:br>
              <a:rPr lang="en-CA" altLang="en-US" sz="4000" dirty="0"/>
            </a:br>
            <a:br>
              <a:rPr lang="en-US" altLang="en-US" sz="4000" dirty="0"/>
            </a:br>
            <a:r>
              <a:rPr lang="en-CA" altLang="en-US" sz="4000" dirty="0"/>
              <a:t>- B then brings a suit against A on the harm done to B in their fight </a:t>
            </a:r>
            <a:br>
              <a:rPr lang="en-US" altLang="en-US" sz="4000" dirty="0"/>
            </a:br>
            <a:endParaRPr lang="en-US" altLang="en-US" sz="4000" dirty="0"/>
          </a:p>
        </p:txBody>
      </p:sp>
    </p:spTree>
    <p:extLst>
      <p:ext uri="{BB962C8B-B14F-4D97-AF65-F5344CB8AC3E}">
        <p14:creationId xmlns:p14="http://schemas.microsoft.com/office/powerpoint/2010/main" val="610182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524000" y="1143000"/>
            <a:ext cx="9023350" cy="4953000"/>
          </a:xfrm>
        </p:spPr>
        <p:txBody>
          <a:bodyPr/>
          <a:lstStyle/>
          <a:p>
            <a:pPr algn="ctr" eaLnBrk="1" hangingPunct="1"/>
            <a:r>
              <a:rPr lang="en-US" altLang="en-US" dirty="0"/>
              <a:t>A(Cal.)</a:t>
            </a:r>
            <a:br>
              <a:rPr lang="en-US" altLang="en-US" dirty="0"/>
            </a:br>
            <a:br>
              <a:rPr lang="en-US" altLang="en-US" dirty="0"/>
            </a:br>
            <a:br>
              <a:rPr lang="en-US" altLang="en-US" dirty="0"/>
            </a:br>
            <a:r>
              <a:rPr lang="en-US" altLang="en-US" dirty="0"/>
              <a:t>                      E(Nev.)           B(Cal.)</a:t>
            </a:r>
          </a:p>
        </p:txBody>
      </p:sp>
      <p:sp>
        <p:nvSpPr>
          <p:cNvPr id="3" name="Down Arrow 2"/>
          <p:cNvSpPr/>
          <p:nvPr/>
        </p:nvSpPr>
        <p:spPr>
          <a:xfrm>
            <a:off x="5715000" y="3222625"/>
            <a:ext cx="171450" cy="971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ight Arrow 3"/>
          <p:cNvSpPr/>
          <p:nvPr/>
        </p:nvSpPr>
        <p:spPr>
          <a:xfrm>
            <a:off x="7010400" y="4572001"/>
            <a:ext cx="857250" cy="1762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9" name="Straight Arrow Connector 8"/>
          <p:cNvCxnSpPr/>
          <p:nvPr/>
        </p:nvCxnSpPr>
        <p:spPr>
          <a:xfrm rot="10800000">
            <a:off x="7010400" y="3024188"/>
            <a:ext cx="1600200" cy="108585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6870" name="Rectangle 1"/>
          <p:cNvSpPr>
            <a:spLocks noChangeArrowheads="1"/>
          </p:cNvSpPr>
          <p:nvPr/>
        </p:nvSpPr>
        <p:spPr bwMode="auto">
          <a:xfrm>
            <a:off x="1524000" y="906463"/>
            <a:ext cx="90233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100"/>
              <a:t>a) over claims by </a:t>
            </a:r>
            <a:r>
              <a:rPr lang="en-US" altLang="en-US" sz="2100" b="1"/>
              <a:t>plaintiffs against persons made parties under Rule 14, 19, 20, or 24 of the Federal Rules of Civil Procedure</a:t>
            </a:r>
            <a:r>
              <a:rPr lang="en-US" altLang="en-US" sz="2100"/>
              <a:t>, or over </a:t>
            </a:r>
            <a:r>
              <a:rPr lang="en-US" altLang="en-US" sz="2100" b="1"/>
              <a:t>claims by persons proposed to be joined as plaintiffs under Rule 19 of such rules, or seeking to intervene as plaintiffs under Rule 24 of such rules</a:t>
            </a:r>
            <a:r>
              <a:rPr lang="en-US" altLang="en-US" sz="2100"/>
              <a:t>, </a:t>
            </a:r>
          </a:p>
        </p:txBody>
      </p:sp>
    </p:spTree>
    <p:extLst>
      <p:ext uri="{BB962C8B-B14F-4D97-AF65-F5344CB8AC3E}">
        <p14:creationId xmlns:p14="http://schemas.microsoft.com/office/powerpoint/2010/main" val="2730506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447800" y="-228600"/>
            <a:ext cx="9099550" cy="7010400"/>
          </a:xfrm>
        </p:spPr>
        <p:txBody>
          <a:bodyPr/>
          <a:lstStyle/>
          <a:p>
            <a:pPr algn="ctr" eaLnBrk="1" hangingPunct="1"/>
            <a:r>
              <a:rPr lang="en-US" altLang="en-US" dirty="0"/>
              <a:t>A(Cal.)</a:t>
            </a:r>
            <a:br>
              <a:rPr lang="en-US" altLang="en-US" dirty="0"/>
            </a:br>
            <a:br>
              <a:rPr lang="en-US" altLang="en-US" dirty="0"/>
            </a:br>
            <a:br>
              <a:rPr lang="en-US" altLang="en-US" dirty="0"/>
            </a:br>
            <a:r>
              <a:rPr lang="en-US" altLang="en-US" dirty="0"/>
              <a:t>                      E(Nev.)           B(Cal.)</a:t>
            </a:r>
          </a:p>
        </p:txBody>
      </p:sp>
      <p:sp>
        <p:nvSpPr>
          <p:cNvPr id="4" name="Right Arrow 3"/>
          <p:cNvSpPr/>
          <p:nvPr/>
        </p:nvSpPr>
        <p:spPr>
          <a:xfrm>
            <a:off x="6934200" y="4143375"/>
            <a:ext cx="8001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Down Arrow 4"/>
          <p:cNvSpPr/>
          <p:nvPr/>
        </p:nvSpPr>
        <p:spPr>
          <a:xfrm>
            <a:off x="6038850" y="2857500"/>
            <a:ext cx="171450" cy="971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Arrow Connector 6"/>
          <p:cNvCxnSpPr/>
          <p:nvPr/>
        </p:nvCxnSpPr>
        <p:spPr>
          <a:xfrm>
            <a:off x="6715125" y="2760664"/>
            <a:ext cx="1371600" cy="1068387"/>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37894" name="Rectangle 5"/>
          <p:cNvSpPr>
            <a:spLocks noChangeArrowheads="1"/>
          </p:cNvSpPr>
          <p:nvPr/>
        </p:nvSpPr>
        <p:spPr bwMode="auto">
          <a:xfrm>
            <a:off x="1528763" y="374650"/>
            <a:ext cx="902176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100"/>
              <a:t>a) over claims by </a:t>
            </a:r>
            <a:r>
              <a:rPr lang="en-US" altLang="en-US" sz="2100" b="1"/>
              <a:t>plaintiffs against persons made parties under Rule 14, 19, 20, or 24 of the Federal Rules of Civil Procedure</a:t>
            </a:r>
            <a:r>
              <a:rPr lang="en-US" altLang="en-US" sz="2100"/>
              <a:t>, or over </a:t>
            </a:r>
            <a:r>
              <a:rPr lang="en-US" altLang="en-US" sz="2100" b="1"/>
              <a:t>claims by persons proposed to be joined as plaintiffs under Rule 19 of such rules, or seeking to intervene as plaintiffs under Rule 24 of such rules</a:t>
            </a:r>
            <a:r>
              <a:rPr lang="en-US" altLang="en-US" sz="2100"/>
              <a:t>, </a:t>
            </a:r>
          </a:p>
        </p:txBody>
      </p:sp>
    </p:spTree>
    <p:extLst>
      <p:ext uri="{BB962C8B-B14F-4D97-AF65-F5344CB8AC3E}">
        <p14:creationId xmlns:p14="http://schemas.microsoft.com/office/powerpoint/2010/main" val="1142907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009900" y="1063626"/>
            <a:ext cx="6172200" cy="4651375"/>
          </a:xfrm>
        </p:spPr>
        <p:txBody>
          <a:bodyPr/>
          <a:lstStyle/>
          <a:p>
            <a:pPr eaLnBrk="1" hangingPunct="1"/>
            <a:r>
              <a:rPr lang="en-CA" altLang="en-US"/>
              <a:t>Owen Equip &amp; Erection Co v. Kroger</a:t>
            </a:r>
            <a:br>
              <a:rPr lang="en-US" altLang="en-US"/>
            </a:br>
            <a:endParaRPr lang="en-US" altLang="en-US"/>
          </a:p>
        </p:txBody>
      </p:sp>
    </p:spTree>
    <p:extLst>
      <p:ext uri="{BB962C8B-B14F-4D97-AF65-F5344CB8AC3E}">
        <p14:creationId xmlns:p14="http://schemas.microsoft.com/office/powerpoint/2010/main" val="3760972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600200" y="0"/>
            <a:ext cx="9220200" cy="7543800"/>
          </a:xfrm>
        </p:spPr>
        <p:txBody>
          <a:bodyPr/>
          <a:lstStyle/>
          <a:p>
            <a:pPr algn="ctr" eaLnBrk="1" hangingPunct="1">
              <a:defRPr/>
            </a:pPr>
            <a:r>
              <a:rPr lang="en-US" altLang="en-US" sz="2700" dirty="0"/>
              <a:t>1) P (Cal) sues D1 (Cal) under federal securities law and joins an action against D2 (Cal) under state common law fraud.</a:t>
            </a:r>
            <a:br>
              <a:rPr lang="en-US" altLang="en-US" sz="2700" dirty="0"/>
            </a:br>
            <a:br>
              <a:rPr lang="en-US" altLang="en-US" sz="2700" dirty="0"/>
            </a:br>
            <a:r>
              <a:rPr lang="en-US" altLang="en-US" sz="2700" dirty="0"/>
              <a:t>Same as 1), except P also joins a state law action for a battery occurring a few weeks before the fraud against D1.</a:t>
            </a:r>
            <a:br>
              <a:rPr lang="en-US" altLang="en-US" sz="3000" dirty="0"/>
            </a:br>
            <a:br>
              <a:rPr lang="en-US" altLang="en-US" sz="3000" dirty="0"/>
            </a:br>
            <a:r>
              <a:rPr lang="en-US" altLang="en-US" sz="3000" dirty="0"/>
              <a:t> P(Cal)</a:t>
            </a:r>
            <a:br>
              <a:rPr lang="en-US" altLang="en-US" sz="3000" dirty="0"/>
            </a:br>
            <a:r>
              <a:rPr lang="en-US" altLang="en-US" sz="2025" dirty="0"/>
              <a:t>federal   state</a:t>
            </a:r>
            <a:br>
              <a:rPr lang="en-US" altLang="en-US" sz="3000" dirty="0"/>
            </a:br>
            <a:br>
              <a:rPr lang="en-US" altLang="en-US" sz="3000" dirty="0"/>
            </a:br>
            <a:r>
              <a:rPr lang="en-US" altLang="en-US" sz="3000" dirty="0"/>
              <a:t>D(Cal) </a:t>
            </a:r>
            <a:endParaRPr lang="en-US" altLang="en-US" dirty="0"/>
          </a:p>
        </p:txBody>
      </p:sp>
      <p:cxnSp>
        <p:nvCxnSpPr>
          <p:cNvPr id="4" name="Straight Arrow Connector 3"/>
          <p:cNvCxnSpPr/>
          <p:nvPr/>
        </p:nvCxnSpPr>
        <p:spPr>
          <a:xfrm>
            <a:off x="6024563" y="4630738"/>
            <a:ext cx="0" cy="80010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6" name="Straight Arrow Connector 5"/>
          <p:cNvCxnSpPr/>
          <p:nvPr/>
        </p:nvCxnSpPr>
        <p:spPr>
          <a:xfrm rot="5400000">
            <a:off x="6038851" y="5029201"/>
            <a:ext cx="800100" cy="3175"/>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3077165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676400" y="-685800"/>
            <a:ext cx="8839200" cy="7543800"/>
          </a:xfrm>
        </p:spPr>
        <p:txBody>
          <a:bodyPr/>
          <a:lstStyle/>
          <a:p>
            <a:pPr algn="ctr" eaLnBrk="1" hangingPunct="1"/>
            <a:r>
              <a:rPr lang="en-US" altLang="en-US" dirty="0"/>
              <a:t>P (Cal) sues D (Cal) under federal securities laws. D joins an action against P for battery, asking for $100k</a:t>
            </a:r>
            <a:br>
              <a:rPr lang="en-US" altLang="en-US" dirty="0"/>
            </a:br>
            <a:br>
              <a:rPr lang="en-US" altLang="en-US" dirty="0"/>
            </a:br>
            <a:r>
              <a:rPr lang="en-US" altLang="en-US" dirty="0"/>
              <a:t>P(Cal)</a:t>
            </a:r>
            <a:br>
              <a:rPr lang="en-US" altLang="en-US" dirty="0"/>
            </a:br>
            <a:r>
              <a:rPr lang="en-US" altLang="en-US" sz="1800" dirty="0"/>
              <a:t>federal    state</a:t>
            </a:r>
            <a:br>
              <a:rPr lang="en-US" altLang="en-US" sz="1800" dirty="0"/>
            </a:br>
            <a:r>
              <a:rPr lang="en-US" altLang="en-US" sz="1800" dirty="0"/>
              <a:t>securities   battery</a:t>
            </a:r>
            <a:br>
              <a:rPr lang="en-US" altLang="en-US" sz="1800" dirty="0"/>
            </a:br>
            <a:br>
              <a:rPr lang="en-US" altLang="en-US" dirty="0"/>
            </a:br>
            <a:r>
              <a:rPr lang="en-US" altLang="en-US" dirty="0"/>
              <a:t>D(Cal)</a:t>
            </a:r>
          </a:p>
        </p:txBody>
      </p:sp>
      <p:cxnSp>
        <p:nvCxnSpPr>
          <p:cNvPr id="4" name="Straight Arrow Connector 3"/>
          <p:cNvCxnSpPr/>
          <p:nvPr/>
        </p:nvCxnSpPr>
        <p:spPr>
          <a:xfrm>
            <a:off x="5754688" y="4081464"/>
            <a:ext cx="0" cy="93503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rot="5400000" flipH="1" flipV="1">
            <a:off x="5865020" y="4501357"/>
            <a:ext cx="1030287"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71198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952750" y="1063626"/>
            <a:ext cx="6229350" cy="4479925"/>
          </a:xfrm>
        </p:spPr>
        <p:txBody>
          <a:bodyPr/>
          <a:lstStyle/>
          <a:p>
            <a:pPr eaLnBrk="1" hangingPunct="1"/>
            <a:r>
              <a:rPr lang="en-CA" altLang="en-US" dirty="0"/>
              <a:t>supplemental jurisdiction</a:t>
            </a:r>
            <a:br>
              <a:rPr lang="en-US" altLang="en-US" dirty="0"/>
            </a:br>
            <a:endParaRPr lang="en-US" altLang="en-US" dirty="0"/>
          </a:p>
        </p:txBody>
      </p:sp>
    </p:spTree>
    <p:extLst>
      <p:ext uri="{BB962C8B-B14F-4D97-AF65-F5344CB8AC3E}">
        <p14:creationId xmlns:p14="http://schemas.microsoft.com/office/powerpoint/2010/main" val="2904260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600200" y="1"/>
            <a:ext cx="9067800" cy="6862763"/>
          </a:xfrm>
        </p:spPr>
        <p:txBody>
          <a:bodyPr/>
          <a:lstStyle/>
          <a:p>
            <a:pPr algn="ctr" eaLnBrk="1" hangingPunct="1">
              <a:defRPr/>
            </a:pPr>
            <a:r>
              <a:rPr lang="en-US" altLang="en-US" dirty="0"/>
              <a:t>P (Cal) sues D (Ore) for state law breach of contract, asking for $100K. D joins an action against P for battery, asking for $25k.</a:t>
            </a:r>
            <a:br>
              <a:rPr lang="en-US" altLang="en-US" dirty="0"/>
            </a:br>
            <a:br>
              <a:rPr lang="en-US" altLang="en-US" dirty="0"/>
            </a:br>
            <a:r>
              <a:rPr lang="en-US" altLang="en-US" dirty="0"/>
              <a:t>P(Cal)</a:t>
            </a:r>
            <a:br>
              <a:rPr lang="en-US" altLang="en-US" dirty="0"/>
            </a:br>
            <a:r>
              <a:rPr lang="en-US" altLang="en-US" sz="1350" dirty="0"/>
              <a:t>state                                     </a:t>
            </a:r>
            <a:r>
              <a:rPr lang="en-US" altLang="en-US" sz="1350" dirty="0" err="1"/>
              <a:t>state</a:t>
            </a:r>
            <a:br>
              <a:rPr lang="en-US" altLang="en-US" sz="1350" dirty="0"/>
            </a:br>
            <a:r>
              <a:rPr lang="en-US" altLang="en-US" sz="1350" dirty="0"/>
              <a:t>breach of contract                   battery</a:t>
            </a:r>
            <a:br>
              <a:rPr lang="en-US" altLang="en-US" dirty="0"/>
            </a:br>
            <a:r>
              <a:rPr lang="en-US" altLang="en-US" dirty="0"/>
              <a:t>   </a:t>
            </a:r>
            <a:br>
              <a:rPr lang="en-US" altLang="en-US" dirty="0"/>
            </a:br>
            <a:r>
              <a:rPr lang="en-US" altLang="en-US" dirty="0"/>
              <a:t>D(Ore)</a:t>
            </a:r>
          </a:p>
        </p:txBody>
      </p:sp>
      <p:cxnSp>
        <p:nvCxnSpPr>
          <p:cNvPr id="4" name="Straight Arrow Connector 3"/>
          <p:cNvCxnSpPr/>
          <p:nvPr/>
        </p:nvCxnSpPr>
        <p:spPr>
          <a:xfrm rot="5400000">
            <a:off x="5114925" y="5143500"/>
            <a:ext cx="1201738"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8" name="Straight Arrow Connector 7"/>
          <p:cNvCxnSpPr/>
          <p:nvPr/>
        </p:nvCxnSpPr>
        <p:spPr>
          <a:xfrm rot="5400000" flipH="1" flipV="1">
            <a:off x="5801519" y="5152231"/>
            <a:ext cx="120015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371081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676400" y="1063626"/>
            <a:ext cx="8915400" cy="4708525"/>
          </a:xfrm>
        </p:spPr>
        <p:txBody>
          <a:bodyPr>
            <a:normAutofit fontScale="90000"/>
          </a:bodyPr>
          <a:lstStyle/>
          <a:p>
            <a:pPr algn="l" eaLnBrk="1" hangingPunct="1"/>
            <a:r>
              <a:rPr lang="en-US" altLang="en-US" sz="3600"/>
              <a:t>P (NY) sues D (NJ) for battery asking for $100K. D impleads X (NY) a joint tortfeasor for contribution. </a:t>
            </a:r>
            <a:br>
              <a:rPr lang="en-US" altLang="en-US" sz="3600"/>
            </a:br>
            <a:br>
              <a:rPr lang="en-US" altLang="en-US" sz="3600"/>
            </a:br>
            <a:r>
              <a:rPr lang="en-CA" altLang="en-US" sz="3600"/>
              <a:t>X brings 14(a) claims against P from damages from same accident</a:t>
            </a:r>
            <a:br>
              <a:rPr lang="en-US" altLang="en-US" sz="3600"/>
            </a:br>
            <a:br>
              <a:rPr lang="en-US" altLang="en-US" sz="3600"/>
            </a:br>
            <a:r>
              <a:rPr lang="en-CA" altLang="en-US" sz="3600"/>
              <a:t>P brings compulsory counterclaim against X</a:t>
            </a:r>
            <a:br>
              <a:rPr lang="en-CA" altLang="en-US" sz="3600"/>
            </a:br>
            <a:br>
              <a:rPr lang="en-CA" altLang="en-US" sz="3600"/>
            </a:br>
            <a:endParaRPr lang="en-US" altLang="en-US" sz="3600" b="1"/>
          </a:p>
        </p:txBody>
      </p:sp>
    </p:spTree>
    <p:extLst>
      <p:ext uri="{BB962C8B-B14F-4D97-AF65-F5344CB8AC3E}">
        <p14:creationId xmlns:p14="http://schemas.microsoft.com/office/powerpoint/2010/main" val="1679533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371600" y="0"/>
            <a:ext cx="9296400" cy="7010400"/>
          </a:xfrm>
        </p:spPr>
        <p:txBody>
          <a:bodyPr/>
          <a:lstStyle/>
          <a:p>
            <a:pPr algn="ctr" eaLnBrk="1" hangingPunct="1"/>
            <a:r>
              <a:rPr lang="en-US" altLang="en-US" dirty="0"/>
              <a:t>P(NY)</a:t>
            </a:r>
            <a:br>
              <a:rPr lang="en-US" altLang="en-US" dirty="0"/>
            </a:br>
            <a:r>
              <a:rPr lang="en-US" altLang="en-US" dirty="0"/>
              <a:t>					</a:t>
            </a:r>
            <a:r>
              <a:rPr lang="en-US" altLang="en-US" sz="1800" dirty="0"/>
              <a:t>battery</a:t>
            </a:r>
            <a:br>
              <a:rPr lang="en-US" altLang="en-US" dirty="0"/>
            </a:br>
            <a:r>
              <a:rPr lang="en-US" altLang="en-US" dirty="0"/>
              <a:t>   </a:t>
            </a:r>
            <a:r>
              <a:rPr lang="en-US" altLang="en-US" sz="2400" dirty="0" err="1"/>
              <a:t>battery</a:t>
            </a:r>
            <a:r>
              <a:rPr lang="en-US" altLang="en-US" dirty="0"/>
              <a:t>      </a:t>
            </a:r>
            <a:r>
              <a:rPr lang="en-US" altLang="en-US" sz="1800" dirty="0" err="1"/>
              <a:t>battery</a:t>
            </a:r>
            <a:r>
              <a:rPr lang="en-US" altLang="en-US" dirty="0"/>
              <a:t> </a:t>
            </a:r>
            <a:br>
              <a:rPr lang="en-US" altLang="en-US" dirty="0"/>
            </a:br>
            <a:br>
              <a:rPr lang="en-US" altLang="en-US" dirty="0"/>
            </a:br>
            <a:r>
              <a:rPr lang="en-US" altLang="en-US" dirty="0"/>
              <a:t>                    D(NJ)  </a:t>
            </a:r>
            <a:r>
              <a:rPr lang="en-US" altLang="en-US" sz="1500" dirty="0"/>
              <a:t>contribution</a:t>
            </a:r>
            <a:r>
              <a:rPr lang="en-US" altLang="en-US" dirty="0"/>
              <a:t>  X(NY)</a:t>
            </a:r>
          </a:p>
        </p:txBody>
      </p:sp>
      <p:sp>
        <p:nvSpPr>
          <p:cNvPr id="3" name="Down Arrow 2"/>
          <p:cNvSpPr/>
          <p:nvPr/>
        </p:nvSpPr>
        <p:spPr>
          <a:xfrm>
            <a:off x="5732586" y="3048000"/>
            <a:ext cx="34925"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ight Arrow 3"/>
          <p:cNvSpPr/>
          <p:nvPr/>
        </p:nvSpPr>
        <p:spPr>
          <a:xfrm>
            <a:off x="6867525" y="4800601"/>
            <a:ext cx="742950" cy="2051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Arrow Connector 5"/>
          <p:cNvCxnSpPr/>
          <p:nvPr/>
        </p:nvCxnSpPr>
        <p:spPr>
          <a:xfrm rot="16200000" flipV="1">
            <a:off x="6896100" y="3076575"/>
            <a:ext cx="1428750" cy="12573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8" name="Straight Arrow Connector 7"/>
          <p:cNvCxnSpPr/>
          <p:nvPr/>
        </p:nvCxnSpPr>
        <p:spPr>
          <a:xfrm rot="16200000" flipH="1">
            <a:off x="7124700" y="2819400"/>
            <a:ext cx="1485900" cy="13716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45063" name="Rectangle 6"/>
          <p:cNvSpPr>
            <a:spLocks noChangeArrowheads="1"/>
          </p:cNvSpPr>
          <p:nvPr/>
        </p:nvSpPr>
        <p:spPr bwMode="auto">
          <a:xfrm>
            <a:off x="1527175" y="12700"/>
            <a:ext cx="90233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100"/>
              <a:t>a) over claims by </a:t>
            </a:r>
            <a:r>
              <a:rPr lang="en-US" altLang="en-US" sz="2100" b="1"/>
              <a:t>plaintiffs against persons made parties under Rule 14, 19, 20, or 24 of the Federal Rules of Civil Procedure</a:t>
            </a:r>
            <a:r>
              <a:rPr lang="en-US" altLang="en-US" sz="2100"/>
              <a:t>, or over </a:t>
            </a:r>
            <a:r>
              <a:rPr lang="en-US" altLang="en-US" sz="2100" b="1"/>
              <a:t>claims by persons proposed to be joined as plaintiffs under Rule 19 of such rules, or seeking to intervene as plaintiffs under Rule 24 of such rules</a:t>
            </a:r>
            <a:r>
              <a:rPr lang="en-US" altLang="en-US" sz="2100"/>
              <a:t>, </a:t>
            </a:r>
          </a:p>
        </p:txBody>
      </p:sp>
    </p:spTree>
    <p:extLst>
      <p:ext uri="{BB962C8B-B14F-4D97-AF65-F5344CB8AC3E}">
        <p14:creationId xmlns:p14="http://schemas.microsoft.com/office/powerpoint/2010/main" val="4129553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a:t>P (NY) sues D1 (NJ) for state law battery asking $100k and D2 (NJ) asking $25K.</a:t>
            </a:r>
            <a:br>
              <a:rPr lang="en-US" dirty="0"/>
            </a:br>
            <a:br>
              <a:rPr lang="en-US" dirty="0"/>
            </a:br>
            <a:r>
              <a:rPr lang="en-US" dirty="0"/>
              <a:t>P(NY)</a:t>
            </a:r>
            <a:br>
              <a:rPr lang="en-US" dirty="0"/>
            </a:br>
            <a:br>
              <a:rPr lang="en-US" dirty="0"/>
            </a:br>
            <a:br>
              <a:rPr lang="en-US" dirty="0"/>
            </a:br>
            <a:r>
              <a:rPr lang="en-US" sz="2325" dirty="0"/>
              <a:t>$100k                $25k</a:t>
            </a:r>
            <a:br>
              <a:rPr lang="en-US" dirty="0"/>
            </a:br>
            <a:r>
              <a:rPr lang="en-US" dirty="0"/>
              <a:t>D1(NJ)  D2(NJ)</a:t>
            </a:r>
            <a:br>
              <a:rPr lang="en-US" dirty="0"/>
            </a:br>
            <a:br>
              <a:rPr lang="en-US" dirty="0"/>
            </a:br>
            <a:r>
              <a:rPr lang="en-US" sz="2100" dirty="0"/>
              <a:t> </a:t>
            </a:r>
            <a:r>
              <a:rPr lang="en-US" sz="22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200" dirty="0"/>
            </a:br>
            <a:endParaRPr lang="en-US" sz="2200" dirty="0"/>
          </a:p>
        </p:txBody>
      </p:sp>
      <p:cxnSp>
        <p:nvCxnSpPr>
          <p:cNvPr id="6" name="Straight Arrow Connector 5"/>
          <p:cNvCxnSpPr/>
          <p:nvPr/>
        </p:nvCxnSpPr>
        <p:spPr>
          <a:xfrm rot="5400000">
            <a:off x="4924425" y="2695575"/>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038850" y="2800350"/>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5914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752600" y="1063626"/>
            <a:ext cx="8763000" cy="4822825"/>
          </a:xfrm>
        </p:spPr>
        <p:txBody>
          <a:bodyPr/>
          <a:lstStyle/>
          <a:p>
            <a:pPr algn="l" eaLnBrk="1" hangingPunct="1"/>
            <a:r>
              <a:rPr lang="en-US" altLang="en-US" sz="2800"/>
              <a:t>(b) In any civil action of which the district courts have original jurisdiction founded </a:t>
            </a:r>
            <a:r>
              <a:rPr lang="en-US" altLang="en-US" sz="2800" b="1"/>
              <a:t>solely on section 1332 of this title</a:t>
            </a:r>
            <a:r>
              <a:rPr lang="en-US" altLang="en-US" sz="2800"/>
              <a:t>, the district courts shall not have supplemental jurisdiction under subsection (a) over claims by </a:t>
            </a:r>
            <a:r>
              <a:rPr lang="en-US" altLang="en-US" sz="2800" b="1"/>
              <a:t>plaintiffs against persons made parties under Rule 14, 19, 20, or 24 of the Federal Rules of Civil Procedure</a:t>
            </a:r>
            <a:r>
              <a:rPr lang="en-US" altLang="en-US" sz="2800"/>
              <a:t>, or over </a:t>
            </a:r>
            <a:r>
              <a:rPr lang="en-US" altLang="en-US" sz="2800" b="1"/>
              <a:t>claims by persons proposed to be joined as plaintiffs under Rule 19 of such rules, or seeking to intervene as plaintiffs under Rule 24 of such rules</a:t>
            </a:r>
            <a:r>
              <a:rPr lang="en-US" altLang="en-US" sz="2800"/>
              <a:t>, when exercising supplemental jurisdiction over such claims would be </a:t>
            </a:r>
            <a:r>
              <a:rPr lang="en-US" altLang="en-US" sz="2800" b="1"/>
              <a:t>inconsistent with the jurisdictional requirements of section 1332</a:t>
            </a:r>
            <a:r>
              <a:rPr lang="en-US" altLang="en-US" sz="2800"/>
              <a:t>. </a:t>
            </a:r>
            <a:br>
              <a:rPr lang="en-US" altLang="en-US" sz="2800"/>
            </a:br>
            <a:endParaRPr lang="en-US" altLang="en-US" sz="2800"/>
          </a:p>
        </p:txBody>
      </p:sp>
    </p:spTree>
    <p:extLst>
      <p:ext uri="{BB962C8B-B14F-4D97-AF65-F5344CB8AC3E}">
        <p14:creationId xmlns:p14="http://schemas.microsoft.com/office/powerpoint/2010/main" val="4027918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sz="2700" dirty="0"/>
              <a:t>P1 (NY) sues D (NJ) under state law battery for $100k and joins with P2 (NY) who sues D for $25K. </a:t>
            </a:r>
            <a:br>
              <a:rPr lang="en-US" dirty="0"/>
            </a:br>
            <a:r>
              <a:rPr lang="en-US" dirty="0"/>
              <a:t>P1(NY)  P2(NY)</a:t>
            </a:r>
            <a:br>
              <a:rPr lang="en-US" dirty="0"/>
            </a:br>
            <a:br>
              <a:rPr lang="en-US" dirty="0"/>
            </a:br>
            <a:r>
              <a:rPr lang="en-US" sz="2325" dirty="0"/>
              <a:t>$100k        $25k</a:t>
            </a:r>
            <a:br>
              <a:rPr lang="en-US" sz="2325" dirty="0"/>
            </a:br>
            <a:br>
              <a:rPr lang="en-US" dirty="0"/>
            </a:br>
            <a:r>
              <a:rPr lang="en-US" dirty="0"/>
              <a:t>D(NJ) </a:t>
            </a:r>
            <a:br>
              <a:rPr lang="en-US" sz="2400" dirty="0"/>
            </a:br>
            <a:r>
              <a:rPr lang="en-US" sz="2400" dirty="0"/>
              <a:t> </a:t>
            </a:r>
            <a:r>
              <a:rPr lang="en-US" sz="21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rot="16200000" flipH="1">
            <a:off x="5181600" y="2743200"/>
            <a:ext cx="1200150"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5953125" y="2714625"/>
            <a:ext cx="12573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00227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781300" y="1063626"/>
            <a:ext cx="6400800" cy="4594225"/>
          </a:xfrm>
        </p:spPr>
        <p:txBody>
          <a:bodyPr/>
          <a:lstStyle/>
          <a:p>
            <a:pPr eaLnBrk="1" hangingPunct="1"/>
            <a:r>
              <a:rPr lang="en-US" altLang="en-US"/>
              <a:t>Exxon Corp. v. Allapattah</a:t>
            </a:r>
            <a:br>
              <a:rPr lang="en-US" altLang="en-US"/>
            </a:br>
            <a:r>
              <a:rPr lang="en-US" altLang="en-US"/>
              <a:t>(U.S. 2005)</a:t>
            </a:r>
          </a:p>
        </p:txBody>
      </p:sp>
    </p:spTree>
    <p:extLst>
      <p:ext uri="{BB962C8B-B14F-4D97-AF65-F5344CB8AC3E}">
        <p14:creationId xmlns:p14="http://schemas.microsoft.com/office/powerpoint/2010/main" val="28772279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sz="2700" dirty="0"/>
              <a:t>P1 (NY) sues D (NJ) under state law battery for $100k. D makes a motion to join P2 (NY), who has a claim against D for $25K, as a </a:t>
            </a:r>
            <a:r>
              <a:rPr lang="en-US" sz="2700" i="1" dirty="0"/>
              <a:t>necessary </a:t>
            </a:r>
            <a:r>
              <a:rPr lang="en-US" sz="2700" dirty="0"/>
              <a:t>party</a:t>
            </a:r>
            <a:br>
              <a:rPr lang="en-US" dirty="0"/>
            </a:br>
            <a:r>
              <a:rPr lang="en-US" dirty="0"/>
              <a:t>P1(NY)  P2(NY)</a:t>
            </a:r>
            <a:br>
              <a:rPr lang="en-US" dirty="0"/>
            </a:br>
            <a:r>
              <a:rPr lang="en-US" sz="3600" i="1" dirty="0"/>
              <a:t>R. 19</a:t>
            </a:r>
            <a:br>
              <a:rPr lang="en-US" sz="3600" i="1" dirty="0"/>
            </a:br>
            <a:r>
              <a:rPr lang="en-US" sz="2325" dirty="0"/>
              <a:t>$100k        $25k</a:t>
            </a:r>
            <a:br>
              <a:rPr lang="en-US" sz="2325" dirty="0"/>
            </a:br>
            <a:br>
              <a:rPr lang="en-US" dirty="0"/>
            </a:br>
            <a:r>
              <a:rPr lang="en-US" dirty="0"/>
              <a:t>D(NJ) </a:t>
            </a:r>
            <a:br>
              <a:rPr lang="en-US" sz="2400" dirty="0"/>
            </a:br>
            <a:r>
              <a:rPr lang="en-US" sz="2400" dirty="0"/>
              <a:t> </a:t>
            </a:r>
            <a:r>
              <a:rPr lang="en-US" sz="21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rot="16200000" flipH="1">
            <a:off x="5219700" y="3009900"/>
            <a:ext cx="1200150"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010275" y="2924175"/>
            <a:ext cx="12573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26740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3009900" y="1063626"/>
            <a:ext cx="6172200" cy="4708525"/>
          </a:xfrm>
        </p:spPr>
        <p:txBody>
          <a:bodyPr/>
          <a:lstStyle/>
          <a:p>
            <a:pPr algn="ctr" eaLnBrk="1" hangingPunct="1"/>
            <a:r>
              <a:rPr lang="en-US" altLang="en-US" dirty="0"/>
              <a:t>P1(NY) sues D (NJ) for $100k and joins with P2 (NJ) who sues D for $100K</a:t>
            </a:r>
            <a:br>
              <a:rPr lang="en-US" altLang="en-US" dirty="0"/>
            </a:br>
            <a:br>
              <a:rPr lang="en-US" altLang="en-US" dirty="0"/>
            </a:br>
            <a:r>
              <a:rPr lang="en-US" altLang="en-US" dirty="0"/>
              <a:t>P1(NY)   P2(NJ)</a:t>
            </a:r>
            <a:br>
              <a:rPr lang="en-US" altLang="en-US" dirty="0"/>
            </a:br>
            <a:r>
              <a:rPr lang="en-US" altLang="en-US" sz="2100" dirty="0"/>
              <a:t>$100k           $100k</a:t>
            </a:r>
            <a:br>
              <a:rPr lang="en-US" altLang="en-US" dirty="0"/>
            </a:br>
            <a:br>
              <a:rPr lang="en-US" altLang="en-US" dirty="0"/>
            </a:br>
            <a:r>
              <a:rPr lang="en-US" altLang="en-US" dirty="0"/>
              <a:t>D(NJ)</a:t>
            </a:r>
            <a:endParaRPr lang="en-US" altLang="en-US" sz="2400" dirty="0"/>
          </a:p>
        </p:txBody>
      </p:sp>
      <p:cxnSp>
        <p:nvCxnSpPr>
          <p:cNvPr id="4" name="Straight Arrow Connector 3"/>
          <p:cNvCxnSpPr/>
          <p:nvPr/>
        </p:nvCxnSpPr>
        <p:spPr>
          <a:xfrm rot="16200000" flipH="1">
            <a:off x="5172075" y="4276725"/>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181725" y="4346575"/>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30818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951038" y="1131889"/>
            <a:ext cx="8088312" cy="4651375"/>
          </a:xfrm>
        </p:spPr>
        <p:txBody>
          <a:bodyPr/>
          <a:lstStyle/>
          <a:p>
            <a:pPr eaLnBrk="1" hangingPunct="1"/>
            <a:r>
              <a:rPr lang="en-US" altLang="en-US"/>
              <a:t>P1(NY) sues D1 (NJ) for $100k. P1 joins with P2 (NY) who sues D2(NJ) for $25k. </a:t>
            </a:r>
            <a:br>
              <a:rPr lang="en-US" altLang="en-US"/>
            </a:br>
            <a:endParaRPr lang="en-US" altLang="en-US"/>
          </a:p>
        </p:txBody>
      </p:sp>
    </p:spTree>
    <p:extLst>
      <p:ext uri="{BB962C8B-B14F-4D97-AF65-F5344CB8AC3E}">
        <p14:creationId xmlns:p14="http://schemas.microsoft.com/office/powerpoint/2010/main" val="311640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990600"/>
            <a:ext cx="8686800" cy="5029200"/>
          </a:xfrm>
        </p:spPr>
        <p:txBody>
          <a:bodyPr>
            <a:normAutofit fontScale="90000"/>
          </a:bodyPr>
          <a:lstStyle/>
          <a:p>
            <a:pPr algn="l" eaLnBrk="1" hangingPunct="1"/>
            <a:r>
              <a:rPr lang="en-US" altLang="en-US" sz="2800"/>
              <a:t>U.S. Const. Article III. Section. 2. </a:t>
            </a:r>
            <a:br>
              <a:rPr lang="en-US" altLang="en-US" sz="2800"/>
            </a:br>
            <a:br>
              <a:rPr lang="en-US" altLang="en-US" sz="2800"/>
            </a:br>
            <a:r>
              <a:rPr lang="en-US" altLang="en-US" sz="2800"/>
              <a:t>The judicial Power shall extend to all </a:t>
            </a:r>
            <a:r>
              <a:rPr lang="en-US" altLang="en-US" sz="2800" b="1"/>
              <a:t>Cases</a:t>
            </a:r>
            <a:r>
              <a:rPr lang="en-US" altLang="en-US" sz="2800"/>
              <a:t>, in Law and Equity, arising under this Constitution, the Laws of the United States, and Treaties made, or which shall be made, under their Authority; . . . --to all </a:t>
            </a:r>
            <a:r>
              <a:rPr lang="en-US" altLang="en-US" sz="2800" b="1"/>
              <a:t>Cases</a:t>
            </a:r>
            <a:r>
              <a:rPr lang="en-US" altLang="en-US" sz="2800"/>
              <a:t> of admiralty and maritime Jurisdiction;--to </a:t>
            </a:r>
            <a:r>
              <a:rPr lang="en-US" altLang="en-US" sz="2800" b="1"/>
              <a:t>Controversies</a:t>
            </a:r>
            <a:r>
              <a:rPr lang="en-US" altLang="en-US" sz="2800"/>
              <a:t> to which the United States shall be a Party;--to </a:t>
            </a:r>
            <a:r>
              <a:rPr lang="en-US" altLang="en-US" sz="2800" b="1"/>
              <a:t>Controversies</a:t>
            </a:r>
            <a:r>
              <a:rPr lang="en-US" altLang="en-US" sz="2800"/>
              <a:t> between two or more States;--between a State and Citizens of another State;--between Citizens of different States,--between Citizens of the same State claiming Lands under Grants of different States, and between a State, or the Citizens thereof, and foreign States, Citizens or Subjects.</a:t>
            </a:r>
            <a:br>
              <a:rPr lang="en-US" altLang="en-US" sz="2800"/>
            </a:br>
            <a:endParaRPr lang="en-US" altLang="en-US" sz="2800"/>
          </a:p>
        </p:txBody>
      </p:sp>
    </p:spTree>
    <p:extLst>
      <p:ext uri="{BB962C8B-B14F-4D97-AF65-F5344CB8AC3E}">
        <p14:creationId xmlns:p14="http://schemas.microsoft.com/office/powerpoint/2010/main" val="29114014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dirty="0"/>
              <a:t>P1(NY)  P2(NY)</a:t>
            </a:r>
            <a:br>
              <a:rPr lang="en-US" dirty="0"/>
            </a:br>
            <a:r>
              <a:rPr lang="en-US" sz="2325" dirty="0"/>
              <a:t>$100k        $25k</a:t>
            </a:r>
            <a:br>
              <a:rPr lang="en-US" sz="2325" dirty="0"/>
            </a:br>
            <a:br>
              <a:rPr lang="en-US" sz="2325" dirty="0"/>
            </a:br>
            <a:br>
              <a:rPr lang="en-US" sz="2325" dirty="0"/>
            </a:br>
            <a:br>
              <a:rPr lang="en-US" dirty="0"/>
            </a:br>
            <a:r>
              <a:rPr lang="en-US" dirty="0"/>
              <a:t>D1(NJ)   D2(NJ)</a:t>
            </a:r>
            <a:br>
              <a:rPr lang="en-US" sz="2400" dirty="0"/>
            </a:br>
            <a:r>
              <a:rPr lang="en-US" sz="2400" dirty="0"/>
              <a:t> </a:t>
            </a:r>
            <a:r>
              <a:rPr lang="en-US" sz="21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a:off x="5691188" y="1676400"/>
            <a:ext cx="1166812"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5691189" y="1701800"/>
            <a:ext cx="1177925" cy="157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148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981200" y="274638"/>
            <a:ext cx="8229600" cy="6354762"/>
          </a:xfrm>
        </p:spPr>
        <p:txBody>
          <a:bodyPr/>
          <a:lstStyle/>
          <a:p>
            <a:r>
              <a:rPr lang="en-US" altLang="en-US"/>
              <a:t>recap of supplemental jurisdiction for diversity cases with co-plaintiffs and co-defendants…</a:t>
            </a:r>
          </a:p>
        </p:txBody>
      </p:sp>
    </p:spTree>
    <p:extLst>
      <p:ext uri="{BB962C8B-B14F-4D97-AF65-F5344CB8AC3E}">
        <p14:creationId xmlns:p14="http://schemas.microsoft.com/office/powerpoint/2010/main" val="5056505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009900" y="1063626"/>
            <a:ext cx="6172200" cy="4708525"/>
          </a:xfrm>
        </p:spPr>
        <p:txBody>
          <a:bodyPr/>
          <a:lstStyle/>
          <a:p>
            <a:pPr algn="ctr" eaLnBrk="1" hangingPunct="1"/>
            <a:r>
              <a:rPr lang="en-US" altLang="en-US" dirty="0"/>
              <a:t>No</a:t>
            </a:r>
            <a:br>
              <a:rPr lang="en-US" altLang="en-US" dirty="0"/>
            </a:br>
            <a:r>
              <a:rPr lang="en-US" altLang="en-US" dirty="0"/>
              <a:t> </a:t>
            </a:r>
            <a:br>
              <a:rPr lang="en-US" altLang="en-US" dirty="0"/>
            </a:br>
            <a:r>
              <a:rPr lang="en-US" altLang="en-US" dirty="0"/>
              <a:t>P1(NY)   P2(NJ)</a:t>
            </a:r>
            <a:br>
              <a:rPr lang="en-US" altLang="en-US" dirty="0"/>
            </a:br>
            <a:r>
              <a:rPr lang="en-US" altLang="en-US" sz="2100" dirty="0"/>
              <a:t>$100k           $100k</a:t>
            </a:r>
            <a:br>
              <a:rPr lang="en-US" altLang="en-US" dirty="0"/>
            </a:br>
            <a:br>
              <a:rPr lang="en-US" altLang="en-US" dirty="0"/>
            </a:br>
            <a:r>
              <a:rPr lang="en-US" altLang="en-US" dirty="0"/>
              <a:t>D(NJ)</a:t>
            </a:r>
            <a:endParaRPr lang="en-US" altLang="en-US" sz="2400" dirty="0"/>
          </a:p>
        </p:txBody>
      </p:sp>
      <p:cxnSp>
        <p:nvCxnSpPr>
          <p:cNvPr id="4" name="Straight Arrow Connector 3"/>
          <p:cNvCxnSpPr/>
          <p:nvPr/>
        </p:nvCxnSpPr>
        <p:spPr>
          <a:xfrm rot="16200000" flipH="1">
            <a:off x="5245100" y="3819525"/>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181725" y="3871913"/>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44032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3009900" y="1063626"/>
            <a:ext cx="6172200" cy="4708525"/>
          </a:xfrm>
        </p:spPr>
        <p:txBody>
          <a:bodyPr/>
          <a:lstStyle/>
          <a:p>
            <a:pPr algn="ctr" eaLnBrk="1" hangingPunct="1"/>
            <a:r>
              <a:rPr lang="en-US" altLang="en-US" dirty="0"/>
              <a:t>Yes</a:t>
            </a:r>
            <a:br>
              <a:rPr lang="en-US" altLang="en-US" dirty="0"/>
            </a:br>
            <a:br>
              <a:rPr lang="en-US" altLang="en-US" dirty="0"/>
            </a:br>
            <a:r>
              <a:rPr lang="en-US" altLang="en-US" dirty="0"/>
              <a:t>P1(NY)   P2(NY)</a:t>
            </a:r>
            <a:br>
              <a:rPr lang="en-US" altLang="en-US" dirty="0"/>
            </a:br>
            <a:r>
              <a:rPr lang="en-US" altLang="en-US" sz="2100" dirty="0"/>
              <a:t>$100k                $25k</a:t>
            </a:r>
            <a:br>
              <a:rPr lang="en-US" altLang="en-US" dirty="0"/>
            </a:br>
            <a:br>
              <a:rPr lang="en-US" altLang="en-US" dirty="0"/>
            </a:br>
            <a:r>
              <a:rPr lang="en-US" altLang="en-US" dirty="0"/>
              <a:t>D(NJ)</a:t>
            </a:r>
            <a:endParaRPr lang="en-US" altLang="en-US" sz="2400" dirty="0"/>
          </a:p>
        </p:txBody>
      </p:sp>
      <p:cxnSp>
        <p:nvCxnSpPr>
          <p:cNvPr id="4" name="Straight Arrow Connector 3"/>
          <p:cNvCxnSpPr/>
          <p:nvPr/>
        </p:nvCxnSpPr>
        <p:spPr>
          <a:xfrm rot="16200000" flipH="1">
            <a:off x="5019675" y="3817938"/>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257925" y="3873500"/>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58656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a:t>No</a:t>
            </a:r>
            <a:br>
              <a:rPr lang="en-US" dirty="0"/>
            </a:br>
            <a:br>
              <a:rPr lang="en-US" dirty="0"/>
            </a:br>
            <a:r>
              <a:rPr lang="en-US" dirty="0"/>
              <a:t>P(NY)</a:t>
            </a:r>
            <a:br>
              <a:rPr lang="en-US" dirty="0"/>
            </a:br>
            <a:br>
              <a:rPr lang="en-US" dirty="0"/>
            </a:br>
            <a:br>
              <a:rPr lang="en-US" dirty="0"/>
            </a:br>
            <a:r>
              <a:rPr lang="en-US" sz="2325" dirty="0"/>
              <a:t>$100k                $100k</a:t>
            </a:r>
            <a:br>
              <a:rPr lang="en-US" dirty="0"/>
            </a:br>
            <a:r>
              <a:rPr lang="en-US" dirty="0"/>
              <a:t>D1(NJ)  D2(NY)</a:t>
            </a:r>
            <a:br>
              <a:rPr lang="en-US" dirty="0"/>
            </a:br>
            <a:br>
              <a:rPr lang="en-US" dirty="0"/>
            </a:br>
            <a:endParaRPr lang="en-US" sz="2200" dirty="0"/>
          </a:p>
        </p:txBody>
      </p:sp>
      <p:cxnSp>
        <p:nvCxnSpPr>
          <p:cNvPr id="6" name="Straight Arrow Connector 5"/>
          <p:cNvCxnSpPr/>
          <p:nvPr/>
        </p:nvCxnSpPr>
        <p:spPr>
          <a:xfrm rot="5400000">
            <a:off x="4848225" y="3124200"/>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15050" y="3152775"/>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3236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a:t>No</a:t>
            </a:r>
            <a:br>
              <a:rPr lang="en-US" dirty="0"/>
            </a:br>
            <a:br>
              <a:rPr lang="en-US" dirty="0"/>
            </a:br>
            <a:r>
              <a:rPr lang="en-US" dirty="0"/>
              <a:t>P(NY)</a:t>
            </a:r>
            <a:br>
              <a:rPr lang="en-US" dirty="0"/>
            </a:br>
            <a:br>
              <a:rPr lang="en-US" dirty="0"/>
            </a:br>
            <a:br>
              <a:rPr lang="en-US" dirty="0"/>
            </a:br>
            <a:r>
              <a:rPr lang="en-US" sz="2325" dirty="0"/>
              <a:t>$100k                $25k</a:t>
            </a:r>
            <a:br>
              <a:rPr lang="en-US" dirty="0"/>
            </a:br>
            <a:r>
              <a:rPr lang="en-US" dirty="0"/>
              <a:t>D1(NJ)  D2(NJ)</a:t>
            </a:r>
            <a:br>
              <a:rPr lang="en-US" dirty="0"/>
            </a:br>
            <a:br>
              <a:rPr lang="en-US" dirty="0"/>
            </a:br>
            <a:endParaRPr lang="en-US" sz="2200" dirty="0"/>
          </a:p>
        </p:txBody>
      </p:sp>
      <p:cxnSp>
        <p:nvCxnSpPr>
          <p:cNvPr id="6" name="Straight Arrow Connector 5"/>
          <p:cNvCxnSpPr/>
          <p:nvPr/>
        </p:nvCxnSpPr>
        <p:spPr>
          <a:xfrm rot="5400000">
            <a:off x="4848225" y="3124200"/>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15050" y="3152775"/>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7171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981200" y="1063626"/>
            <a:ext cx="8229600" cy="4708525"/>
          </a:xfrm>
        </p:spPr>
        <p:txBody>
          <a:bodyPr>
            <a:normAutofit fontScale="90000"/>
          </a:bodyPr>
          <a:lstStyle/>
          <a:p>
            <a:pPr algn="ctr" eaLnBrk="1" hangingPunct="1"/>
            <a:r>
              <a:rPr lang="en-US" altLang="en-US" sz="2700" dirty="0"/>
              <a:t>P(Cal) sues D(Cal) in state court in Cal under 42 U.S.C. </a:t>
            </a:r>
            <a:r>
              <a:rPr lang="en-US" altLang="en-US" sz="2700" dirty="0">
                <a:latin typeface="WP TypographicSymbols"/>
              </a:rPr>
              <a:t>§ </a:t>
            </a:r>
            <a:r>
              <a:rPr lang="en-US" altLang="en-US" sz="2700" dirty="0"/>
              <a:t>1983 for violations of his civil right.</a:t>
            </a:r>
            <a:br>
              <a:rPr lang="en-US" altLang="en-US" sz="2700" dirty="0"/>
            </a:br>
            <a:r>
              <a:rPr lang="en-US" altLang="en-US" sz="2700" dirty="0"/>
              <a:t>Joined to the action is an unrelated state law breach of contract action against D.</a:t>
            </a:r>
            <a:br>
              <a:rPr lang="en-US" altLang="en-US" sz="2700" dirty="0"/>
            </a:br>
            <a:r>
              <a:rPr lang="en-US" altLang="en-US" sz="2700" dirty="0"/>
              <a:t>May D successfully remove?</a:t>
            </a:r>
            <a:br>
              <a:rPr lang="en-US" altLang="en-US" dirty="0"/>
            </a:br>
            <a:r>
              <a:rPr lang="en-US" altLang="en-US" dirty="0"/>
              <a:t>P(Cal)</a:t>
            </a:r>
            <a:br>
              <a:rPr lang="en-US" altLang="en-US" dirty="0"/>
            </a:br>
            <a:r>
              <a:rPr lang="en-US" altLang="en-US" sz="1800" dirty="0"/>
              <a:t>federal    state</a:t>
            </a:r>
            <a:br>
              <a:rPr lang="en-US" altLang="en-US" sz="1800" dirty="0"/>
            </a:br>
            <a:r>
              <a:rPr lang="en-US" altLang="en-US" sz="1800" dirty="0"/>
              <a:t>civil rights   contract</a:t>
            </a:r>
            <a:br>
              <a:rPr lang="en-US" altLang="en-US" sz="1800" dirty="0"/>
            </a:br>
            <a:br>
              <a:rPr lang="en-US" altLang="en-US" sz="1800" dirty="0"/>
            </a:br>
            <a:br>
              <a:rPr lang="en-US" altLang="en-US" sz="1800" dirty="0"/>
            </a:br>
            <a:br>
              <a:rPr lang="en-US" altLang="en-US" sz="1800" dirty="0"/>
            </a:br>
            <a:br>
              <a:rPr lang="en-US" altLang="en-US" dirty="0"/>
            </a:br>
            <a:r>
              <a:rPr lang="en-US" altLang="en-US" dirty="0"/>
              <a:t>D(Cal)</a:t>
            </a:r>
          </a:p>
        </p:txBody>
      </p:sp>
      <p:cxnSp>
        <p:nvCxnSpPr>
          <p:cNvPr id="4" name="Straight Arrow Connector 3"/>
          <p:cNvCxnSpPr/>
          <p:nvPr/>
        </p:nvCxnSpPr>
        <p:spPr>
          <a:xfrm rot="5400000">
            <a:off x="5124451" y="4686301"/>
            <a:ext cx="10287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 name="Straight Arrow Connector 4"/>
          <p:cNvCxnSpPr/>
          <p:nvPr/>
        </p:nvCxnSpPr>
        <p:spPr>
          <a:xfrm rot="5400000">
            <a:off x="6040438" y="4684713"/>
            <a:ext cx="10287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175156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649414" y="1063626"/>
            <a:ext cx="9018587" cy="4937125"/>
          </a:xfrm>
        </p:spPr>
        <p:txBody>
          <a:bodyPr>
            <a:normAutofit fontScale="90000"/>
          </a:bodyPr>
          <a:lstStyle/>
          <a:p>
            <a:pPr algn="l" eaLnBrk="1" hangingPunct="1"/>
            <a:r>
              <a:rPr lang="en-US" altLang="en-US" sz="2400" b="1"/>
              <a:t>28 U.S.C. § 1441. - Actions removable generally</a:t>
            </a:r>
            <a:br>
              <a:rPr lang="en-US" altLang="en-US" sz="2400" b="1"/>
            </a:br>
            <a:r>
              <a:rPr lang="en-US" altLang="en-US" sz="2400"/>
              <a:t>(c) Joinder of Federal law claims and State law claims.--(1) If a civil action includes—</a:t>
            </a:r>
            <a:br>
              <a:rPr lang="en-US" altLang="en-US" sz="2400"/>
            </a:br>
            <a:r>
              <a:rPr lang="en-US" altLang="en-US" sz="2400"/>
              <a:t>(A) a claim arising under the Constitution, laws, or treaties of the United States (within the meaning of section 1331 of this title), and</a:t>
            </a:r>
            <a:br>
              <a:rPr lang="en-US" altLang="en-US" sz="2400"/>
            </a:br>
            <a:r>
              <a:rPr lang="en-US" altLang="en-US" sz="2400"/>
              <a:t>(B) a claim not within the original or supplemental jurisdiction of the district court or a claim that has been made nonremovable by statute, the entire action may be removed if the action would be removable without the inclusion of the claim described in subparagraph (B).</a:t>
            </a:r>
            <a:br>
              <a:rPr lang="en-US" altLang="en-US" sz="2400"/>
            </a:br>
            <a:r>
              <a:rPr lang="en-US" altLang="en-US" sz="2400"/>
              <a:t>(2) Upon removal of an action described in paragraph (1), the district court shall sever from the action all claims described in paragraph (1)(B) and shall remand the severed claims to the State court from which the action was removed. Only defendants against whom a claim described in paragraph (1)(A) has been asserted are required to join in or consent to the removal under paragraph (1).</a:t>
            </a:r>
            <a:br>
              <a:rPr lang="en-US" altLang="en-US" sz="1800"/>
            </a:br>
            <a:endParaRPr lang="en-US" altLang="en-US" sz="1800"/>
          </a:p>
        </p:txBody>
      </p:sp>
    </p:spTree>
    <p:extLst>
      <p:ext uri="{BB962C8B-B14F-4D97-AF65-F5344CB8AC3E}">
        <p14:creationId xmlns:p14="http://schemas.microsoft.com/office/powerpoint/2010/main" val="14097990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09900" y="1063626"/>
            <a:ext cx="6172200" cy="4708525"/>
          </a:xfrm>
        </p:spPr>
        <p:txBody>
          <a:bodyPr/>
          <a:lstStyle/>
          <a:p>
            <a:pPr eaLnBrk="1" hangingPunct="1"/>
            <a:r>
              <a:rPr lang="en-US" altLang="en-US"/>
              <a:t>terminating litigation before trial</a:t>
            </a:r>
            <a:br>
              <a:rPr lang="en-US" altLang="en-US"/>
            </a:br>
            <a:endParaRPr lang="en-US" altLang="en-US"/>
          </a:p>
        </p:txBody>
      </p:sp>
      <p:sp>
        <p:nvSpPr>
          <p:cNvPr id="1024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1559562-FFFF-4F8F-87EF-ED251660D30A}" type="slidenum">
              <a:rPr lang="en-US" altLang="en-US" sz="900">
                <a:solidFill>
                  <a:srgbClr val="898989"/>
                </a:solidFill>
              </a:rPr>
              <a:pPr>
                <a:spcBef>
                  <a:spcPct val="0"/>
                </a:spcBef>
                <a:buFontTx/>
                <a:buNone/>
              </a:pPr>
              <a:t>38</a:t>
            </a:fld>
            <a:endParaRPr lang="en-US" altLang="en-US" sz="900">
              <a:solidFill>
                <a:srgbClr val="898989"/>
              </a:solidFill>
            </a:endParaRPr>
          </a:p>
        </p:txBody>
      </p:sp>
    </p:spTree>
    <p:extLst>
      <p:ext uri="{BB962C8B-B14F-4D97-AF65-F5344CB8AC3E}">
        <p14:creationId xmlns:p14="http://schemas.microsoft.com/office/powerpoint/2010/main" val="10648737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38450" y="1063626"/>
            <a:ext cx="6343650" cy="4651375"/>
          </a:xfrm>
        </p:spPr>
        <p:txBody>
          <a:bodyPr/>
          <a:lstStyle/>
          <a:p>
            <a:pPr eaLnBrk="1" hangingPunct="1"/>
            <a:r>
              <a:rPr lang="en-US" altLang="en-US"/>
              <a:t>12(b)(6)</a:t>
            </a:r>
            <a:br>
              <a:rPr lang="en-US" altLang="en-US"/>
            </a:br>
            <a:br>
              <a:rPr lang="en-US" altLang="en-US"/>
            </a:br>
            <a:r>
              <a:rPr lang="en-US" altLang="en-US"/>
              <a:t>failure to state a claim</a:t>
            </a:r>
          </a:p>
        </p:txBody>
      </p:sp>
      <p:sp>
        <p:nvSpPr>
          <p:cNvPr id="1126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02C03A9-83A9-415D-8B83-E811EEC8E0C1}" type="slidenum">
              <a:rPr lang="en-US" altLang="en-US" sz="900">
                <a:solidFill>
                  <a:srgbClr val="898989"/>
                </a:solidFill>
              </a:rPr>
              <a:pPr>
                <a:spcBef>
                  <a:spcPct val="0"/>
                </a:spcBef>
                <a:buFontTx/>
                <a:buNone/>
              </a:pPr>
              <a:t>39</a:t>
            </a:fld>
            <a:endParaRPr lang="en-US" altLang="en-US" sz="900">
              <a:solidFill>
                <a:srgbClr val="898989"/>
              </a:solidFill>
            </a:endParaRPr>
          </a:p>
        </p:txBody>
      </p:sp>
    </p:spTree>
    <p:extLst>
      <p:ext uri="{BB962C8B-B14F-4D97-AF65-F5344CB8AC3E}">
        <p14:creationId xmlns:p14="http://schemas.microsoft.com/office/powerpoint/2010/main" val="1962250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524000" y="76200"/>
            <a:ext cx="9144000" cy="6781800"/>
          </a:xfrm>
        </p:spPr>
        <p:txBody>
          <a:bodyPr/>
          <a:lstStyle/>
          <a:p>
            <a:pPr algn="ctr" eaLnBrk="1" hangingPunct="1"/>
            <a:r>
              <a:rPr lang="en-CA" altLang="en-US" dirty="0"/>
              <a:t>P (NY) sues D1 (NJ) for brawl</a:t>
            </a:r>
            <a:br>
              <a:rPr lang="en-US" altLang="en-US" dirty="0"/>
            </a:br>
            <a:r>
              <a:rPr lang="en-CA" altLang="en-US" dirty="0"/>
              <a:t>P joins D2 (NY) under R 20(a)</a:t>
            </a:r>
            <a:br>
              <a:rPr lang="en-CA" altLang="en-US" dirty="0"/>
            </a:br>
            <a:br>
              <a:rPr lang="en-CA" altLang="en-US" dirty="0"/>
            </a:br>
            <a:r>
              <a:rPr lang="en-US" altLang="en-US" dirty="0"/>
              <a:t>P(NY)</a:t>
            </a:r>
            <a:br>
              <a:rPr lang="en-US" altLang="en-US" dirty="0"/>
            </a:br>
            <a:br>
              <a:rPr lang="en-US" altLang="en-US" dirty="0"/>
            </a:br>
            <a:br>
              <a:rPr lang="en-US" altLang="en-US" dirty="0"/>
            </a:br>
            <a:r>
              <a:rPr lang="en-US" altLang="en-US" dirty="0"/>
              <a:t>D1(NJ)  D2(NY)</a:t>
            </a:r>
            <a:br>
              <a:rPr lang="en-US" altLang="en-US" dirty="0"/>
            </a:br>
            <a:br>
              <a:rPr lang="en-US" altLang="en-US" dirty="0"/>
            </a:br>
            <a:r>
              <a:rPr lang="en-US" altLang="en-US" sz="2100" dirty="0"/>
              <a:t> </a:t>
            </a:r>
            <a:endParaRPr lang="en-US" altLang="en-US" sz="2200" dirty="0"/>
          </a:p>
        </p:txBody>
      </p:sp>
      <p:cxnSp>
        <p:nvCxnSpPr>
          <p:cNvPr id="6" name="Straight Arrow Connector 5"/>
          <p:cNvCxnSpPr/>
          <p:nvPr/>
        </p:nvCxnSpPr>
        <p:spPr>
          <a:xfrm rot="5400000">
            <a:off x="4772025" y="3600450"/>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91250" y="3629025"/>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03262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952750" y="1063626"/>
            <a:ext cx="6229350" cy="4422775"/>
          </a:xfrm>
        </p:spPr>
        <p:txBody>
          <a:bodyPr/>
          <a:lstStyle/>
          <a:p>
            <a:pPr eaLnBrk="1" hangingPunct="1"/>
            <a:r>
              <a:rPr lang="en-US" altLang="en-US"/>
              <a:t>12(c)</a:t>
            </a:r>
            <a:br>
              <a:rPr lang="en-US" altLang="en-US"/>
            </a:br>
            <a:br>
              <a:rPr lang="en-US" altLang="en-US"/>
            </a:br>
            <a:r>
              <a:rPr lang="en-US" altLang="en-US"/>
              <a:t>motion for  judgment on the pleadings</a:t>
            </a:r>
          </a:p>
        </p:txBody>
      </p:sp>
      <p:sp>
        <p:nvSpPr>
          <p:cNvPr id="1229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08771AA-1A4F-45E4-A043-29CA9D53D62C}" type="slidenum">
              <a:rPr lang="en-US" altLang="en-US" sz="900">
                <a:solidFill>
                  <a:srgbClr val="898989"/>
                </a:solidFill>
              </a:rPr>
              <a:pPr>
                <a:spcBef>
                  <a:spcPct val="0"/>
                </a:spcBef>
                <a:buFontTx/>
                <a:buNone/>
              </a:pPr>
              <a:t>40</a:t>
            </a:fld>
            <a:endParaRPr lang="en-US" altLang="en-US" sz="900">
              <a:solidFill>
                <a:srgbClr val="898989"/>
              </a:solidFill>
            </a:endParaRPr>
          </a:p>
        </p:txBody>
      </p:sp>
    </p:spTree>
    <p:extLst>
      <p:ext uri="{BB962C8B-B14F-4D97-AF65-F5344CB8AC3E}">
        <p14:creationId xmlns:p14="http://schemas.microsoft.com/office/powerpoint/2010/main" val="42843537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27264" y="1131888"/>
            <a:ext cx="7812087" cy="4464050"/>
          </a:xfrm>
        </p:spPr>
        <p:txBody>
          <a:bodyPr/>
          <a:lstStyle/>
          <a:p>
            <a:r>
              <a:rPr lang="en-US" altLang="en-US"/>
              <a:t>How can a </a:t>
            </a:r>
            <a:r>
              <a:rPr lang="en-US" altLang="en-US" i="1"/>
              <a:t>plaintiff</a:t>
            </a:r>
            <a:r>
              <a:rPr lang="en-US" altLang="en-US"/>
              <a:t> receive a motion for a judgment on the pleadings?</a:t>
            </a:r>
          </a:p>
        </p:txBody>
      </p:sp>
    </p:spTree>
    <p:extLst>
      <p:ext uri="{BB962C8B-B14F-4D97-AF65-F5344CB8AC3E}">
        <p14:creationId xmlns:p14="http://schemas.microsoft.com/office/powerpoint/2010/main" val="2166475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112964" y="1131889"/>
            <a:ext cx="7926387" cy="4454525"/>
          </a:xfrm>
        </p:spPr>
        <p:txBody>
          <a:bodyPr/>
          <a:lstStyle/>
          <a:p>
            <a:r>
              <a:rPr lang="en-US" altLang="en-US"/>
              <a:t>evidentiary insufficiency</a:t>
            </a:r>
          </a:p>
        </p:txBody>
      </p:sp>
    </p:spTree>
    <p:extLst>
      <p:ext uri="{BB962C8B-B14F-4D97-AF65-F5344CB8AC3E}">
        <p14:creationId xmlns:p14="http://schemas.microsoft.com/office/powerpoint/2010/main" val="35780277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08176" y="1131888"/>
            <a:ext cx="8131175" cy="4686300"/>
          </a:xfrm>
        </p:spPr>
        <p:txBody>
          <a:bodyPr/>
          <a:lstStyle/>
          <a:p>
            <a:pPr eaLnBrk="1" hangingPunct="1"/>
            <a:r>
              <a:rPr lang="en-US" altLang="en-US"/>
              <a:t>summary judgment</a:t>
            </a:r>
            <a:br>
              <a:rPr lang="en-US" altLang="en-US"/>
            </a:br>
            <a:br>
              <a:rPr lang="en-US" altLang="en-US"/>
            </a:br>
            <a:r>
              <a:rPr lang="en-US" altLang="en-US"/>
              <a:t>directed verdict</a:t>
            </a:r>
            <a:br>
              <a:rPr lang="en-US" altLang="en-US"/>
            </a:br>
            <a:br>
              <a:rPr lang="en-US" altLang="en-US"/>
            </a:br>
            <a:r>
              <a:rPr lang="en-US" altLang="en-US"/>
              <a:t>judgment notwithstanding the verdict</a:t>
            </a:r>
          </a:p>
        </p:txBody>
      </p:sp>
    </p:spTree>
    <p:extLst>
      <p:ext uri="{BB962C8B-B14F-4D97-AF65-F5344CB8AC3E}">
        <p14:creationId xmlns:p14="http://schemas.microsoft.com/office/powerpoint/2010/main" val="3280332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09900" y="1063626"/>
            <a:ext cx="6172200" cy="4651375"/>
          </a:xfrm>
        </p:spPr>
        <p:txBody>
          <a:bodyPr/>
          <a:lstStyle/>
          <a:p>
            <a:pPr eaLnBrk="1" hangingPunct="1"/>
            <a:r>
              <a:rPr lang="en-US" altLang="en-US"/>
              <a:t>burden of pleading</a:t>
            </a:r>
            <a:br>
              <a:rPr lang="en-US" altLang="en-US"/>
            </a:br>
            <a:br>
              <a:rPr lang="en-US" altLang="en-US"/>
            </a:br>
            <a:r>
              <a:rPr lang="en-US" altLang="en-US"/>
              <a:t>burden of production</a:t>
            </a:r>
            <a:br>
              <a:rPr lang="en-US" altLang="en-US"/>
            </a:br>
            <a:br>
              <a:rPr lang="en-US" altLang="en-US"/>
            </a:br>
            <a:r>
              <a:rPr lang="en-US" altLang="en-US"/>
              <a:t>burden of persuasion</a:t>
            </a:r>
          </a:p>
        </p:txBody>
      </p:sp>
    </p:spTree>
    <p:extLst>
      <p:ext uri="{BB962C8B-B14F-4D97-AF65-F5344CB8AC3E}">
        <p14:creationId xmlns:p14="http://schemas.microsoft.com/office/powerpoint/2010/main" val="16087933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895600" y="1063626"/>
            <a:ext cx="6286500" cy="4651375"/>
          </a:xfrm>
        </p:spPr>
        <p:txBody>
          <a:bodyPr/>
          <a:lstStyle/>
          <a:p>
            <a:pPr eaLnBrk="1" hangingPunct="1"/>
            <a:r>
              <a:rPr lang="en-US" altLang="en-US"/>
              <a:t>burden of production </a:t>
            </a:r>
            <a:br>
              <a:rPr lang="en-US" altLang="en-US"/>
            </a:br>
            <a:br>
              <a:rPr lang="en-US" altLang="en-US"/>
            </a:br>
            <a:r>
              <a:rPr lang="en-US" altLang="en-US"/>
              <a:t>burden of providing evidence such that a reasonable jury could find in your favor</a:t>
            </a:r>
          </a:p>
        </p:txBody>
      </p:sp>
    </p:spTree>
    <p:extLst>
      <p:ext uri="{BB962C8B-B14F-4D97-AF65-F5344CB8AC3E}">
        <p14:creationId xmlns:p14="http://schemas.microsoft.com/office/powerpoint/2010/main" val="22938596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009900" y="1063626"/>
            <a:ext cx="6172200" cy="4708525"/>
          </a:xfrm>
        </p:spPr>
        <p:txBody>
          <a:bodyPr/>
          <a:lstStyle/>
          <a:p>
            <a:pPr eaLnBrk="1" hangingPunct="1"/>
            <a:r>
              <a:rPr lang="en-US" altLang="en-US"/>
              <a:t>burden of persuasion</a:t>
            </a:r>
            <a:br>
              <a:rPr lang="en-US" altLang="en-US"/>
            </a:br>
            <a:br>
              <a:rPr lang="en-US" altLang="en-US"/>
            </a:br>
            <a:r>
              <a:rPr lang="en-US" altLang="en-US"/>
              <a:t>if in doubt that the standard of proof is satisfied, then must find against the party who had the burden</a:t>
            </a:r>
          </a:p>
        </p:txBody>
      </p:sp>
    </p:spTree>
    <p:extLst>
      <p:ext uri="{BB962C8B-B14F-4D97-AF65-F5344CB8AC3E}">
        <p14:creationId xmlns:p14="http://schemas.microsoft.com/office/powerpoint/2010/main" val="39667719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067050" y="1063626"/>
            <a:ext cx="6115050" cy="4479925"/>
          </a:xfrm>
        </p:spPr>
        <p:txBody>
          <a:bodyPr>
            <a:normAutofit fontScale="90000"/>
          </a:bodyPr>
          <a:lstStyle/>
          <a:p>
            <a:pPr eaLnBrk="1" hangingPunct="1"/>
            <a:r>
              <a:rPr lang="en-US" altLang="en-US"/>
              <a:t>P satisfied his burden of production at trial concerning every element of the cause of action</a:t>
            </a:r>
            <a:br>
              <a:rPr lang="en-US" altLang="en-US"/>
            </a:br>
            <a:br>
              <a:rPr lang="en-US" altLang="en-US"/>
            </a:br>
            <a:r>
              <a:rPr lang="en-US" altLang="en-US"/>
              <a:t>D offers no evidence</a:t>
            </a:r>
            <a:br>
              <a:rPr lang="en-US" altLang="en-US"/>
            </a:br>
            <a:br>
              <a:rPr lang="en-US" altLang="en-US"/>
            </a:br>
            <a:r>
              <a:rPr lang="en-US" altLang="en-US"/>
              <a:t>directed verdict for P?</a:t>
            </a:r>
          </a:p>
        </p:txBody>
      </p:sp>
    </p:spTree>
    <p:extLst>
      <p:ext uri="{BB962C8B-B14F-4D97-AF65-F5344CB8AC3E}">
        <p14:creationId xmlns:p14="http://schemas.microsoft.com/office/powerpoint/2010/main" val="13204601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952750" y="1063626"/>
            <a:ext cx="6229350" cy="4594225"/>
          </a:xfrm>
        </p:spPr>
        <p:txBody>
          <a:bodyPr/>
          <a:lstStyle/>
          <a:p>
            <a:pPr eaLnBrk="1" hangingPunct="1"/>
            <a:r>
              <a:rPr lang="en-US" altLang="en-US"/>
              <a:t>Rule 50</a:t>
            </a:r>
            <a:br>
              <a:rPr lang="en-US" altLang="en-US"/>
            </a:br>
            <a:r>
              <a:rPr lang="en-US" altLang="en-US"/>
              <a:t>Judgment as a Matter of Law</a:t>
            </a:r>
          </a:p>
        </p:txBody>
      </p:sp>
    </p:spTree>
    <p:extLst>
      <p:ext uri="{BB962C8B-B14F-4D97-AF65-F5344CB8AC3E}">
        <p14:creationId xmlns:p14="http://schemas.microsoft.com/office/powerpoint/2010/main" val="8528904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063626"/>
            <a:ext cx="8610600" cy="4594225"/>
          </a:xfrm>
        </p:spPr>
        <p:txBody>
          <a:bodyPr rtlCol="0">
            <a:normAutofit fontScale="90000"/>
          </a:bodyPr>
          <a:lstStyle/>
          <a:p>
            <a:pPr>
              <a:defRPr/>
            </a:pPr>
            <a:r>
              <a:rPr lang="en-US" dirty="0"/>
              <a:t>Rule 56. Summary Judgment</a:t>
            </a:r>
            <a:br>
              <a:rPr lang="en-US" dirty="0"/>
            </a:br>
            <a:br>
              <a:rPr lang="en-US" dirty="0"/>
            </a:br>
            <a:r>
              <a:rPr lang="en-US" dirty="0"/>
              <a:t>(c)(2) The judgment sought should be rendered if the pleadings, the discovery and disclosure materials on file, and any affidavits show that there is no genuine issue as to any material fact and that the </a:t>
            </a:r>
            <a:r>
              <a:rPr lang="en-US" dirty="0" err="1"/>
              <a:t>movant</a:t>
            </a:r>
            <a:r>
              <a:rPr lang="en-US" dirty="0"/>
              <a:t> is entitled to judgment as a matter of law.</a:t>
            </a:r>
            <a:br>
              <a:rPr lang="en-US" dirty="0"/>
            </a:br>
            <a:br>
              <a:rPr lang="en-US" dirty="0"/>
            </a:br>
            <a:endParaRPr lang="en-US" dirty="0"/>
          </a:p>
        </p:txBody>
      </p:sp>
      <p:sp>
        <p:nvSpPr>
          <p:cNvPr id="215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FA772F-D72E-484A-A75E-8208F8C13B82}" type="slidenum">
              <a:rPr lang="en-US" altLang="en-US" sz="900">
                <a:solidFill>
                  <a:srgbClr val="898989"/>
                </a:solidFill>
              </a:rPr>
              <a:pPr>
                <a:spcBef>
                  <a:spcPct val="0"/>
                </a:spcBef>
                <a:buFontTx/>
                <a:buNone/>
              </a:pPr>
              <a:t>49</a:t>
            </a:fld>
            <a:endParaRPr lang="en-US" altLang="en-US" sz="900">
              <a:solidFill>
                <a:srgbClr val="898989"/>
              </a:solidFill>
            </a:endParaRPr>
          </a:p>
        </p:txBody>
      </p:sp>
    </p:spTree>
    <p:extLst>
      <p:ext uri="{BB962C8B-B14F-4D97-AF65-F5344CB8AC3E}">
        <p14:creationId xmlns:p14="http://schemas.microsoft.com/office/powerpoint/2010/main" val="2347952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274638"/>
            <a:ext cx="8229600" cy="6278562"/>
          </a:xfrm>
        </p:spPr>
        <p:txBody>
          <a:bodyPr/>
          <a:lstStyle/>
          <a:p>
            <a:r>
              <a:rPr lang="en-US" altLang="en-US"/>
              <a:t>initial approach –</a:t>
            </a:r>
            <a:br>
              <a:rPr lang="en-US" altLang="en-US"/>
            </a:br>
            <a:br>
              <a:rPr lang="en-US" altLang="en-US"/>
            </a:br>
            <a:r>
              <a:rPr lang="en-US" altLang="en-US"/>
              <a:t>even if pendent or ancillary jurisdiction is constitutional, look to the purposes of the statute providing SMJ to the “core” action to see if it is in keeping with the purposes of the statute</a:t>
            </a:r>
            <a:br>
              <a:rPr lang="en-US" altLang="en-US"/>
            </a:br>
            <a:endParaRPr lang="en-US" altLang="en-US"/>
          </a:p>
        </p:txBody>
      </p:sp>
    </p:spTree>
    <p:extLst>
      <p:ext uri="{BB962C8B-B14F-4D97-AF65-F5344CB8AC3E}">
        <p14:creationId xmlns:p14="http://schemas.microsoft.com/office/powerpoint/2010/main" val="41099119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828800" y="1063626"/>
            <a:ext cx="8382000" cy="4765675"/>
          </a:xfrm>
        </p:spPr>
        <p:txBody>
          <a:bodyPr>
            <a:normAutofit fontScale="90000"/>
          </a:bodyPr>
          <a:lstStyle/>
          <a:p>
            <a:pPr algn="l" eaLnBrk="1" hangingPunct="1"/>
            <a:r>
              <a:rPr lang="en-US" altLang="en-US"/>
              <a:t>- P sues D for negligence</a:t>
            </a:r>
            <a:br>
              <a:rPr lang="en-US" altLang="en-US"/>
            </a:br>
            <a:r>
              <a:rPr lang="en-US" altLang="en-US"/>
              <a:t>- P offers evidence that at trial would satisfy the burden of production concerning negligence and damages but nothing concerning causation</a:t>
            </a:r>
            <a:br>
              <a:rPr lang="en-US" altLang="en-US"/>
            </a:br>
            <a:r>
              <a:rPr lang="en-US" altLang="en-US"/>
              <a:t>- D offers no evidence and moves for summary judgment</a:t>
            </a:r>
            <a:br>
              <a:rPr lang="en-US" altLang="en-US"/>
            </a:br>
            <a:endParaRPr lang="en-US" altLang="en-US"/>
          </a:p>
        </p:txBody>
      </p:sp>
      <p:sp>
        <p:nvSpPr>
          <p:cNvPr id="2253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8D17624-17FC-4E9B-BEFE-FDF5304FF511}" type="slidenum">
              <a:rPr lang="en-US" altLang="en-US" sz="900">
                <a:solidFill>
                  <a:srgbClr val="898989"/>
                </a:solidFill>
              </a:rPr>
              <a:pPr>
                <a:spcBef>
                  <a:spcPct val="0"/>
                </a:spcBef>
                <a:buFontTx/>
                <a:buNone/>
              </a:pPr>
              <a:t>50</a:t>
            </a:fld>
            <a:endParaRPr lang="en-US" altLang="en-US" sz="900">
              <a:solidFill>
                <a:srgbClr val="898989"/>
              </a:solidFill>
            </a:endParaRPr>
          </a:p>
        </p:txBody>
      </p:sp>
    </p:spTree>
    <p:extLst>
      <p:ext uri="{BB962C8B-B14F-4D97-AF65-F5344CB8AC3E}">
        <p14:creationId xmlns:p14="http://schemas.microsoft.com/office/powerpoint/2010/main" val="2554477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895600" y="1063626"/>
            <a:ext cx="6286500" cy="4765675"/>
          </a:xfrm>
        </p:spPr>
        <p:txBody>
          <a:bodyPr>
            <a:normAutofit fontScale="90000"/>
          </a:bodyPr>
          <a:lstStyle/>
          <a:p>
            <a:pPr eaLnBrk="1" hangingPunct="1"/>
            <a:r>
              <a:rPr lang="en-US" altLang="en-US"/>
              <a:t>summary judgment for defendant concerning a cause of action</a:t>
            </a:r>
            <a:br>
              <a:rPr lang="en-US" altLang="en-US"/>
            </a:br>
            <a:br>
              <a:rPr lang="en-US" altLang="en-US"/>
            </a:br>
            <a:r>
              <a:rPr lang="en-US" altLang="en-US"/>
              <a:t>no reasonable jury could find for the plaintiff with respect to at least </a:t>
            </a:r>
            <a:r>
              <a:rPr lang="en-US" altLang="en-US" i="1"/>
              <a:t>one</a:t>
            </a:r>
            <a:r>
              <a:rPr lang="en-US" altLang="en-US"/>
              <a:t> element of the cause of action</a:t>
            </a:r>
          </a:p>
        </p:txBody>
      </p:sp>
      <p:sp>
        <p:nvSpPr>
          <p:cNvPr id="2355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28B6823-C7F5-4F02-84FF-6DE2B9E8351B}" type="slidenum">
              <a:rPr lang="en-US" altLang="en-US" sz="900">
                <a:solidFill>
                  <a:srgbClr val="898989"/>
                </a:solidFill>
              </a:rPr>
              <a:pPr>
                <a:spcBef>
                  <a:spcPct val="0"/>
                </a:spcBef>
                <a:buFontTx/>
                <a:buNone/>
              </a:pPr>
              <a:t>51</a:t>
            </a:fld>
            <a:endParaRPr lang="en-US" altLang="en-US" sz="900">
              <a:solidFill>
                <a:srgbClr val="898989"/>
              </a:solidFill>
            </a:endParaRPr>
          </a:p>
        </p:txBody>
      </p:sp>
    </p:spTree>
    <p:extLst>
      <p:ext uri="{BB962C8B-B14F-4D97-AF65-F5344CB8AC3E}">
        <p14:creationId xmlns:p14="http://schemas.microsoft.com/office/powerpoint/2010/main" val="35564469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895600" y="1063626"/>
            <a:ext cx="6286500" cy="4708525"/>
          </a:xfrm>
        </p:spPr>
        <p:txBody>
          <a:bodyPr>
            <a:normAutofit fontScale="90000"/>
          </a:bodyPr>
          <a:lstStyle/>
          <a:p>
            <a:pPr eaLnBrk="1" hangingPunct="1"/>
            <a:r>
              <a:rPr lang="en-US" altLang="en-US"/>
              <a:t>- P sues D for negligence</a:t>
            </a:r>
            <a:br>
              <a:rPr lang="en-US" altLang="en-US"/>
            </a:br>
            <a:r>
              <a:rPr lang="en-US" altLang="en-US"/>
              <a:t>- P offers sufficient evidence concerning negligence, causation and damages such that a reasonable jury </a:t>
            </a:r>
            <a:r>
              <a:rPr lang="en-US" altLang="en-US" i="1"/>
              <a:t>would have </a:t>
            </a:r>
            <a:r>
              <a:rPr lang="en-US" altLang="en-US"/>
              <a:t>to find in his favor</a:t>
            </a:r>
            <a:br>
              <a:rPr lang="en-US" altLang="en-US"/>
            </a:br>
            <a:r>
              <a:rPr lang="en-US" altLang="en-US"/>
              <a:t>- D offers no evidence</a:t>
            </a:r>
          </a:p>
        </p:txBody>
      </p:sp>
      <p:sp>
        <p:nvSpPr>
          <p:cNvPr id="2457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A210AAB-C994-4138-9EB6-E51F883063B8}" type="slidenum">
              <a:rPr lang="en-US" altLang="en-US" sz="900">
                <a:solidFill>
                  <a:srgbClr val="898989"/>
                </a:solidFill>
              </a:rPr>
              <a:pPr>
                <a:spcBef>
                  <a:spcPct val="0"/>
                </a:spcBef>
                <a:buFontTx/>
                <a:buNone/>
              </a:pPr>
              <a:t>52</a:t>
            </a:fld>
            <a:endParaRPr lang="en-US" altLang="en-US" sz="900">
              <a:solidFill>
                <a:srgbClr val="898989"/>
              </a:solidFill>
            </a:endParaRPr>
          </a:p>
        </p:txBody>
      </p:sp>
    </p:spTree>
    <p:extLst>
      <p:ext uri="{BB962C8B-B14F-4D97-AF65-F5344CB8AC3E}">
        <p14:creationId xmlns:p14="http://schemas.microsoft.com/office/powerpoint/2010/main" val="39603203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067050" y="1063626"/>
            <a:ext cx="6115050" cy="4594225"/>
          </a:xfrm>
        </p:spPr>
        <p:txBody>
          <a:bodyPr>
            <a:normAutofit fontScale="90000"/>
          </a:bodyPr>
          <a:lstStyle/>
          <a:p>
            <a:pPr eaLnBrk="1" hangingPunct="1"/>
            <a:r>
              <a:rPr lang="en-US" altLang="en-US"/>
              <a:t>summary judgment for plaintiff concerning a cause of action</a:t>
            </a:r>
            <a:br>
              <a:rPr lang="en-US" altLang="en-US"/>
            </a:br>
            <a:br>
              <a:rPr lang="en-US" altLang="en-US"/>
            </a:br>
            <a:r>
              <a:rPr lang="en-US" altLang="en-US"/>
              <a:t>no reasonable jury could find for the defendant with respect to </a:t>
            </a:r>
            <a:r>
              <a:rPr lang="en-US" altLang="en-US" i="1"/>
              <a:t>each</a:t>
            </a:r>
            <a:r>
              <a:rPr lang="en-US" altLang="en-US"/>
              <a:t> element of the cause of action</a:t>
            </a:r>
          </a:p>
        </p:txBody>
      </p:sp>
      <p:sp>
        <p:nvSpPr>
          <p:cNvPr id="2560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697A494-D1E8-4C40-8B4F-91C409496446}" type="slidenum">
              <a:rPr lang="en-US" altLang="en-US" sz="900">
                <a:solidFill>
                  <a:srgbClr val="898989"/>
                </a:solidFill>
              </a:rPr>
              <a:pPr>
                <a:spcBef>
                  <a:spcPct val="0"/>
                </a:spcBef>
                <a:buFontTx/>
                <a:buNone/>
              </a:pPr>
              <a:t>53</a:t>
            </a:fld>
            <a:endParaRPr lang="en-US" altLang="en-US" sz="900">
              <a:solidFill>
                <a:srgbClr val="898989"/>
              </a:solidFill>
            </a:endParaRPr>
          </a:p>
        </p:txBody>
      </p:sp>
    </p:spTree>
    <p:extLst>
      <p:ext uri="{BB962C8B-B14F-4D97-AF65-F5344CB8AC3E}">
        <p14:creationId xmlns:p14="http://schemas.microsoft.com/office/powerpoint/2010/main" val="11324685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52600" y="1063626"/>
            <a:ext cx="8458200" cy="4651375"/>
          </a:xfrm>
        </p:spPr>
        <p:txBody>
          <a:bodyPr/>
          <a:lstStyle/>
          <a:p>
            <a:pPr algn="l" eaLnBrk="1" hangingPunct="1"/>
            <a:r>
              <a:rPr lang="en-US" altLang="en-US"/>
              <a:t>- P sues D for negligence</a:t>
            </a:r>
            <a:br>
              <a:rPr lang="en-US" altLang="en-US"/>
            </a:br>
            <a:r>
              <a:rPr lang="en-US" altLang="en-US"/>
              <a:t>- P offers sufficient evidence concerning negligence, causation and damages such that a reasonable jury </a:t>
            </a:r>
            <a:r>
              <a:rPr lang="en-US" altLang="en-US" i="1"/>
              <a:t>would have </a:t>
            </a:r>
            <a:r>
              <a:rPr lang="en-US" altLang="en-US"/>
              <a:t>to find in his favor </a:t>
            </a:r>
            <a:br>
              <a:rPr lang="en-US" altLang="en-US"/>
            </a:br>
            <a:r>
              <a:rPr lang="en-US" altLang="en-US"/>
              <a:t>- D offers rebutting evidence concerning causation</a:t>
            </a:r>
          </a:p>
        </p:txBody>
      </p:sp>
      <p:sp>
        <p:nvSpPr>
          <p:cNvPr id="2662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213CF23-AFF1-4515-AD84-8FB8B97CA391}" type="slidenum">
              <a:rPr lang="en-US" altLang="en-US" sz="900">
                <a:solidFill>
                  <a:srgbClr val="898989"/>
                </a:solidFill>
              </a:rPr>
              <a:pPr>
                <a:spcBef>
                  <a:spcPct val="0"/>
                </a:spcBef>
                <a:buFontTx/>
                <a:buNone/>
              </a:pPr>
              <a:t>54</a:t>
            </a:fld>
            <a:endParaRPr lang="en-US" altLang="en-US" sz="900">
              <a:solidFill>
                <a:srgbClr val="898989"/>
              </a:solidFill>
            </a:endParaRPr>
          </a:p>
        </p:txBody>
      </p:sp>
    </p:spTree>
    <p:extLst>
      <p:ext uri="{BB962C8B-B14F-4D97-AF65-F5344CB8AC3E}">
        <p14:creationId xmlns:p14="http://schemas.microsoft.com/office/powerpoint/2010/main" val="27709119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009900" y="1063626"/>
            <a:ext cx="6172200" cy="4651375"/>
          </a:xfrm>
        </p:spPr>
        <p:txBody>
          <a:bodyPr/>
          <a:lstStyle/>
          <a:p>
            <a:pPr eaLnBrk="1" hangingPunct="1"/>
            <a:r>
              <a:rPr lang="en-US" altLang="en-US" sz="3000"/>
              <a:t>partial summary judgment</a:t>
            </a:r>
            <a:br>
              <a:rPr lang="en-US" altLang="en-US" sz="3000"/>
            </a:br>
            <a:br>
              <a:rPr lang="en-US" altLang="en-US" sz="3000"/>
            </a:br>
            <a:r>
              <a:rPr lang="en-US" altLang="en-US" sz="3000"/>
              <a:t>R 56(g) Failing to Grant All the Requested Relief. If the court does not grant all the relief requested by the motion, it may enter an order stating any material fact — including an item of damages or other relief — that is not genuinely in dispute and treating the fact as established in the case.</a:t>
            </a:r>
          </a:p>
        </p:txBody>
      </p:sp>
    </p:spTree>
    <p:extLst>
      <p:ext uri="{BB962C8B-B14F-4D97-AF65-F5344CB8AC3E}">
        <p14:creationId xmlns:p14="http://schemas.microsoft.com/office/powerpoint/2010/main" val="36688008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781300" y="1063626"/>
            <a:ext cx="6400800" cy="4651375"/>
          </a:xfrm>
        </p:spPr>
        <p:txBody>
          <a:bodyPr/>
          <a:lstStyle/>
          <a:p>
            <a:pPr eaLnBrk="1" hangingPunct="1"/>
            <a:r>
              <a:rPr lang="en-US" altLang="en-US"/>
              <a:t>materials that may be submitted in support or opposition to summary judgment</a:t>
            </a:r>
          </a:p>
        </p:txBody>
      </p:sp>
      <p:sp>
        <p:nvSpPr>
          <p:cNvPr id="2867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7378C08-0EB1-4C1D-A380-EE2B6C091748}" type="slidenum">
              <a:rPr lang="en-US" altLang="en-US" sz="900">
                <a:solidFill>
                  <a:srgbClr val="898989"/>
                </a:solidFill>
              </a:rPr>
              <a:pPr>
                <a:spcBef>
                  <a:spcPct val="0"/>
                </a:spcBef>
                <a:buFontTx/>
                <a:buNone/>
              </a:pPr>
              <a:t>56</a:t>
            </a:fld>
            <a:endParaRPr lang="en-US" altLang="en-US" sz="900">
              <a:solidFill>
                <a:srgbClr val="898989"/>
              </a:solidFill>
            </a:endParaRPr>
          </a:p>
        </p:txBody>
      </p:sp>
    </p:spTree>
    <p:extLst>
      <p:ext uri="{BB962C8B-B14F-4D97-AF65-F5344CB8AC3E}">
        <p14:creationId xmlns:p14="http://schemas.microsoft.com/office/powerpoint/2010/main" val="24022447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8800" y="1063626"/>
            <a:ext cx="8610600" cy="4822825"/>
          </a:xfrm>
        </p:spPr>
        <p:txBody>
          <a:bodyPr>
            <a:normAutofit fontScale="90000"/>
          </a:bodyPr>
          <a:lstStyle/>
          <a:p>
            <a:pPr algn="l" eaLnBrk="1" hangingPunct="1"/>
            <a:r>
              <a:rPr lang="en-US" altLang="en-US" sz="2000" dirty="0"/>
              <a:t>56(c) Procedures.</a:t>
            </a:r>
            <a:br>
              <a:rPr lang="en-US" altLang="en-US" sz="2000" dirty="0"/>
            </a:br>
            <a:r>
              <a:rPr lang="en-US" altLang="en-US" sz="2000" dirty="0"/>
              <a:t>(1) Supporting Factual Positions. A party asserting that a fact cannot be or is genuinely disputed must support the assertion by:</a:t>
            </a:r>
            <a:br>
              <a:rPr lang="en-US" altLang="en-US" sz="2000" dirty="0"/>
            </a:br>
            <a:r>
              <a:rPr lang="en-US" altLang="en-US" sz="2000" dirty="0"/>
              <a:t>(A) </a:t>
            </a:r>
            <a:r>
              <a:rPr lang="en-US" altLang="en-US" sz="2000" b="1" i="1" dirty="0"/>
              <a:t>citing to particular parts of materials in the record, including depositions, documents, electronically stored information, affidavits or declarations, stipulations (including those made for purposes of the motion only), admissions, interrogatory answers, or other materials</a:t>
            </a:r>
            <a:r>
              <a:rPr lang="en-US" altLang="en-US" sz="2000" dirty="0"/>
              <a:t>; or</a:t>
            </a:r>
            <a:br>
              <a:rPr lang="en-US" altLang="en-US" sz="2000" dirty="0"/>
            </a:br>
            <a:r>
              <a:rPr lang="en-US" altLang="en-US" sz="2000" dirty="0"/>
              <a:t>(B) </a:t>
            </a:r>
            <a:r>
              <a:rPr lang="en-US" altLang="en-US" sz="2000" b="1" i="1" dirty="0"/>
              <a:t>showing that the materials cited do not establish the absence or presence of a genuine dispute, or that an adverse party cannot produce admissible evidence to support the fact</a:t>
            </a:r>
            <a:r>
              <a:rPr lang="en-US" altLang="en-US" sz="2000" dirty="0"/>
              <a:t>.</a:t>
            </a:r>
            <a:br>
              <a:rPr lang="en-US" altLang="en-US" sz="2000" dirty="0"/>
            </a:br>
            <a:r>
              <a:rPr lang="en-US" altLang="en-US" sz="2000" dirty="0"/>
              <a:t>(2) </a:t>
            </a:r>
            <a:r>
              <a:rPr lang="en-US" altLang="en-US" sz="2000" i="1" dirty="0"/>
              <a:t>Objection That a Fact Is Not Supported by Admissible Evidence.</a:t>
            </a:r>
            <a:r>
              <a:rPr lang="en-US" altLang="en-US" sz="2000" dirty="0"/>
              <a:t> A party may object that the material cited to support or dispute a fact cannot be presented in a form that would be admissible in evidence.</a:t>
            </a:r>
            <a:br>
              <a:rPr lang="en-US" altLang="en-US" sz="2000" dirty="0"/>
            </a:br>
            <a:r>
              <a:rPr lang="en-US" altLang="en-US" sz="2000" dirty="0"/>
              <a:t>(3) </a:t>
            </a:r>
            <a:r>
              <a:rPr lang="en-US" altLang="en-US" sz="2000" i="1" dirty="0"/>
              <a:t>Materials Not Cited.</a:t>
            </a:r>
            <a:r>
              <a:rPr lang="en-US" altLang="en-US" sz="2000" dirty="0"/>
              <a:t> The court need consider only the cited materials, but it may consider other materials in the record.</a:t>
            </a:r>
            <a:br>
              <a:rPr lang="en-US" altLang="en-US" sz="2000" dirty="0"/>
            </a:br>
            <a:r>
              <a:rPr lang="en-US" altLang="en-US" sz="2000" dirty="0"/>
              <a:t>(4) </a:t>
            </a:r>
            <a:r>
              <a:rPr lang="en-US" altLang="en-US" sz="2000" i="1" dirty="0"/>
              <a:t>Affidavits or Declarations.</a:t>
            </a:r>
            <a:r>
              <a:rPr lang="en-US" altLang="en-US" sz="2000" dirty="0"/>
              <a:t> An affidavit or declaration used to support or oppose a motion must be made on personal knowledge, </a:t>
            </a:r>
            <a:r>
              <a:rPr lang="en-US" altLang="en-US" sz="2000" b="1" i="1" dirty="0"/>
              <a:t>set out facts that would be admissible in evidence</a:t>
            </a:r>
            <a:r>
              <a:rPr lang="en-US" altLang="en-US" sz="2000" dirty="0"/>
              <a:t>, and show that the affiant or declarant is competent to testify on the matters stated.</a:t>
            </a:r>
            <a:br>
              <a:rPr lang="en-US" altLang="en-US" sz="2000" dirty="0"/>
            </a:br>
            <a:endParaRPr lang="en-US" altLang="en-US" sz="2000" dirty="0"/>
          </a:p>
        </p:txBody>
      </p:sp>
    </p:spTree>
    <p:extLst>
      <p:ext uri="{BB962C8B-B14F-4D97-AF65-F5344CB8AC3E}">
        <p14:creationId xmlns:p14="http://schemas.microsoft.com/office/powerpoint/2010/main" val="28649654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678" y="365125"/>
            <a:ext cx="10640122" cy="5913012"/>
          </a:xfrm>
        </p:spPr>
        <p:txBody>
          <a:bodyPr/>
          <a:lstStyle/>
          <a:p>
            <a:r>
              <a:rPr lang="en-US" dirty="0" err="1"/>
              <a:t>Slavin</a:t>
            </a:r>
            <a:r>
              <a:rPr lang="en-US" dirty="0"/>
              <a:t> v. City of Salem (Mass. 1982)</a:t>
            </a:r>
          </a:p>
        </p:txBody>
      </p:sp>
    </p:spTree>
    <p:extLst>
      <p:ext uri="{BB962C8B-B14F-4D97-AF65-F5344CB8AC3E}">
        <p14:creationId xmlns:p14="http://schemas.microsoft.com/office/powerpoint/2010/main" val="29264218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5857255"/>
          </a:xfrm>
        </p:spPr>
        <p:txBody>
          <a:bodyPr/>
          <a:lstStyle/>
          <a:p>
            <a:r>
              <a:rPr lang="en-US" dirty="0"/>
              <a:t>could a jury have simply chosen to not believe the officers?</a:t>
            </a:r>
          </a:p>
        </p:txBody>
      </p:sp>
    </p:spTree>
    <p:extLst>
      <p:ext uri="{BB962C8B-B14F-4D97-AF65-F5344CB8AC3E}">
        <p14:creationId xmlns:p14="http://schemas.microsoft.com/office/powerpoint/2010/main" val="1050990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81200" y="274638"/>
            <a:ext cx="8229600" cy="6354762"/>
          </a:xfrm>
        </p:spPr>
        <p:txBody>
          <a:bodyPr/>
          <a:lstStyle/>
          <a:p>
            <a:r>
              <a:rPr lang="en-US" altLang="en-US"/>
              <a:t>after Finley…</a:t>
            </a:r>
          </a:p>
        </p:txBody>
      </p:sp>
    </p:spTree>
    <p:extLst>
      <p:ext uri="{BB962C8B-B14F-4D97-AF65-F5344CB8AC3E}">
        <p14:creationId xmlns:p14="http://schemas.microsoft.com/office/powerpoint/2010/main" val="34988310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6080280"/>
          </a:xfrm>
        </p:spPr>
        <p:txBody>
          <a:bodyPr/>
          <a:lstStyle/>
          <a:p>
            <a:r>
              <a:rPr lang="en-US" dirty="0"/>
              <a:t>what about role of pleadings?</a:t>
            </a:r>
            <a:br>
              <a:rPr lang="en-US" dirty="0"/>
            </a:br>
            <a:br>
              <a:rPr lang="en-US" dirty="0"/>
            </a:br>
            <a:r>
              <a:rPr lang="en-US" dirty="0"/>
              <a:t>the plaintiff has an allegation that the officers knew or </a:t>
            </a:r>
            <a:r>
              <a:rPr lang="en-US"/>
              <a:t>should have </a:t>
            </a:r>
            <a:r>
              <a:rPr lang="en-US" dirty="0"/>
              <a:t>known about the suicide risk</a:t>
            </a:r>
            <a:r>
              <a:rPr lang="mr-IN" dirty="0"/>
              <a:t>…</a:t>
            </a:r>
            <a:r>
              <a:rPr lang="en-US" dirty="0"/>
              <a:t>.</a:t>
            </a:r>
          </a:p>
        </p:txBody>
      </p:sp>
    </p:spTree>
    <p:extLst>
      <p:ext uri="{BB962C8B-B14F-4D97-AF65-F5344CB8AC3E}">
        <p14:creationId xmlns:p14="http://schemas.microsoft.com/office/powerpoint/2010/main" val="7485451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15" y="365125"/>
            <a:ext cx="10762785" cy="5879558"/>
          </a:xfrm>
        </p:spPr>
        <p:txBody>
          <a:bodyPr/>
          <a:lstStyle/>
          <a:p>
            <a:r>
              <a:rPr lang="en-US" dirty="0"/>
              <a:t>what about the issue of the belt?</a:t>
            </a:r>
          </a:p>
        </p:txBody>
      </p:sp>
    </p:spTree>
    <p:extLst>
      <p:ext uri="{BB962C8B-B14F-4D97-AF65-F5344CB8AC3E}">
        <p14:creationId xmlns:p14="http://schemas.microsoft.com/office/powerpoint/2010/main" val="37615777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828800" y="1063626"/>
            <a:ext cx="8610600" cy="4708525"/>
          </a:xfrm>
        </p:spPr>
        <p:txBody>
          <a:bodyPr>
            <a:normAutofit fontScale="90000"/>
          </a:bodyPr>
          <a:lstStyle/>
          <a:p>
            <a:pPr algn="l" eaLnBrk="1" hangingPunct="1"/>
            <a:r>
              <a:rPr lang="en-US" altLang="en-US" sz="2800"/>
              <a:t>- P is suing D for age discrimination</a:t>
            </a:r>
            <a:br>
              <a:rPr lang="en-US" altLang="en-US" sz="2800"/>
            </a:br>
            <a:r>
              <a:rPr lang="en-US" altLang="en-US" sz="2800"/>
              <a:t>- P alleges in his complaint that D promoted X rather than P</a:t>
            </a:r>
            <a:br>
              <a:rPr lang="en-US" altLang="en-US" sz="2800"/>
            </a:br>
            <a:r>
              <a:rPr lang="en-US" altLang="en-US" sz="2800"/>
              <a:t>D did so because X was younger than P, not because X had performed better on the job than P</a:t>
            </a:r>
            <a:br>
              <a:rPr lang="en-US" altLang="en-US" sz="2800"/>
            </a:br>
            <a:r>
              <a:rPr lang="en-US" altLang="en-US" sz="2800"/>
              <a:t>- D makes a motion for summary judgment </a:t>
            </a:r>
            <a:br>
              <a:rPr lang="en-US" altLang="en-US" sz="2800"/>
            </a:br>
            <a:r>
              <a:rPr lang="en-US" altLang="en-US" sz="2800"/>
              <a:t>- In opposition to motion, P introduces an affidavit by P stating that D said to P at a meeting that D “did not want to promote old people”</a:t>
            </a:r>
            <a:br>
              <a:rPr lang="en-US" altLang="en-US" sz="2800"/>
            </a:br>
            <a:r>
              <a:rPr lang="en-US" altLang="en-US" sz="2800"/>
              <a:t>- D introduces 10 affidavits from the other 10 people at that meeting stating that D said no such thing</a:t>
            </a:r>
            <a:br>
              <a:rPr lang="en-US" altLang="en-US" sz="2800"/>
            </a:br>
            <a:r>
              <a:rPr lang="en-US" altLang="en-US" sz="2800"/>
              <a:t>- If P’s affidavit is the only evidence that he has that D’s motive for not promoting P was age, should D win on his summary judgment motion?</a:t>
            </a:r>
          </a:p>
        </p:txBody>
      </p:sp>
      <p:sp>
        <p:nvSpPr>
          <p:cNvPr id="3072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20CFCAE-FD9A-493E-9BA3-946F43B787AE}" type="slidenum">
              <a:rPr lang="en-US" altLang="en-US" sz="900">
                <a:solidFill>
                  <a:srgbClr val="898989"/>
                </a:solidFill>
              </a:rPr>
              <a:pPr>
                <a:spcBef>
                  <a:spcPct val="0"/>
                </a:spcBef>
                <a:buFontTx/>
                <a:buNone/>
              </a:pPr>
              <a:t>62</a:t>
            </a:fld>
            <a:endParaRPr lang="en-US" altLang="en-US" sz="900">
              <a:solidFill>
                <a:srgbClr val="898989"/>
              </a:solidFill>
            </a:endParaRPr>
          </a:p>
        </p:txBody>
      </p:sp>
    </p:spTree>
    <p:extLst>
      <p:ext uri="{BB962C8B-B14F-4D97-AF65-F5344CB8AC3E}">
        <p14:creationId xmlns:p14="http://schemas.microsoft.com/office/powerpoint/2010/main" val="5096907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33576" y="1131889"/>
            <a:ext cx="8105775" cy="4471987"/>
          </a:xfrm>
        </p:spPr>
        <p:txBody>
          <a:bodyPr>
            <a:normAutofit fontScale="90000"/>
          </a:bodyPr>
          <a:lstStyle/>
          <a:p>
            <a:pPr algn="l" eaLnBrk="1" hangingPunct="1"/>
            <a:r>
              <a:rPr lang="en-US" altLang="en-US"/>
              <a:t>P sues Ds for violation of the federal antitrust law (Sherman Act)</a:t>
            </a:r>
            <a:br>
              <a:rPr lang="en-US" altLang="en-US"/>
            </a:br>
            <a:br>
              <a:rPr lang="en-US" altLang="en-US"/>
            </a:br>
            <a:r>
              <a:rPr lang="en-US" altLang="en-US"/>
              <a:t>P offers as evidence of an agreement in restraint of trade the Ds’ parallel conduct </a:t>
            </a:r>
            <a:br>
              <a:rPr lang="en-US" altLang="en-US"/>
            </a:br>
            <a:r>
              <a:rPr lang="en-US" altLang="en-US"/>
              <a:t>	- for example, that they do not cut in on each other’s territory</a:t>
            </a:r>
          </a:p>
        </p:txBody>
      </p:sp>
    </p:spTree>
    <p:extLst>
      <p:ext uri="{BB962C8B-B14F-4D97-AF65-F5344CB8AC3E}">
        <p14:creationId xmlns:p14="http://schemas.microsoft.com/office/powerpoint/2010/main" val="14326526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1063626"/>
            <a:ext cx="8305800" cy="4822825"/>
          </a:xfrm>
        </p:spPr>
        <p:txBody>
          <a:bodyPr>
            <a:normAutofit fontScale="90000"/>
          </a:bodyPr>
          <a:lstStyle/>
          <a:p>
            <a:pPr algn="l" eaLnBrk="1" hangingPunct="1"/>
            <a:r>
              <a:rPr lang="en-US" altLang="en-US" sz="3200"/>
              <a:t>- Two cars enter an intersection at right angles and strike one another killing both drivers and all passengers. </a:t>
            </a:r>
            <a:br>
              <a:rPr lang="en-US" altLang="en-US" sz="3200"/>
            </a:br>
            <a:r>
              <a:rPr lang="en-US" altLang="en-US" sz="3200"/>
              <a:t>- There are no eyewitnesses to the accident. </a:t>
            </a:r>
            <a:br>
              <a:rPr lang="en-US" altLang="en-US" sz="3200"/>
            </a:br>
            <a:r>
              <a:rPr lang="en-US" altLang="en-US" sz="3200"/>
              <a:t>- The only evidence available is that there was a working traffic light; thus one of the drivers, but only one, had to go through the red light.</a:t>
            </a:r>
            <a:br>
              <a:rPr lang="en-US" altLang="en-US" sz="3200"/>
            </a:br>
            <a:r>
              <a:rPr lang="en-US" altLang="en-US" sz="3200"/>
              <a:t>- The family of the driver of one car sues the estate of the driver of the other for negligence</a:t>
            </a:r>
            <a:br>
              <a:rPr lang="en-US" altLang="en-US" sz="3200"/>
            </a:br>
            <a:r>
              <a:rPr lang="en-US" altLang="en-US" sz="3200"/>
              <a:t>- The estate moves for a directed verdict</a:t>
            </a:r>
            <a:br>
              <a:rPr lang="en-US" altLang="en-US" sz="3200"/>
            </a:br>
            <a:endParaRPr lang="en-US" altLang="en-US" sz="3200"/>
          </a:p>
        </p:txBody>
      </p:sp>
      <p:sp>
        <p:nvSpPr>
          <p:cNvPr id="327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F573518-A982-44AB-BB34-DF4E49340CC2}" type="slidenum">
              <a:rPr lang="en-US" altLang="en-US" sz="900">
                <a:solidFill>
                  <a:srgbClr val="898989"/>
                </a:solidFill>
              </a:rPr>
              <a:pPr>
                <a:spcBef>
                  <a:spcPct val="0"/>
                </a:spcBef>
                <a:buFontTx/>
                <a:buNone/>
              </a:pPr>
              <a:t>64</a:t>
            </a:fld>
            <a:endParaRPr lang="en-US" altLang="en-US" sz="900">
              <a:solidFill>
                <a:srgbClr val="898989"/>
              </a:solidFill>
            </a:endParaRPr>
          </a:p>
        </p:txBody>
      </p:sp>
    </p:spTree>
    <p:extLst>
      <p:ext uri="{BB962C8B-B14F-4D97-AF65-F5344CB8AC3E}">
        <p14:creationId xmlns:p14="http://schemas.microsoft.com/office/powerpoint/2010/main" val="30592254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1063626"/>
            <a:ext cx="8686800" cy="4937125"/>
          </a:xfrm>
        </p:spPr>
        <p:txBody>
          <a:bodyPr>
            <a:normAutofit fontScale="90000"/>
          </a:bodyPr>
          <a:lstStyle/>
          <a:p>
            <a:pPr algn="l" eaLnBrk="1" hangingPunct="1"/>
            <a:r>
              <a:rPr lang="en-US" altLang="en-US" sz="2800"/>
              <a:t>- X must take a certain pill once a day to remain alive. The pill is highly toxic. To take two within 24 hours is fatal. </a:t>
            </a:r>
            <a:br>
              <a:rPr lang="en-US" altLang="en-US" sz="2800"/>
            </a:br>
            <a:r>
              <a:rPr lang="en-US" altLang="en-US" sz="2800"/>
              <a:t>- X is found dead in his bedroom and the evidence is clear that he took two pills that day. </a:t>
            </a:r>
            <a:br>
              <a:rPr lang="en-US" altLang="en-US" sz="2800"/>
            </a:br>
            <a:r>
              <a:rPr lang="en-US" altLang="en-US" sz="2800"/>
              <a:t>- The uncontradicted evidence shows that several hours before his death, X made out a new will, substantially different from the one previously in force. It also shows that at about the same time, X made plans to accompany several friends on a fishing trip on the following day.</a:t>
            </a:r>
            <a:br>
              <a:rPr lang="en-US" altLang="en-US" sz="2800"/>
            </a:br>
            <a:r>
              <a:rPr lang="en-US" altLang="en-US" sz="2800"/>
              <a:t>- X’s family sues Insurance Co. for insurance proceeds on the ground that X’s death was an accident</a:t>
            </a:r>
            <a:br>
              <a:rPr lang="en-US" altLang="en-US" sz="2800"/>
            </a:br>
            <a:r>
              <a:rPr lang="en-US" altLang="en-US" sz="2800"/>
              <a:t>- Insurance Co. moves for summary judgment on the ground that no reasonable jury could find that the death was an accident and not suicide</a:t>
            </a:r>
            <a:br>
              <a:rPr lang="en-US" altLang="en-US" sz="2800" b="1"/>
            </a:br>
            <a:endParaRPr lang="en-US" altLang="en-US" sz="2800"/>
          </a:p>
        </p:txBody>
      </p:sp>
    </p:spTree>
    <p:extLst>
      <p:ext uri="{BB962C8B-B14F-4D97-AF65-F5344CB8AC3E}">
        <p14:creationId xmlns:p14="http://schemas.microsoft.com/office/powerpoint/2010/main" val="14351721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600200" y="1131889"/>
            <a:ext cx="8839200" cy="4562475"/>
          </a:xfrm>
        </p:spPr>
        <p:txBody>
          <a:bodyPr>
            <a:normAutofit fontScale="90000"/>
          </a:bodyPr>
          <a:lstStyle/>
          <a:p>
            <a:pPr algn="l"/>
            <a:r>
              <a:rPr lang="en-US" altLang="en-US" dirty="0"/>
              <a:t>the movant has the burden of showing that summary judgment is appropriate.</a:t>
            </a:r>
            <a:br>
              <a:rPr lang="en-US" altLang="en-US" dirty="0"/>
            </a:br>
            <a:br>
              <a:rPr lang="en-US" altLang="en-US" dirty="0"/>
            </a:br>
            <a:r>
              <a:rPr lang="en-US" altLang="en-US" dirty="0"/>
              <a:t>does that mean that a defendant being sued for negligence cannot successfully move for summary judgment unless she offers some evidence against the plaintiff’s allegations?</a:t>
            </a:r>
          </a:p>
        </p:txBody>
      </p:sp>
    </p:spTree>
    <p:extLst>
      <p:ext uri="{BB962C8B-B14F-4D97-AF65-F5344CB8AC3E}">
        <p14:creationId xmlns:p14="http://schemas.microsoft.com/office/powerpoint/2010/main" val="26877383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61F28-9A18-DE49-B8F0-4762495E51CE}"/>
              </a:ext>
            </a:extLst>
          </p:cNvPr>
          <p:cNvSpPr>
            <a:spLocks noGrp="1"/>
          </p:cNvSpPr>
          <p:nvPr>
            <p:ph type="title"/>
          </p:nvPr>
        </p:nvSpPr>
        <p:spPr>
          <a:xfrm>
            <a:off x="688622" y="365125"/>
            <a:ext cx="10665178" cy="5877631"/>
          </a:xfrm>
        </p:spPr>
        <p:txBody>
          <a:bodyPr/>
          <a:lstStyle/>
          <a:p>
            <a:r>
              <a:rPr lang="en-US"/>
              <a:t>proof of </a:t>
            </a:r>
            <a:r>
              <a:rPr lang="en-US" dirty="0"/>
              <a:t>an element </a:t>
            </a:r>
            <a:r>
              <a:rPr lang="en-US"/>
              <a:t>summary judgment</a:t>
            </a:r>
            <a:br>
              <a:rPr lang="en-US"/>
            </a:br>
            <a:br>
              <a:rPr lang="en-US"/>
            </a:br>
            <a:r>
              <a:rPr lang="en-US"/>
              <a:t>disproof </a:t>
            </a:r>
            <a:r>
              <a:rPr lang="en-US" dirty="0"/>
              <a:t>of an element summary judgment</a:t>
            </a:r>
            <a:br>
              <a:rPr lang="en-US" dirty="0"/>
            </a:br>
            <a:br>
              <a:rPr lang="en-US" dirty="0"/>
            </a:br>
            <a:r>
              <a:rPr lang="en-US" dirty="0"/>
              <a:t>absence of proof for </a:t>
            </a:r>
            <a:r>
              <a:rPr lang="en-US"/>
              <a:t>an element summary judgment</a:t>
            </a:r>
            <a:endParaRPr lang="en-US" dirty="0"/>
          </a:p>
        </p:txBody>
      </p:sp>
    </p:spTree>
    <p:extLst>
      <p:ext uri="{BB962C8B-B14F-4D97-AF65-F5344CB8AC3E}">
        <p14:creationId xmlns:p14="http://schemas.microsoft.com/office/powerpoint/2010/main" val="30386705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16114" y="1131888"/>
            <a:ext cx="8123237" cy="4659312"/>
          </a:xfrm>
        </p:spPr>
        <p:txBody>
          <a:bodyPr>
            <a:normAutofit fontScale="90000"/>
          </a:bodyPr>
          <a:lstStyle/>
          <a:p>
            <a:pPr eaLnBrk="1" hangingPunct="1"/>
            <a:r>
              <a:rPr lang="en-US" altLang="en-US" b="1"/>
              <a:t>Amendment VII</a:t>
            </a:r>
            <a:br>
              <a:rPr lang="en-US" altLang="en-US" b="1"/>
            </a:br>
            <a:r>
              <a:rPr lang="en-US" altLang="en-US"/>
              <a:t>In suits at common law, where the value in controversy shall exceed twenty dollars, the right of trial by jury shall be preserved, and no fact tried by a jury, shall be otherwise reexamined in any court of the United States, than according to the rules of the common law.</a:t>
            </a:r>
          </a:p>
        </p:txBody>
      </p:sp>
    </p:spTree>
    <p:extLst>
      <p:ext uri="{BB962C8B-B14F-4D97-AF65-F5344CB8AC3E}">
        <p14:creationId xmlns:p14="http://schemas.microsoft.com/office/powerpoint/2010/main" val="33965199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889126" y="1131889"/>
            <a:ext cx="8150225" cy="4491037"/>
          </a:xfrm>
        </p:spPr>
        <p:txBody>
          <a:bodyPr/>
          <a:lstStyle/>
          <a:p>
            <a:pPr eaLnBrk="1" hangingPunct="1"/>
            <a:r>
              <a:rPr lang="en-US" altLang="en-US"/>
              <a:t>Is summary judgment contrary to the 7</a:t>
            </a:r>
            <a:r>
              <a:rPr lang="en-US" altLang="en-US" baseline="30000"/>
              <a:t>th</a:t>
            </a:r>
            <a:r>
              <a:rPr lang="en-US" altLang="en-US"/>
              <a:t> Amendment?</a:t>
            </a:r>
          </a:p>
        </p:txBody>
      </p:sp>
    </p:spTree>
    <p:extLst>
      <p:ext uri="{BB962C8B-B14F-4D97-AF65-F5344CB8AC3E}">
        <p14:creationId xmlns:p14="http://schemas.microsoft.com/office/powerpoint/2010/main" val="4200707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952750" y="1063626"/>
            <a:ext cx="6229350" cy="4708525"/>
          </a:xfrm>
        </p:spPr>
        <p:txBody>
          <a:bodyPr/>
          <a:lstStyle/>
          <a:p>
            <a:pPr eaLnBrk="1" hangingPunct="1"/>
            <a:r>
              <a:rPr lang="en-US" altLang="en-US"/>
              <a:t>28 U.S.C. § 1367. - Supplemental jurisdiction </a:t>
            </a:r>
            <a:br>
              <a:rPr lang="en-US" altLang="en-US"/>
            </a:br>
            <a:endParaRPr lang="en-US" altLang="en-US"/>
          </a:p>
        </p:txBody>
      </p:sp>
    </p:spTree>
    <p:extLst>
      <p:ext uri="{BB962C8B-B14F-4D97-AF65-F5344CB8AC3E}">
        <p14:creationId xmlns:p14="http://schemas.microsoft.com/office/powerpoint/2010/main" val="2808297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52600" y="1063626"/>
            <a:ext cx="8763000" cy="4937125"/>
          </a:xfrm>
        </p:spPr>
        <p:txBody>
          <a:bodyPr>
            <a:normAutofit fontScale="90000"/>
          </a:bodyPr>
          <a:lstStyle/>
          <a:p>
            <a:pPr algn="l" eaLnBrk="1" hangingPunct="1"/>
            <a:r>
              <a:rPr lang="en-US" altLang="en-US" sz="3200"/>
              <a:t>(a)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a:t>
            </a:r>
            <a:br>
              <a:rPr lang="en-US" altLang="en-US" sz="3200"/>
            </a:br>
            <a:endParaRPr lang="en-US" altLang="en-US" sz="3200"/>
          </a:p>
        </p:txBody>
      </p:sp>
    </p:spTree>
    <p:extLst>
      <p:ext uri="{BB962C8B-B14F-4D97-AF65-F5344CB8AC3E}">
        <p14:creationId xmlns:p14="http://schemas.microsoft.com/office/powerpoint/2010/main" val="3269125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28800" y="1063626"/>
            <a:ext cx="8686800" cy="4822825"/>
          </a:xfrm>
        </p:spPr>
        <p:txBody>
          <a:bodyPr>
            <a:normAutofit fontScale="90000"/>
          </a:bodyPr>
          <a:lstStyle/>
          <a:p>
            <a:pPr algn="l" eaLnBrk="1" hangingPunct="1"/>
            <a:r>
              <a:rPr lang="en-US" altLang="en-US" sz="3200"/>
              <a:t>(b) In any civil action of which the district courts have original jurisdiction founded </a:t>
            </a:r>
            <a:r>
              <a:rPr lang="en-US" altLang="en-US" sz="3200" b="1"/>
              <a:t>solely on section 1332 of this title</a:t>
            </a:r>
            <a:r>
              <a:rPr lang="en-US" altLang="en-US" sz="3200"/>
              <a:t>, the district courts shall not have supplemental jurisdiction under subsection (a) over claims by </a:t>
            </a:r>
            <a:r>
              <a:rPr lang="en-US" altLang="en-US" sz="3200" b="1"/>
              <a:t>plaintiffs against persons made parties under Rule 14, 19, 20, or 24 of the Federal Rules of Civil Procedure</a:t>
            </a:r>
            <a:r>
              <a:rPr lang="en-US" altLang="en-US" sz="3200"/>
              <a:t>, or over </a:t>
            </a:r>
            <a:r>
              <a:rPr lang="en-US" altLang="en-US" sz="3200" b="1"/>
              <a:t>claims by persons proposed to be joined as plaintiffs under Rule 19 of such rules, or seeking to intervene as plaintiffs under Rule 24 of such rules</a:t>
            </a:r>
            <a:r>
              <a:rPr lang="en-US" altLang="en-US" sz="3200"/>
              <a:t>, when exercising supplemental jurisdiction over such claims would be </a:t>
            </a:r>
            <a:r>
              <a:rPr lang="en-US" altLang="en-US" sz="3200" b="1"/>
              <a:t>inconsistent with the jurisdictional requirements of section 1332</a:t>
            </a:r>
            <a:r>
              <a:rPr lang="en-US" altLang="en-US" sz="3200"/>
              <a:t>. </a:t>
            </a:r>
            <a:br>
              <a:rPr lang="en-US" altLang="en-US" sz="3200"/>
            </a:br>
            <a:endParaRPr lang="en-US" altLang="en-US" sz="3200"/>
          </a:p>
        </p:txBody>
      </p:sp>
    </p:spTree>
    <p:extLst>
      <p:ext uri="{BB962C8B-B14F-4D97-AF65-F5344CB8AC3E}">
        <p14:creationId xmlns:p14="http://schemas.microsoft.com/office/powerpoint/2010/main" val="3392598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2145</TotalTime>
  <Words>1264</Words>
  <Application>Microsoft Macintosh PowerPoint</Application>
  <PresentationFormat>Widescreen</PresentationFormat>
  <Paragraphs>92</Paragraphs>
  <Slides>69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69</vt:i4>
      </vt:variant>
    </vt:vector>
  </HeadingPairs>
  <TitlesOfParts>
    <vt:vector size="75" baseType="lpstr">
      <vt:lpstr>Arial</vt:lpstr>
      <vt:lpstr>Calibri</vt:lpstr>
      <vt:lpstr>Calibri Light</vt:lpstr>
      <vt:lpstr>Mangal</vt:lpstr>
      <vt:lpstr>WP TypographicSymbols</vt:lpstr>
      <vt:lpstr>Office Theme</vt:lpstr>
      <vt:lpstr>Wed., Nov. 7</vt:lpstr>
      <vt:lpstr>supplemental jurisdiction </vt:lpstr>
      <vt:lpstr>U.S. Const. Article III. Section. 2.   The judicial Power shall extend to all Cases, in Law and Equity, arising under this Constitution, the Laws of the United States, and Treaties made, or which shall be made, under their Authority; . . . --to all Cases of admiralty and maritime Jurisdiction;--to Controversies to which the United States shall be a Party;--to Controversies between two or more States;--between a State and Citizens of another State;--between Citizens of different States,--between Citizens of the same State claiming Lands under Grants of different States, and between a State, or the Citizens thereof, and foreign States, Citizens or Subjects. </vt:lpstr>
      <vt:lpstr>P (NY) sues D1 (NJ) for brawl P joins D2 (NY) under R 20(a)  P(NY)   D1(NJ)  D2(NY)   </vt:lpstr>
      <vt:lpstr>initial approach –  even if pendent or ancillary jurisdiction is constitutional, look to the purposes of the statute providing SMJ to the “core” action to see if it is in keeping with the purposes of the statute </vt:lpstr>
      <vt:lpstr>after Finley…</vt:lpstr>
      <vt:lpstr>28 U.S.C. § 1367. - Supplemental jurisdiction  </vt:lpstr>
      <vt:lpstr>(a)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vt:lpstr>
      <vt:lpstr>(b)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vt:lpstr>
      <vt:lpstr>    P(NY)                              D(NY)               I(NY)</vt:lpstr>
      <vt:lpstr>(c) The district courts may decline to exercise supplemental jurisdiction over a claim under subsection (a) if - (1) the claim raises a novel or complex issue of State law, (2) the claim substantially predominates over the claim or claims over which the district court has original jurisdiction, (3) the district court has dismissed all claims over which it has original jurisdiction, or (4) in exceptional circumstances, there are other compelling reasons for declining jurisdiction. </vt:lpstr>
      <vt:lpstr>A (NY) sues B(NY) under fed securities laws   A joins state common law fraud claim against C (NY), an auditor for B who was also responsible for the fraud  A(NY)  federal 20(a)  state  B(NY)              C(NY) </vt:lpstr>
      <vt:lpstr>Finley v. United States (US 1989) Aldinger v. Howard (US 1976)</vt:lpstr>
      <vt:lpstr>A (Cal.) sues E (Nev.) (B’s employer) under state law for a battery committed by B (Cal.)   - E impleads B   - B then brings a suit against A on the harm done to B in their fight  </vt:lpstr>
      <vt:lpstr>A(Cal.)                         E(Nev.)           B(Cal.)</vt:lpstr>
      <vt:lpstr>A(Cal.)                         E(Nev.)           B(Cal.)</vt:lpstr>
      <vt:lpstr>Owen Equip &amp; Erection Co v. Kroger </vt:lpstr>
      <vt:lpstr>1) P (Cal) sues D1 (Cal) under federal securities law and joins an action against D2 (Cal) under state common law fraud.  Same as 1), except P also joins a state law action for a battery occurring a few weeks before the fraud against D1.   P(Cal) federal   state  D(Cal) </vt:lpstr>
      <vt:lpstr>P (Cal) sues D (Cal) under federal securities laws. D joins an action against P for battery, asking for $100k  P(Cal) federal    state securities   battery  D(Cal)</vt:lpstr>
      <vt:lpstr>P (Cal) sues D (Ore) for state law breach of contract, asking for $100K. D joins an action against P for battery, asking for $25k.  P(Cal) state                                     state breach of contract                   battery     D(Ore)</vt:lpstr>
      <vt:lpstr>P (NY) sues D (NJ) for battery asking for $100K. D impleads X (NY) a joint tortfeasor for contribution.   X brings 14(a) claims against P from damages from same accident  P brings compulsory counterclaim against X  </vt:lpstr>
      <vt:lpstr>P(NY)      battery    battery      battery                       D(NJ)  contribution  X(NY)</vt:lpstr>
      <vt:lpstr>P (NY) sues D1 (NJ) for state law battery asking $100k and D2 (NJ) asking $25K.  P(NY)   $100k                $25k D1(NJ)  D2(NJ)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vt:lpstr>
      <vt:lpstr>P1 (NY) sues D (NJ) under state law battery for $100k and joins with P2 (NY) who sues D for $25K.  P1(NY)  P2(NY)  $100k        $25k  D(NJ)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Exxon Corp. v. Allapattah (U.S. 2005)</vt:lpstr>
      <vt:lpstr>P1 (NY) sues D (NJ) under state law battery for $100k. D makes a motion to join P2 (NY), who has a claim against D for $25K, as a necessary party P1(NY)  P2(NY) R. 19 $100k        $25k  D(NJ)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P1(NY) sues D (NJ) for $100k and joins with P2 (NJ) who sues D for $100K  P1(NY)   P2(NJ) $100k           $100k  D(NJ)</vt:lpstr>
      <vt:lpstr>P1(NY) sues D1 (NJ) for $100k. P1 joins with P2 (NY) who sues D2(NJ) for $25k.  </vt:lpstr>
      <vt:lpstr>P1(NY)  P2(NY) $100k        $25k    D1(NJ)   D2(NJ)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recap of supplemental jurisdiction for diversity cases with co-plaintiffs and co-defendants…</vt:lpstr>
      <vt:lpstr>No   P1(NY)   P2(NJ) $100k           $100k  D(NJ)</vt:lpstr>
      <vt:lpstr>Yes  P1(NY)   P2(NY) $100k                $25k  D(NJ)</vt:lpstr>
      <vt:lpstr>No  P(NY)   $100k                $100k D1(NJ)  D2(NY)  </vt:lpstr>
      <vt:lpstr>No  P(NY)   $100k                $25k D1(NJ)  D2(NJ)  </vt:lpstr>
      <vt:lpstr>P(Cal) sues D(Cal) in state court in Cal under 42 U.S.C. § 1983 for violations of his civil right. Joined to the action is an unrelated state law breach of contract action against D. May D successfully remove? P(Cal) federal    state civil rights   contract     D(Cal)</vt:lpstr>
      <vt:lpstr>28 U.S.C. § 1441. - Actions removable generally (c) Joinder of Federal law claims and State law claims.--(1) If a civil action includes— (A) a claim arising under the Constitution, laws, or treaties of the United States (within the meaning of section 1331 of this title), and (B) a claim not within the original or supplemental jurisdiction of the district court or a claim that has been made nonremovable by statute, the entire action may be removed if the action would be removable without the inclusion of the claim described in subparagraph (B). (2) Upon removal of an action described in paragraph (1), the district court shall sever from the action all claims described in paragraph (1)(B) and shall remand the severed claims to the State court from which the action was removed. Only defendants against whom a claim described in paragraph (1)(A) has been asserted are required to join in or consent to the removal under paragraph (1). </vt:lpstr>
      <vt:lpstr>terminating litigation before trial </vt:lpstr>
      <vt:lpstr>12(b)(6)  failure to state a claim</vt:lpstr>
      <vt:lpstr>12(c)  motion for  judgment on the pleadings</vt:lpstr>
      <vt:lpstr>How can a plaintiff receive a motion for a judgment on the pleadings?</vt:lpstr>
      <vt:lpstr>evidentiary insufficiency</vt:lpstr>
      <vt:lpstr>summary judgment  directed verdict  judgment notwithstanding the verdict</vt:lpstr>
      <vt:lpstr>burden of pleading  burden of production  burden of persuasion</vt:lpstr>
      <vt:lpstr>burden of production   burden of providing evidence such that a reasonable jury could find in your favor</vt:lpstr>
      <vt:lpstr>burden of persuasion  if in doubt that the standard of proof is satisfied, then must find against the party who had the burden</vt:lpstr>
      <vt:lpstr>P satisfied his burden of production at trial concerning every element of the cause of action  D offers no evidence  directed verdict for P?</vt:lpstr>
      <vt:lpstr>Rule 50 Judgment as a Matter of Law</vt:lpstr>
      <vt:lpstr>Rule 56. Summary Judgment  (c)(2) The judgment sought should be rendered if the pleadings, the discovery and disclosure materials on file, and any affidavits show that there is no genuine issue as to any material fact and that the movant is entitled to judgment as a matter of law.  </vt:lpstr>
      <vt:lpstr>- P sues D for negligence - P offers evidence that at trial would satisfy the burden of production concerning negligence and damages but nothing concerning causation - D offers no evidence and moves for summary judgment </vt:lpstr>
      <vt:lpstr>summary judgment for defendant concerning a cause of action  no reasonable jury could find for the plaintiff with respect to at least one element of the cause of action</vt:lpstr>
      <vt:lpstr>- P sues D for negligence - P offers sufficient evidence concerning negligence, causation and damages such that a reasonable jury would have to find in his favor - D offers no evidence</vt:lpstr>
      <vt:lpstr>summary judgment for plaintiff concerning a cause of action  no reasonable jury could find for the defendant with respect to each element of the cause of action</vt:lpstr>
      <vt:lpstr>- P sues D for negligence - P offers sufficient evidence concerning negligence, causation and damages such that a reasonable jury would have to find in his favor  - D offers rebutting evidence concerning causation</vt:lpstr>
      <vt:lpstr>partial summary judgment  R 56(g) Failing to Grant All the Requested Relief. If the court does not grant all the relief requested by the motion, it may enter an order stating any material fact — including an item of damages or other relief — that is not genuinely in dispute and treating the fact as established in the case.</vt:lpstr>
      <vt:lpstr>materials that may be submitted in support or opposition to summary judgment</vt:lpstr>
      <vt:lpstr>56(c) Procedures. (1) Supporting Factual Positions. A party asserting that a fact cannot be or is genuinely disputed must support the assertion by: (A) citing to particular parts of materials in the record, including depositions, documents, electronically stored information, affidavits or declarations, stipulations (including those made for purposes of the motion only), admissions, interrogatory answers, or other materials; or (B) showing that the materials cited do not establish the absence or presence of a genuine dispute, or that an adverse party cannot produce admissible evidence to support the fact. (2) Objection That a Fact Is Not Supported by Admissible Evidence. A party may object that the material cited to support or dispute a fact cannot be presented in a form that would be admissible in evidence. (3) Materials Not Cited. The court need consider only the cited materials, but it may consider other materials in the record. (4) Affidavits or Declarations. An affidavit or declaration used to support or oppose a motion must be made on personal knowledge, set out facts that would be admissible in evidence, and show that the affiant or declarant is competent to testify on the matters stated. </vt:lpstr>
      <vt:lpstr>Slavin v. City of Salem (Mass. 1982)</vt:lpstr>
      <vt:lpstr>could a jury have simply chosen to not believe the officers?</vt:lpstr>
      <vt:lpstr>what about role of pleadings?  the plaintiff has an allegation that the officers knew or should have known about the suicide risk….</vt:lpstr>
      <vt:lpstr>what about the issue of the belt?</vt:lpstr>
      <vt:lpstr>- P is suing D for age discrimination - P alleges in his complaint that D promoted X rather than P D did so because X was younger than P, not because X had performed better on the job than P - D makes a motion for summary judgment  - In opposition to motion, P introduces an affidavit by P stating that D said to P at a meeting that D “did not want to promote old people” - D introduces 10 affidavits from the other 10 people at that meeting stating that D said no such thing - If P’s affidavit is the only evidence that he has that D’s motive for not promoting P was age, should D win on his summary judgment motion?</vt:lpstr>
      <vt:lpstr>P sues Ds for violation of the federal antitrust law (Sherman Act)  P offers as evidence of an agreement in restraint of trade the Ds’ parallel conduct   - for example, that they do not cut in on each other’s territory</vt:lpstr>
      <vt:lpstr>- Two cars enter an intersection at right angles and strike one another killing both drivers and all passengers.  - There are no eyewitnesses to the accident.  - The only evidence available is that there was a working traffic light; thus one of the drivers, but only one, had to go through the red light. - The family of the driver of one car sues the estate of the driver of the other for negligence - The estate moves for a directed verdict </vt:lpstr>
      <vt:lpstr>- X must take a certain pill once a day to remain alive. The pill is highly toxic. To take two within 24 hours is fatal.  - X is found dead in his bedroom and the evidence is clear that he took two pills that day.  - The uncontradicted evidence shows that several hours before his death, X made out a new will, substantially different from the one previously in force. It also shows that at about the same time, X made plans to accompany several friends on a fishing trip on the following day. - X’s family sues Insurance Co. for insurance proceeds on the ground that X’s death was an accident - Insurance Co. moves for summary judgment on the ground that no reasonable jury could find that the death was an accident and not suicide </vt:lpstr>
      <vt:lpstr>the movant has the burden of showing that summary judgment is appropriate.  does that mean that a defendant being sued for negligence cannot successfully move for summary judgment unless she offers some evidence against the plaintiff’s allegations?</vt:lpstr>
      <vt:lpstr>proof of an element summary judgment  disproof of an element summary judgment  absence of proof for an element summary judgment</vt:lpstr>
      <vt:lpstr>Amendment VII In suits at common law, where the value in controversy shall exceed twenty dollars, the right of trial by jury shall be preserved, and no fact tried by a jury, shall be otherwise reexamined in any court of the United States, than according to the rules of the common law.</vt:lpstr>
      <vt:lpstr>Is summary judgment contrary to the 7th Amendment?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528</cp:revision>
  <cp:lastPrinted>2017-10-09T17:13:38Z</cp:lastPrinted>
  <dcterms:created xsi:type="dcterms:W3CDTF">2017-09-12T14:18:22Z</dcterms:created>
  <dcterms:modified xsi:type="dcterms:W3CDTF">2018-11-07T12:27:17Z</dcterms:modified>
</cp:coreProperties>
</file>