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7" r:id="rId2"/>
    <p:sldId id="1254" r:id="rId3"/>
    <p:sldId id="1255" r:id="rId4"/>
    <p:sldId id="1264" r:id="rId5"/>
    <p:sldId id="1265" r:id="rId6"/>
    <p:sldId id="1266" r:id="rId7"/>
    <p:sldId id="1267" r:id="rId8"/>
    <p:sldId id="1268" r:id="rId9"/>
    <p:sldId id="1269" r:id="rId10"/>
    <p:sldId id="1270" r:id="rId11"/>
    <p:sldId id="1271" r:id="rId12"/>
    <p:sldId id="1272" r:id="rId13"/>
    <p:sldId id="1273" r:id="rId14"/>
    <p:sldId id="1213" r:id="rId15"/>
    <p:sldId id="1034" r:id="rId16"/>
    <p:sldId id="1214" r:id="rId17"/>
    <p:sldId id="1085" r:id="rId18"/>
    <p:sldId id="1215" r:id="rId19"/>
    <p:sldId id="1086" r:id="rId20"/>
    <p:sldId id="1216" r:id="rId21"/>
    <p:sldId id="1101" r:id="rId22"/>
    <p:sldId id="1217" r:id="rId23"/>
    <p:sldId id="1089" r:id="rId24"/>
    <p:sldId id="1218" r:id="rId25"/>
    <p:sldId id="1102" r:id="rId26"/>
    <p:sldId id="1219" r:id="rId27"/>
    <p:sldId id="1220" r:id="rId28"/>
    <p:sldId id="1164" r:id="rId29"/>
    <p:sldId id="1221" r:id="rId30"/>
    <p:sldId id="1117" r:id="rId31"/>
    <p:sldId id="1120" r:id="rId32"/>
    <p:sldId id="1222" r:id="rId33"/>
    <p:sldId id="1091" r:id="rId34"/>
    <p:sldId id="1223" r:id="rId35"/>
    <p:sldId id="1093" r:id="rId36"/>
    <p:sldId id="1224" r:id="rId37"/>
    <p:sldId id="1097" r:id="rId38"/>
    <p:sldId id="1166" r:id="rId39"/>
    <p:sldId id="1167" r:id="rId40"/>
    <p:sldId id="1098" r:id="rId41"/>
    <p:sldId id="1225" r:id="rId42"/>
    <p:sldId id="1099" r:id="rId43"/>
    <p:sldId id="1226" r:id="rId44"/>
    <p:sldId id="1106" r:id="rId45"/>
    <p:sldId id="1107" r:id="rId46"/>
    <p:sldId id="1227" r:id="rId47"/>
    <p:sldId id="1228" r:id="rId48"/>
    <p:sldId id="1229" r:id="rId49"/>
    <p:sldId id="1230" r:id="rId50"/>
    <p:sldId id="1231" r:id="rId51"/>
    <p:sldId id="1232" r:id="rId52"/>
    <p:sldId id="1233" r:id="rId53"/>
    <p:sldId id="1234" r:id="rId54"/>
    <p:sldId id="1235" r:id="rId55"/>
    <p:sldId id="1236" r:id="rId56"/>
    <p:sldId id="1237" r:id="rId57"/>
    <p:sldId id="1238" r:id="rId58"/>
    <p:sldId id="1239" r:id="rId59"/>
    <p:sldId id="1240" r:id="rId60"/>
    <p:sldId id="1241" r:id="rId61"/>
    <p:sldId id="1242" r:id="rId62"/>
    <p:sldId id="1060" r:id="rId63"/>
    <p:sldId id="1171" r:id="rId64"/>
    <p:sldId id="1172" r:id="rId65"/>
    <p:sldId id="1173" r:id="rId66"/>
    <p:sldId id="1174" r:id="rId67"/>
    <p:sldId id="1175" r:id="rId68"/>
    <p:sldId id="1176"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snapToGrid="0">
      <p:cViewPr varScale="1">
        <p:scale>
          <a:sx n="113" d="100"/>
          <a:sy n="113"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10/30/18</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10/30/18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10/30/18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31</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service</a:t>
            </a:r>
            <a:br>
              <a:rPr lang="en-US" altLang="en-US" dirty="0"/>
            </a:br>
            <a:r>
              <a:rPr lang="en-US" altLang="en-US" dirty="0"/>
              <a:t>- P sues D for battery, files on January 1 and serves D on March 1 </a:t>
            </a:r>
            <a:br>
              <a:rPr lang="en-US" altLang="en-US" dirty="0"/>
            </a:br>
            <a:r>
              <a:rPr lang="en-US" altLang="en-US" dirty="0"/>
              <a:t>- on June 1, X gets notice </a:t>
            </a:r>
            <a:br>
              <a:rPr lang="en-US" altLang="en-US" dirty="0"/>
            </a:br>
            <a:r>
              <a:rPr lang="en-US" altLang="en-US" dirty="0"/>
              <a:t>- on October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2677619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924163"/>
          </a:xfrm>
        </p:spPr>
        <p:txBody>
          <a:bodyPr/>
          <a:lstStyle/>
          <a:p>
            <a:r>
              <a:rPr lang="en-US" dirty="0"/>
              <a:t>what kind of notice?</a:t>
            </a:r>
          </a:p>
        </p:txBody>
      </p:sp>
    </p:spTree>
    <p:extLst>
      <p:ext uri="{BB962C8B-B14F-4D97-AF65-F5344CB8AC3E}">
        <p14:creationId xmlns:p14="http://schemas.microsoft.com/office/powerpoint/2010/main" val="696728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93" y="365125"/>
            <a:ext cx="10963507" cy="5935314"/>
          </a:xfrm>
        </p:spPr>
        <p:txBody>
          <a:bodyPr>
            <a:normAutofit/>
          </a:bodyPr>
          <a:lstStyle/>
          <a:p>
            <a:r>
              <a:rPr lang="en-US" dirty="0"/>
              <a:t>P, an employee of D, sues D for the tort of a fellow employee X within the statute of limitations</a:t>
            </a:r>
            <a:br>
              <a:rPr lang="en-US" dirty="0"/>
            </a:br>
            <a:br>
              <a:rPr lang="en-US" dirty="0"/>
            </a:br>
            <a:r>
              <a:rPr lang="en-US" dirty="0"/>
              <a:t>X gets notice with statute of limitations</a:t>
            </a:r>
            <a:br>
              <a:rPr lang="en-US" dirty="0"/>
            </a:br>
            <a:br>
              <a:rPr lang="en-US" dirty="0"/>
            </a:br>
            <a:r>
              <a:rPr lang="en-US" dirty="0"/>
              <a:t>outside the statute of limitations, P then realizes the fellow servant rule forbids suit against D, so P amends to add X and </a:t>
            </a:r>
            <a:r>
              <a:rPr lang="en-US"/>
              <a:t>serves him</a:t>
            </a:r>
            <a:endParaRPr lang="en-US" dirty="0"/>
          </a:p>
        </p:txBody>
      </p:sp>
    </p:spTree>
    <p:extLst>
      <p:ext uri="{BB962C8B-B14F-4D97-AF65-F5344CB8AC3E}">
        <p14:creationId xmlns:p14="http://schemas.microsoft.com/office/powerpoint/2010/main" val="1366090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59243"/>
          </a:xfrm>
        </p:spPr>
        <p:txBody>
          <a:bodyPr/>
          <a:lstStyle/>
          <a:p>
            <a:r>
              <a:rPr lang="en-US" dirty="0"/>
              <a:t>P sues the City of X and “unknown officer” in federal court for violation of her civil rights</a:t>
            </a:r>
            <a:br>
              <a:rPr lang="en-US" dirty="0"/>
            </a:br>
            <a:br>
              <a:rPr lang="en-US" dirty="0"/>
            </a:br>
            <a:r>
              <a:rPr lang="en-US" dirty="0"/>
              <a:t>within the period in 15(c)(1)(C)(</a:t>
            </a:r>
            <a:r>
              <a:rPr lang="en-US" dirty="0" err="1"/>
              <a:t>i</a:t>
            </a:r>
            <a:r>
              <a:rPr lang="en-US" dirty="0"/>
              <a:t>) D (the unknown officer) gets notice with the statute of limitations</a:t>
            </a:r>
            <a:br>
              <a:rPr lang="en-US" dirty="0"/>
            </a:br>
            <a:br>
              <a:rPr lang="en-US" dirty="0"/>
            </a:br>
            <a:r>
              <a:rPr lang="en-US" dirty="0"/>
              <a:t>relation back?</a:t>
            </a:r>
          </a:p>
        </p:txBody>
      </p:sp>
    </p:spTree>
    <p:extLst>
      <p:ext uri="{BB962C8B-B14F-4D97-AF65-F5344CB8AC3E}">
        <p14:creationId xmlns:p14="http://schemas.microsoft.com/office/powerpoint/2010/main" val="317122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complex litigation</a:t>
            </a:r>
            <a:br>
              <a:rPr lang="en-US" dirty="0"/>
            </a:br>
            <a:br>
              <a:rPr lang="en-US" dirty="0"/>
            </a:br>
            <a:r>
              <a:rPr lang="en-US" dirty="0"/>
              <a:t>joinder of parties and causes of action</a:t>
            </a:r>
          </a:p>
        </p:txBody>
      </p:sp>
    </p:spTree>
    <p:extLst>
      <p:ext uri="{BB962C8B-B14F-4D97-AF65-F5344CB8AC3E}">
        <p14:creationId xmlns:p14="http://schemas.microsoft.com/office/powerpoint/2010/main" val="1845935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dirty="0"/>
              <a:t>two questions – </a:t>
            </a:r>
            <a:br>
              <a:rPr lang="en-US" altLang="en-US" dirty="0"/>
            </a:br>
            <a:r>
              <a:rPr lang="en-US" altLang="en-US" dirty="0"/>
              <a:t> </a:t>
            </a:r>
            <a:br>
              <a:rPr lang="en-US" altLang="en-US" dirty="0"/>
            </a:br>
            <a:r>
              <a:rPr lang="en-US" altLang="en-US" dirty="0"/>
              <a:t>1) are people already adversaries?</a:t>
            </a:r>
            <a:br>
              <a:rPr lang="en-US" altLang="en-US" dirty="0"/>
            </a:br>
            <a:r>
              <a:rPr lang="en-US" altLang="en-US" dirty="0"/>
              <a:t>2) does the cause of action concern the same transaction or occurrence as an action already being litigated?</a:t>
            </a:r>
            <a:br>
              <a:rPr lang="en-US" altLang="en-US" dirty="0"/>
            </a:br>
            <a:endParaRPr lang="en-US" altLang="en-US" dirty="0"/>
          </a:p>
        </p:txBody>
      </p:sp>
    </p:spTree>
    <p:extLst>
      <p:ext uri="{BB962C8B-B14F-4D97-AF65-F5344CB8AC3E}">
        <p14:creationId xmlns:p14="http://schemas.microsoft.com/office/powerpoint/2010/main" val="195763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a:bodyPr>
          <a:lstStyle/>
          <a:p>
            <a:pPr>
              <a:defRPr/>
            </a:pPr>
            <a:r>
              <a:rPr lang="en-US" dirty="0"/>
              <a:t>1) are people already adversaries? YES</a:t>
            </a:r>
            <a:br>
              <a:rPr lang="en-US" dirty="0"/>
            </a:br>
            <a:r>
              <a:rPr lang="en-US" dirty="0"/>
              <a:t>2) does the cause of action concern the same t/o as an action already being litigated? NO </a:t>
            </a:r>
            <a:br>
              <a:rPr lang="en-US" dirty="0"/>
            </a:br>
            <a:br>
              <a:rPr lang="en-US" dirty="0"/>
            </a:br>
            <a:r>
              <a:rPr lang="en-US" dirty="0"/>
              <a:t>joinder permitted, not required</a:t>
            </a:r>
            <a:br>
              <a:rPr lang="en-US" dirty="0"/>
            </a:br>
            <a:r>
              <a:rPr lang="en-US" dirty="0"/>
              <a:t> </a:t>
            </a:r>
            <a:br>
              <a:rPr lang="en-US" dirty="0"/>
            </a:br>
            <a:endParaRPr lang="en-US" dirty="0"/>
          </a:p>
        </p:txBody>
      </p:sp>
    </p:spTree>
    <p:extLst>
      <p:ext uri="{BB962C8B-B14F-4D97-AF65-F5344CB8AC3E}">
        <p14:creationId xmlns:p14="http://schemas.microsoft.com/office/powerpoint/2010/main" val="3321923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69129"/>
          </a:xfrm>
        </p:spPr>
        <p:txBody>
          <a:bodyPr/>
          <a:lstStyle/>
          <a:p>
            <a:br>
              <a:rPr lang="en-US" dirty="0"/>
            </a:br>
            <a:r>
              <a:rPr lang="en-US" dirty="0"/>
              <a:t>P sues D for battery</a:t>
            </a:r>
            <a:br>
              <a:rPr lang="en-US" dirty="0"/>
            </a:br>
            <a:br>
              <a:rPr lang="en-US" dirty="0"/>
            </a:br>
            <a:r>
              <a:rPr lang="en-US" dirty="0"/>
              <a:t>can/must D join a claim against P for breach of an unrelated contract?</a:t>
            </a:r>
          </a:p>
        </p:txBody>
      </p:sp>
    </p:spTree>
    <p:extLst>
      <p:ext uri="{BB962C8B-B14F-4D97-AF65-F5344CB8AC3E}">
        <p14:creationId xmlns:p14="http://schemas.microsoft.com/office/powerpoint/2010/main" val="283982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a:t>13(b) </a:t>
            </a:r>
            <a:br>
              <a:rPr lang="en-US" dirty="0"/>
            </a:br>
            <a:r>
              <a:rPr lang="en-US" dirty="0"/>
              <a:t>Permissive Counterclaim. A pleading may state as a counterclaim against an opposing party any claim that is not compulsory.</a:t>
            </a:r>
          </a:p>
        </p:txBody>
      </p:sp>
    </p:spTree>
    <p:extLst>
      <p:ext uri="{BB962C8B-B14F-4D97-AF65-F5344CB8AC3E}">
        <p14:creationId xmlns:p14="http://schemas.microsoft.com/office/powerpoint/2010/main" val="2191811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035675"/>
          </a:xfrm>
        </p:spPr>
        <p:txBody>
          <a:bodyPr/>
          <a:lstStyle/>
          <a:p>
            <a:r>
              <a:rPr lang="en-US" dirty="0"/>
              <a:t>P sues D for battery</a:t>
            </a:r>
            <a:br>
              <a:rPr lang="en-US" dirty="0"/>
            </a:br>
            <a:br>
              <a:rPr lang="en-US" dirty="0"/>
            </a:br>
            <a:r>
              <a:rPr lang="en-US" dirty="0"/>
              <a:t>can/must P join an action against D for breach of an unrelated contract?</a:t>
            </a:r>
          </a:p>
        </p:txBody>
      </p:sp>
    </p:spTree>
    <p:extLst>
      <p:ext uri="{BB962C8B-B14F-4D97-AF65-F5344CB8AC3E}">
        <p14:creationId xmlns:p14="http://schemas.microsoft.com/office/powerpoint/2010/main" val="8201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a:t>relation back</a:t>
            </a:r>
          </a:p>
        </p:txBody>
      </p:sp>
    </p:spTree>
    <p:extLst>
      <p:ext uri="{BB962C8B-B14F-4D97-AF65-F5344CB8AC3E}">
        <p14:creationId xmlns:p14="http://schemas.microsoft.com/office/powerpoint/2010/main" val="4208735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a:t>18(a) </a:t>
            </a:r>
            <a:br>
              <a:rPr lang="en-US" dirty="0"/>
            </a:br>
            <a:r>
              <a:rPr lang="en-US" dirty="0"/>
              <a:t>In 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1489860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0293" y="274638"/>
            <a:ext cx="9820507" cy="6278562"/>
          </a:xfrm>
        </p:spPr>
        <p:txBody>
          <a:bodyPr/>
          <a:lstStyle/>
          <a:p>
            <a:pPr algn="l" eaLnBrk="1" hangingPunct="1"/>
            <a:r>
              <a:rPr lang="en-US" altLang="en-US" dirty="0"/>
              <a:t>P (NY) sues D (Conn.) in federal court in D. Wyo. for a battery that occurred in Wyo. </a:t>
            </a:r>
            <a:br>
              <a:rPr lang="en-US" altLang="en-US" dirty="0"/>
            </a:br>
            <a:br>
              <a:rPr lang="en-US" altLang="en-US" dirty="0"/>
            </a:br>
            <a:r>
              <a:rPr lang="en-US" altLang="en-US" dirty="0"/>
              <a:t>D answers</a:t>
            </a:r>
            <a:br>
              <a:rPr lang="en-US" altLang="en-US" dirty="0"/>
            </a:br>
            <a:br>
              <a:rPr lang="en-US" altLang="en-US" dirty="0"/>
            </a:br>
            <a:r>
              <a:rPr lang="en-US" altLang="en-US" dirty="0"/>
              <a:t>P amends to join an action against D for another battery that occurred in Texas</a:t>
            </a:r>
            <a:br>
              <a:rPr lang="en-US" altLang="en-US" dirty="0"/>
            </a:br>
            <a:br>
              <a:rPr lang="en-US" altLang="en-US" dirty="0"/>
            </a:br>
            <a:r>
              <a:rPr lang="en-US" altLang="en-US" dirty="0"/>
              <a:t>PJ and V for the Texas battery action?</a:t>
            </a:r>
          </a:p>
        </p:txBody>
      </p:sp>
    </p:spTree>
    <p:extLst>
      <p:ext uri="{BB962C8B-B14F-4D97-AF65-F5344CB8AC3E}">
        <p14:creationId xmlns:p14="http://schemas.microsoft.com/office/powerpoint/2010/main" val="396439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a:bodyPr>
          <a:lstStyle/>
          <a:p>
            <a:r>
              <a:rPr lang="en-US" altLang="en-US" dirty="0"/>
              <a:t>1) are people already adversaries? NO</a:t>
            </a:r>
            <a:br>
              <a:rPr lang="en-US" altLang="en-US" dirty="0"/>
            </a:br>
            <a:r>
              <a:rPr lang="en-US" altLang="en-US" dirty="0"/>
              <a:t>2) does the cause of action concern the same t/o as an action already being litigated?  YES</a:t>
            </a:r>
            <a:br>
              <a:rPr lang="en-US" altLang="en-US" dirty="0"/>
            </a:br>
            <a:br>
              <a:rPr lang="en-US" altLang="en-US" dirty="0"/>
            </a:br>
            <a:r>
              <a:rPr lang="en-US" altLang="en-US" dirty="0"/>
              <a:t>joinder permitted, not required</a:t>
            </a:r>
            <a:br>
              <a:rPr lang="en-US" altLang="en-US" dirty="0"/>
            </a:br>
            <a:br>
              <a:rPr lang="en-US" altLang="en-US" dirty="0"/>
            </a:br>
            <a:endParaRPr lang="en-US" altLang="en-US" dirty="0"/>
          </a:p>
        </p:txBody>
      </p:sp>
    </p:spTree>
    <p:extLst>
      <p:ext uri="{BB962C8B-B14F-4D97-AF65-F5344CB8AC3E}">
        <p14:creationId xmlns:p14="http://schemas.microsoft.com/office/powerpoint/2010/main" val="1543169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13373"/>
          </a:xfrm>
        </p:spPr>
        <p:txBody>
          <a:bodyPr/>
          <a:lstStyle/>
          <a:p>
            <a:r>
              <a:rPr lang="en-US" altLang="en-US" dirty="0"/>
              <a:t>P sues D1 and D2 for battery</a:t>
            </a:r>
            <a:br>
              <a:rPr lang="en-US" altLang="en-US" dirty="0"/>
            </a:br>
            <a:br>
              <a:rPr lang="en-US" altLang="en-US" dirty="0"/>
            </a:br>
            <a:r>
              <a:rPr lang="en-US" altLang="en-US" dirty="0"/>
              <a:t>can/must D1 join an action against D2 for his damages in the brawl?</a:t>
            </a:r>
            <a:br>
              <a:rPr lang="en-US" altLang="en-US" dirty="0"/>
            </a:br>
            <a:endParaRPr lang="en-US" dirty="0"/>
          </a:p>
        </p:txBody>
      </p:sp>
    </p:spTree>
    <p:extLst>
      <p:ext uri="{BB962C8B-B14F-4D97-AF65-F5344CB8AC3E}">
        <p14:creationId xmlns:p14="http://schemas.microsoft.com/office/powerpoint/2010/main" val="3039290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fontScale="90000"/>
          </a:bodyPr>
          <a:lstStyle/>
          <a:p>
            <a:r>
              <a:rPr lang="en-US" altLang="en-US" dirty="0"/>
              <a:t>13(g) </a:t>
            </a:r>
            <a:r>
              <a:rPr lang="en-US" dirty="0"/>
              <a:t>Crossclaim 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action or of a counterclaim, or if the claim relates to any property that is the subject matter of the original action. 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a:t>crossclaimant</a:t>
            </a:r>
            <a:endParaRPr lang="en-US" dirty="0"/>
          </a:p>
        </p:txBody>
      </p:sp>
    </p:spTree>
    <p:extLst>
      <p:ext uri="{BB962C8B-B14F-4D97-AF65-F5344CB8AC3E}">
        <p14:creationId xmlns:p14="http://schemas.microsoft.com/office/powerpoint/2010/main" val="596478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823802"/>
          </a:xfrm>
        </p:spPr>
        <p:txBody>
          <a:bodyPr/>
          <a:lstStyle/>
          <a:p>
            <a:r>
              <a:rPr lang="en-US" dirty="0"/>
              <a:t>P sues D1 for battery</a:t>
            </a:r>
            <a:br>
              <a:rPr lang="en-US" dirty="0"/>
            </a:br>
            <a:br>
              <a:rPr lang="en-US" dirty="0"/>
            </a:br>
            <a:r>
              <a:rPr lang="en-US" dirty="0"/>
              <a:t>can/must P join a battery action against D2 concerning the same brawl?</a:t>
            </a:r>
          </a:p>
        </p:txBody>
      </p:sp>
    </p:spTree>
    <p:extLst>
      <p:ext uri="{BB962C8B-B14F-4D97-AF65-F5344CB8AC3E}">
        <p14:creationId xmlns:p14="http://schemas.microsoft.com/office/powerpoint/2010/main" val="711450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br>
              <a:rPr lang="en-US" sz="2800"/>
            </a:br>
            <a:br>
              <a:rPr lang="en-US" sz="2800"/>
            </a:br>
            <a:endParaRPr lang="en-US" sz="2800"/>
          </a:p>
        </p:txBody>
      </p:sp>
    </p:spTree>
    <p:extLst>
      <p:ext uri="{BB962C8B-B14F-4D97-AF65-F5344CB8AC3E}">
        <p14:creationId xmlns:p14="http://schemas.microsoft.com/office/powerpoint/2010/main" val="940513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a:t>(2) Defendants. Persons . . . may be joined in one action as defendants if:</a:t>
            </a:r>
            <a:br>
              <a:rPr lang="en-US" dirty="0"/>
            </a:br>
            <a:r>
              <a:rPr lang="en-US" dirty="0"/>
              <a:t>        (A) any right to relief is asserted against them jointly, severally, or in the alternative with respect to or arising out of the same transaction, occurrence, or series of transactions or occurrences; and</a:t>
            </a:r>
            <a:br>
              <a:rPr lang="en-US" dirty="0"/>
            </a:br>
            <a:r>
              <a:rPr lang="en-US" dirty="0"/>
              <a:t>        (B) any question of law or fact common to all defendants will arise in the action.</a:t>
            </a:r>
          </a:p>
        </p:txBody>
      </p:sp>
    </p:spTree>
    <p:extLst>
      <p:ext uri="{BB962C8B-B14F-4D97-AF65-F5344CB8AC3E}">
        <p14:creationId xmlns:p14="http://schemas.microsoft.com/office/powerpoint/2010/main" val="367594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854" y="1063626"/>
            <a:ext cx="9360946" cy="4937125"/>
          </a:xfrm>
        </p:spPr>
        <p:txBody>
          <a:bodyPr rtlCol="0">
            <a:normAutofit fontScale="90000"/>
          </a:bodyPr>
          <a:lstStyle/>
          <a:p>
            <a:pPr>
              <a:defRPr/>
            </a:pPr>
            <a:r>
              <a:rPr lang="en-US" dirty="0"/>
              <a:t>A, B, C, and D, each driving separate cars, get into a car accident</a:t>
            </a:r>
            <a:br>
              <a:rPr lang="en-US" dirty="0"/>
            </a:br>
            <a:br>
              <a:rPr lang="en-US" dirty="0"/>
            </a:br>
            <a:r>
              <a:rPr lang="en-US" dirty="0"/>
              <a:t>A sues B and C for negligence</a:t>
            </a:r>
            <a:br>
              <a:rPr lang="en-US" dirty="0"/>
            </a:br>
            <a:br>
              <a:rPr lang="en-US" dirty="0"/>
            </a:br>
            <a:r>
              <a:rPr lang="en-US" dirty="0"/>
              <a:t>may B bring a crossclaim against D for negligence?</a:t>
            </a:r>
            <a:br>
              <a:rPr lang="en-US" dirty="0"/>
            </a:br>
            <a:br>
              <a:rPr lang="en-US" dirty="0"/>
            </a:br>
            <a:r>
              <a:rPr lang="en-US" dirty="0"/>
              <a:t>may B bring a crossclaim against C and D for negligence?</a:t>
            </a:r>
          </a:p>
        </p:txBody>
      </p:sp>
    </p:spTree>
    <p:extLst>
      <p:ext uri="{BB962C8B-B14F-4D97-AF65-F5344CB8AC3E}">
        <p14:creationId xmlns:p14="http://schemas.microsoft.com/office/powerpoint/2010/main" val="804516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a:t>Rule 13. Counterclaim and </a:t>
            </a:r>
            <a:r>
              <a:rPr lang="en-US" dirty="0" err="1"/>
              <a:t>Crossclaim</a:t>
            </a:r>
            <a:br>
              <a:rPr lang="en-US" dirty="0"/>
            </a:br>
            <a:r>
              <a:rPr lang="en-US" dirty="0"/>
              <a:t> </a:t>
            </a:r>
            <a:br>
              <a:rPr lang="en-US" dirty="0"/>
            </a:br>
            <a:r>
              <a:rPr lang="en-US" dirty="0"/>
              <a:t>. . . </a:t>
            </a:r>
            <a:br>
              <a:rPr lang="en-US" dirty="0"/>
            </a:br>
            <a:r>
              <a:rPr lang="en-US" dirty="0"/>
              <a:t> </a:t>
            </a:r>
            <a:br>
              <a:rPr lang="en-US" dirty="0"/>
            </a:br>
            <a:r>
              <a:rPr lang="en-US" dirty="0"/>
              <a:t>(h) Joining Additional Parties.  Rules 19 and 20 govern the addition of a person as a party to a counterclaim or </a:t>
            </a:r>
            <a:r>
              <a:rPr lang="en-US" dirty="0" err="1"/>
              <a:t>crossclaim</a:t>
            </a:r>
            <a:r>
              <a:rPr lang="en-US" dirty="0"/>
              <a:t>.</a:t>
            </a:r>
            <a:br>
              <a:rPr lang="en-US" dirty="0"/>
            </a:br>
            <a:endParaRPr lang="en-US" dirty="0"/>
          </a:p>
        </p:txBody>
      </p:sp>
    </p:spTree>
    <p:extLst>
      <p:ext uri="{BB962C8B-B14F-4D97-AF65-F5344CB8AC3E}">
        <p14:creationId xmlns:p14="http://schemas.microsoft.com/office/powerpoint/2010/main" val="70775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a:t>15(c)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1946690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944" y="274638"/>
            <a:ext cx="9586856" cy="6278562"/>
          </a:xfrm>
        </p:spPr>
        <p:txBody>
          <a:bodyPr rtlCol="0">
            <a:normAutofit fontScale="90000"/>
          </a:bodyPr>
          <a:lstStyle/>
          <a:p>
            <a:pPr>
              <a:defRPr/>
            </a:pPr>
            <a:r>
              <a:rPr lang="en-US" dirty="0"/>
              <a:t>P sues D1 and D2 for damages in a battery</a:t>
            </a:r>
            <a:br>
              <a:rPr lang="en-US" dirty="0"/>
            </a:br>
            <a:br>
              <a:rPr lang="en-US" dirty="0"/>
            </a:br>
            <a:r>
              <a:rPr lang="en-US" dirty="0"/>
              <a:t>may D1 cross-claim against D2 for breach of an unrelated contract?</a:t>
            </a:r>
            <a:br>
              <a:rPr lang="en-US" dirty="0"/>
            </a:br>
            <a:br>
              <a:rPr lang="en-US" dirty="0"/>
            </a:br>
            <a:r>
              <a:rPr lang="en-US" dirty="0"/>
              <a:t>assume that D1 cross-claims against D2 for his damages in the battery</a:t>
            </a:r>
            <a:br>
              <a:rPr lang="en-US" dirty="0"/>
            </a:br>
            <a:br>
              <a:rPr lang="en-US" dirty="0"/>
            </a:br>
            <a:r>
              <a:rPr lang="en-US" dirty="0"/>
              <a:t>may D1 now join an action against D2 for breach of an unrelated contract? </a:t>
            </a:r>
          </a:p>
        </p:txBody>
      </p:sp>
    </p:spTree>
    <p:extLst>
      <p:ext uri="{BB962C8B-B14F-4D97-AF65-F5344CB8AC3E}">
        <p14:creationId xmlns:p14="http://schemas.microsoft.com/office/powerpoint/2010/main" val="3281773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24000" y="1063626"/>
            <a:ext cx="8991600" cy="4651375"/>
          </a:xfrm>
        </p:spPr>
        <p:txBody>
          <a:bodyPr>
            <a:normAutofit fontScale="90000"/>
          </a:bodyPr>
          <a:lstStyle/>
          <a:p>
            <a:pPr eaLnBrk="1" hangingPunct="1"/>
            <a:r>
              <a:rPr lang="en-US" altLang="en-US" dirty="0"/>
              <a:t>P sues D for battery concerning P’s damages from a barroom brawl</a:t>
            </a:r>
            <a:br>
              <a:rPr lang="en-US" altLang="en-US" dirty="0"/>
            </a:br>
            <a:br>
              <a:rPr lang="en-US" altLang="en-US" dirty="0"/>
            </a:br>
            <a:r>
              <a:rPr lang="en-US" altLang="en-US" dirty="0"/>
              <a:t>may D counterclaim against P for his damages from a different brawl between P, D, and X?</a:t>
            </a:r>
            <a:br>
              <a:rPr lang="en-US" altLang="en-US" dirty="0"/>
            </a:br>
            <a:br>
              <a:rPr lang="en-US" altLang="en-US" dirty="0"/>
            </a:br>
            <a:r>
              <a:rPr lang="en-US" altLang="en-US" dirty="0"/>
              <a:t>may D join X to this counterclaim?</a:t>
            </a:r>
            <a:br>
              <a:rPr lang="en-US" altLang="en-US" dirty="0"/>
            </a:br>
            <a:endParaRPr lang="en-US" altLang="en-US" dirty="0"/>
          </a:p>
        </p:txBody>
      </p:sp>
    </p:spTree>
    <p:extLst>
      <p:ext uri="{BB962C8B-B14F-4D97-AF65-F5344CB8AC3E}">
        <p14:creationId xmlns:p14="http://schemas.microsoft.com/office/powerpoint/2010/main" val="1044856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90293" y="0"/>
            <a:ext cx="10277707" cy="6858000"/>
          </a:xfrm>
        </p:spPr>
        <p:txBody>
          <a:bodyPr rtlCol="0">
            <a:normAutofit/>
          </a:bodyPr>
          <a:lstStyle/>
          <a:p>
            <a:pPr>
              <a:defRPr/>
            </a:pPr>
            <a:r>
              <a:rPr lang="en-US" sz="4000" dirty="0"/>
              <a:t>1) are people already adversaries? YES</a:t>
            </a:r>
            <a:br>
              <a:rPr lang="en-US" sz="4000" dirty="0"/>
            </a:br>
            <a:r>
              <a:rPr lang="en-US" sz="4000" dirty="0"/>
              <a:t>2) does the cause of action concern the same t/o as an action already being litigated?  YES</a:t>
            </a:r>
            <a:br>
              <a:rPr lang="en-US" sz="4000" dirty="0"/>
            </a:br>
            <a:br>
              <a:rPr lang="en-US" sz="3200" dirty="0"/>
            </a:br>
            <a:r>
              <a:rPr lang="en-US" sz="4000" dirty="0"/>
              <a:t>joinder required</a:t>
            </a:r>
            <a:br>
              <a:rPr lang="en-US" sz="3200" dirty="0"/>
            </a:br>
            <a:endParaRPr lang="en-US" sz="3200" dirty="0"/>
          </a:p>
        </p:txBody>
      </p:sp>
    </p:spTree>
    <p:extLst>
      <p:ext uri="{BB962C8B-B14F-4D97-AF65-F5344CB8AC3E}">
        <p14:creationId xmlns:p14="http://schemas.microsoft.com/office/powerpoint/2010/main" val="69930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68768"/>
          </a:xfrm>
        </p:spPr>
        <p:txBody>
          <a:bodyPr/>
          <a:lstStyle/>
          <a:p>
            <a:br>
              <a:rPr lang="en-US" dirty="0"/>
            </a:br>
            <a:r>
              <a:rPr lang="en-US" dirty="0"/>
              <a:t>P sues D for battery</a:t>
            </a:r>
            <a:br>
              <a:rPr lang="en-US" dirty="0"/>
            </a:br>
            <a:br>
              <a:rPr lang="en-US" dirty="0"/>
            </a:br>
            <a:r>
              <a:rPr lang="en-US" dirty="0"/>
              <a:t>may/must P join an action against D for defamation concerning statements that D made during the brawl</a:t>
            </a:r>
          </a:p>
        </p:txBody>
      </p:sp>
    </p:spTree>
    <p:extLst>
      <p:ext uri="{BB962C8B-B14F-4D97-AF65-F5344CB8AC3E}">
        <p14:creationId xmlns:p14="http://schemas.microsoft.com/office/powerpoint/2010/main" val="2763656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56895"/>
          </a:xfrm>
        </p:spPr>
        <p:txBody>
          <a:bodyPr/>
          <a:lstStyle/>
          <a:p>
            <a:r>
              <a:rPr lang="en-US" dirty="0"/>
              <a:t>claim preclusion</a:t>
            </a:r>
          </a:p>
        </p:txBody>
      </p:sp>
    </p:spTree>
    <p:extLst>
      <p:ext uri="{BB962C8B-B14F-4D97-AF65-F5344CB8AC3E}">
        <p14:creationId xmlns:p14="http://schemas.microsoft.com/office/powerpoint/2010/main" val="986895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991070"/>
          </a:xfrm>
        </p:spPr>
        <p:txBody>
          <a:bodyPr/>
          <a:lstStyle/>
          <a:p>
            <a:br>
              <a:rPr lang="en-US" dirty="0"/>
            </a:br>
            <a:r>
              <a:rPr lang="en-US" dirty="0"/>
              <a:t>P sues D for battery</a:t>
            </a:r>
            <a:br>
              <a:rPr lang="en-US" dirty="0"/>
            </a:br>
            <a:br>
              <a:rPr lang="en-US" dirty="0"/>
            </a:br>
            <a:r>
              <a:rPr lang="en-US" dirty="0"/>
              <a:t>may/must D join an action against P for his damages in the brawl?</a:t>
            </a:r>
          </a:p>
        </p:txBody>
      </p:sp>
    </p:spTree>
    <p:extLst>
      <p:ext uri="{BB962C8B-B14F-4D97-AF65-F5344CB8AC3E}">
        <p14:creationId xmlns:p14="http://schemas.microsoft.com/office/powerpoint/2010/main" val="462854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1599774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5924163"/>
          </a:xfrm>
        </p:spPr>
        <p:txBody>
          <a:bodyPr/>
          <a:lstStyle/>
          <a:p>
            <a:r>
              <a:rPr lang="en-US" dirty="0"/>
              <a:t>problem in King v. Blanton (N.C. App. 2012)</a:t>
            </a:r>
            <a:r>
              <a:rPr lang="mr-IN" dirty="0"/>
              <a:t>…</a:t>
            </a:r>
            <a:r>
              <a:rPr lang="en-US" dirty="0"/>
              <a:t>?</a:t>
            </a:r>
          </a:p>
        </p:txBody>
      </p:sp>
    </p:spTree>
    <p:extLst>
      <p:ext uri="{BB962C8B-B14F-4D97-AF65-F5344CB8AC3E}">
        <p14:creationId xmlns:p14="http://schemas.microsoft.com/office/powerpoint/2010/main" val="157334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lstStyle/>
          <a:p>
            <a:r>
              <a:rPr lang="en-US" dirty="0"/>
              <a:t>P sues D in federal court for negligence in connection with a car accident</a:t>
            </a:r>
            <a:br>
              <a:rPr lang="en-US" dirty="0"/>
            </a:br>
            <a:br>
              <a:rPr lang="en-US" dirty="0"/>
            </a:br>
            <a:r>
              <a:rPr lang="en-US" dirty="0"/>
              <a:t>two days later D sues P in federal court for negligence in connection with the same accident</a:t>
            </a:r>
            <a:br>
              <a:rPr lang="en-US" dirty="0"/>
            </a:br>
            <a:br>
              <a:rPr lang="en-US" dirty="0"/>
            </a:br>
            <a:r>
              <a:rPr lang="en-US" dirty="0"/>
              <a:t>what should P do in connection with D’s suit</a:t>
            </a:r>
            <a:r>
              <a:rPr lang="mr-IN" dirty="0"/>
              <a:t>…</a:t>
            </a:r>
            <a:r>
              <a:rPr lang="en-US" dirty="0"/>
              <a:t>?</a:t>
            </a:r>
          </a:p>
        </p:txBody>
      </p:sp>
    </p:spTree>
    <p:extLst>
      <p:ext uri="{BB962C8B-B14F-4D97-AF65-F5344CB8AC3E}">
        <p14:creationId xmlns:p14="http://schemas.microsoft.com/office/powerpoint/2010/main" val="4031149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normAutofit fontScale="90000"/>
          </a:bodyPr>
          <a:lstStyle/>
          <a:p>
            <a:r>
              <a:rPr lang="en-US" dirty="0"/>
              <a:t>P sues D in federal court for negligence in connection with a car accident</a:t>
            </a:r>
            <a:br>
              <a:rPr lang="en-US" dirty="0"/>
            </a:br>
            <a:br>
              <a:rPr lang="en-US" dirty="0"/>
            </a:br>
            <a:r>
              <a:rPr lang="en-US" dirty="0"/>
              <a:t>two days later D sues P in federal court for negligence in connection with the same accident</a:t>
            </a:r>
            <a:br>
              <a:rPr lang="en-US" dirty="0"/>
            </a:br>
            <a:br>
              <a:rPr lang="en-US" dirty="0"/>
            </a:br>
            <a:r>
              <a:rPr lang="en-US" dirty="0"/>
              <a:t>P does not mention that D’s suit is a compulsory counterclaim to his earlier suit</a:t>
            </a:r>
            <a:br>
              <a:rPr lang="en-US" dirty="0"/>
            </a:br>
            <a:br>
              <a:rPr lang="en-US" dirty="0"/>
            </a:br>
            <a:r>
              <a:rPr lang="en-US" dirty="0"/>
              <a:t>a year later, P’s suit comes to a judgment</a:t>
            </a:r>
            <a:br>
              <a:rPr lang="en-US" dirty="0"/>
            </a:br>
            <a:br>
              <a:rPr lang="en-US" dirty="0"/>
            </a:br>
            <a:r>
              <a:rPr lang="en-US" dirty="0"/>
              <a:t>P then brings a motion to dismiss D’s suit</a:t>
            </a:r>
          </a:p>
        </p:txBody>
      </p:sp>
    </p:spTree>
    <p:extLst>
      <p:ext uri="{BB962C8B-B14F-4D97-AF65-F5344CB8AC3E}">
        <p14:creationId xmlns:p14="http://schemas.microsoft.com/office/powerpoint/2010/main" val="277042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a:t>15(c)(1)(C) </a:t>
            </a:r>
            <a:br>
              <a:rPr lang="en-US" sz="3200" dirty="0"/>
            </a:br>
            <a:br>
              <a:rPr lang="en-US" sz="3200" dirty="0"/>
            </a:br>
            <a:r>
              <a:rPr lang="en-US" sz="3200" dirty="0"/>
              <a:t>the 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842346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 y="-86061"/>
            <a:ext cx="11267739" cy="6442256"/>
          </a:xfrm>
        </p:spPr>
        <p:txBody>
          <a:bodyPr>
            <a:normAutofit/>
          </a:bodyPr>
          <a:lstStyle/>
          <a:p>
            <a:r>
              <a:rPr lang="en-US" dirty="0"/>
              <a:t>P (</a:t>
            </a:r>
            <a:r>
              <a:rPr lang="en-US" dirty="0" err="1"/>
              <a:t>Md</a:t>
            </a:r>
            <a:r>
              <a:rPr lang="en-US" dirty="0"/>
              <a:t>) sues D (DC) in state court in Maryland for negligence in connection with a car accident</a:t>
            </a:r>
            <a:br>
              <a:rPr lang="en-US" dirty="0"/>
            </a:br>
            <a:br>
              <a:rPr lang="en-US" dirty="0"/>
            </a:br>
            <a:r>
              <a:rPr lang="en-US" dirty="0"/>
              <a:t>D sues P in federal court in Maryland concerning his damages concerning the same accident</a:t>
            </a:r>
            <a:br>
              <a:rPr lang="en-US" dirty="0"/>
            </a:br>
            <a:br>
              <a:rPr lang="en-US" dirty="0"/>
            </a:br>
            <a:r>
              <a:rPr lang="en-US" dirty="0"/>
              <a:t>is P’s action against D a compulsory counterclaim to D’s action against P</a:t>
            </a:r>
            <a:r>
              <a:rPr lang="mr-IN" dirty="0"/>
              <a:t>…</a:t>
            </a:r>
            <a:r>
              <a:rPr lang="en-US" dirty="0"/>
              <a:t>?</a:t>
            </a:r>
          </a:p>
        </p:txBody>
      </p:sp>
    </p:spTree>
    <p:extLst>
      <p:ext uri="{BB962C8B-B14F-4D97-AF65-F5344CB8AC3E}">
        <p14:creationId xmlns:p14="http://schemas.microsoft.com/office/powerpoint/2010/main" val="2572241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40907449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24885"/>
          </a:xfrm>
        </p:spPr>
        <p:txBody>
          <a:bodyPr/>
          <a:lstStyle/>
          <a:p>
            <a:r>
              <a:rPr lang="en-US" dirty="0"/>
              <a:t>P (NY) sues D (Germany) in federal court in New York concerning a car accident in Germany</a:t>
            </a:r>
            <a:br>
              <a:rPr lang="en-US" dirty="0"/>
            </a:br>
            <a:br>
              <a:rPr lang="en-US" dirty="0"/>
            </a:br>
            <a:r>
              <a:rPr lang="en-US" dirty="0"/>
              <a:t>the source of personal jurisdiction over D is $80,000 in D’s bank account in NY</a:t>
            </a:r>
            <a:br>
              <a:rPr lang="en-US" dirty="0"/>
            </a:br>
            <a:br>
              <a:rPr lang="en-US" dirty="0"/>
            </a:br>
            <a:r>
              <a:rPr lang="en-US" dirty="0"/>
              <a:t>is D’s action against P for his damages in the same accident a compulsory counterclaim?</a:t>
            </a:r>
          </a:p>
        </p:txBody>
      </p:sp>
    </p:spTree>
    <p:extLst>
      <p:ext uri="{BB962C8B-B14F-4D97-AF65-F5344CB8AC3E}">
        <p14:creationId xmlns:p14="http://schemas.microsoft.com/office/powerpoint/2010/main" val="3235060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a:t>13(a)(2)</a:t>
            </a:r>
            <a:r>
              <a:rPr lang="en-US" i="1" dirty="0"/>
              <a:t> Exceptions.</a:t>
            </a:r>
            <a:r>
              <a:rPr lang="en-US" dirty="0"/>
              <a:t> The pleader need not state the claim if:</a:t>
            </a:r>
            <a:br>
              <a:rPr lang="en-US" dirty="0"/>
            </a:br>
            <a:r>
              <a:rPr lang="mr-IN" dirty="0"/>
              <a:t>…</a:t>
            </a:r>
            <a:br>
              <a:rPr lang="en-US" dirty="0"/>
            </a:br>
            <a:r>
              <a:rPr lang="en-US" dirty="0"/>
              <a:t>(B)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1560611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55002" y="274638"/>
            <a:ext cx="11532198" cy="6354762"/>
          </a:xfrm>
        </p:spPr>
        <p:txBody>
          <a:bodyPr rtlCol="0">
            <a:normAutofit/>
          </a:bodyPr>
          <a:lstStyle/>
          <a:p>
            <a:pPr>
              <a:defRPr/>
            </a:pPr>
            <a:r>
              <a:rPr lang="en-US" dirty="0"/>
              <a:t>- P sues D for battery in state court within the statute of limitations</a:t>
            </a:r>
            <a:br>
              <a:rPr lang="en-US" dirty="0"/>
            </a:br>
            <a:br>
              <a:rPr lang="en-US" dirty="0"/>
            </a:br>
            <a:r>
              <a:rPr lang="en-US" dirty="0"/>
              <a:t>- D answers, bringing a compulsory counterclaim for his damages from the same brawl</a:t>
            </a:r>
            <a:br>
              <a:rPr lang="en-US" dirty="0"/>
            </a:br>
            <a:br>
              <a:rPr lang="en-US" dirty="0"/>
            </a:br>
            <a:r>
              <a:rPr lang="en-US" dirty="0"/>
              <a:t>- by the time of the answer, the counterclaim is outside of the statute of limitations</a:t>
            </a:r>
            <a:br>
              <a:rPr lang="en-US" dirty="0"/>
            </a:br>
            <a:br>
              <a:rPr lang="en-US" dirty="0"/>
            </a:br>
            <a:r>
              <a:rPr lang="en-US" dirty="0"/>
              <a:t>- is it barred?</a:t>
            </a:r>
          </a:p>
        </p:txBody>
      </p:sp>
    </p:spTree>
    <p:extLst>
      <p:ext uri="{BB962C8B-B14F-4D97-AF65-F5344CB8AC3E}">
        <p14:creationId xmlns:p14="http://schemas.microsoft.com/office/powerpoint/2010/main" val="3916359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610600" cy="6583362"/>
          </a:xfrm>
        </p:spPr>
        <p:txBody>
          <a:bodyPr rtlCol="0">
            <a:normAutofit/>
          </a:bodyPr>
          <a:lstStyle/>
          <a:p>
            <a:pPr>
              <a:defRPr/>
            </a:pPr>
            <a:r>
              <a:rPr lang="en-US" sz="3600" dirty="0"/>
              <a:t>(c) Relation Back of Amendments.</a:t>
            </a:r>
            <a:br>
              <a:rPr lang="en-US" sz="3600" dirty="0"/>
            </a:br>
            <a:r>
              <a:rPr lang="en-US" sz="3600" dirty="0"/>
              <a:t>    (1) When an Amendment Relates Back.  An amendment to a pleading relates back to the date of the original pleading when:</a:t>
            </a:r>
            <a:br>
              <a:rPr lang="en-US" sz="3600" dirty="0"/>
            </a:br>
            <a:r>
              <a:rPr lang="en-US" sz="3600" dirty="0"/>
              <a:t>        (A) the law that provides the applicable statute of limitations allows relation back;</a:t>
            </a:r>
            <a:br>
              <a:rPr lang="en-US" sz="3600" dirty="0"/>
            </a:br>
            <a:r>
              <a:rPr lang="en-US" sz="3600" dirty="0"/>
              <a:t>        (B) the amendment asserts a claim or defense that arose out of the conduct, transaction, or occurrence set out — or attempted to be set out — in the original pleading; or…</a:t>
            </a:r>
            <a:br>
              <a:rPr lang="en-US" sz="3600" dirty="0"/>
            </a:br>
            <a:endParaRPr lang="en-US" sz="3600" dirty="0"/>
          </a:p>
        </p:txBody>
      </p:sp>
    </p:spTree>
    <p:extLst>
      <p:ext uri="{BB962C8B-B14F-4D97-AF65-F5344CB8AC3E}">
        <p14:creationId xmlns:p14="http://schemas.microsoft.com/office/powerpoint/2010/main" val="16024795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1323" y="274638"/>
            <a:ext cx="11125200" cy="6278562"/>
          </a:xfrm>
        </p:spPr>
        <p:txBody>
          <a:bodyPr/>
          <a:lstStyle/>
          <a:p>
            <a:pPr algn="l"/>
            <a:r>
              <a:rPr lang="en-US" altLang="en-US" sz="3600" dirty="0"/>
              <a:t>MD does not have a compulsory counterclaim rule</a:t>
            </a:r>
            <a:br>
              <a:rPr lang="en-US" altLang="en-US" sz="3600" dirty="0"/>
            </a:br>
            <a:br>
              <a:rPr lang="en-US" altLang="en-US" sz="3600" dirty="0"/>
            </a:br>
            <a:r>
              <a:rPr lang="en-US" altLang="en-US" sz="3600" dirty="0"/>
              <a:t>•    P sues D in MD state court for negligence concerning a car accident - judgment for P</a:t>
            </a:r>
            <a:br>
              <a:rPr lang="en-US" altLang="en-US" sz="3600" dirty="0"/>
            </a:br>
            <a:br>
              <a:rPr lang="en-US" altLang="en-US" sz="3600" dirty="0"/>
            </a:br>
            <a:r>
              <a:rPr lang="en-US" altLang="en-US" sz="3600" dirty="0"/>
              <a:t>•    D subsequently sues P in federal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3186056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0646" y="274638"/>
            <a:ext cx="11359662" cy="6430962"/>
          </a:xfrm>
        </p:spPr>
        <p:txBody>
          <a:bodyPr/>
          <a:lstStyle/>
          <a:p>
            <a:pPr algn="l"/>
            <a:r>
              <a:rPr lang="en-US" altLang="en-US" sz="3600" dirty="0"/>
              <a:t>MD does not have a compulsory </a:t>
            </a:r>
            <a:r>
              <a:rPr lang="en-US" altLang="en-US" sz="3600"/>
              <a:t>counterclaim rule</a:t>
            </a:r>
            <a:br>
              <a:rPr lang="en-US" altLang="en-US" sz="3600" dirty="0"/>
            </a:br>
            <a:br>
              <a:rPr lang="en-US" altLang="en-US" sz="3600" dirty="0"/>
            </a:br>
            <a:r>
              <a:rPr lang="en-US" altLang="en-US" sz="3600" dirty="0"/>
              <a:t>•    P sues D in federal court for negligence concerning a car accident - judgment for P</a:t>
            </a:r>
            <a:br>
              <a:rPr lang="en-US" altLang="en-US" sz="3600" dirty="0"/>
            </a:br>
            <a:br>
              <a:rPr lang="en-US" altLang="en-US" sz="3600" dirty="0"/>
            </a:br>
            <a:r>
              <a:rPr lang="en-US" altLang="en-US" sz="3600" dirty="0"/>
              <a:t>•    D subsequently sues P in MD state court for negligence concerning the same accident </a:t>
            </a:r>
            <a:r>
              <a:rPr lang="mr-IN" altLang="en-US" sz="3600" dirty="0"/>
              <a:t>–</a:t>
            </a:r>
            <a:r>
              <a:rPr lang="en-US" altLang="en-US" sz="3600" dirty="0"/>
              <a:t> dismissed?</a:t>
            </a:r>
          </a:p>
        </p:txBody>
      </p:sp>
    </p:spTree>
    <p:extLst>
      <p:ext uri="{BB962C8B-B14F-4D97-AF65-F5344CB8AC3E}">
        <p14:creationId xmlns:p14="http://schemas.microsoft.com/office/powerpoint/2010/main" val="42658863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securities</a:t>
            </a:r>
            <a:br>
              <a:rPr lang="en-US" altLang="en-US" sz="3200" dirty="0"/>
            </a:br>
            <a:br>
              <a:rPr lang="en-US" altLang="en-US" sz="3200" dirty="0"/>
            </a:br>
            <a:r>
              <a:rPr lang="en-US" altLang="en-US" sz="3200" dirty="0"/>
              <a:t>- D fails to join an action against P for violation of federal securities law in connection with the sale (because such an action has exclusive federal SMJ)</a:t>
            </a:r>
            <a:br>
              <a:rPr lang="en-US" altLang="en-US" sz="3200" dirty="0"/>
            </a:br>
            <a:br>
              <a:rPr lang="en-US" altLang="en-US" sz="3200" dirty="0"/>
            </a:br>
            <a:r>
              <a:rPr lang="en-US" altLang="en-US" sz="3200" dirty="0"/>
              <a:t>- California has a compulsory counterclaim rule</a:t>
            </a:r>
            <a:br>
              <a:rPr lang="en-US" altLang="en-US" sz="3200" dirty="0"/>
            </a:br>
            <a:br>
              <a:rPr lang="en-US" altLang="en-US" sz="3200" dirty="0"/>
            </a:br>
            <a:r>
              <a:rPr lang="en-US" altLang="en-US" sz="3200" dirty="0"/>
              <a:t>- subsequently D brings an action in federal court in California against P for violations of federal securities law</a:t>
            </a:r>
            <a:br>
              <a:rPr lang="en-US" altLang="en-US" sz="3200" dirty="0"/>
            </a:br>
            <a:br>
              <a:rPr lang="en-US" altLang="en-US" sz="3200" dirty="0"/>
            </a:br>
            <a:r>
              <a:rPr lang="en-US" altLang="en-US" sz="3200" dirty="0"/>
              <a:t>- P claims the action is barred under California's compulsory counterclaim rule</a:t>
            </a:r>
            <a:br>
              <a:rPr lang="en-US" altLang="en-US" sz="3200" dirty="0"/>
            </a:br>
            <a:br>
              <a:rPr lang="en-US" altLang="en-US" sz="3200" dirty="0"/>
            </a:br>
            <a:r>
              <a:rPr lang="en-US" altLang="en-US" sz="3200" dirty="0"/>
              <a:t>- what result?</a:t>
            </a:r>
          </a:p>
        </p:txBody>
      </p:sp>
    </p:spTree>
    <p:extLst>
      <p:ext uri="{BB962C8B-B14F-4D97-AF65-F5344CB8AC3E}">
        <p14:creationId xmlns:p14="http://schemas.microsoft.com/office/powerpoint/2010/main" val="2580455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D</a:t>
            </a:r>
            <a:br>
              <a:rPr lang="en-US" altLang="en-US" sz="3600" dirty="0"/>
            </a:br>
            <a:br>
              <a:rPr lang="en-US" altLang="en-US" sz="3600" dirty="0"/>
            </a:br>
            <a:r>
              <a:rPr lang="en-US" altLang="en-US" sz="3600" dirty="0"/>
              <a:t>- California has a compulsory counterclaim rule</a:t>
            </a:r>
            <a:br>
              <a:rPr lang="en-US" altLang="en-US" sz="3600" dirty="0"/>
            </a:br>
            <a:br>
              <a:rPr lang="en-US" altLang="en-US" sz="3600" dirty="0"/>
            </a:br>
            <a:r>
              <a:rPr lang="en-US" altLang="en-US" sz="3600" dirty="0"/>
              <a:t>- must D join in his answer his federal civil rights action against P concerning P's actions in the arrest?</a:t>
            </a:r>
            <a:br>
              <a:rPr lang="en-US" altLang="en-US" sz="3600" dirty="0"/>
            </a:br>
            <a:br>
              <a:rPr lang="en-US" altLang="en-US" sz="3600" dirty="0"/>
            </a:br>
            <a:r>
              <a:rPr lang="en-US" altLang="en-US" sz="3600" dirty="0"/>
              <a:t> - if D brings the counterclaim, may P remove?</a:t>
            </a:r>
            <a:br>
              <a:rPr lang="en-US" altLang="en-US" sz="3600" dirty="0"/>
            </a:br>
            <a:br>
              <a:rPr lang="en-US" altLang="en-US" sz="3600" dirty="0"/>
            </a:br>
            <a:r>
              <a:rPr lang="en-US" altLang="en-US" sz="3600" dirty="0"/>
              <a:t> - if D brings the counterclaim, may D remove? </a:t>
            </a:r>
            <a:endParaRPr lang="en-US" altLang="en-US" sz="4000" dirty="0"/>
          </a:p>
        </p:txBody>
      </p:sp>
    </p:spTree>
    <p:extLst>
      <p:ext uri="{BB962C8B-B14F-4D97-AF65-F5344CB8AC3E}">
        <p14:creationId xmlns:p14="http://schemas.microsoft.com/office/powerpoint/2010/main" val="154131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76" y="365125"/>
            <a:ext cx="10662424" cy="5957616"/>
          </a:xfrm>
        </p:spPr>
        <p:txBody>
          <a:bodyPr/>
          <a:lstStyle/>
          <a:p>
            <a:r>
              <a:rPr lang="en-US" dirty="0"/>
              <a:t>what is the bit about 4(m)</a:t>
            </a:r>
            <a:r>
              <a:rPr lang="mr-IN" dirty="0"/>
              <a:t>…</a:t>
            </a:r>
            <a:r>
              <a:rPr lang="en-US" dirty="0"/>
              <a:t>?</a:t>
            </a:r>
          </a:p>
        </p:txBody>
      </p:sp>
    </p:spTree>
    <p:extLst>
      <p:ext uri="{BB962C8B-B14F-4D97-AF65-F5344CB8AC3E}">
        <p14:creationId xmlns:p14="http://schemas.microsoft.com/office/powerpoint/2010/main" val="20991078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a:t>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1111919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41064" y="274638"/>
            <a:ext cx="9769736" cy="6354762"/>
          </a:xfrm>
        </p:spPr>
        <p:txBody>
          <a:bodyPr>
            <a:normAutofit fontScale="90000"/>
          </a:bodyPr>
          <a:lstStyle/>
          <a:p>
            <a:pPr algn="l"/>
            <a:r>
              <a:rPr lang="en-US" altLang="en-US" sz="4000" dirty="0"/>
              <a:t>Officer P knows that he is likely to be sued under federal civil rights law by D, someone he arrested</a:t>
            </a:r>
            <a:br>
              <a:rPr lang="en-US" altLang="en-US" sz="4000" dirty="0"/>
            </a:br>
            <a:br>
              <a:rPr lang="en-US" altLang="en-US" sz="4000" dirty="0"/>
            </a:br>
            <a:r>
              <a:rPr lang="en-US" altLang="en-US" sz="4000" dirty="0"/>
              <a:t>he feels that a state court would be more favorable to him than a federal court</a:t>
            </a:r>
            <a:br>
              <a:rPr lang="en-US" altLang="en-US" sz="4000" dirty="0"/>
            </a:br>
            <a:br>
              <a:rPr lang="en-US" altLang="en-US" sz="4000" dirty="0"/>
            </a:br>
            <a:r>
              <a:rPr lang="en-US" altLang="en-US" sz="4000" dirty="0"/>
              <a:t>how might P use the compulsory counterclaim rule (assuming it applies in state court) to ensure a state court forum for D’s federal civil rights action?</a:t>
            </a:r>
            <a:br>
              <a:rPr lang="en-US" altLang="en-US" sz="4000" dirty="0"/>
            </a:br>
            <a:endParaRPr lang="en-US" altLang="en-US" sz="4000" dirty="0"/>
          </a:p>
        </p:txBody>
      </p:sp>
    </p:spTree>
    <p:extLst>
      <p:ext uri="{BB962C8B-B14F-4D97-AF65-F5344CB8AC3E}">
        <p14:creationId xmlns:p14="http://schemas.microsoft.com/office/powerpoint/2010/main" val="3909614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D’s motion is granted</a:t>
            </a:r>
            <a:br>
              <a:rPr lang="en-US" sz="3600" dirty="0"/>
            </a:br>
            <a:r>
              <a:rPr lang="en-US" sz="3600" dirty="0"/>
              <a:t>•    subsequently 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barred? </a:t>
            </a:r>
          </a:p>
        </p:txBody>
      </p:sp>
    </p:spTree>
    <p:extLst>
      <p:ext uri="{BB962C8B-B14F-4D97-AF65-F5344CB8AC3E}">
        <p14:creationId xmlns:p14="http://schemas.microsoft.com/office/powerpoint/2010/main" val="2468751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p>
        </p:txBody>
      </p:sp>
    </p:spTree>
    <p:extLst>
      <p:ext uri="{BB962C8B-B14F-4D97-AF65-F5344CB8AC3E}">
        <p14:creationId xmlns:p14="http://schemas.microsoft.com/office/powerpoint/2010/main" val="31654848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a:t>- P (NY) sues D (Cal) in federal court in Cal concerning a battery that the two got into in NY</a:t>
            </a:r>
            <a:br>
              <a:rPr lang="en-US" dirty="0"/>
            </a:br>
            <a:br>
              <a:rPr lang="en-US" dirty="0"/>
            </a:br>
            <a:r>
              <a:rPr lang="en-US" dirty="0"/>
              <a:t>- D counterclaims concerning breach of an unrelated contract that took place solely within NY</a:t>
            </a:r>
            <a:br>
              <a:rPr lang="en-US" dirty="0"/>
            </a:br>
            <a:br>
              <a:rPr lang="en-US" dirty="0"/>
            </a:br>
            <a:r>
              <a:rPr lang="en-US" dirty="0"/>
              <a:t>- P brings a motion to dismiss the counterclaim for lack of PJ</a:t>
            </a:r>
            <a:br>
              <a:rPr lang="en-US" dirty="0"/>
            </a:br>
            <a:br>
              <a:rPr lang="en-US" dirty="0"/>
            </a:br>
            <a:r>
              <a:rPr lang="en-US" dirty="0"/>
              <a:t>- what result?</a:t>
            </a:r>
          </a:p>
        </p:txBody>
      </p:sp>
    </p:spTree>
    <p:extLst>
      <p:ext uri="{BB962C8B-B14F-4D97-AF65-F5344CB8AC3E}">
        <p14:creationId xmlns:p14="http://schemas.microsoft.com/office/powerpoint/2010/main" val="16900677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a:t>- assume that P sues D for battery in federal court</a:t>
            </a:r>
            <a:br>
              <a:rPr lang="en-US" altLang="en-US" dirty="0"/>
            </a:br>
            <a:br>
              <a:rPr lang="en-US" altLang="en-US" dirty="0"/>
            </a:br>
            <a:r>
              <a:rPr lang="en-US" altLang="en-US" dirty="0"/>
              <a:t>- D answers, asserting the defense of lack of PJ and joins a counterclaim for his own damages in the brawl</a:t>
            </a:r>
            <a:br>
              <a:rPr lang="en-US" altLang="en-US" dirty="0"/>
            </a:br>
            <a:br>
              <a:rPr lang="en-US" altLang="en-US" dirty="0"/>
            </a:br>
            <a:r>
              <a:rPr lang="en-US" altLang="en-US" dirty="0"/>
              <a:t>- P argues that D has waived defense of PJ by counterclaiming - result? </a:t>
            </a:r>
          </a:p>
        </p:txBody>
      </p:sp>
    </p:spTree>
    <p:extLst>
      <p:ext uri="{BB962C8B-B14F-4D97-AF65-F5344CB8AC3E}">
        <p14:creationId xmlns:p14="http://schemas.microsoft.com/office/powerpoint/2010/main" val="17852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13428161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a:t>impleaders</a:t>
            </a:r>
            <a:br>
              <a:rPr lang="en-US" altLang="en-US"/>
            </a:br>
            <a:br>
              <a:rPr lang="en-US" altLang="en-US"/>
            </a:br>
            <a:r>
              <a:rPr lang="en-US" altLang="en-US"/>
              <a:t>also known as</a:t>
            </a:r>
            <a:br>
              <a:rPr lang="en-US" altLang="en-US"/>
            </a:br>
            <a:br>
              <a:rPr lang="en-US" altLang="en-US"/>
            </a:br>
            <a:r>
              <a:rPr lang="en-US" altLang="en-US"/>
              <a:t>third party complaints</a:t>
            </a:r>
            <a:br>
              <a:rPr lang="en-US" altLang="en-US"/>
            </a:br>
            <a:br>
              <a:rPr lang="en-US" altLang="en-US"/>
            </a:br>
            <a:endParaRPr lang="en-US" altLang="en-US"/>
          </a:p>
        </p:txBody>
      </p:sp>
    </p:spTree>
    <p:extLst>
      <p:ext uri="{BB962C8B-B14F-4D97-AF65-F5344CB8AC3E}">
        <p14:creationId xmlns:p14="http://schemas.microsoft.com/office/powerpoint/2010/main" val="2083058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a:t>Rule 14. Third-Party Practice</a:t>
            </a:r>
            <a:br>
              <a:rPr lang="en-US" dirty="0"/>
            </a:br>
            <a:br>
              <a:rPr lang="en-US" dirty="0"/>
            </a:br>
            <a:r>
              <a:rPr lang="en-US" dirty="0"/>
              <a:t>(a) When a Defending Party May Bring in a Third Party.</a:t>
            </a:r>
            <a:br>
              <a:rPr lang="en-US" dirty="0"/>
            </a:br>
            <a:r>
              <a:rPr lang="en-US" dirty="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34359589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12089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801499"/>
          </a:xfrm>
        </p:spPr>
        <p:txBody>
          <a:bodyPr/>
          <a:lstStyle/>
          <a:p>
            <a:r>
              <a:rPr lang="en-US" dirty="0"/>
              <a:t>statutes of limitations and filing vs. service</a:t>
            </a:r>
          </a:p>
        </p:txBody>
      </p:sp>
    </p:spTree>
    <p:extLst>
      <p:ext uri="{BB962C8B-B14F-4D97-AF65-F5344CB8AC3E}">
        <p14:creationId xmlns:p14="http://schemas.microsoft.com/office/powerpoint/2010/main" val="22986853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2677" y="1104901"/>
            <a:ext cx="10503877" cy="4606925"/>
          </a:xfrm>
        </p:spPr>
        <p:txBody>
          <a:bodyPr>
            <a:normAutofit fontScale="90000"/>
          </a:bodyPr>
          <a:lstStyle/>
          <a:p>
            <a:pPr algn="l" eaLnBrk="1" hangingPunct="1"/>
            <a:r>
              <a:rPr lang="en-US" altLang="en-US" sz="3600" dirty="0"/>
              <a:t>P, Z, and X are in a barroom brawl</a:t>
            </a:r>
            <a:br>
              <a:rPr lang="en-US" altLang="en-US" sz="3600" dirty="0"/>
            </a:br>
            <a:br>
              <a:rPr lang="en-US" altLang="en-US" sz="3600" dirty="0"/>
            </a:br>
            <a:r>
              <a:rPr lang="en-US" altLang="en-US" sz="3600" dirty="0"/>
              <a:t>P sues Y, Z’s employer on the ground that Z’s battery was committed in the course of employment</a:t>
            </a:r>
            <a:br>
              <a:rPr lang="en-US" altLang="en-US" sz="3600" dirty="0"/>
            </a:br>
            <a:br>
              <a:rPr lang="en-US" altLang="en-US" sz="3600" dirty="0"/>
            </a:br>
            <a:r>
              <a:rPr lang="en-US" altLang="en-US" sz="3600" dirty="0"/>
              <a:t>May Y implead Z?</a:t>
            </a:r>
            <a:br>
              <a:rPr lang="en-US" altLang="en-US" sz="3600" dirty="0"/>
            </a:br>
            <a:br>
              <a:rPr lang="en-US" altLang="en-US" sz="3600" dirty="0"/>
            </a:br>
            <a:r>
              <a:rPr lang="en-US" altLang="en-US" sz="3600" dirty="0"/>
              <a:t>May Y implead its insurer I?</a:t>
            </a:r>
            <a:br>
              <a:rPr lang="en-US" altLang="en-US" sz="3600" dirty="0"/>
            </a:br>
            <a:br>
              <a:rPr lang="en-US" altLang="en-US" sz="3600" dirty="0"/>
            </a:br>
            <a:r>
              <a:rPr lang="en-US" altLang="en-US" sz="3600" dirty="0"/>
              <a:t>If P sues Z, may Z implead X?</a:t>
            </a:r>
            <a:br>
              <a:rPr lang="en-US" altLang="en-US" sz="3600" dirty="0"/>
            </a:br>
            <a:endParaRPr lang="en-US" altLang="en-US" sz="3600" dirty="0"/>
          </a:p>
        </p:txBody>
      </p:sp>
    </p:spTree>
    <p:extLst>
      <p:ext uri="{BB962C8B-B14F-4D97-AF65-F5344CB8AC3E}">
        <p14:creationId xmlns:p14="http://schemas.microsoft.com/office/powerpoint/2010/main" val="3930517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4954071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may/must X join an action against P for X’s damages in the car accident? </a:t>
            </a:r>
            <a:br>
              <a:rPr lang="en-US" altLang="en-US" sz="3600" dirty="0"/>
            </a:br>
            <a:r>
              <a:rPr lang="en-US" altLang="en-US" sz="3600"/>
              <a:t>- </a:t>
            </a:r>
            <a:r>
              <a:rPr lang="en-US" altLang="en-US" sz="3600" dirty="0"/>
              <a:t>i</a:t>
            </a:r>
            <a:r>
              <a:rPr lang="en-US" altLang="en-US" sz="3600"/>
              <a:t>f </a:t>
            </a:r>
            <a:r>
              <a:rPr lang="en-US" altLang="en-US" sz="3600" dirty="0"/>
              <a:t>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16127951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34647948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a:t>intersection between joinder rules and</a:t>
            </a:r>
            <a:br>
              <a:rPr lang="en-US" altLang="en-US"/>
            </a:br>
            <a:br>
              <a:rPr lang="en-US" altLang="en-US"/>
            </a:br>
            <a:r>
              <a:rPr lang="en-US" altLang="en-US"/>
              <a:t>PJ and venue</a:t>
            </a:r>
          </a:p>
        </p:txBody>
      </p:sp>
    </p:spTree>
    <p:extLst>
      <p:ext uri="{BB962C8B-B14F-4D97-AF65-F5344CB8AC3E}">
        <p14:creationId xmlns:p14="http://schemas.microsoft.com/office/powerpoint/2010/main" val="796620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a:t>causes of actions joined under 18(a) by plaintiffs against defendants</a:t>
            </a:r>
            <a:br>
              <a:rPr lang="en-US" altLang="en-US"/>
            </a:br>
            <a:br>
              <a:rPr lang="en-US" altLang="en-US"/>
            </a:br>
            <a:r>
              <a:rPr lang="en-US" altLang="en-US"/>
              <a:t>each must satisfy venue statute and there must be PJ over the defendants for each</a:t>
            </a:r>
          </a:p>
        </p:txBody>
      </p:sp>
    </p:spTree>
    <p:extLst>
      <p:ext uri="{BB962C8B-B14F-4D97-AF65-F5344CB8AC3E}">
        <p14:creationId xmlns:p14="http://schemas.microsoft.com/office/powerpoint/2010/main" val="2517431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a:t>joinder of defendants under R 20</a:t>
            </a:r>
            <a:br>
              <a:rPr lang="en-US" altLang="en-US" dirty="0"/>
            </a:br>
            <a:br>
              <a:rPr lang="en-US" altLang="en-US" dirty="0"/>
            </a:br>
            <a:r>
              <a:rPr lang="en-US" altLang="en-US" dirty="0"/>
              <a:t>there must be PJ over each defendant, the venue statute must be satisfied with respect to all defendants</a:t>
            </a:r>
          </a:p>
        </p:txBody>
      </p:sp>
    </p:spTree>
    <p:extLst>
      <p:ext uri="{BB962C8B-B14F-4D97-AF65-F5344CB8AC3E}">
        <p14:creationId xmlns:p14="http://schemas.microsoft.com/office/powerpoint/2010/main" val="14230812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a:t>compulsory counterclaims by defendants against plaintiffs</a:t>
            </a:r>
            <a:br>
              <a:rPr lang="en-US" altLang="en-US" dirty="0"/>
            </a:br>
            <a:br>
              <a:rPr lang="en-US" altLang="en-US" dirty="0"/>
            </a:br>
            <a:r>
              <a:rPr lang="en-US" altLang="en-US" dirty="0"/>
              <a:t>PJ is considered satisfied (or waived)</a:t>
            </a:r>
            <a:br>
              <a:rPr lang="en-US" altLang="en-US" dirty="0"/>
            </a:br>
            <a:r>
              <a:rPr lang="en-US" altLang="en-US" dirty="0"/>
              <a:t>venue statute need not be satisfied</a:t>
            </a:r>
          </a:p>
        </p:txBody>
      </p:sp>
    </p:spTree>
    <p:extLst>
      <p:ext uri="{BB962C8B-B14F-4D97-AF65-F5344CB8AC3E}">
        <p14:creationId xmlns:p14="http://schemas.microsoft.com/office/powerpoint/2010/main" val="14097986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a:t>Permissive counterclaims by defendants against plaintiffs</a:t>
            </a:r>
            <a:br>
              <a:rPr lang="en-US" altLang="en-US" dirty="0"/>
            </a:br>
            <a:br>
              <a:rPr lang="en-US" altLang="en-US" dirty="0"/>
            </a:br>
            <a:r>
              <a:rPr lang="en-US" altLang="en-US" dirty="0"/>
              <a:t>majority view is PJ is considered satisfied (or waived)</a:t>
            </a:r>
            <a:br>
              <a:rPr lang="en-US" altLang="en-US" dirty="0"/>
            </a:br>
            <a:r>
              <a:rPr lang="en-US" altLang="en-US" dirty="0"/>
              <a:t> majority view is venue statute need not be satisfied</a:t>
            </a:r>
          </a:p>
        </p:txBody>
      </p:sp>
    </p:spTree>
    <p:extLst>
      <p:ext uri="{BB962C8B-B14F-4D97-AF65-F5344CB8AC3E}">
        <p14:creationId xmlns:p14="http://schemas.microsoft.com/office/powerpoint/2010/main" val="190466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01860"/>
          </a:xfrm>
        </p:spPr>
        <p:txBody>
          <a:bodyPr/>
          <a:lstStyle/>
          <a:p>
            <a:r>
              <a:rPr lang="en-US" dirty="0"/>
              <a:t>the statute of limitations ends June 1</a:t>
            </a:r>
            <a:br>
              <a:rPr lang="en-US" dirty="0"/>
            </a:br>
            <a:br>
              <a:rPr lang="en-US" dirty="0"/>
            </a:br>
            <a:r>
              <a:rPr lang="en-US" dirty="0"/>
              <a:t>P files on June 1 and has D served within the 4(m) time period (90 days)</a:t>
            </a:r>
            <a:br>
              <a:rPr lang="en-US" dirty="0"/>
            </a:br>
            <a:br>
              <a:rPr lang="en-US" dirty="0"/>
            </a:br>
            <a:r>
              <a:rPr lang="en-US" dirty="0"/>
              <a:t>OK?</a:t>
            </a:r>
          </a:p>
        </p:txBody>
      </p:sp>
    </p:spTree>
    <p:extLst>
      <p:ext uri="{BB962C8B-B14F-4D97-AF65-F5344CB8AC3E}">
        <p14:creationId xmlns:p14="http://schemas.microsoft.com/office/powerpoint/2010/main" val="293220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filing</a:t>
            </a:r>
            <a:br>
              <a:rPr lang="en-US" altLang="en-US" dirty="0"/>
            </a:br>
            <a:r>
              <a:rPr lang="en-US" altLang="en-US" dirty="0"/>
              <a:t>- P sues D for battery, files on June 1 and serves D on July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62608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a:t>- assume that the relevant statute of limitations (which ends on June 1) tolls upon </a:t>
            </a:r>
            <a:r>
              <a:rPr lang="en-US" altLang="en-US" i="1" dirty="0"/>
              <a:t>service</a:t>
            </a:r>
            <a:br>
              <a:rPr lang="en-US" altLang="en-US" dirty="0"/>
            </a:br>
            <a:r>
              <a:rPr lang="en-US" altLang="en-US" dirty="0"/>
              <a:t>- P sues D for battery, files on May 31 and serves D on June 1 </a:t>
            </a:r>
            <a:br>
              <a:rPr lang="en-US" altLang="en-US" dirty="0"/>
            </a:br>
            <a:r>
              <a:rPr lang="en-US" altLang="en-US" dirty="0"/>
              <a:t>- on July 1, X gets notice </a:t>
            </a:r>
            <a:br>
              <a:rPr lang="en-US" altLang="en-US" dirty="0"/>
            </a:br>
            <a:r>
              <a:rPr lang="en-US" altLang="en-US" dirty="0"/>
              <a:t>- on July 2, P amends to add X</a:t>
            </a:r>
            <a:br>
              <a:rPr lang="en-US" altLang="en-US" dirty="0"/>
            </a:br>
            <a:r>
              <a:rPr lang="en-US" altLang="en-US" dirty="0"/>
              <a:t>- is notice adequate for relation back?</a:t>
            </a:r>
          </a:p>
        </p:txBody>
      </p:sp>
    </p:spTree>
    <p:extLst>
      <p:ext uri="{BB962C8B-B14F-4D97-AF65-F5344CB8AC3E}">
        <p14:creationId xmlns:p14="http://schemas.microsoft.com/office/powerpoint/2010/main" val="1631037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865</Words>
  <Application>Microsoft Macintosh PowerPoint</Application>
  <PresentationFormat>Widescreen</PresentationFormat>
  <Paragraphs>68</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Calibri Light</vt:lpstr>
      <vt:lpstr>Mangal</vt:lpstr>
      <vt:lpstr>Office Theme</vt:lpstr>
      <vt:lpstr>Wed., Oct. 31</vt:lpstr>
      <vt:lpstr>relation back</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what is the bit about 4(m)…?</vt:lpstr>
      <vt:lpstr>statutes of limitations and filing vs. service</vt:lpstr>
      <vt:lpstr>the statute of limitations ends June 1  P files on June 1 and has D served within the 4(m) time period (90 days)  OK?</vt:lpstr>
      <vt:lpstr>- assume that the relevant statute of limitations (which ends on June 1) tolls upon filing - P sues D for battery, files on June 1 and serves D on July 1  - on July 1, X gets notice  - on July 2, P amends to add X - is notice adequate for relation back?</vt:lpstr>
      <vt:lpstr>- assume that the relevant statute of limitations (which ends on June 1) tolls upon service - P sues D for battery, files on May 31 and serves D on June 1  - on July 1, X gets notice  - on July 2, P amends to add X - is notice adequate for relation back?</vt:lpstr>
      <vt:lpstr>- assume that the relevant statute of limitations (which ends on June 1) tolls upon service - P sues D for battery, files on January 1 and serves D on March 1  - on June 1, X gets notice  - on October 2, P amends to add X - is notice adequate for relation back?</vt:lpstr>
      <vt:lpstr>what kind of notice?</vt:lpstr>
      <vt:lpstr>P, an employee of D, sues D for the tort of a fellow employee X within the statute of limitations  X gets notice with statute of limitations  outside the statute of limitations, P then realizes the fellow servant rule forbids suit against D, so P amends to add X and serves him</vt:lpstr>
      <vt:lpstr>P sues the City of X and “unknown officer” in federal court for violation of her civil rights  within the period in 15(c)(1)(C)(i) D (the unknown officer) gets notice with the statute of limitations  relation back?</vt:lpstr>
      <vt:lpstr>complex litigation  joinder of parties and causes of action</vt:lpstr>
      <vt:lpstr>two questions –    1) are people already adversaries? 2) does the cause of action concern the same transaction or occurrence as an action already being litigated? </vt:lpstr>
      <vt:lpstr>1) are people already adversaries? YES 2) does the cause of action concern the same t/o as an action already being litigated? NO   joinder permitted, not required   </vt:lpstr>
      <vt:lpstr> P sues D for battery  can/must D join a claim against P for breach of an unrelated contract?</vt:lpstr>
      <vt:lpstr>13(b)  Permissive Counterclaim. A pleading may state as a counterclaim against an opposing party any claim that is not compulsory.</vt:lpstr>
      <vt:lpstr>P sues D for battery  can/must P join an action against D for breach of an unrelated contract?</vt:lpstr>
      <vt:lpstr>18(a)  In General. A party asserting a claim, counterclaim, crossclaim, or third-party claim may join, as independent or alternative claims, as many claims as it has against an opposing party </vt:lpstr>
      <vt:lpstr>P (NY) sues D (Conn.) in federal court in D. Wyo. for a battery that occurred in Wyo.   D answers  P amends to join an action against D for another battery that occurred in Texas  PJ and V for the Texas battery action?</vt:lpstr>
      <vt:lpstr>1) are people already adversaries? NO 2) does the cause of action concern the same t/o as an action already being litigated?  YES  joinder permitted, not required  </vt:lpstr>
      <vt:lpstr>P sues D1 and D2 for battery  can/must D1 join an action against D2 for his damages in the brawl? </vt:lpstr>
      <vt:lpstr>13(g)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vt:lpstr>
      <vt:lpstr>P sues D1 for battery  can/must P join a battery action against D2 concerning the same brawl?</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A, B, C, and D, each driving separate cars, get into a car accident  A sues B and C for negligence  may B bring a crossclaim against D for negligence?  may B bring a crossclaim against C and D for negligence?</vt:lpstr>
      <vt:lpstr>Rule 13. Counterclaim and Crossclaim   . . .    (h) Joining Additional Parties.  Rules 19 and 20 govern the addition of a person as a party to a counterclaim or crossclaim. </vt:lpstr>
      <vt:lpstr>P sues D1 and D2 for damages in a battery  may D1 cross-claim against D2 for breach of an unrelated contract?  assume that D1 cross-claims against D2 for his damages in the battery  may D1 now join an action against D2 for breach of an unrelated contract? </vt:lpstr>
      <vt:lpstr>P sues D for battery concerning P’s damages from a barroom brawl  may D counterclaim against P for his damages from a different brawl between P, D, and X?  may D join X to this counterclaim? </vt:lpstr>
      <vt:lpstr>1) are people already adversaries? YES 2) does the cause of action concern the same t/o as an action already being litigated?  YES  joinder required </vt:lpstr>
      <vt:lpstr> P sues D for battery  may/must P join an action against D for defamation concerning statements that D made during the brawl</vt:lpstr>
      <vt:lpstr>claim preclusion</vt:lpstr>
      <vt:lpstr> P sues D for battery  may/must D join an action against P for his damages in the brawl?</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problem in King v. Blanton (N.C. App. 2012)…?</vt:lpstr>
      <vt:lpstr>P sues D in federal court for negligence in connection with a car accident  two days later D sues P in federal court for negligence in connection with the same accident  what should P do in connection with D’s suit…?</vt:lpstr>
      <vt:lpstr>P sues D in federal court for negligence in connection with a car accident  two days later D sues P in federal court for negligence in connection with the same accident  P does not mention that D’s suit is a compulsory counterclaim to his earlier suit  a year later, P’s suit comes to a judgment  P then brings a motion to dismiss D’s suit</vt:lpstr>
      <vt:lpstr>P (Md) sues D (DC) in state court in Maryland for negligence in connection with a car accident  D sues P in federal court in Maryland concerning his damages concerning the same accident  is P’s action against D a compulsory counterclaim to D’s action against P…?</vt:lpstr>
      <vt:lpstr>(2) Exceptions. The pleader need not state the claim if: (A) when the action was commenced, the claim was the subject of another pending action; or </vt:lpstr>
      <vt:lpstr>P (NY) sues D (Germany) in federal court in New York concerning a car accident in Germany  the source of personal jurisdiction over D is $80,000 in D’s bank account in NY  is D’s action against P for his damages in the same accident a compulsory counterclaim?</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 P sues D for battery in state court within the statute of limitations  - D answers, bringing a compulsory counterclaim for his damages from the same brawl  - by the time of the answer, the counterclaim is outside of the statute of limitations  - is it barred?</vt:lpstr>
      <vt:lpstr>(c)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MD does not have a compulsory counterclaim rule  •    P sues D in MD state court for negligence concerning a car accident - judgment for P  •    D subsequently sues P in federal court for negligence concerning the same accident – dismissed?</vt:lpstr>
      <vt:lpstr>MD does not have a compulsory counterclaim rule  •    P sues D in federal court for negligence concerning a car accident - judgment for P  •    D subsequently sues P in MD state court for negligence concerning the same accident – dismissed?</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Officer P knows that he is likely to be sued under federal civil rights law by D, someone he arrested  he feels that a state court would be more favorable to him than a federal court  how might P use the compulsory counterclaim rule (assuming it applies in state court) to ensure a state court forum for D’s federal civil rights action?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12(b): "No defense or objection is waived by joining it with one or more other defenses or objections in a responsive pleading or in a motion"</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may/must X join an action against P for X’s damages in the car accident?  - if X does not bring an action against P concerning the car accident, may X bring an action against P for P’s breach of a contract to mow X’s lawn? </vt:lpstr>
      <vt:lpstr>- X, employee of D, gets in car accident with P - P sues D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523</cp:revision>
  <cp:lastPrinted>2017-10-09T17:13:38Z</cp:lastPrinted>
  <dcterms:created xsi:type="dcterms:W3CDTF">2017-09-12T14:18:22Z</dcterms:created>
  <dcterms:modified xsi:type="dcterms:W3CDTF">2018-10-30T06:17:36Z</dcterms:modified>
</cp:coreProperties>
</file>