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8"/>
  </p:handoutMasterIdLst>
  <p:sldIdLst>
    <p:sldId id="257" r:id="rId2"/>
    <p:sldId id="600" r:id="rId3"/>
    <p:sldId id="601" r:id="rId4"/>
    <p:sldId id="591" r:id="rId5"/>
    <p:sldId id="604" r:id="rId6"/>
    <p:sldId id="606" r:id="rId7"/>
    <p:sldId id="607" r:id="rId8"/>
    <p:sldId id="608" r:id="rId9"/>
    <p:sldId id="609" r:id="rId10"/>
    <p:sldId id="610" r:id="rId11"/>
    <p:sldId id="611" r:id="rId12"/>
    <p:sldId id="612" r:id="rId13"/>
    <p:sldId id="613" r:id="rId14"/>
    <p:sldId id="603" r:id="rId15"/>
    <p:sldId id="649" r:id="rId16"/>
    <p:sldId id="650" r:id="rId17"/>
    <p:sldId id="646" r:id="rId18"/>
    <p:sldId id="648" r:id="rId19"/>
    <p:sldId id="647" r:id="rId20"/>
    <p:sldId id="641" r:id="rId21"/>
    <p:sldId id="642" r:id="rId22"/>
    <p:sldId id="651" r:id="rId23"/>
    <p:sldId id="652" r:id="rId24"/>
    <p:sldId id="614" r:id="rId25"/>
    <p:sldId id="615" r:id="rId26"/>
    <p:sldId id="616" r:id="rId27"/>
    <p:sldId id="617" r:id="rId28"/>
    <p:sldId id="620" r:id="rId29"/>
    <p:sldId id="621" r:id="rId30"/>
    <p:sldId id="653" r:id="rId31"/>
    <p:sldId id="631" r:id="rId32"/>
    <p:sldId id="632" r:id="rId33"/>
    <p:sldId id="654" r:id="rId34"/>
    <p:sldId id="634" r:id="rId35"/>
    <p:sldId id="655" r:id="rId36"/>
    <p:sldId id="635" r:id="rId37"/>
    <p:sldId id="627" r:id="rId38"/>
    <p:sldId id="636" r:id="rId39"/>
    <p:sldId id="637" r:id="rId40"/>
    <p:sldId id="626" r:id="rId41"/>
    <p:sldId id="644" r:id="rId42"/>
    <p:sldId id="638" r:id="rId43"/>
    <p:sldId id="624" r:id="rId44"/>
    <p:sldId id="625" r:id="rId45"/>
    <p:sldId id="639" r:id="rId46"/>
    <p:sldId id="645"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0" autoAdjust="0"/>
    <p:restoredTop sz="94660"/>
  </p:normalViewPr>
  <p:slideViewPr>
    <p:cSldViewPr snapToGrid="0">
      <p:cViewPr varScale="1">
        <p:scale>
          <a:sx n="77" d="100"/>
          <a:sy n="77" d="100"/>
        </p:scale>
        <p:origin x="4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10/17/2018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Oct. 17</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76200"/>
            <a:ext cx="9067800" cy="23622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San Francisco for the construction of a hospital in Paris</a:t>
            </a:r>
            <a:br>
              <a:rPr lang="en-US" altLang="en-US" sz="3200"/>
            </a:br>
            <a:r>
              <a:rPr lang="en-US" altLang="en-US" sz="3200"/>
              <a:t>D1 built foundation; D2 built structure</a:t>
            </a:r>
          </a:p>
        </p:txBody>
      </p:sp>
      <p:pic>
        <p:nvPicPr>
          <p:cNvPr id="3277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373313"/>
            <a:ext cx="699135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1437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524000" y="0"/>
            <a:ext cx="9144000" cy="28956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London for the construction of a hospital in Paris</a:t>
            </a:r>
            <a:br>
              <a:rPr lang="en-US" altLang="en-US" sz="3200"/>
            </a:br>
            <a:r>
              <a:rPr lang="en-US" altLang="en-US" sz="3200"/>
              <a:t>D1 built foundation; D2 built structure</a:t>
            </a:r>
          </a:p>
        </p:txBody>
      </p:sp>
      <p:pic>
        <p:nvPicPr>
          <p:cNvPr id="33795"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59051"/>
            <a:ext cx="676275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8427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053373"/>
          </a:xfrm>
        </p:spPr>
        <p:txBody>
          <a:bodyPr/>
          <a:lstStyle/>
          <a:p>
            <a:r>
              <a:rPr lang="en-US" dirty="0"/>
              <a:t>venue and removal</a:t>
            </a:r>
          </a:p>
        </p:txBody>
      </p:sp>
    </p:spTree>
    <p:extLst>
      <p:ext uri="{BB962C8B-B14F-4D97-AF65-F5344CB8AC3E}">
        <p14:creationId xmlns:p14="http://schemas.microsoft.com/office/powerpoint/2010/main" val="1823775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52" y="365125"/>
            <a:ext cx="10917248" cy="6200857"/>
          </a:xfrm>
        </p:spPr>
        <p:txBody>
          <a:bodyPr/>
          <a:lstStyle/>
          <a:p>
            <a:r>
              <a:rPr lang="en-US" dirty="0"/>
              <a:t>assume that in World-Wide Volkswagen the action had been originally been brought in federal court in the E.D. Okla. (where the accident occurred)</a:t>
            </a:r>
            <a:br>
              <a:rPr lang="en-US" dirty="0"/>
            </a:br>
            <a:r>
              <a:rPr lang="en-US" dirty="0"/>
              <a:t/>
            </a:r>
            <a:br>
              <a:rPr lang="en-US" dirty="0"/>
            </a:br>
            <a:r>
              <a:rPr lang="en-US" dirty="0"/>
              <a:t>set aside PJ and </a:t>
            </a:r>
            <a:r>
              <a:rPr lang="en-US" dirty="0" smtClean="0"/>
              <a:t>SMJ</a:t>
            </a:r>
            <a:r>
              <a:rPr lang="en-US" dirty="0"/>
              <a:t/>
            </a:r>
            <a:br>
              <a:rPr lang="en-US" dirty="0"/>
            </a:br>
            <a:r>
              <a:rPr lang="en-US" dirty="0"/>
              <a:t/>
            </a:r>
            <a:br>
              <a:rPr lang="en-US" dirty="0"/>
            </a:br>
            <a:r>
              <a:rPr lang="en-US" dirty="0"/>
              <a:t>is there venue?</a:t>
            </a:r>
          </a:p>
        </p:txBody>
      </p:sp>
    </p:spTree>
    <p:extLst>
      <p:ext uri="{BB962C8B-B14F-4D97-AF65-F5344CB8AC3E}">
        <p14:creationId xmlns:p14="http://schemas.microsoft.com/office/powerpoint/2010/main" val="1751813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614" y="365125"/>
            <a:ext cx="10569186" cy="6171360"/>
          </a:xfrm>
        </p:spPr>
        <p:txBody>
          <a:bodyPr/>
          <a:lstStyle/>
          <a:p>
            <a:r>
              <a:rPr lang="en-US" dirty="0" err="1"/>
              <a:t>Uffner</a:t>
            </a:r>
            <a:r>
              <a:rPr lang="en-US" dirty="0"/>
              <a:t> v. La Reunion </a:t>
            </a:r>
            <a:r>
              <a:rPr lang="en-US" dirty="0" err="1"/>
              <a:t>Francaise</a:t>
            </a:r>
            <a:r>
              <a:rPr lang="en-US" dirty="0"/>
              <a:t> (1st Cir. 2001)</a:t>
            </a:r>
          </a:p>
        </p:txBody>
      </p:sp>
    </p:spTree>
    <p:extLst>
      <p:ext uri="{BB962C8B-B14F-4D97-AF65-F5344CB8AC3E}">
        <p14:creationId xmlns:p14="http://schemas.microsoft.com/office/powerpoint/2010/main" val="2800827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53" y="365125"/>
            <a:ext cx="10702447" cy="6185987"/>
          </a:xfrm>
        </p:spPr>
        <p:txBody>
          <a:bodyPr/>
          <a:lstStyle/>
          <a:p>
            <a:r>
              <a:rPr lang="en-US" dirty="0" smtClean="0"/>
              <a:t>D’s defenses?</a:t>
            </a:r>
            <a:endParaRPr lang="en-US" dirty="0"/>
          </a:p>
        </p:txBody>
      </p:sp>
    </p:spTree>
    <p:extLst>
      <p:ext uri="{BB962C8B-B14F-4D97-AF65-F5344CB8AC3E}">
        <p14:creationId xmlns:p14="http://schemas.microsoft.com/office/powerpoint/2010/main" val="1138322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5998097"/>
          </a:xfrm>
        </p:spPr>
        <p:txBody>
          <a:bodyPr/>
          <a:lstStyle/>
          <a:p>
            <a:r>
              <a:rPr lang="en-US" dirty="0"/>
              <a:t>w</a:t>
            </a:r>
            <a:r>
              <a:rPr lang="en-US" dirty="0" smtClean="0"/>
              <a:t>hat does district court do?</a:t>
            </a:r>
            <a:endParaRPr lang="en-US" dirty="0"/>
          </a:p>
        </p:txBody>
      </p:sp>
    </p:spTree>
    <p:extLst>
      <p:ext uri="{BB962C8B-B14F-4D97-AF65-F5344CB8AC3E}">
        <p14:creationId xmlns:p14="http://schemas.microsoft.com/office/powerpoint/2010/main" val="2219786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6010623"/>
          </a:xfrm>
        </p:spPr>
        <p:txBody>
          <a:bodyPr/>
          <a:lstStyle/>
          <a:p>
            <a:r>
              <a:rPr lang="en-US" dirty="0" smtClean="0"/>
              <a:t>SMJ?</a:t>
            </a:r>
            <a:endParaRPr lang="en-US" dirty="0"/>
          </a:p>
        </p:txBody>
      </p:sp>
    </p:spTree>
    <p:extLst>
      <p:ext uri="{BB962C8B-B14F-4D97-AF65-F5344CB8AC3E}">
        <p14:creationId xmlns:p14="http://schemas.microsoft.com/office/powerpoint/2010/main" val="187024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723" y="365125"/>
            <a:ext cx="10765077" cy="6098305"/>
          </a:xfrm>
        </p:spPr>
        <p:txBody>
          <a:bodyPr/>
          <a:lstStyle/>
          <a:p>
            <a:r>
              <a:rPr lang="en-US" dirty="0" smtClean="0"/>
              <a:t>PJ?</a:t>
            </a:r>
            <a:endParaRPr lang="en-US" dirty="0"/>
          </a:p>
        </p:txBody>
      </p:sp>
    </p:spTree>
    <p:extLst>
      <p:ext uri="{BB962C8B-B14F-4D97-AF65-F5344CB8AC3E}">
        <p14:creationId xmlns:p14="http://schemas.microsoft.com/office/powerpoint/2010/main" val="808720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198513"/>
          </a:xfrm>
        </p:spPr>
        <p:txBody>
          <a:bodyPr/>
          <a:lstStyle/>
          <a:p>
            <a:r>
              <a:rPr lang="en-US" dirty="0"/>
              <a:t>v</a:t>
            </a:r>
            <a:r>
              <a:rPr lang="en-US" dirty="0" smtClean="0"/>
              <a:t>enue</a:t>
            </a:r>
            <a:r>
              <a:rPr lang="en-US" dirty="0" smtClean="0"/>
              <a:t>?</a:t>
            </a:r>
            <a:endParaRPr lang="en-US" dirty="0"/>
          </a:p>
        </p:txBody>
      </p:sp>
    </p:spTree>
    <p:extLst>
      <p:ext uri="{BB962C8B-B14F-4D97-AF65-F5344CB8AC3E}">
        <p14:creationId xmlns:p14="http://schemas.microsoft.com/office/powerpoint/2010/main" val="86261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81300" y="1063626"/>
            <a:ext cx="6400800" cy="4537075"/>
          </a:xfrm>
        </p:spPr>
        <p:txBody>
          <a:bodyPr/>
          <a:lstStyle/>
          <a:p>
            <a:pPr eaLnBrk="1" hangingPunct="1"/>
            <a:r>
              <a:rPr lang="en-US" altLang="en-US"/>
              <a:t>venue in federal court</a:t>
            </a:r>
          </a:p>
        </p:txBody>
      </p:sp>
    </p:spTree>
    <p:extLst>
      <p:ext uri="{BB962C8B-B14F-4D97-AF65-F5344CB8AC3E}">
        <p14:creationId xmlns:p14="http://schemas.microsoft.com/office/powerpoint/2010/main" val="3194327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38203" y="200416"/>
            <a:ext cx="11511419" cy="6450905"/>
          </a:xfrm>
        </p:spPr>
        <p:txBody>
          <a:bodyPr>
            <a:normAutofit/>
          </a:bodyPr>
          <a:lstStyle/>
          <a:p>
            <a:pPr algn="l" eaLnBrk="1" hangingPunct="1"/>
            <a:r>
              <a:rPr lang="en-US" altLang="en-US" sz="3600" dirty="0"/>
              <a:t>Sec. 1391. - Venue generally </a:t>
            </a:r>
            <a:br>
              <a:rPr lang="en-US" altLang="en-US" sz="3600" dirty="0"/>
            </a:br>
            <a:r>
              <a:rPr lang="en-US" altLang="en-US" sz="3600" dirty="0"/>
              <a:t>(b) Venue in general.--A civil action may be brought in--</a:t>
            </a:r>
            <a:br>
              <a:rPr lang="en-US" altLang="en-US" sz="3600" dirty="0"/>
            </a:br>
            <a:r>
              <a:rPr lang="en-US" altLang="en-US" sz="3600" dirty="0"/>
              <a:t/>
            </a:r>
            <a:br>
              <a:rPr lang="en-US" altLang="en-US" sz="3600" dirty="0"/>
            </a:br>
            <a:r>
              <a:rPr lang="en-US" altLang="en-US" sz="3600" dirty="0" smtClean="0"/>
              <a:t> (</a:t>
            </a:r>
            <a:r>
              <a:rPr lang="en-US" altLang="en-US" sz="3600" dirty="0"/>
              <a:t>2) a judicial district in which a substantial part of the events or omissions giving rise to the claim occurred, or a substantial part of property that is the subject of the action is situated; </a:t>
            </a:r>
            <a:br>
              <a:rPr lang="en-US" altLang="en-US" sz="3600" dirty="0"/>
            </a:br>
            <a:endParaRPr lang="en-US" altLang="en-US" sz="3600" dirty="0"/>
          </a:p>
        </p:txBody>
      </p:sp>
    </p:spTree>
    <p:extLst>
      <p:ext uri="{BB962C8B-B14F-4D97-AF65-F5344CB8AC3E}">
        <p14:creationId xmlns:p14="http://schemas.microsoft.com/office/powerpoint/2010/main" val="1165837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37" y="365125"/>
            <a:ext cx="10902863" cy="6236091"/>
          </a:xfrm>
        </p:spPr>
        <p:txBody>
          <a:bodyPr/>
          <a:lstStyle/>
          <a:p>
            <a:r>
              <a:rPr lang="en-US" dirty="0" smtClean="0"/>
              <a:t>but-for test</a:t>
            </a:r>
            <a:br>
              <a:rPr lang="en-US" dirty="0" smtClean="0"/>
            </a:br>
            <a:r>
              <a:rPr lang="en-US" dirty="0"/>
              <a:t/>
            </a:r>
            <a:br>
              <a:rPr lang="en-US" dirty="0"/>
            </a:br>
            <a:r>
              <a:rPr lang="en-US" dirty="0" smtClean="0"/>
              <a:t>v.</a:t>
            </a:r>
            <a:br>
              <a:rPr lang="en-US" dirty="0" smtClean="0"/>
            </a:br>
            <a:r>
              <a:rPr lang="en-US" dirty="0"/>
              <a:t/>
            </a:r>
            <a:br>
              <a:rPr lang="en-US" dirty="0"/>
            </a:br>
            <a:r>
              <a:rPr lang="en-US" dirty="0"/>
              <a:t>e</a:t>
            </a:r>
            <a:r>
              <a:rPr lang="en-US" dirty="0" smtClean="0"/>
              <a:t>vidence test</a:t>
            </a:r>
            <a:endParaRPr lang="en-US" dirty="0"/>
          </a:p>
        </p:txBody>
      </p:sp>
    </p:spTree>
    <p:extLst>
      <p:ext uri="{BB962C8B-B14F-4D97-AF65-F5344CB8AC3E}">
        <p14:creationId xmlns:p14="http://schemas.microsoft.com/office/powerpoint/2010/main" val="1322443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123357"/>
          </a:xfrm>
        </p:spPr>
        <p:txBody>
          <a:bodyPr/>
          <a:lstStyle/>
          <a:p>
            <a:r>
              <a:rPr lang="en-US" dirty="0" smtClean="0"/>
              <a:t>is PR </a:t>
            </a:r>
            <a:r>
              <a:rPr lang="en-US" dirty="0" smtClean="0"/>
              <a:t>a convenient forum? </a:t>
            </a:r>
            <a:endParaRPr lang="en-US" dirty="0"/>
          </a:p>
        </p:txBody>
      </p:sp>
    </p:spTree>
    <p:extLst>
      <p:ext uri="{BB962C8B-B14F-4D97-AF65-F5344CB8AC3E}">
        <p14:creationId xmlns:p14="http://schemas.microsoft.com/office/powerpoint/2010/main" val="675156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5947993"/>
          </a:xfrm>
        </p:spPr>
        <p:txBody>
          <a:bodyPr/>
          <a:lstStyle/>
          <a:p>
            <a:r>
              <a:rPr lang="en-US" dirty="0"/>
              <a:t>w</a:t>
            </a:r>
            <a:r>
              <a:rPr lang="en-US" dirty="0" smtClean="0"/>
              <a:t>hat if there is no venue in the district…?</a:t>
            </a:r>
            <a:endParaRPr lang="en-US" dirty="0"/>
          </a:p>
        </p:txBody>
      </p:sp>
    </p:spTree>
    <p:extLst>
      <p:ext uri="{BB962C8B-B14F-4D97-AF65-F5344CB8AC3E}">
        <p14:creationId xmlns:p14="http://schemas.microsoft.com/office/powerpoint/2010/main" val="2438033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023876"/>
          </a:xfrm>
        </p:spPr>
        <p:txBody>
          <a:bodyPr/>
          <a:lstStyle/>
          <a:p>
            <a:r>
              <a:rPr lang="en-US" dirty="0"/>
              <a:t>dismissal for improper venue</a:t>
            </a:r>
          </a:p>
        </p:txBody>
      </p:sp>
    </p:spTree>
    <p:extLst>
      <p:ext uri="{BB962C8B-B14F-4D97-AF65-F5344CB8AC3E}">
        <p14:creationId xmlns:p14="http://schemas.microsoft.com/office/powerpoint/2010/main" val="2479817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transfer from a district without venue to one with venue</a:t>
            </a:r>
          </a:p>
        </p:txBody>
      </p:sp>
    </p:spTree>
    <p:extLst>
      <p:ext uri="{BB962C8B-B14F-4D97-AF65-F5344CB8AC3E}">
        <p14:creationId xmlns:p14="http://schemas.microsoft.com/office/powerpoint/2010/main" val="751210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023876"/>
          </a:xfrm>
        </p:spPr>
        <p:txBody>
          <a:bodyPr/>
          <a:lstStyle/>
          <a:p>
            <a:r>
              <a:rPr lang="en-US" dirty="0"/>
              <a:t>transfer occurs only within a court system</a:t>
            </a:r>
          </a:p>
        </p:txBody>
      </p:sp>
    </p:spTree>
    <p:extLst>
      <p:ext uri="{BB962C8B-B14F-4D97-AF65-F5344CB8AC3E}">
        <p14:creationId xmlns:p14="http://schemas.microsoft.com/office/powerpoint/2010/main" val="2346719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153662"/>
          </a:xfrm>
        </p:spPr>
        <p:txBody>
          <a:bodyPr>
            <a:normAutofit/>
          </a:bodyPr>
          <a:lstStyle/>
          <a:p>
            <a:r>
              <a:rPr lang="en-US" dirty="0"/>
              <a:t>28 U.S.C. § 1406. CURE OR WAIVER OF DEFECTS</a:t>
            </a:r>
            <a:br>
              <a:rPr lang="en-US" dirty="0"/>
            </a:br>
            <a:r>
              <a:rPr lang="en-US" dirty="0"/>
              <a:t/>
            </a:r>
            <a:br>
              <a:rPr lang="en-US" dirty="0"/>
            </a:br>
            <a:r>
              <a:rPr lang="en-US" dirty="0"/>
              <a:t>(a) The district court of a district in which is filed a case laying venue in the wrong division or district shall dismiss, or if it be in the interest of justice, transfer such case to any district or division in which it could have been brought.</a:t>
            </a:r>
          </a:p>
        </p:txBody>
      </p:sp>
    </p:spTree>
    <p:extLst>
      <p:ext uri="{BB962C8B-B14F-4D97-AF65-F5344CB8AC3E}">
        <p14:creationId xmlns:p14="http://schemas.microsoft.com/office/powerpoint/2010/main" val="3755678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22" y="365125"/>
            <a:ext cx="10639978" cy="6076970"/>
          </a:xfrm>
        </p:spPr>
        <p:txBody>
          <a:bodyPr/>
          <a:lstStyle/>
          <a:p>
            <a:r>
              <a:rPr lang="en-US" dirty="0"/>
              <a:t>waiver of the defense of venue </a:t>
            </a:r>
          </a:p>
        </p:txBody>
      </p:sp>
    </p:spTree>
    <p:extLst>
      <p:ext uri="{BB962C8B-B14F-4D97-AF65-F5344CB8AC3E}">
        <p14:creationId xmlns:p14="http://schemas.microsoft.com/office/powerpoint/2010/main" val="762297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608" y="365125"/>
            <a:ext cx="10510192" cy="5911789"/>
          </a:xfrm>
        </p:spPr>
        <p:txBody>
          <a:bodyPr/>
          <a:lstStyle/>
          <a:p>
            <a:r>
              <a:rPr lang="en-US" dirty="0"/>
              <a:t>may a court bring up lack of venue </a:t>
            </a:r>
            <a:r>
              <a:rPr lang="en-US" dirty="0" err="1"/>
              <a:t>sua</a:t>
            </a:r>
            <a:r>
              <a:rPr lang="en-US" dirty="0"/>
              <a:t> </a:t>
            </a:r>
            <a:r>
              <a:rPr lang="en-US" dirty="0" err="1"/>
              <a:t>sponte</a:t>
            </a:r>
            <a:r>
              <a:rPr lang="en-US" dirty="0"/>
              <a:t>?</a:t>
            </a:r>
          </a:p>
        </p:txBody>
      </p:sp>
    </p:spTree>
    <p:extLst>
      <p:ext uri="{BB962C8B-B14F-4D97-AF65-F5344CB8AC3E}">
        <p14:creationId xmlns:p14="http://schemas.microsoft.com/office/powerpoint/2010/main" val="349438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3600"/>
              <a:t>Sec. 1391. - Venue generally </a:t>
            </a:r>
            <a:br>
              <a:rPr lang="en-US" altLang="en-US" sz="3600"/>
            </a:br>
            <a:r>
              <a:rPr lang="en-US" altLang="en-US" sz="3600"/>
              <a:t>(b) Venue in general.--A civil action may be brought in--</a:t>
            </a:r>
            <a:br>
              <a:rPr lang="en-US" altLang="en-US" sz="3600"/>
            </a:br>
            <a:r>
              <a:rPr lang="en-US" altLang="en-US" sz="3600"/>
              <a:t>(1) a judicial district in which any defendant resides, if all defendants are residents of the State in which the district is located;</a:t>
            </a:r>
            <a:br>
              <a:rPr lang="en-US" altLang="en-US" sz="3600"/>
            </a:br>
            <a:r>
              <a:rPr lang="en-US" altLang="en-US" sz="3600"/>
              <a:t>(2) a judicial district in which a substantial part of the events or omissions giving rise to the claim occurred, or a substantial part of property that is the subject of the action is situated; </a:t>
            </a:r>
            <a:br>
              <a:rPr lang="en-US" altLang="en-US" sz="3600"/>
            </a:br>
            <a:endParaRPr lang="en-US" altLang="en-US" sz="3600"/>
          </a:p>
        </p:txBody>
      </p:sp>
    </p:spTree>
    <p:extLst>
      <p:ext uri="{BB962C8B-B14F-4D97-AF65-F5344CB8AC3E}">
        <p14:creationId xmlns:p14="http://schemas.microsoft.com/office/powerpoint/2010/main" val="3812913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060727"/>
          </a:xfrm>
        </p:spPr>
        <p:txBody>
          <a:bodyPr/>
          <a:lstStyle/>
          <a:p>
            <a:r>
              <a:rPr lang="en-US" dirty="0"/>
              <a:t>w</a:t>
            </a:r>
            <a:r>
              <a:rPr lang="en-US" dirty="0" smtClean="0"/>
              <a:t>hat if there is venue in the district but there is a better district that also has venue?</a:t>
            </a:r>
            <a:endParaRPr lang="en-US" dirty="0"/>
          </a:p>
        </p:txBody>
      </p:sp>
    </p:spTree>
    <p:extLst>
      <p:ext uri="{BB962C8B-B14F-4D97-AF65-F5344CB8AC3E}">
        <p14:creationId xmlns:p14="http://schemas.microsoft.com/office/powerpoint/2010/main" val="2854940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transfer from a district with venue to a more convenient one with venue</a:t>
            </a:r>
          </a:p>
        </p:txBody>
      </p:sp>
    </p:spTree>
    <p:extLst>
      <p:ext uri="{BB962C8B-B14F-4D97-AF65-F5344CB8AC3E}">
        <p14:creationId xmlns:p14="http://schemas.microsoft.com/office/powerpoint/2010/main" val="2155177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715" y="365125"/>
            <a:ext cx="10575085" cy="6053373"/>
          </a:xfrm>
        </p:spPr>
        <p:txBody>
          <a:bodyPr>
            <a:normAutofit/>
          </a:bodyPr>
          <a:lstStyle/>
          <a:p>
            <a:r>
              <a:rPr lang="en-US" dirty="0"/>
              <a:t>28 U.S.C. § 1404. CHANGE OF VENUE</a:t>
            </a:r>
            <a:br>
              <a:rPr lang="en-US" dirty="0"/>
            </a:br>
            <a:r>
              <a:rPr lang="en-US" dirty="0"/>
              <a:t/>
            </a:r>
            <a:br>
              <a:rPr lang="en-US" dirty="0"/>
            </a:br>
            <a:r>
              <a:rPr lang="en-US" dirty="0"/>
              <a:t>(a) For the convenience of parties and witnesses, in the interest of justice, a district court may transfer any civil action to any other district or division where it might have been brought or to any district or division to which all parties have consented.</a:t>
            </a:r>
          </a:p>
        </p:txBody>
      </p:sp>
    </p:spTree>
    <p:extLst>
      <p:ext uri="{BB962C8B-B14F-4D97-AF65-F5344CB8AC3E}">
        <p14:creationId xmlns:p14="http://schemas.microsoft.com/office/powerpoint/2010/main" val="29142246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6311248"/>
          </a:xfrm>
        </p:spPr>
        <p:txBody>
          <a:bodyPr/>
          <a:lstStyle/>
          <a:p>
            <a:r>
              <a:rPr lang="en-US" dirty="0"/>
              <a:t>w</a:t>
            </a:r>
            <a:r>
              <a:rPr lang="en-US" dirty="0" smtClean="0"/>
              <a:t>hat if there is venue in the district but the best place for the action to be brought is outside the USD?</a:t>
            </a:r>
            <a:endParaRPr lang="en-US" dirty="0"/>
          </a:p>
        </p:txBody>
      </p:sp>
    </p:spTree>
    <p:extLst>
      <p:ext uri="{BB962C8B-B14F-4D97-AF65-F5344CB8AC3E}">
        <p14:creationId xmlns:p14="http://schemas.microsoft.com/office/powerpoint/2010/main" val="4033723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835" y="365125"/>
            <a:ext cx="10757965" cy="6165461"/>
          </a:xfrm>
        </p:spPr>
        <p:txBody>
          <a:bodyPr/>
          <a:lstStyle/>
          <a:p>
            <a:r>
              <a:rPr lang="en-US" dirty="0"/>
              <a:t>forum non </a:t>
            </a:r>
            <a:r>
              <a:rPr lang="en-US" dirty="0" err="1"/>
              <a:t>conveniens</a:t>
            </a:r>
            <a:r>
              <a:rPr lang="en-US" dirty="0"/>
              <a:t> </a:t>
            </a:r>
          </a:p>
        </p:txBody>
      </p:sp>
    </p:spTree>
    <p:extLst>
      <p:ext uri="{BB962C8B-B14F-4D97-AF65-F5344CB8AC3E}">
        <p14:creationId xmlns:p14="http://schemas.microsoft.com/office/powerpoint/2010/main" val="3619315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6098305"/>
          </a:xfrm>
        </p:spPr>
        <p:txBody>
          <a:bodyPr/>
          <a:lstStyle/>
          <a:p>
            <a:r>
              <a:rPr lang="en-US" dirty="0"/>
              <a:t>t</a:t>
            </a:r>
            <a:r>
              <a:rPr lang="en-US" dirty="0" smtClean="0"/>
              <a:t>ransfer under 1404</a:t>
            </a:r>
            <a:endParaRPr lang="en-US" dirty="0"/>
          </a:p>
        </p:txBody>
      </p:sp>
    </p:spTree>
    <p:extLst>
      <p:ext uri="{BB962C8B-B14F-4D97-AF65-F5344CB8AC3E}">
        <p14:creationId xmlns:p14="http://schemas.microsoft.com/office/powerpoint/2010/main" val="2297475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100568"/>
          </a:xfrm>
        </p:spPr>
        <p:txBody>
          <a:bodyPr/>
          <a:lstStyle/>
          <a:p>
            <a:r>
              <a:rPr lang="en-US" dirty="0"/>
              <a:t>MACMUNN v. ELI LILLY CO.</a:t>
            </a:r>
            <a:br>
              <a:rPr lang="en-US" dirty="0"/>
            </a:br>
            <a:r>
              <a:rPr lang="en-US" dirty="0"/>
              <a:t>559 F. Supp. 2d 58 (D.D.C. 2008)</a:t>
            </a:r>
          </a:p>
        </p:txBody>
      </p:sp>
    </p:spTree>
    <p:extLst>
      <p:ext uri="{BB962C8B-B14F-4D97-AF65-F5344CB8AC3E}">
        <p14:creationId xmlns:p14="http://schemas.microsoft.com/office/powerpoint/2010/main" val="3918611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25" y="365125"/>
            <a:ext cx="10669475" cy="6212656"/>
          </a:xfrm>
        </p:spPr>
        <p:txBody>
          <a:bodyPr/>
          <a:lstStyle/>
          <a:p>
            <a:r>
              <a:rPr lang="en-US" dirty="0"/>
              <a:t>why did the plaintiff choose DC?</a:t>
            </a:r>
          </a:p>
        </p:txBody>
      </p:sp>
    </p:spTree>
    <p:extLst>
      <p:ext uri="{BB962C8B-B14F-4D97-AF65-F5344CB8AC3E}">
        <p14:creationId xmlns:p14="http://schemas.microsoft.com/office/powerpoint/2010/main" val="4152631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887394"/>
          </a:xfrm>
        </p:spPr>
        <p:txBody>
          <a:bodyPr/>
          <a:lstStyle/>
          <a:p>
            <a:r>
              <a:rPr lang="en-US" dirty="0"/>
              <a:t>why is removal possible?</a:t>
            </a:r>
          </a:p>
        </p:txBody>
      </p:sp>
    </p:spTree>
    <p:extLst>
      <p:ext uri="{BB962C8B-B14F-4D97-AF65-F5344CB8AC3E}">
        <p14:creationId xmlns:p14="http://schemas.microsoft.com/office/powerpoint/2010/main" val="3974785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6332237"/>
          </a:xfrm>
        </p:spPr>
        <p:txBody>
          <a:bodyPr/>
          <a:lstStyle/>
          <a:p>
            <a:r>
              <a:rPr lang="en-US" dirty="0"/>
              <a:t>why is there venue in D.D.C.?</a:t>
            </a:r>
          </a:p>
        </p:txBody>
      </p:sp>
    </p:spTree>
    <p:extLst>
      <p:ext uri="{BB962C8B-B14F-4D97-AF65-F5344CB8AC3E}">
        <p14:creationId xmlns:p14="http://schemas.microsoft.com/office/powerpoint/2010/main" val="3101280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7353300" cy="4765675"/>
          </a:xfrm>
        </p:spPr>
        <p:txBody>
          <a:bodyPr>
            <a:normAutofit fontScale="90000"/>
          </a:bodyPr>
          <a:lstStyle/>
          <a:p>
            <a:pPr algn="l" eaLnBrk="1" hangingPunct="1"/>
            <a:r>
              <a:rPr lang="en-US" altLang="en-US"/>
              <a:t>(c) Residency.--For all venue purposes--</a:t>
            </a:r>
            <a:br>
              <a:rPr lang="en-US" altLang="en-US"/>
            </a:br>
            <a:r>
              <a:rPr lang="en-US" altLang="en-US"/>
              <a:t>(1) a natural person, including an alien lawfully admitted for permanent residence in the United States, shall be deemed to reside in the judicial district in which that person is domiciled;</a:t>
            </a:r>
          </a:p>
        </p:txBody>
      </p:sp>
    </p:spTree>
    <p:extLst>
      <p:ext uri="{BB962C8B-B14F-4D97-AF65-F5344CB8AC3E}">
        <p14:creationId xmlns:p14="http://schemas.microsoft.com/office/powerpoint/2010/main" val="39474026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23" y="365125"/>
            <a:ext cx="10651777" cy="6041574"/>
          </a:xfrm>
        </p:spPr>
        <p:txBody>
          <a:bodyPr/>
          <a:lstStyle/>
          <a:p>
            <a:r>
              <a:rPr lang="en-US" dirty="0"/>
              <a:t>why was there PJ in DC?</a:t>
            </a:r>
          </a:p>
        </p:txBody>
      </p:sp>
    </p:spTree>
    <p:extLst>
      <p:ext uri="{BB962C8B-B14F-4D97-AF65-F5344CB8AC3E}">
        <p14:creationId xmlns:p14="http://schemas.microsoft.com/office/powerpoint/2010/main" val="42567820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198513"/>
          </a:xfrm>
        </p:spPr>
        <p:txBody>
          <a:bodyPr/>
          <a:lstStyle/>
          <a:p>
            <a:r>
              <a:rPr lang="en-US" dirty="0"/>
              <a:t>t</a:t>
            </a:r>
            <a:r>
              <a:rPr lang="en-US" dirty="0" smtClean="0"/>
              <a:t>wo questions concerning transfer under 1404</a:t>
            </a:r>
            <a:br>
              <a:rPr lang="en-US" dirty="0" smtClean="0"/>
            </a:br>
            <a:r>
              <a:rPr lang="en-US" dirty="0"/>
              <a:t/>
            </a:r>
            <a:br>
              <a:rPr lang="en-US" dirty="0"/>
            </a:br>
            <a:r>
              <a:rPr lang="en-US" dirty="0" smtClean="0"/>
              <a:t>1)  could the action have been brought in D. Mass.?</a:t>
            </a:r>
            <a:br>
              <a:rPr lang="en-US" dirty="0" smtClean="0"/>
            </a:br>
            <a:r>
              <a:rPr lang="en-US" dirty="0"/>
              <a:t/>
            </a:r>
            <a:br>
              <a:rPr lang="en-US" dirty="0"/>
            </a:br>
            <a:r>
              <a:rPr lang="en-US" dirty="0" smtClean="0"/>
              <a:t>2) do considerations of convenience and the interests of justice weigh in favor of transfer?</a:t>
            </a:r>
            <a:endParaRPr lang="en-US" dirty="0"/>
          </a:p>
        </p:txBody>
      </p:sp>
    </p:spTree>
    <p:extLst>
      <p:ext uri="{BB962C8B-B14F-4D97-AF65-F5344CB8AC3E}">
        <p14:creationId xmlns:p14="http://schemas.microsoft.com/office/powerpoint/2010/main" val="1575047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124" y="365125"/>
            <a:ext cx="10657676" cy="6189058"/>
          </a:xfrm>
        </p:spPr>
        <p:txBody>
          <a:bodyPr>
            <a:noAutofit/>
          </a:bodyPr>
          <a:lstStyle/>
          <a:p>
            <a:r>
              <a:rPr lang="en-US" sz="3200" dirty="0"/>
              <a:t>As 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a:t>
            </a:r>
          </a:p>
        </p:txBody>
      </p:sp>
    </p:spTree>
    <p:extLst>
      <p:ext uri="{BB962C8B-B14F-4D97-AF65-F5344CB8AC3E}">
        <p14:creationId xmlns:p14="http://schemas.microsoft.com/office/powerpoint/2010/main" val="36926913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5935386"/>
          </a:xfrm>
        </p:spPr>
        <p:txBody>
          <a:bodyPr/>
          <a:lstStyle/>
          <a:p>
            <a:r>
              <a:rPr lang="en-US" dirty="0"/>
              <a:t>shouldn’t the transfer lead to dismissal on statute of limitations grounds?</a:t>
            </a:r>
          </a:p>
        </p:txBody>
      </p:sp>
    </p:spTree>
    <p:extLst>
      <p:ext uri="{BB962C8B-B14F-4D97-AF65-F5344CB8AC3E}">
        <p14:creationId xmlns:p14="http://schemas.microsoft.com/office/powerpoint/2010/main" val="25104684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253951"/>
          </a:xfrm>
        </p:spPr>
        <p:txBody>
          <a:bodyPr/>
          <a:lstStyle/>
          <a:p>
            <a:r>
              <a:rPr lang="en-US" dirty="0"/>
              <a:t>Van </a:t>
            </a:r>
            <a:r>
              <a:rPr lang="en-US" dirty="0" err="1"/>
              <a:t>Dusen</a:t>
            </a:r>
            <a:r>
              <a:rPr lang="en-US" dirty="0"/>
              <a:t> v. Barrack, 376 U.S. 612 (1964)</a:t>
            </a:r>
          </a:p>
        </p:txBody>
      </p:sp>
    </p:spTree>
    <p:extLst>
      <p:ext uri="{BB962C8B-B14F-4D97-AF65-F5344CB8AC3E}">
        <p14:creationId xmlns:p14="http://schemas.microsoft.com/office/powerpoint/2010/main" val="4190263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728" y="365125"/>
            <a:ext cx="10693072" cy="5982581"/>
          </a:xfrm>
        </p:spPr>
        <p:txBody>
          <a:bodyPr/>
          <a:lstStyle/>
          <a:p>
            <a:r>
              <a:rPr lang="en-US" dirty="0"/>
              <a:t>forum selection clauses</a:t>
            </a:r>
          </a:p>
        </p:txBody>
      </p:sp>
    </p:spTree>
    <p:extLst>
      <p:ext uri="{BB962C8B-B14F-4D97-AF65-F5344CB8AC3E}">
        <p14:creationId xmlns:p14="http://schemas.microsoft.com/office/powerpoint/2010/main" val="20360905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123357"/>
          </a:xfrm>
        </p:spPr>
        <p:txBody>
          <a:bodyPr/>
          <a:lstStyle/>
          <a:p>
            <a:r>
              <a:rPr lang="en-US" dirty="0"/>
              <a:t>i</a:t>
            </a:r>
            <a:r>
              <a:rPr lang="en-US" dirty="0" smtClean="0"/>
              <a:t>magine that a contract between the Ps and D said that the Ps’ claim had to be litigated in Wyoming</a:t>
            </a:r>
            <a:br>
              <a:rPr lang="en-US" dirty="0" smtClean="0"/>
            </a:br>
            <a:r>
              <a:rPr lang="en-US" dirty="0"/>
              <a:t/>
            </a:r>
            <a:br>
              <a:rPr lang="en-US" dirty="0"/>
            </a:br>
            <a:r>
              <a:rPr lang="en-US" dirty="0" smtClean="0"/>
              <a:t>what would the D argue to get the case dismissed/transferred?</a:t>
            </a:r>
            <a:br>
              <a:rPr lang="en-US" dirty="0" smtClean="0"/>
            </a:br>
            <a:r>
              <a:rPr lang="en-US" dirty="0"/>
              <a:t/>
            </a:r>
            <a:br>
              <a:rPr lang="en-US" dirty="0"/>
            </a:br>
            <a:r>
              <a:rPr lang="en-US" dirty="0"/>
              <a:t>h</a:t>
            </a:r>
            <a:r>
              <a:rPr lang="en-US" dirty="0" smtClean="0"/>
              <a:t>ow would the court decide?</a:t>
            </a:r>
            <a:endParaRPr lang="en-US" dirty="0"/>
          </a:p>
        </p:txBody>
      </p:sp>
    </p:spTree>
    <p:extLst>
      <p:ext uri="{BB962C8B-B14F-4D97-AF65-F5344CB8AC3E}">
        <p14:creationId xmlns:p14="http://schemas.microsoft.com/office/powerpoint/2010/main" val="176481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7429500" cy="4651375"/>
          </a:xfrm>
        </p:spPr>
        <p:txBody>
          <a:bodyPr>
            <a:normAutofit fontScale="90000"/>
          </a:bodyPr>
          <a:lstStyle/>
          <a:p>
            <a:pPr algn="l" eaLnBrk="1" hangingPunct="1"/>
            <a:r>
              <a:rPr lang="en-US" altLang="en-US"/>
              <a:t>1391(c)(3) </a:t>
            </a:r>
            <a:br>
              <a:rPr lang="en-US" altLang="en-US"/>
            </a:br>
            <a:r>
              <a:rPr lang="en-US" altLang="en-US"/>
              <a:t>a defendant not resident in the United States may be sued in any judicial district, and the joinder of such a defendant shall be disregarded in determining where the action may be brought with respect to other defendants.</a:t>
            </a:r>
            <a:r>
              <a:rPr lang="en-US" altLang="en-US" b="1"/>
              <a:t/>
            </a:r>
            <a:br>
              <a:rPr lang="en-US" altLang="en-US" b="1"/>
            </a:br>
            <a:endParaRPr lang="en-US" altLang="en-US"/>
          </a:p>
        </p:txBody>
      </p:sp>
    </p:spTree>
    <p:extLst>
      <p:ext uri="{BB962C8B-B14F-4D97-AF65-F5344CB8AC3E}">
        <p14:creationId xmlns:p14="http://schemas.microsoft.com/office/powerpoint/2010/main" val="2446096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76200"/>
            <a:ext cx="9144000" cy="6705600"/>
          </a:xfrm>
        </p:spPr>
        <p:txBody>
          <a:bodyPr/>
          <a:lstStyle/>
          <a:p>
            <a:pPr algn="l" eaLnBrk="1" hangingPunct="1"/>
            <a:r>
              <a:rPr lang="en-US" altLang="en-US" sz="3200" dirty="0"/>
              <a:t>Residence of corporations and unincorporated associations:</a:t>
            </a:r>
            <a:br>
              <a:rPr lang="en-US" altLang="en-US" sz="3200" dirty="0"/>
            </a:br>
            <a:r>
              <a:rPr lang="en-US" altLang="en-US" sz="3200" dirty="0"/>
              <a:t/>
            </a:r>
            <a:br>
              <a:rPr lang="en-US" altLang="en-US" sz="3200" dirty="0"/>
            </a:br>
            <a:r>
              <a:rPr lang="en-US" altLang="en-US" sz="3200" dirty="0"/>
              <a:t>§ 1391(c)(2) </a:t>
            </a:r>
            <a:br>
              <a:rPr lang="en-US" altLang="en-US" sz="3200" dirty="0"/>
            </a:br>
            <a:r>
              <a:rPr lang="en-US" altLang="en-US" sz="3200" dirty="0"/>
              <a:t>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a:t>
            </a:r>
            <a:br>
              <a:rPr lang="en-US" altLang="en-US" sz="3200" dirty="0"/>
            </a:b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4232653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38288" y="76200"/>
            <a:ext cx="9053512" cy="6781800"/>
          </a:xfrm>
        </p:spPr>
        <p:txBody>
          <a:bodyPr/>
          <a:lstStyle/>
          <a:p>
            <a:pPr algn="l" eaLnBrk="1" hangingPunct="1"/>
            <a:r>
              <a:rPr lang="en-US" altLang="en-US" sz="3200"/>
              <a:t>(d)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a:t>
            </a:r>
          </a:p>
        </p:txBody>
      </p:sp>
    </p:spTree>
    <p:extLst>
      <p:ext uri="{BB962C8B-B14F-4D97-AF65-F5344CB8AC3E}">
        <p14:creationId xmlns:p14="http://schemas.microsoft.com/office/powerpoint/2010/main" val="1116110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15330" y="164757"/>
            <a:ext cx="12076670" cy="2578444"/>
          </a:xfrm>
        </p:spPr>
        <p:txBody>
          <a:bodyPr>
            <a:noAutofit/>
          </a:bodyPr>
          <a:lstStyle/>
          <a:p>
            <a:pPr algn="l" eaLnBrk="1" hangingPunct="1"/>
            <a:r>
              <a:rPr lang="en-US" altLang="en-US" sz="2400" dirty="0"/>
              <a:t>P (S.F. – N.D. Cal.) sues the D1 Corp. &amp; the D2 Corp. </a:t>
            </a:r>
            <a:br>
              <a:rPr lang="en-US" altLang="en-US" sz="2400" dirty="0"/>
            </a:br>
            <a:r>
              <a:rPr lang="en-US" altLang="en-US" sz="2400" dirty="0"/>
              <a:t>Suit is a Cal. state law breach of contract action concerning a contract signed in San Francisco for the construction of a hospital in Albany (N.D.N.Y.)</a:t>
            </a:r>
            <a:br>
              <a:rPr lang="en-US" altLang="en-US" sz="2400" dirty="0"/>
            </a:br>
            <a:r>
              <a:rPr lang="en-US" altLang="en-US" sz="2400" dirty="0"/>
              <a:t>D1 Corp. built foundation; D2 Corp. built structure</a:t>
            </a:r>
            <a:br>
              <a:rPr lang="en-US" altLang="en-US" sz="2400" dirty="0"/>
            </a:br>
            <a:r>
              <a:rPr lang="en-US" altLang="en-US" sz="2400" dirty="0"/>
              <a:t>D1 Corp. incorporated in Delaware (D. Del.); main office in NYC (S.D.N.Y.); large branch office in Philadelphia (E.D. Pa.)</a:t>
            </a:r>
            <a:br>
              <a:rPr lang="en-US" altLang="en-US" sz="2400" dirty="0"/>
            </a:br>
            <a:r>
              <a:rPr lang="en-US" altLang="en-US" sz="2400" dirty="0"/>
              <a:t>D2 Corp. incorporated in Delaware (D. Del.); main office in Pittsburgh (W.D. Pa.); large branch office in Boston (D. Mass.)</a:t>
            </a:r>
          </a:p>
        </p:txBody>
      </p:sp>
      <p:pic>
        <p:nvPicPr>
          <p:cNvPr id="3072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95564"/>
            <a:ext cx="64579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2412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063626"/>
            <a:ext cx="9067800" cy="4937125"/>
          </a:xfrm>
        </p:spPr>
        <p:txBody>
          <a:bodyPr/>
          <a:lstStyle/>
          <a:p>
            <a:pPr eaLnBrk="1" hangingPunct="1"/>
            <a:r>
              <a:rPr lang="en-US" altLang="en-US"/>
              <a:t>1391(b)(3) if there is no district in which an action may otherwise be brought as provided in this section, any judicial district in which any defendant is subject to the court's personal jurisdiction with respect to such action.</a:t>
            </a:r>
          </a:p>
        </p:txBody>
      </p:sp>
    </p:spTree>
    <p:extLst>
      <p:ext uri="{BB962C8B-B14F-4D97-AF65-F5344CB8AC3E}">
        <p14:creationId xmlns:p14="http://schemas.microsoft.com/office/powerpoint/2010/main" val="2788146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692</Words>
  <Application>Microsoft Office PowerPoint</Application>
  <PresentationFormat>Widescreen</PresentationFormat>
  <Paragraphs>46</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Wed., Oct. 17</vt:lpstr>
      <vt:lpstr>venue in federal court</vt:lpstr>
      <vt:lpstr>Sec. 1391. - Venue generally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vt:lpstr>
      <vt:lpstr>(c) Residency.--For all venue purposes-- (1) a natural person, including an alien lawfully admitted for permanent residence in the United States, shall be deemed to reside in the judicial district in which that person is domiciled;</vt:lpstr>
      <vt:lpstr>1391(c)(3)  a defendant not resident in the United States may be sued in any judicial district, and the joinder of such a defendant shall be disregarded in determining where the action may be brought with respect to other defendants. </vt:lpstr>
      <vt:lpstr>Residence of corporations and unincorporated associations:  § 1391(c)(2)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  </vt:lpstr>
      <vt:lpstr>(d)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vt:lpstr>
      <vt:lpstr>P (S.F. – N.D. Cal.) sues the D1 Corp. &amp; the D2 Corp.  Suit is a Cal. state law breach of contract action concerning a contract signed in San Francisco for the construction of a hospital in Albany (N.D.N.Y.) D1 Corp. built foundation; D2 Corp. built structure D1 Corp. incorporated in Delaware (D. Del.); main office in NYC (S.D.N.Y.); large branch office in Philadelphia (E.D. Pa.) D2 Corp. incorporated in Delaware (D. Del.); main office in Pittsburgh (W.D. Pa.); large branch office in Boston (D. Mass.)</vt:lpstr>
      <vt:lpstr>1391(b)(3) if there is no district in which an action may otherwise be brought as provided in this section, any judicial district in which any defendant is subject to the court's personal jurisdiction with respect to such action.</vt:lpstr>
      <vt:lpstr>P (S.F. – N.D. Cal.) sues the D1 (S.D.N.Y) &amp; D2 (E.D. Pa) Suit is breach of contract action concerning a contract signed in San Francisco for the construction of a hospital in Paris D1 built foundation; D2 built structure</vt:lpstr>
      <vt:lpstr>P (S.F. – N.D. Cal.) sues the D1 (S.D.N.Y) &amp; D2 (E.D. Pa) Suit is breach of contract action concerning a contract signed in London for the construction of a hospital in Paris D1 built foundation; D2 built structure</vt:lpstr>
      <vt:lpstr>venue and removal</vt:lpstr>
      <vt:lpstr>assume that in World-Wide Volkswagen the action had been originally been brought in federal court in the E.D. Okla. (where the accident occurred)  set aside PJ and SMJ  is there venue?</vt:lpstr>
      <vt:lpstr>Uffner v. La Reunion Francaise (1st Cir. 2001)</vt:lpstr>
      <vt:lpstr>D’s defenses?</vt:lpstr>
      <vt:lpstr>what does district court do?</vt:lpstr>
      <vt:lpstr>SMJ?</vt:lpstr>
      <vt:lpstr>PJ?</vt:lpstr>
      <vt:lpstr>venue?</vt:lpstr>
      <vt:lpstr>Sec. 1391. - Venue generally  (b) Venue in general.--A civil action may be brought in--   (2) a judicial district in which a substantial part of the events or omissions giving rise to the claim occurred, or a substantial part of property that is the subject of the action is situated;  </vt:lpstr>
      <vt:lpstr>but-for test  v.  evidence test</vt:lpstr>
      <vt:lpstr>is PR a convenient forum? </vt:lpstr>
      <vt:lpstr>what if there is no venue in the district…?</vt:lpstr>
      <vt:lpstr>dismissal for improper venue</vt:lpstr>
      <vt:lpstr>transfer from a district without venue to one with venue</vt:lpstr>
      <vt:lpstr>transfer occurs only within a court system</vt:lpstr>
      <vt:lpstr>28 U.S.C. § 1406. CURE OR WAIVER OF DEFECTS  (a) The district court of a district in which is filed a case laying venue in the wrong division or district shall dismiss, or if it be in the interest of justice, transfer such case to any district or division in which it could have been brought.</vt:lpstr>
      <vt:lpstr>waiver of the defense of venue </vt:lpstr>
      <vt:lpstr>may a court bring up lack of venue sua sponte?</vt:lpstr>
      <vt:lpstr>what if there is venue in the district but there is a better district that also has venue?</vt:lpstr>
      <vt:lpstr>transfer from a district with venue to a more convenient one with venue</vt:lpstr>
      <vt:lpstr>28 U.S.C. § 1404. CHANGE OF VENUE  (a) For the convenience of parties and witnesses, in the interest of justice, a district court may transfer any civil action to any other district or division where it might have been brought or to any district or division to which all parties have consented.</vt:lpstr>
      <vt:lpstr>what if there is venue in the district but the best place for the action to be brought is outside the USD?</vt:lpstr>
      <vt:lpstr>forum non conveniens </vt:lpstr>
      <vt:lpstr>transfer under 1404</vt:lpstr>
      <vt:lpstr>MACMUNN v. ELI LILLY CO. 559 F. Supp. 2d 58 (D.D.C. 2008)</vt:lpstr>
      <vt:lpstr>why did the plaintiff choose DC?</vt:lpstr>
      <vt:lpstr>why is removal possible?</vt:lpstr>
      <vt:lpstr>why is there venue in D.D.C.?</vt:lpstr>
      <vt:lpstr>why was there PJ in DC?</vt:lpstr>
      <vt:lpstr>two questions concerning transfer under 1404  1)  could the action have been brought in D. Mass.?  2) do considerations of convenience and the interests of justice weigh in favor of transfer?</vt:lpstr>
      <vt:lpstr>As 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vt:lpstr>
      <vt:lpstr>shouldn’t the transfer lead to dismissal on statute of limitations grounds?</vt:lpstr>
      <vt:lpstr>Van Dusen v. Barrack, 376 U.S. 612 (1964)</vt:lpstr>
      <vt:lpstr>forum selection clauses</vt:lpstr>
      <vt:lpstr>imagine that a contract between the Ps and D said that the Ps’ claim had to be litigated in Wyoming  what would the D argue to get the case dismissed/transferred?  how would the court decide?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95</cp:revision>
  <cp:lastPrinted>2017-09-13T16:30:23Z</cp:lastPrinted>
  <dcterms:created xsi:type="dcterms:W3CDTF">2017-09-12T14:18:22Z</dcterms:created>
  <dcterms:modified xsi:type="dcterms:W3CDTF">2018-10-17T17:23:01Z</dcterms:modified>
</cp:coreProperties>
</file>