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7" r:id="rId2"/>
    <p:sldId id="345" r:id="rId3"/>
    <p:sldId id="374" r:id="rId4"/>
    <p:sldId id="375" r:id="rId5"/>
    <p:sldId id="376" r:id="rId6"/>
    <p:sldId id="349" r:id="rId7"/>
    <p:sldId id="350" r:id="rId8"/>
    <p:sldId id="369" r:id="rId9"/>
    <p:sldId id="370" r:id="rId10"/>
    <p:sldId id="372" r:id="rId11"/>
    <p:sldId id="373" r:id="rId12"/>
    <p:sldId id="351" r:id="rId13"/>
    <p:sldId id="352" r:id="rId14"/>
    <p:sldId id="353" r:id="rId15"/>
    <p:sldId id="354" r:id="rId16"/>
    <p:sldId id="355" r:id="rId17"/>
    <p:sldId id="356" r:id="rId18"/>
    <p:sldId id="357" r:id="rId19"/>
    <p:sldId id="358" r:id="rId20"/>
    <p:sldId id="359" r:id="rId21"/>
    <p:sldId id="360" r:id="rId22"/>
    <p:sldId id="377" r:id="rId23"/>
    <p:sldId id="361" r:id="rId24"/>
    <p:sldId id="362" r:id="rId25"/>
    <p:sldId id="363" r:id="rId26"/>
    <p:sldId id="364" r:id="rId27"/>
    <p:sldId id="365" r:id="rId28"/>
    <p:sldId id="366" r:id="rId29"/>
    <p:sldId id="367" r:id="rId30"/>
    <p:sldId id="378" r:id="rId31"/>
    <p:sldId id="379" r:id="rId32"/>
    <p:sldId id="380" r:id="rId33"/>
    <p:sldId id="368" r:id="rId34"/>
    <p:sldId id="381"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94660"/>
  </p:normalViewPr>
  <p:slideViewPr>
    <p:cSldViewPr snapToGrid="0">
      <p:cViewPr varScale="1">
        <p:scale>
          <a:sx n="78" d="100"/>
          <a:sy n="78"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80F1E3A-DCA1-4F2E-ADDD-6E1B58497F06}" type="datetimeFigureOut">
              <a:rPr lang="en-US" smtClean="0"/>
              <a:t>4/12/2017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471508A-966C-4CC5-9985-ADD227ADA2C0}" type="slidenum">
              <a:rPr lang="en-US" smtClean="0"/>
              <a:t>‹#›</a:t>
            </a:fld>
            <a:endParaRPr lang="en-US"/>
          </a:p>
        </p:txBody>
      </p:sp>
    </p:spTree>
    <p:extLst>
      <p:ext uri="{BB962C8B-B14F-4D97-AF65-F5344CB8AC3E}">
        <p14:creationId xmlns:p14="http://schemas.microsoft.com/office/powerpoint/2010/main" val="21955326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58332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92894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282206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1DC7E-84D0-4A67-A385-778DDCA1C24B}"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09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1DC7E-84D0-4A67-A385-778DDCA1C24B}" type="datetimeFigureOut">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01403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1DC7E-84D0-4A67-A385-778DDCA1C24B}"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402152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1DC7E-84D0-4A67-A385-778DDCA1C24B}" type="datetimeFigureOut">
              <a:rPr lang="en-US" smtClean="0"/>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387733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1DC7E-84D0-4A67-A385-778DDCA1C24B}" type="datetimeFigureOut">
              <a:rPr lang="en-US" smtClean="0"/>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919628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1DC7E-84D0-4A67-A385-778DDCA1C24B}" type="datetimeFigureOut">
              <a:rPr lang="en-US" smtClean="0"/>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49882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351725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1DC7E-84D0-4A67-A385-778DDCA1C24B}" type="datetimeFigureOut">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7BBBF7-E048-4F5C-AAB4-2DCEF0417E47}" type="slidenum">
              <a:rPr lang="en-US" smtClean="0"/>
              <a:t>‹#›</a:t>
            </a:fld>
            <a:endParaRPr lang="en-US"/>
          </a:p>
        </p:txBody>
      </p:sp>
    </p:spTree>
    <p:extLst>
      <p:ext uri="{BB962C8B-B14F-4D97-AF65-F5344CB8AC3E}">
        <p14:creationId xmlns:p14="http://schemas.microsoft.com/office/powerpoint/2010/main" val="145873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1DC7E-84D0-4A67-A385-778DDCA1C24B}" type="datetimeFigureOut">
              <a:rPr lang="en-US" smtClean="0"/>
              <a:t>4/12/2017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BBBF7-E048-4F5C-AAB4-2DCEF0417E47}" type="slidenum">
              <a:rPr lang="en-US" smtClean="0"/>
              <a:t>‹#›</a:t>
            </a:fld>
            <a:endParaRPr lang="en-US"/>
          </a:p>
        </p:txBody>
      </p:sp>
    </p:spTree>
    <p:extLst>
      <p:ext uri="{BB962C8B-B14F-4D97-AF65-F5344CB8AC3E}">
        <p14:creationId xmlns:p14="http://schemas.microsoft.com/office/powerpoint/2010/main" val="3527636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738563" y="274638"/>
            <a:ext cx="4672012" cy="6278562"/>
          </a:xfrm>
        </p:spPr>
        <p:txBody>
          <a:bodyPr/>
          <a:lstStyle/>
          <a:p>
            <a:pPr eaLnBrk="1" hangingPunct="1"/>
            <a:r>
              <a:rPr lang="en-US" altLang="en-US" dirty="0" smtClean="0"/>
              <a:t>Wed. Apr. 12</a:t>
            </a:r>
          </a:p>
        </p:txBody>
      </p:sp>
    </p:spTree>
    <p:extLst>
      <p:ext uri="{BB962C8B-B14F-4D97-AF65-F5344CB8AC3E}">
        <p14:creationId xmlns:p14="http://schemas.microsoft.com/office/powerpoint/2010/main" val="1898512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smtClean="0"/>
              <a:t>P sues D1 in Cal. state </a:t>
            </a:r>
            <a:r>
              <a:rPr lang="en-US" dirty="0" err="1" smtClean="0"/>
              <a:t>ct</a:t>
            </a:r>
            <a:r>
              <a:rPr lang="en-US" dirty="0" smtClean="0"/>
              <a:t> concerning property damages in connection with an accident</a:t>
            </a:r>
            <a:br>
              <a:rPr lang="en-US" dirty="0" smtClean="0"/>
            </a:br>
            <a:r>
              <a:rPr lang="en-US" dirty="0"/>
              <a:t/>
            </a:r>
            <a:br>
              <a:rPr lang="en-US" dirty="0"/>
            </a:br>
            <a:r>
              <a:rPr lang="en-US" dirty="0" smtClean="0"/>
              <a:t>D1 wins, P is determined to be contributorily negligent</a:t>
            </a:r>
            <a:br>
              <a:rPr lang="en-US" dirty="0" smtClean="0"/>
            </a:br>
            <a:r>
              <a:rPr lang="en-US" dirty="0"/>
              <a:t/>
            </a:r>
            <a:br>
              <a:rPr lang="en-US" dirty="0"/>
            </a:br>
            <a:r>
              <a:rPr lang="en-US" dirty="0" smtClean="0"/>
              <a:t>P sues D2 in Cal</a:t>
            </a:r>
            <a:r>
              <a:rPr lang="en-US" dirty="0"/>
              <a:t>. state </a:t>
            </a:r>
            <a:r>
              <a:rPr lang="en-US" dirty="0" err="1"/>
              <a:t>ct</a:t>
            </a:r>
            <a:r>
              <a:rPr lang="en-US" dirty="0"/>
              <a:t> </a:t>
            </a:r>
            <a:r>
              <a:rPr lang="en-US" dirty="0" smtClean="0"/>
              <a:t>for property damages </a:t>
            </a:r>
            <a:r>
              <a:rPr lang="en-US" dirty="0"/>
              <a:t>in connection with </a:t>
            </a:r>
            <a:r>
              <a:rPr lang="en-US" dirty="0" smtClean="0"/>
              <a:t>same accident</a:t>
            </a:r>
            <a:endParaRPr lang="en-US" dirty="0"/>
          </a:p>
        </p:txBody>
      </p:sp>
    </p:spTree>
    <p:extLst>
      <p:ext uri="{BB962C8B-B14F-4D97-AF65-F5344CB8AC3E}">
        <p14:creationId xmlns:p14="http://schemas.microsoft.com/office/powerpoint/2010/main" val="197261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smtClean="0"/>
              <a:t>P1 sues D in Cal. state </a:t>
            </a:r>
            <a:r>
              <a:rPr lang="en-US" dirty="0" err="1" smtClean="0"/>
              <a:t>ct</a:t>
            </a:r>
            <a:r>
              <a:rPr lang="en-US" dirty="0" smtClean="0"/>
              <a:t> concerning property damages in connection with an accident</a:t>
            </a:r>
            <a:br>
              <a:rPr lang="en-US" dirty="0" smtClean="0"/>
            </a:br>
            <a:r>
              <a:rPr lang="en-US" dirty="0"/>
              <a:t/>
            </a:r>
            <a:br>
              <a:rPr lang="en-US" dirty="0"/>
            </a:br>
            <a:r>
              <a:rPr lang="en-US" dirty="0" smtClean="0"/>
              <a:t>P1 wins, D is determined to be negligent</a:t>
            </a:r>
            <a:br>
              <a:rPr lang="en-US" dirty="0" smtClean="0"/>
            </a:br>
            <a:r>
              <a:rPr lang="en-US" dirty="0"/>
              <a:t/>
            </a:r>
            <a:br>
              <a:rPr lang="en-US" dirty="0"/>
            </a:br>
            <a:r>
              <a:rPr lang="en-US" dirty="0" smtClean="0"/>
              <a:t>P2 sues D in Cal</a:t>
            </a:r>
            <a:r>
              <a:rPr lang="en-US" dirty="0"/>
              <a:t>. state </a:t>
            </a:r>
            <a:r>
              <a:rPr lang="en-US" dirty="0" err="1"/>
              <a:t>ct</a:t>
            </a:r>
            <a:r>
              <a:rPr lang="en-US" dirty="0"/>
              <a:t> </a:t>
            </a:r>
            <a:r>
              <a:rPr lang="en-US" dirty="0" smtClean="0"/>
              <a:t>for property damages </a:t>
            </a:r>
            <a:r>
              <a:rPr lang="en-US" dirty="0"/>
              <a:t>in connection with </a:t>
            </a:r>
            <a:r>
              <a:rPr lang="en-US" dirty="0" smtClean="0"/>
              <a:t>same accident</a:t>
            </a:r>
            <a:endParaRPr lang="en-US" dirty="0"/>
          </a:p>
        </p:txBody>
      </p:sp>
    </p:spTree>
    <p:extLst>
      <p:ext uri="{BB962C8B-B14F-4D97-AF65-F5344CB8AC3E}">
        <p14:creationId xmlns:p14="http://schemas.microsoft.com/office/powerpoint/2010/main" val="264650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Fauntleroy v Lum</a:t>
            </a:r>
            <a:br>
              <a:rPr lang="en-US" altLang="en-US" smtClean="0"/>
            </a:br>
            <a:r>
              <a:rPr lang="en-US" altLang="en-US" smtClean="0"/>
              <a:t>(US 1908)</a:t>
            </a:r>
          </a:p>
        </p:txBody>
      </p:sp>
    </p:spTree>
    <p:extLst>
      <p:ext uri="{BB962C8B-B14F-4D97-AF65-F5344CB8AC3E}">
        <p14:creationId xmlns:p14="http://schemas.microsoft.com/office/powerpoint/2010/main" val="93959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1524000" y="0"/>
            <a:ext cx="9144000" cy="6858000"/>
          </a:xfrm>
        </p:spPr>
        <p:txBody>
          <a:bodyPr/>
          <a:lstStyle/>
          <a:p>
            <a:r>
              <a:rPr lang="en-US" altLang="en-US" smtClean="0"/>
              <a:t>The main argument urged by the defendant to sustain the judgment below is addressed to the jurisdiction of the Mississippi courts. The laws of Mississippi make dealing in futures a misdemeanor, and provide that contracts of that sort, made without intent to deliver the commodity or to pay the price, "shall not be enforced by any court." The defendant contends that this language deprives the Mississippi courts of jurisdiction, and that the case is like Anglo-American Provision Co. v. Davis Provision Co. There, the New York statutes refused to provide a court into which a foreign corporation could come, except upon causes of action arising within the state, etc., and it was held that the State of New York was under no constitutional obligation to give jurisdiction to its supreme court against its will. One question is whether that decision is in point.</a:t>
            </a:r>
          </a:p>
        </p:txBody>
      </p:sp>
    </p:spTree>
    <p:extLst>
      <p:ext uri="{BB962C8B-B14F-4D97-AF65-F5344CB8AC3E}">
        <p14:creationId xmlns:p14="http://schemas.microsoft.com/office/powerpoint/2010/main" val="3889497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524000" y="0"/>
            <a:ext cx="8686800" cy="6126163"/>
          </a:xfrm>
        </p:spPr>
        <p:txBody>
          <a:bodyPr/>
          <a:lstStyle/>
          <a:p>
            <a:r>
              <a:rPr lang="en-US" altLang="en-US" smtClean="0"/>
              <a:t>The case quoted concerned a statute plainly dealing with the authority and jurisdiction of the New York court. The statute now before us seems to us only to lay down a rule of decision. The Mississippi court in which this action was brought is a court of general jurisdiction, and would have to decide upon the validity of the bar if the suit upon the award or upon the original cause of action had been brought there. The words "shall not be enforced by any court" are simply another, possibly less emphatic, way of saying that an action shall not be brought to enforce such contracts.</a:t>
            </a:r>
          </a:p>
        </p:txBody>
      </p:sp>
    </p:spTree>
    <p:extLst>
      <p:ext uri="{BB962C8B-B14F-4D97-AF65-F5344CB8AC3E}">
        <p14:creationId xmlns:p14="http://schemas.microsoft.com/office/powerpoint/2010/main" val="3787823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459684" y="1317072"/>
            <a:ext cx="8751116" cy="4809091"/>
          </a:xfrm>
        </p:spPr>
        <p:txBody>
          <a:bodyPr/>
          <a:lstStyle/>
          <a:p>
            <a:r>
              <a:rPr lang="en-US" altLang="en-US" dirty="0" smtClean="0"/>
              <a:t>Assume the Mississippi statute had been jurisdictional</a:t>
            </a:r>
          </a:p>
          <a:p>
            <a:r>
              <a:rPr lang="en-US" altLang="en-US" dirty="0" smtClean="0"/>
              <a:t>Would that have made a difference?</a:t>
            </a:r>
          </a:p>
        </p:txBody>
      </p:sp>
    </p:spTree>
    <p:extLst>
      <p:ext uri="{BB962C8B-B14F-4D97-AF65-F5344CB8AC3E}">
        <p14:creationId xmlns:p14="http://schemas.microsoft.com/office/powerpoint/2010/main" val="2468469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18" y="365125"/>
            <a:ext cx="10758182" cy="6060842"/>
          </a:xfrm>
        </p:spPr>
        <p:txBody>
          <a:bodyPr/>
          <a:lstStyle/>
          <a:p>
            <a:r>
              <a:rPr lang="en-US" dirty="0" smtClean="0"/>
              <a:t>Anglo-Am </a:t>
            </a:r>
            <a:r>
              <a:rPr lang="en-US" dirty="0"/>
              <a:t>Provision v Davis </a:t>
            </a:r>
            <a:br>
              <a:rPr lang="en-US" dirty="0"/>
            </a:br>
            <a:r>
              <a:rPr lang="en-US" dirty="0"/>
              <a:t/>
            </a:r>
            <a:br>
              <a:rPr lang="en-US" dirty="0"/>
            </a:br>
            <a:r>
              <a:rPr lang="en-US" dirty="0" smtClean="0"/>
              <a:t>NY </a:t>
            </a:r>
            <a:r>
              <a:rPr lang="en-US" dirty="0"/>
              <a:t>could refuse </a:t>
            </a:r>
            <a:r>
              <a:rPr lang="en-US" dirty="0" err="1" smtClean="0"/>
              <a:t>jurid</a:t>
            </a:r>
            <a:r>
              <a:rPr lang="en-US" dirty="0" smtClean="0"/>
              <a:t>. </a:t>
            </a:r>
            <a:r>
              <a:rPr lang="en-US" dirty="0"/>
              <a:t>to out of state </a:t>
            </a:r>
            <a:r>
              <a:rPr lang="en-US" dirty="0" smtClean="0"/>
              <a:t>corporate </a:t>
            </a:r>
            <a:r>
              <a:rPr lang="en-US" dirty="0"/>
              <a:t>Ps for suits on judgments rendered out of state between out of state </a:t>
            </a:r>
            <a:r>
              <a:rPr lang="en-US" dirty="0" err="1" smtClean="0"/>
              <a:t>corp’s</a:t>
            </a:r>
            <a:r>
              <a:rPr lang="en-US" dirty="0" smtClean="0"/>
              <a:t> </a:t>
            </a:r>
            <a:r>
              <a:rPr lang="en-US" dirty="0"/>
              <a:t>where the original cause of action arose out of state</a:t>
            </a:r>
            <a:br>
              <a:rPr lang="en-US" dirty="0"/>
            </a:br>
            <a:endParaRPr lang="en-US" dirty="0"/>
          </a:p>
        </p:txBody>
      </p:sp>
    </p:spTree>
    <p:extLst>
      <p:ext uri="{BB962C8B-B14F-4D97-AF65-F5344CB8AC3E}">
        <p14:creationId xmlns:p14="http://schemas.microsoft.com/office/powerpoint/2010/main" val="90214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673" y="365125"/>
            <a:ext cx="10800127" cy="6077620"/>
          </a:xfrm>
        </p:spPr>
        <p:txBody>
          <a:bodyPr/>
          <a:lstStyle/>
          <a:p>
            <a:r>
              <a:rPr lang="en-US" dirty="0" smtClean="0"/>
              <a:t>“Of </a:t>
            </a:r>
            <a:r>
              <a:rPr lang="en-US" dirty="0"/>
              <a:t>course, a want of jurisdiction over either the person or the subject matter might be shown. </a:t>
            </a:r>
            <a:r>
              <a:rPr lang="en-US" dirty="0" smtClean="0"/>
              <a:t>But</a:t>
            </a:r>
            <a:r>
              <a:rPr lang="en-US" dirty="0"/>
              <a:t>, as the jurisdiction of the Missouri court is not open to dispute, the judgment cannot be impeached in Mississippi even if it went upon a misapprehension of the Mississippi law</a:t>
            </a:r>
            <a:r>
              <a:rPr lang="en-US" dirty="0" smtClean="0"/>
              <a:t>.”</a:t>
            </a:r>
            <a:endParaRPr lang="en-US" dirty="0"/>
          </a:p>
        </p:txBody>
      </p:sp>
    </p:spTree>
    <p:extLst>
      <p:ext uri="{BB962C8B-B14F-4D97-AF65-F5344CB8AC3E}">
        <p14:creationId xmlns:p14="http://schemas.microsoft.com/office/powerpoint/2010/main" val="2378796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952" y="365125"/>
            <a:ext cx="10707848" cy="5884673"/>
          </a:xfrm>
        </p:spPr>
        <p:txBody>
          <a:bodyPr/>
          <a:lstStyle/>
          <a:p>
            <a:pPr lvl="0"/>
            <a:r>
              <a:rPr lang="en-US" dirty="0"/>
              <a:t>Does it make sense to have broad allowance for public policy </a:t>
            </a:r>
            <a:r>
              <a:rPr lang="en-US" dirty="0" smtClean="0"/>
              <a:t>in </a:t>
            </a:r>
            <a:r>
              <a:rPr lang="en-US" dirty="0"/>
              <a:t>choice of law and </a:t>
            </a:r>
            <a:r>
              <a:rPr lang="en-US" dirty="0" smtClean="0"/>
              <a:t>to forbid it for recognition </a:t>
            </a:r>
            <a:r>
              <a:rPr lang="en-US" dirty="0"/>
              <a:t>of </a:t>
            </a:r>
            <a:r>
              <a:rPr lang="en-US" dirty="0" smtClean="0"/>
              <a:t>judgments?</a:t>
            </a:r>
            <a:r>
              <a:rPr lang="en-US" dirty="0"/>
              <a:t/>
            </a:r>
            <a:br>
              <a:rPr lang="en-US" dirty="0"/>
            </a:br>
            <a:endParaRPr lang="en-US" dirty="0"/>
          </a:p>
        </p:txBody>
      </p:sp>
    </p:spTree>
    <p:extLst>
      <p:ext uri="{BB962C8B-B14F-4D97-AF65-F5344CB8AC3E}">
        <p14:creationId xmlns:p14="http://schemas.microsoft.com/office/powerpoint/2010/main" val="2595006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Yarborough v Yarborough</a:t>
            </a:r>
            <a:br>
              <a:rPr lang="en-US" altLang="en-US" smtClean="0"/>
            </a:br>
            <a:r>
              <a:rPr lang="en-US" altLang="en-US" smtClean="0"/>
              <a:t>(US 1933)</a:t>
            </a:r>
          </a:p>
        </p:txBody>
      </p:sp>
    </p:spTree>
    <p:extLst>
      <p:ext uri="{BB962C8B-B14F-4D97-AF65-F5344CB8AC3E}">
        <p14:creationId xmlns:p14="http://schemas.microsoft.com/office/powerpoint/2010/main" val="2014057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smtClean="0"/>
              <a:t>Privileges &amp; Immunities Clause</a:t>
            </a:r>
            <a:br>
              <a:rPr lang="en-US" dirty="0" smtClean="0"/>
            </a:br>
            <a:endParaRPr lang="en-US" dirty="0" smtClean="0"/>
          </a:p>
        </p:txBody>
      </p:sp>
    </p:spTree>
    <p:extLst>
      <p:ext uri="{BB962C8B-B14F-4D97-AF65-F5344CB8AC3E}">
        <p14:creationId xmlns:p14="http://schemas.microsoft.com/office/powerpoint/2010/main" val="1550566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007" y="365125"/>
            <a:ext cx="10749793" cy="6027286"/>
          </a:xfrm>
        </p:spPr>
        <p:txBody>
          <a:bodyPr>
            <a:normAutofit fontScale="90000"/>
          </a:bodyPr>
          <a:lstStyle/>
          <a:p>
            <a:r>
              <a:rPr lang="en-US" i="1" dirty="0"/>
              <a:t>First.</a:t>
            </a:r>
            <a:r>
              <a:rPr lang="en-US" dirty="0"/>
              <a:t> It was contended below in the trial court, and there held, that the provision of the decree of the Georgia court directing the payment to R. D. Blowers, trustee, of </a:t>
            </a:r>
            <a:r>
              <a:rPr lang="en-US" dirty="0" smtClean="0"/>
              <a:t>$</a:t>
            </a:r>
            <a:r>
              <a:rPr lang="en-US" dirty="0"/>
              <a:t>1,750 to </a:t>
            </a:r>
            <a:r>
              <a:rPr lang="en-US" dirty="0" smtClean="0"/>
              <a:t>be “expended </a:t>
            </a:r>
            <a:r>
              <a:rPr lang="en-US" dirty="0"/>
              <a:t>by him in his discretion for the benefit of the minor child, including her education, support, maintenance, medical attention and other necessary items of </a:t>
            </a:r>
            <a:r>
              <a:rPr lang="en-US" dirty="0" smtClean="0"/>
              <a:t>expenditure,” was </a:t>
            </a:r>
            <a:r>
              <a:rPr lang="en-US" dirty="0"/>
              <a:t>not intended to relieve the father from all further liability to support Sadie. This contention appears to have been abandoned. </a:t>
            </a:r>
            <a:br>
              <a:rPr lang="en-US" dirty="0"/>
            </a:br>
            <a:endParaRPr lang="en-US" dirty="0"/>
          </a:p>
        </p:txBody>
      </p:sp>
    </p:spTree>
    <p:extLst>
      <p:ext uri="{BB962C8B-B14F-4D97-AF65-F5344CB8AC3E}">
        <p14:creationId xmlns:p14="http://schemas.microsoft.com/office/powerpoint/2010/main" val="2588675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840" y="365125"/>
            <a:ext cx="10774960" cy="5817561"/>
          </a:xfrm>
        </p:spPr>
        <p:txBody>
          <a:bodyPr/>
          <a:lstStyle/>
          <a:p>
            <a:r>
              <a:rPr lang="en-US" i="1" dirty="0"/>
              <a:t>Third.</a:t>
            </a:r>
            <a:r>
              <a:rPr lang="en-US" dirty="0"/>
              <a:t> It is contended that the Georgia decree is not binding upon Sadie, because she was not a formal party to the suit, was not served with process, and no guardian </a:t>
            </a:r>
            <a:r>
              <a:rPr lang="en-US" i="1" dirty="0"/>
              <a:t>ad litem</a:t>
            </a:r>
            <a:r>
              <a:rPr lang="en-US" dirty="0"/>
              <a:t> was appointed for her therein. In Georgia, as elsewhere, a property right of a minor can ordinarily be affected by legal proceedings only if these requirements are complied with.</a:t>
            </a:r>
          </a:p>
        </p:txBody>
      </p:sp>
    </p:spTree>
    <p:extLst>
      <p:ext uri="{BB962C8B-B14F-4D97-AF65-F5344CB8AC3E}">
        <p14:creationId xmlns:p14="http://schemas.microsoft.com/office/powerpoint/2010/main" val="1537373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072745"/>
          </a:xfrm>
        </p:spPr>
        <p:txBody>
          <a:bodyPr/>
          <a:lstStyle/>
          <a:p>
            <a:r>
              <a:rPr lang="en-US" dirty="0"/>
              <a:t>c</a:t>
            </a:r>
            <a:r>
              <a:rPr lang="en-US" dirty="0" smtClean="0"/>
              <a:t>an a child support judgment ever really be final?</a:t>
            </a:r>
            <a:endParaRPr lang="en-US" dirty="0"/>
          </a:p>
        </p:txBody>
      </p:sp>
    </p:spTree>
    <p:extLst>
      <p:ext uri="{BB962C8B-B14F-4D97-AF65-F5344CB8AC3E}">
        <p14:creationId xmlns:p14="http://schemas.microsoft.com/office/powerpoint/2010/main" val="71338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052453"/>
          </a:xfrm>
        </p:spPr>
        <p:txBody>
          <a:bodyPr/>
          <a:lstStyle/>
          <a:p>
            <a:r>
              <a:rPr lang="en-US" dirty="0"/>
              <a:t>I</a:t>
            </a:r>
            <a:r>
              <a:rPr lang="en-US" dirty="0" smtClean="0"/>
              <a:t>s </a:t>
            </a:r>
            <a:r>
              <a:rPr lang="en-US" dirty="0"/>
              <a:t>SC treating the Ga judgment any worse than its own </a:t>
            </a:r>
            <a:r>
              <a:rPr lang="en-US" dirty="0" smtClean="0"/>
              <a:t>judgments?</a:t>
            </a:r>
            <a:endParaRPr lang="en-US" dirty="0"/>
          </a:p>
        </p:txBody>
      </p:sp>
    </p:spTree>
    <p:extLst>
      <p:ext uri="{BB962C8B-B14F-4D97-AF65-F5344CB8AC3E}">
        <p14:creationId xmlns:p14="http://schemas.microsoft.com/office/powerpoint/2010/main" val="1574066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524000" y="304800"/>
            <a:ext cx="8686800" cy="6553200"/>
          </a:xfrm>
        </p:spPr>
        <p:txBody>
          <a:bodyPr/>
          <a:lstStyle/>
          <a:p>
            <a:r>
              <a:rPr lang="en-US" altLang="en-US" smtClean="0"/>
              <a:t>Stone, J., dissenting</a:t>
            </a:r>
          </a:p>
          <a:p>
            <a:r>
              <a:rPr lang="en-US" altLang="en-US" smtClean="0"/>
              <a:t>“For present purposes, we may take it that the Georgia decree, as the statutes and decisions of the state declare, is unalterable, and, as pronounced, is effective to govern the rights of the parties in Georgia. But there is nothing the decree itself or in the history of the proceedings which led to it to suggest that it was rendered with any purpose or intent to regulate or control the relationship of parent and child, or the duties which flow from it, in places outside the State of Georgia where they might later come to reside.”</a:t>
            </a:r>
          </a:p>
        </p:txBody>
      </p:sp>
    </p:spTree>
    <p:extLst>
      <p:ext uri="{BB962C8B-B14F-4D97-AF65-F5344CB8AC3E}">
        <p14:creationId xmlns:p14="http://schemas.microsoft.com/office/powerpoint/2010/main" val="28221314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1905000" y="228600"/>
            <a:ext cx="8305800" cy="5897563"/>
          </a:xfrm>
        </p:spPr>
        <p:txBody>
          <a:bodyPr/>
          <a:lstStyle/>
          <a:p>
            <a:r>
              <a:rPr lang="en-US" altLang="en-US" smtClean="0"/>
              <a:t>“It would be going further than this Court has been willing to go in any decision to say that the power of a state to pass judgment upon the sanity of its own citizen could be foreclosed by an earlier judgment of the court of some other state dealing with the same subject matter.”</a:t>
            </a:r>
          </a:p>
        </p:txBody>
      </p:sp>
    </p:spTree>
    <p:extLst>
      <p:ext uri="{BB962C8B-B14F-4D97-AF65-F5344CB8AC3E}">
        <p14:creationId xmlns:p14="http://schemas.microsoft.com/office/powerpoint/2010/main" val="272809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676400" y="152400"/>
            <a:ext cx="8534400" cy="6553200"/>
          </a:xfrm>
        </p:spPr>
        <p:txBody>
          <a:bodyPr/>
          <a:lstStyle/>
          <a:p>
            <a:pPr marL="342900" lvl="2" indent="-342900"/>
            <a:r>
              <a:rPr lang="en-US" altLang="en-US" sz="2800" smtClean="0"/>
              <a:t>“Parties who have in one state litigated the proper construction of a will disposing of realty are not, by the judgment there, concluded in another state where the testator's realty is located. Nor will a divorce decree seeking to apportion the rights of the parties to realty be conclusive with respect to land outside the state. The interest of a state in controlling all the legal incidents of real property located within its boundaries is deemed so complete and so vital to the exercise of its sovereign powers of government within its own territory as to exclude any control over them by the statutes or judgments of other states.”</a:t>
            </a:r>
          </a:p>
          <a:p>
            <a:endParaRPr lang="en-US" altLang="en-US" smtClean="0"/>
          </a:p>
        </p:txBody>
      </p:sp>
    </p:spTree>
    <p:extLst>
      <p:ext uri="{BB962C8B-B14F-4D97-AF65-F5344CB8AC3E}">
        <p14:creationId xmlns:p14="http://schemas.microsoft.com/office/powerpoint/2010/main" val="25545420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2057400" y="457200"/>
            <a:ext cx="8153400" cy="5668963"/>
          </a:xfrm>
        </p:spPr>
        <p:txBody>
          <a:bodyPr/>
          <a:lstStyle/>
          <a:p>
            <a:r>
              <a:rPr lang="en-US" altLang="en-US" smtClean="0"/>
              <a:t>“More than once, this Court has approved the doctrine that a state need give no effect to judgments for conviction of crime or for penalties procured in a sister state.” </a:t>
            </a:r>
          </a:p>
        </p:txBody>
      </p:sp>
    </p:spTree>
    <p:extLst>
      <p:ext uri="{BB962C8B-B14F-4D97-AF65-F5344CB8AC3E}">
        <p14:creationId xmlns:p14="http://schemas.microsoft.com/office/powerpoint/2010/main" val="1821832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1981200" y="304800"/>
            <a:ext cx="8229600" cy="5821363"/>
          </a:xfrm>
        </p:spPr>
        <p:txBody>
          <a:bodyPr/>
          <a:lstStyle/>
          <a:p>
            <a:r>
              <a:rPr lang="en-US" altLang="en-US" smtClean="0"/>
              <a:t>Georgia has mutuality requirement for issue preclusion</a:t>
            </a:r>
          </a:p>
          <a:p>
            <a:r>
              <a:rPr lang="en-US" altLang="en-US" smtClean="0"/>
              <a:t>Alabama does not</a:t>
            </a:r>
          </a:p>
          <a:p>
            <a:r>
              <a:rPr lang="en-US" altLang="en-US" smtClean="0"/>
              <a:t>P sues D in Georgia state court</a:t>
            </a:r>
          </a:p>
          <a:p>
            <a:r>
              <a:rPr lang="en-US" altLang="en-US" smtClean="0"/>
              <a:t>D is found negligent</a:t>
            </a:r>
          </a:p>
          <a:p>
            <a:r>
              <a:rPr lang="en-US" altLang="en-US" smtClean="0"/>
              <a:t>P2 sues D in Alabama state court concerning same accident</a:t>
            </a:r>
          </a:p>
          <a:p>
            <a:r>
              <a:rPr lang="en-US" altLang="en-US" smtClean="0"/>
              <a:t>May P2 issue preclude D from relitigating his negligence?</a:t>
            </a:r>
          </a:p>
          <a:p>
            <a:endParaRPr lang="en-US" altLang="en-US" smtClean="0"/>
          </a:p>
        </p:txBody>
      </p:sp>
    </p:spTree>
    <p:extLst>
      <p:ext uri="{BB962C8B-B14F-4D97-AF65-F5344CB8AC3E}">
        <p14:creationId xmlns:p14="http://schemas.microsoft.com/office/powerpoint/2010/main" val="3409691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Durfee v Duke</a:t>
            </a:r>
            <a:br>
              <a:rPr lang="en-US" altLang="en-US" smtClean="0"/>
            </a:br>
            <a:r>
              <a:rPr lang="en-US" altLang="en-US" smtClean="0"/>
              <a:t>(US 1963)</a:t>
            </a:r>
          </a:p>
        </p:txBody>
      </p:sp>
    </p:spTree>
    <p:extLst>
      <p:ext uri="{BB962C8B-B14F-4D97-AF65-F5344CB8AC3E}">
        <p14:creationId xmlns:p14="http://schemas.microsoft.com/office/powerpoint/2010/main" val="2054152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altLang="en-US" smtClean="0"/>
              <a:t>State cannot withhold from non-residents something important (something bearing on the vitality of the nation as a single entity) </a:t>
            </a:r>
          </a:p>
          <a:p>
            <a:pPr eaLnBrk="1" hangingPunct="1"/>
            <a:r>
              <a:rPr lang="en-US" altLang="en-US" smtClean="0"/>
              <a:t>Unless there is a substantial reason for discrimination</a:t>
            </a:r>
          </a:p>
          <a:p>
            <a:pPr eaLnBrk="1" hangingPunct="1"/>
            <a:r>
              <a:rPr lang="en-US" altLang="en-US" smtClean="0"/>
              <a:t>and the means chosen (namely state citizenship) bears a substantial relationship to achieving the end</a:t>
            </a:r>
          </a:p>
          <a:p>
            <a:pPr eaLnBrk="1" hangingPunct="1"/>
            <a:endParaRPr lang="en-US" altLang="en-US" smtClean="0"/>
          </a:p>
        </p:txBody>
      </p:sp>
    </p:spTree>
    <p:extLst>
      <p:ext uri="{BB962C8B-B14F-4D97-AF65-F5344CB8AC3E}">
        <p14:creationId xmlns:p14="http://schemas.microsoft.com/office/powerpoint/2010/main" val="2034397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5875037"/>
          </a:xfrm>
        </p:spPr>
        <p:txBody>
          <a:bodyPr/>
          <a:lstStyle/>
          <a:p>
            <a:r>
              <a:rPr lang="en-US" dirty="0"/>
              <a:t>p</a:t>
            </a:r>
            <a:r>
              <a:rPr lang="en-US" dirty="0" smtClean="0"/>
              <a:t>ersonal jurisdiction</a:t>
            </a:r>
            <a:endParaRPr lang="en-US" dirty="0"/>
          </a:p>
        </p:txBody>
      </p:sp>
    </p:spTree>
    <p:extLst>
      <p:ext uri="{BB962C8B-B14F-4D97-AF65-F5344CB8AC3E}">
        <p14:creationId xmlns:p14="http://schemas.microsoft.com/office/powerpoint/2010/main" val="8778808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060389"/>
          </a:xfrm>
        </p:spPr>
        <p:txBody>
          <a:bodyPr/>
          <a:lstStyle/>
          <a:p>
            <a:r>
              <a:rPr lang="en-US" dirty="0"/>
              <a:t>s</a:t>
            </a:r>
            <a:r>
              <a:rPr lang="en-US" dirty="0" smtClean="0"/>
              <a:t>ubject matter jurisdiction</a:t>
            </a:r>
            <a:endParaRPr lang="en-US" dirty="0"/>
          </a:p>
        </p:txBody>
      </p:sp>
    </p:spTree>
    <p:extLst>
      <p:ext uri="{BB962C8B-B14F-4D97-AF65-F5344CB8AC3E}">
        <p14:creationId xmlns:p14="http://schemas.microsoft.com/office/powerpoint/2010/main" val="908852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697" y="365125"/>
            <a:ext cx="10810103" cy="5986248"/>
          </a:xfrm>
        </p:spPr>
        <p:txBody>
          <a:bodyPr/>
          <a:lstStyle/>
          <a:p>
            <a:r>
              <a:rPr lang="en-US" dirty="0" smtClean="0"/>
              <a:t>- P sues D in federal court</a:t>
            </a:r>
            <a:br>
              <a:rPr lang="en-US" dirty="0" smtClean="0"/>
            </a:br>
            <a:r>
              <a:rPr lang="en-US" dirty="0" smtClean="0"/>
              <a:t>- there is no federal SMJ but no one notices</a:t>
            </a:r>
            <a:br>
              <a:rPr lang="en-US" dirty="0" smtClean="0"/>
            </a:br>
            <a:r>
              <a:rPr lang="en-US" dirty="0" smtClean="0"/>
              <a:t>- the time for appeal is over</a:t>
            </a:r>
            <a:br>
              <a:rPr lang="en-US" dirty="0" smtClean="0"/>
            </a:br>
            <a:r>
              <a:rPr lang="en-US" dirty="0" smtClean="0"/>
              <a:t>- P then sues D in state court on the federal judgment</a:t>
            </a:r>
            <a:br>
              <a:rPr lang="en-US" dirty="0" smtClean="0"/>
            </a:br>
            <a:r>
              <a:rPr lang="en-US" dirty="0" smtClean="0"/>
              <a:t>- can D collaterally attack the judgment for lack of SMJ?</a:t>
            </a:r>
            <a:br>
              <a:rPr lang="en-US" dirty="0" smtClean="0"/>
            </a:br>
            <a:endParaRPr lang="en-US" dirty="0"/>
          </a:p>
        </p:txBody>
      </p:sp>
    </p:spTree>
    <p:extLst>
      <p:ext uri="{BB962C8B-B14F-4D97-AF65-F5344CB8AC3E}">
        <p14:creationId xmlns:p14="http://schemas.microsoft.com/office/powerpoint/2010/main" val="1045638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Kalb v Feuerstein (US 1940)</a:t>
            </a:r>
          </a:p>
        </p:txBody>
      </p:sp>
      <p:sp>
        <p:nvSpPr>
          <p:cNvPr id="24579" name="Content Placeholder 2"/>
          <p:cNvSpPr>
            <a:spLocks noGrp="1"/>
          </p:cNvSpPr>
          <p:nvPr>
            <p:ph idx="1"/>
          </p:nvPr>
        </p:nvSpPr>
        <p:spPr>
          <a:xfrm>
            <a:off x="1905000" y="1600200"/>
            <a:ext cx="8305800" cy="5029200"/>
          </a:xfrm>
        </p:spPr>
        <p:txBody>
          <a:bodyPr/>
          <a:lstStyle/>
          <a:p>
            <a:r>
              <a:rPr lang="en-US" altLang="en-US" smtClean="0"/>
              <a:t>State ct took jurisd over a foreclosure proceeding – as a result farmer lost farm</a:t>
            </a:r>
          </a:p>
          <a:p>
            <a:r>
              <a:rPr lang="en-US" altLang="en-US" smtClean="0"/>
              <a:t>State judgment not given FF&amp;C because at the time a bankruptcy action was pending, which deprived state ct of jurisd</a:t>
            </a:r>
          </a:p>
          <a:p>
            <a:r>
              <a:rPr lang="en-US" altLang="en-US" smtClean="0"/>
              <a:t>State court was unaware of bankruptcy action</a:t>
            </a:r>
          </a:p>
          <a:p>
            <a:r>
              <a:rPr lang="en-US" altLang="en-US" smtClean="0"/>
              <a:t>as dictum SCt said that even if state ct found that it had jurisd over an action despite bankruptcy, the judgment could be ignored</a:t>
            </a:r>
          </a:p>
          <a:p>
            <a:endParaRPr lang="en-US" altLang="en-US" smtClean="0"/>
          </a:p>
        </p:txBody>
      </p:sp>
    </p:spTree>
    <p:extLst>
      <p:ext uri="{BB962C8B-B14F-4D97-AF65-F5344CB8AC3E}">
        <p14:creationId xmlns:p14="http://schemas.microsoft.com/office/powerpoint/2010/main" val="176584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4" y="506627"/>
            <a:ext cx="10587681" cy="5931243"/>
          </a:xfrm>
        </p:spPr>
        <p:txBody>
          <a:bodyPr/>
          <a:lstStyle/>
          <a:p>
            <a:r>
              <a:rPr lang="en-US" dirty="0" smtClean="0"/>
              <a:t>Judgment in Calif. state </a:t>
            </a:r>
            <a:r>
              <a:rPr lang="en-US" dirty="0" err="1" smtClean="0"/>
              <a:t>ct</a:t>
            </a:r>
            <a:r>
              <a:rPr lang="en-US" dirty="0" smtClean="0"/>
              <a:t/>
            </a:r>
            <a:br>
              <a:rPr lang="en-US" dirty="0" smtClean="0"/>
            </a:br>
            <a:r>
              <a:rPr lang="en-US" dirty="0" smtClean="0"/>
              <a:t>FF&amp;C ignored, resulting in an incompatible judgment in Nevada state </a:t>
            </a:r>
            <a:r>
              <a:rPr lang="en-US" dirty="0" err="1" smtClean="0"/>
              <a:t>ct</a:t>
            </a:r>
            <a:r>
              <a:rPr lang="en-US" dirty="0" smtClean="0"/>
              <a:t/>
            </a:r>
            <a:br>
              <a:rPr lang="en-US" dirty="0" smtClean="0"/>
            </a:br>
            <a:r>
              <a:rPr lang="en-US" dirty="0"/>
              <a:t/>
            </a:r>
            <a:br>
              <a:rPr lang="en-US" dirty="0"/>
            </a:br>
            <a:r>
              <a:rPr lang="en-US" dirty="0" smtClean="0"/>
              <a:t>Which judgment should an Oregon state </a:t>
            </a:r>
            <a:r>
              <a:rPr lang="en-US" dirty="0" err="1" smtClean="0"/>
              <a:t>ct</a:t>
            </a:r>
            <a:r>
              <a:rPr lang="en-US" dirty="0" smtClean="0"/>
              <a:t> respect?</a:t>
            </a:r>
            <a:endParaRPr lang="en-US" dirty="0"/>
          </a:p>
        </p:txBody>
      </p:sp>
    </p:spTree>
    <p:extLst>
      <p:ext uri="{BB962C8B-B14F-4D97-AF65-F5344CB8AC3E}">
        <p14:creationId xmlns:p14="http://schemas.microsoft.com/office/powerpoint/2010/main" val="2331121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981200" y="381000"/>
            <a:ext cx="8686800" cy="6324600"/>
          </a:xfrm>
        </p:spPr>
        <p:txBody>
          <a:bodyPr rtlCol="0">
            <a:normAutofit lnSpcReduction="10000"/>
          </a:bodyPr>
          <a:lstStyle/>
          <a:p>
            <a:pPr>
              <a:defRPr/>
            </a:pPr>
            <a:r>
              <a:rPr lang="en-US" sz="4300" dirty="0"/>
              <a:t>CT has guest statute, New York does not</a:t>
            </a:r>
          </a:p>
          <a:p>
            <a:pPr>
              <a:defRPr/>
            </a:pPr>
            <a:r>
              <a:rPr lang="en-US" sz="4300" dirty="0"/>
              <a:t>NY guest and host get into accident in CT</a:t>
            </a:r>
          </a:p>
          <a:p>
            <a:pPr>
              <a:defRPr/>
            </a:pPr>
            <a:r>
              <a:rPr lang="en-US" sz="4300" dirty="0"/>
              <a:t>Guest sues host in CT court, which – using interest analysis – does not apply guest statute</a:t>
            </a:r>
          </a:p>
          <a:p>
            <a:pPr>
              <a:defRPr/>
            </a:pPr>
            <a:r>
              <a:rPr lang="en-US" sz="4300" dirty="0"/>
              <a:t>Is the P&amp;I Clause violated, because CT provides a protection to CT defendants but not NY defendants?</a:t>
            </a:r>
          </a:p>
          <a:p>
            <a:pPr>
              <a:defRPr/>
            </a:pPr>
            <a:endParaRPr lang="en-US" dirty="0" smtClean="0"/>
          </a:p>
        </p:txBody>
      </p:sp>
    </p:spTree>
    <p:extLst>
      <p:ext uri="{BB962C8B-B14F-4D97-AF65-F5344CB8AC3E}">
        <p14:creationId xmlns:p14="http://schemas.microsoft.com/office/powerpoint/2010/main" val="1926435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686800" cy="6583362"/>
          </a:xfrm>
        </p:spPr>
        <p:txBody>
          <a:bodyPr/>
          <a:lstStyle/>
          <a:p>
            <a:pPr algn="l" eaLnBrk="1" hangingPunct="1"/>
            <a:r>
              <a:rPr lang="en-US" altLang="en-US" sz="3600"/>
              <a:t>- What if NY guest sues CT host in CT state ct for accident in CT</a:t>
            </a:r>
            <a:br>
              <a:rPr lang="en-US" altLang="en-US" sz="3600"/>
            </a:br>
            <a:r>
              <a:rPr lang="en-US" altLang="en-US" sz="3600"/>
              <a:t>- ct resolves true conflict by applying NY law</a:t>
            </a:r>
            <a:br>
              <a:rPr lang="en-US" altLang="en-US" sz="3600"/>
            </a:br>
            <a:r>
              <a:rPr lang="en-US" altLang="en-US" sz="3600"/>
              <a:t>- any P&amp;I violation?</a:t>
            </a:r>
            <a:br>
              <a:rPr lang="en-US" altLang="en-US" sz="3600"/>
            </a:br>
            <a:r>
              <a:rPr lang="en-US" altLang="en-US" sz="3600"/>
              <a:t/>
            </a:r>
            <a:br>
              <a:rPr lang="en-US" altLang="en-US" sz="3600"/>
            </a:br>
            <a:r>
              <a:rPr lang="en-US" altLang="en-US" sz="3600"/>
              <a:t>- ct resolves true conflict by applying CT guest statute</a:t>
            </a:r>
            <a:br>
              <a:rPr lang="en-US" altLang="en-US" sz="3600"/>
            </a:br>
            <a:r>
              <a:rPr lang="en-US" altLang="en-US" sz="3600"/>
              <a:t>- any P&amp;I violation?</a:t>
            </a:r>
            <a:br>
              <a:rPr lang="en-US" altLang="en-US" sz="3600"/>
            </a:br>
            <a:r>
              <a:rPr lang="en-US" altLang="en-US" sz="3600"/>
              <a:t/>
            </a:r>
            <a:br>
              <a:rPr lang="en-US" altLang="en-US" sz="3600"/>
            </a:br>
            <a:r>
              <a:rPr lang="en-US" altLang="en-US" sz="3600"/>
              <a:t/>
            </a:r>
            <a:br>
              <a:rPr lang="en-US" altLang="en-US" sz="3600"/>
            </a:br>
            <a:endParaRPr lang="en-US" altLang="en-US" sz="3600"/>
          </a:p>
        </p:txBody>
      </p:sp>
    </p:spTree>
    <p:extLst>
      <p:ext uri="{BB962C8B-B14F-4D97-AF65-F5344CB8AC3E}">
        <p14:creationId xmlns:p14="http://schemas.microsoft.com/office/powerpoint/2010/main" val="243101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81200" y="533400"/>
            <a:ext cx="8686800" cy="6096000"/>
          </a:xfrm>
        </p:spPr>
        <p:txBody>
          <a:bodyPr/>
          <a:lstStyle/>
          <a:p>
            <a:pPr eaLnBrk="1" hangingPunct="1"/>
            <a:r>
              <a:rPr lang="en-US" altLang="en-US" dirty="0" smtClean="0"/>
              <a:t>What if CT guest sues NY host for accident in CT state </a:t>
            </a:r>
            <a:r>
              <a:rPr lang="en-US" altLang="en-US" dirty="0" err="1" smtClean="0"/>
              <a:t>ct</a:t>
            </a:r>
            <a:endParaRPr lang="en-US" altLang="en-US" dirty="0" smtClean="0"/>
          </a:p>
          <a:p>
            <a:pPr eaLnBrk="1" hangingPunct="1"/>
            <a:r>
              <a:rPr lang="en-US" altLang="en-US" dirty="0" smtClean="0"/>
              <a:t>CT court, using Kramer’s approach, does not apply guest statute (because no worry about effect of fraud in CT) but does apply CT negligence law</a:t>
            </a:r>
          </a:p>
          <a:p>
            <a:pPr eaLnBrk="1" hangingPunct="1"/>
            <a:r>
              <a:rPr lang="en-US" altLang="en-US" dirty="0" smtClean="0"/>
              <a:t>Is the P&amp;I Clause violated, because CT provides a protection to CT defendants but not NY defendants?</a:t>
            </a:r>
          </a:p>
        </p:txBody>
      </p:sp>
    </p:spTree>
    <p:extLst>
      <p:ext uri="{BB962C8B-B14F-4D97-AF65-F5344CB8AC3E}">
        <p14:creationId xmlns:p14="http://schemas.microsoft.com/office/powerpoint/2010/main" val="108293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Preclusion</a:t>
            </a:r>
            <a:br>
              <a:rPr lang="en-US" altLang="en-US" smtClean="0"/>
            </a:br>
            <a:r>
              <a:rPr lang="en-US" altLang="en-US" smtClean="0"/>
              <a:t>Res Judicata</a:t>
            </a:r>
          </a:p>
        </p:txBody>
      </p:sp>
    </p:spTree>
    <p:extLst>
      <p:ext uri="{BB962C8B-B14F-4D97-AF65-F5344CB8AC3E}">
        <p14:creationId xmlns:p14="http://schemas.microsoft.com/office/powerpoint/2010/main" val="10468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208670"/>
          </a:xfrm>
        </p:spPr>
        <p:txBody>
          <a:bodyPr>
            <a:normAutofit/>
          </a:bodyPr>
          <a:lstStyle/>
          <a:p>
            <a:r>
              <a:rPr lang="en-US" dirty="0" smtClean="0"/>
              <a:t>P sues D in Cal. state </a:t>
            </a:r>
            <a:r>
              <a:rPr lang="en-US" dirty="0" err="1" smtClean="0"/>
              <a:t>ct</a:t>
            </a:r>
            <a:r>
              <a:rPr lang="en-US" dirty="0" smtClean="0"/>
              <a:t> concerning property damages in connection with an accident</a:t>
            </a:r>
            <a:br>
              <a:rPr lang="en-US" dirty="0" smtClean="0"/>
            </a:br>
            <a:r>
              <a:rPr lang="en-US" dirty="0"/>
              <a:t/>
            </a:r>
            <a:br>
              <a:rPr lang="en-US" dirty="0"/>
            </a:br>
            <a:r>
              <a:rPr lang="en-US" dirty="0" smtClean="0"/>
              <a:t>D wins</a:t>
            </a:r>
            <a:br>
              <a:rPr lang="en-US" dirty="0" smtClean="0"/>
            </a:br>
            <a:r>
              <a:rPr lang="en-US" dirty="0"/>
              <a:t/>
            </a:r>
            <a:br>
              <a:rPr lang="en-US" dirty="0"/>
            </a:br>
            <a:r>
              <a:rPr lang="en-US" dirty="0" smtClean="0"/>
              <a:t>P sues again in Cal</a:t>
            </a:r>
            <a:r>
              <a:rPr lang="en-US" dirty="0"/>
              <a:t>. state </a:t>
            </a:r>
            <a:r>
              <a:rPr lang="en-US" dirty="0" err="1"/>
              <a:t>ct</a:t>
            </a:r>
            <a:r>
              <a:rPr lang="en-US" dirty="0"/>
              <a:t> </a:t>
            </a:r>
            <a:r>
              <a:rPr lang="en-US" dirty="0" smtClean="0"/>
              <a:t>for property damages </a:t>
            </a:r>
            <a:r>
              <a:rPr lang="en-US" dirty="0"/>
              <a:t>in connection with </a:t>
            </a:r>
            <a:r>
              <a:rPr lang="en-US" dirty="0" smtClean="0"/>
              <a:t>same accident</a:t>
            </a:r>
            <a:r>
              <a:rPr lang="en-US" dirty="0"/>
              <a:t/>
            </a:r>
            <a:br>
              <a:rPr lang="en-US" dirty="0"/>
            </a:br>
            <a:r>
              <a:rPr lang="en-US" dirty="0" smtClean="0"/>
              <a:t/>
            </a:r>
            <a:br>
              <a:rPr lang="en-US" dirty="0" smtClean="0"/>
            </a:br>
            <a:r>
              <a:rPr lang="en-US" dirty="0" smtClean="0"/>
              <a:t>P sues D </a:t>
            </a:r>
            <a:r>
              <a:rPr lang="en-US" dirty="0"/>
              <a:t>in Cal. state </a:t>
            </a:r>
            <a:r>
              <a:rPr lang="en-US" dirty="0" err="1"/>
              <a:t>ct</a:t>
            </a:r>
            <a:r>
              <a:rPr lang="en-US" dirty="0" smtClean="0"/>
              <a:t> </a:t>
            </a:r>
            <a:r>
              <a:rPr lang="en-US" dirty="0"/>
              <a:t>for </a:t>
            </a:r>
            <a:r>
              <a:rPr lang="en-US" dirty="0" smtClean="0"/>
              <a:t>personal damages </a:t>
            </a:r>
            <a:r>
              <a:rPr lang="en-US" dirty="0"/>
              <a:t>in connection with same </a:t>
            </a:r>
            <a:r>
              <a:rPr lang="en-US" dirty="0" smtClean="0"/>
              <a:t>accident</a:t>
            </a:r>
            <a:endParaRPr lang="en-US" dirty="0"/>
          </a:p>
        </p:txBody>
      </p:sp>
    </p:spTree>
    <p:extLst>
      <p:ext uri="{BB962C8B-B14F-4D97-AF65-F5344CB8AC3E}">
        <p14:creationId xmlns:p14="http://schemas.microsoft.com/office/powerpoint/2010/main" val="2964629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lstStyle/>
          <a:p>
            <a:r>
              <a:rPr lang="en-US" dirty="0"/>
              <a:t>P sues D in Cal. state </a:t>
            </a:r>
            <a:r>
              <a:rPr lang="en-US" dirty="0" err="1"/>
              <a:t>ct</a:t>
            </a:r>
            <a:r>
              <a:rPr lang="en-US" dirty="0"/>
              <a:t> </a:t>
            </a:r>
            <a:r>
              <a:rPr lang="en-US" dirty="0" smtClean="0"/>
              <a:t>concerning </a:t>
            </a:r>
            <a:r>
              <a:rPr lang="en-US" dirty="0"/>
              <a:t>property damages in connection with an accident</a:t>
            </a:r>
            <a:br>
              <a:rPr lang="en-US" dirty="0"/>
            </a:br>
            <a:r>
              <a:rPr lang="en-US" dirty="0"/>
              <a:t/>
            </a:r>
            <a:br>
              <a:rPr lang="en-US" dirty="0"/>
            </a:br>
            <a:r>
              <a:rPr lang="en-US" dirty="0" smtClean="0"/>
              <a:t>P wins, gets judgment for $100</a:t>
            </a:r>
            <a:br>
              <a:rPr lang="en-US" dirty="0" smtClean="0"/>
            </a:br>
            <a:r>
              <a:rPr lang="en-US" dirty="0"/>
              <a:t/>
            </a:r>
            <a:br>
              <a:rPr lang="en-US" dirty="0"/>
            </a:br>
            <a:r>
              <a:rPr lang="en-US" dirty="0" smtClean="0"/>
              <a:t>P brings an action </a:t>
            </a:r>
            <a:r>
              <a:rPr lang="en-US" dirty="0"/>
              <a:t>in Cal. state </a:t>
            </a:r>
            <a:r>
              <a:rPr lang="en-US" dirty="0" err="1" smtClean="0"/>
              <a:t>ct</a:t>
            </a:r>
            <a:r>
              <a:rPr lang="en-US" dirty="0" smtClean="0"/>
              <a:t> to collect the judgment</a:t>
            </a:r>
            <a:r>
              <a:rPr lang="en-US" dirty="0"/>
              <a:t/>
            </a:r>
            <a:br>
              <a:rPr lang="en-US" dirty="0"/>
            </a:br>
            <a:r>
              <a:rPr lang="en-US" dirty="0"/>
              <a:t/>
            </a:r>
            <a:br>
              <a:rPr lang="en-US" dirty="0"/>
            </a:br>
            <a:r>
              <a:rPr lang="en-US" dirty="0" smtClean="0"/>
              <a:t>P </a:t>
            </a:r>
            <a:r>
              <a:rPr lang="en-US" dirty="0"/>
              <a:t>sues D in Cal. state </a:t>
            </a:r>
            <a:r>
              <a:rPr lang="en-US" dirty="0" err="1"/>
              <a:t>ct</a:t>
            </a:r>
            <a:r>
              <a:rPr lang="en-US" dirty="0"/>
              <a:t> </a:t>
            </a:r>
            <a:r>
              <a:rPr lang="en-US" dirty="0" smtClean="0"/>
              <a:t>for </a:t>
            </a:r>
            <a:r>
              <a:rPr lang="en-US" dirty="0"/>
              <a:t>personal damages in connection with same accident</a:t>
            </a:r>
          </a:p>
        </p:txBody>
      </p:sp>
    </p:spTree>
    <p:extLst>
      <p:ext uri="{BB962C8B-B14F-4D97-AF65-F5344CB8AC3E}">
        <p14:creationId xmlns:p14="http://schemas.microsoft.com/office/powerpoint/2010/main" val="708782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1271</Words>
  <Application>Microsoft Office PowerPoint</Application>
  <PresentationFormat>Widescreen</PresentationFormat>
  <Paragraphs>52</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Wed. Apr. 12</vt:lpstr>
      <vt:lpstr>Privileges &amp; Immunities Clause </vt:lpstr>
      <vt:lpstr>PowerPoint Presentation</vt:lpstr>
      <vt:lpstr>PowerPoint Presentation</vt:lpstr>
      <vt:lpstr>- What if NY guest sues CT host in CT state ct for accident in CT - ct resolves true conflict by applying NY law - any P&amp;I violation?  - ct resolves true conflict by applying CT guest statute - any P&amp;I violation?   </vt:lpstr>
      <vt:lpstr>PowerPoint Presentation</vt:lpstr>
      <vt:lpstr>Preclusion Res Judicata</vt:lpstr>
      <vt:lpstr>P sues D in Cal. state ct concerning property damages in connection with an accident  D wins  P sues again in Cal. state ct for property damages in connection with same accident  P sues D in Cal. state ct for personal damages in connection with same accident</vt:lpstr>
      <vt:lpstr>P sues D in Cal. state ct concerning property damages in connection with an accident  P wins, gets judgment for $100  P brings an action in Cal. state ct to collect the judgment  P sues D in Cal. state ct for personal damages in connection with same accident</vt:lpstr>
      <vt:lpstr>P sues D1 in Cal. state ct concerning property damages in connection with an accident  D1 wins, P is determined to be contributorily negligent  P sues D2 in Cal. state ct for property damages in connection with same accident</vt:lpstr>
      <vt:lpstr>P1 sues D in Cal. state ct concerning property damages in connection with an accident  P1 wins, D is determined to be negligent  P2 sues D in Cal. state ct for property damages in connection with same accident</vt:lpstr>
      <vt:lpstr>Fauntleroy v Lum (US 1908)</vt:lpstr>
      <vt:lpstr>PowerPoint Presentation</vt:lpstr>
      <vt:lpstr>PowerPoint Presentation</vt:lpstr>
      <vt:lpstr>PowerPoint Presentation</vt:lpstr>
      <vt:lpstr>Anglo-Am Provision v Davis   NY could refuse jurid. to out of state corporate Ps for suits on judgments rendered out of state between out of state corp’s where the original cause of action arose out of state </vt:lpstr>
      <vt:lpstr>“Of course, a want of jurisdiction over either the person or the subject matter might be shown. But, as the jurisdiction of the Missouri court is not open to dispute, the judgment cannot be impeached in Mississippi even if it went upon a misapprehension of the Mississippi law.”</vt:lpstr>
      <vt:lpstr>Does it make sense to have broad allowance for public policy in choice of law and to forbid it for recognition of judgments? </vt:lpstr>
      <vt:lpstr>Yarborough v Yarborough (US 1933)</vt:lpstr>
      <vt:lpstr>First. It was contended below in the trial court, and there held, that the provision of the decree of the Georgia court directing the payment to R. D. Blowers, trustee, of $1,750 to be “expended by him in his discretion for the benefit of the minor child, including her education, support, maintenance, medical attention and other necessary items of expenditure,” was not intended to relieve the father from all further liability to support Sadie. This contention appears to have been abandoned.  </vt:lpstr>
      <vt:lpstr>Third. It is contended that the Georgia decree is not binding upon Sadie, because she was not a formal party to the suit, was not served with process, and no guardian ad litem was appointed for her therein. In Georgia, as elsewhere, a property right of a minor can ordinarily be affected by legal proceedings only if these requirements are complied with.</vt:lpstr>
      <vt:lpstr>can a child support judgment ever really be final?</vt:lpstr>
      <vt:lpstr>Is SC treating the Ga judgment any worse than its own judgments?</vt:lpstr>
      <vt:lpstr>PowerPoint Presentation</vt:lpstr>
      <vt:lpstr>PowerPoint Presentation</vt:lpstr>
      <vt:lpstr>PowerPoint Presentation</vt:lpstr>
      <vt:lpstr>PowerPoint Presentation</vt:lpstr>
      <vt:lpstr>PowerPoint Presentation</vt:lpstr>
      <vt:lpstr>Durfee v Duke (US 1963)</vt:lpstr>
      <vt:lpstr>personal jurisdiction</vt:lpstr>
      <vt:lpstr>subject matter jurisdiction</vt:lpstr>
      <vt:lpstr>- P sues D in federal court - there is no federal SMJ but no one notices - the time for appeal is over - P then sues D in state court on the federal judgment - can D collaterally attack the judgment for lack of SMJ? </vt:lpstr>
      <vt:lpstr>Kalb v Feuerstein (US 1940)</vt:lpstr>
      <vt:lpstr>Judgment in Calif. state ct FF&amp;C ignored, resulting in an incompatible judgment in Nevada state ct  Which judgment should an Oregon state ct respect?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Mar. 24</dc:title>
  <dc:creator>Owner</dc:creator>
  <cp:lastModifiedBy>Green, Michael S</cp:lastModifiedBy>
  <cp:revision>30</cp:revision>
  <cp:lastPrinted>2017-04-12T16:20:58Z</cp:lastPrinted>
  <dcterms:created xsi:type="dcterms:W3CDTF">2016-03-24T07:17:46Z</dcterms:created>
  <dcterms:modified xsi:type="dcterms:W3CDTF">2017-04-12T17:51:16Z</dcterms:modified>
</cp:coreProperties>
</file>