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57" r:id="rId2"/>
    <p:sldId id="340" r:id="rId3"/>
    <p:sldId id="341" r:id="rId4"/>
    <p:sldId id="343" r:id="rId5"/>
    <p:sldId id="345" r:id="rId6"/>
    <p:sldId id="346" r:id="rId7"/>
    <p:sldId id="347" r:id="rId8"/>
    <p:sldId id="349" r:id="rId9"/>
    <p:sldId id="365" r:id="rId10"/>
    <p:sldId id="351" r:id="rId11"/>
    <p:sldId id="352" r:id="rId12"/>
    <p:sldId id="353" r:id="rId13"/>
    <p:sldId id="364" r:id="rId14"/>
    <p:sldId id="354"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384" r:id="rId34"/>
    <p:sldId id="385" r:id="rId35"/>
    <p:sldId id="386" r:id="rId36"/>
    <p:sldId id="387" r:id="rId37"/>
    <p:sldId id="388" r:id="rId38"/>
    <p:sldId id="389" r:id="rId39"/>
    <p:sldId id="390" r:id="rId40"/>
    <p:sldId id="391" r:id="rId41"/>
    <p:sldId id="392" r:id="rId42"/>
    <p:sldId id="393" r:id="rId43"/>
    <p:sldId id="394"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2/15/2017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Wed. Feb. 15</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365125"/>
            <a:ext cx="10640736" cy="5960174"/>
          </a:xfrm>
        </p:spPr>
        <p:txBody>
          <a:bodyPr/>
          <a:lstStyle/>
          <a:p>
            <a:r>
              <a:rPr lang="en-US" dirty="0" smtClean="0"/>
              <a:t>Statutory solutions</a:t>
            </a:r>
            <a:endParaRPr lang="en-US" dirty="0"/>
          </a:p>
        </p:txBody>
      </p:sp>
    </p:spTree>
    <p:extLst>
      <p:ext uri="{BB962C8B-B14F-4D97-AF65-F5344CB8AC3E}">
        <p14:creationId xmlns:p14="http://schemas.microsoft.com/office/powerpoint/2010/main" val="3152845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6018897"/>
          </a:xfrm>
        </p:spPr>
        <p:txBody>
          <a:bodyPr/>
          <a:lstStyle/>
          <a:p>
            <a:r>
              <a:rPr lang="en-US" dirty="0" smtClean="0"/>
              <a:t>Uniform Probate Code</a:t>
            </a:r>
            <a:endParaRPr lang="en-US" dirty="0"/>
          </a:p>
        </p:txBody>
      </p:sp>
    </p:spTree>
    <p:extLst>
      <p:ext uri="{BB962C8B-B14F-4D97-AF65-F5344CB8AC3E}">
        <p14:creationId xmlns:p14="http://schemas.microsoft.com/office/powerpoint/2010/main" val="269375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p:nvPr>
        </p:nvSpPr>
        <p:spPr>
          <a:xfrm>
            <a:off x="1981200" y="274639"/>
            <a:ext cx="8229600" cy="5851525"/>
          </a:xfrm>
        </p:spPr>
        <p:txBody>
          <a:bodyPr/>
          <a:lstStyle/>
          <a:p>
            <a:r>
              <a:rPr lang="en-US" altLang="en-US" sz="4000" dirty="0"/>
              <a:t>Borrowing </a:t>
            </a:r>
            <a:r>
              <a:rPr lang="en-US" altLang="en-US" sz="4000" dirty="0" smtClean="0"/>
              <a:t>statutes – statutes of limitations </a:t>
            </a:r>
          </a:p>
          <a:p>
            <a:r>
              <a:rPr lang="en-US" altLang="en-US" sz="4000" dirty="0" smtClean="0"/>
              <a:t>Borrow statute of limitations period</a:t>
            </a:r>
          </a:p>
          <a:p>
            <a:pPr lvl="1"/>
            <a:r>
              <a:rPr lang="en-US" altLang="en-US" sz="3600" dirty="0" smtClean="0"/>
              <a:t>Where cause of action arose?</a:t>
            </a:r>
          </a:p>
          <a:p>
            <a:pPr lvl="1"/>
            <a:r>
              <a:rPr lang="en-US" altLang="en-US" sz="3600" dirty="0" smtClean="0"/>
              <a:t>Of substantive law?</a:t>
            </a:r>
          </a:p>
          <a:p>
            <a:pPr lvl="1"/>
            <a:endParaRPr lang="en-US" altLang="en-US" sz="3600" dirty="0"/>
          </a:p>
        </p:txBody>
      </p:sp>
    </p:spTree>
    <p:extLst>
      <p:ext uri="{BB962C8B-B14F-4D97-AF65-F5344CB8AC3E}">
        <p14:creationId xmlns:p14="http://schemas.microsoft.com/office/powerpoint/2010/main" val="426018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p:nvPr>
        </p:nvSpPr>
        <p:spPr>
          <a:xfrm>
            <a:off x="609600" y="274638"/>
            <a:ext cx="10972800" cy="5851525"/>
          </a:xfrm>
        </p:spPr>
        <p:txBody>
          <a:bodyPr/>
          <a:lstStyle/>
          <a:p>
            <a:pPr eaLnBrk="1" hangingPunct="1"/>
            <a:r>
              <a:rPr lang="en-US" altLang="en-US" smtClean="0"/>
              <a:t>West v Theis (Idaho 1908)</a:t>
            </a:r>
          </a:p>
          <a:p>
            <a:pPr eaLnBrk="1" hangingPunct="1"/>
            <a:r>
              <a:rPr lang="en-US" altLang="en-US" smtClean="0"/>
              <a:t>statute of limitations starts running in Kansas, but D leaves state, tolling it</a:t>
            </a:r>
          </a:p>
          <a:p>
            <a:pPr lvl="1" eaLnBrk="1" hangingPunct="1"/>
            <a:r>
              <a:rPr lang="en-US" altLang="en-US" smtClean="0"/>
              <a:t>Because no PJ in Kansas cts</a:t>
            </a:r>
          </a:p>
          <a:p>
            <a:pPr eaLnBrk="1" hangingPunct="1"/>
            <a:r>
              <a:rPr lang="en-US" altLang="en-US" smtClean="0"/>
              <a:t>in Washington for many many years</a:t>
            </a:r>
          </a:p>
          <a:p>
            <a:pPr lvl="1" eaLnBrk="1" hangingPunct="1"/>
            <a:r>
              <a:rPr lang="en-US" altLang="en-US" smtClean="0"/>
              <a:t>More than anybody’s statute of limitations</a:t>
            </a:r>
          </a:p>
          <a:p>
            <a:pPr eaLnBrk="1" hangingPunct="1"/>
            <a:r>
              <a:rPr lang="en-US" altLang="en-US" smtClean="0"/>
              <a:t>then briefly in Idaho, where sued</a:t>
            </a:r>
          </a:p>
          <a:p>
            <a:pPr eaLnBrk="1" hangingPunct="1"/>
            <a:r>
              <a:rPr lang="en-US" altLang="en-US" smtClean="0"/>
              <a:t>Idaho had borrowing statute that looked to statute of limitations of state where cause of action arose (Kansas)</a:t>
            </a:r>
          </a:p>
          <a:p>
            <a:pPr eaLnBrk="1" hangingPunct="1"/>
            <a:r>
              <a:rPr lang="en-US" altLang="en-US" smtClean="0"/>
              <a:t>Is the action barred?</a:t>
            </a:r>
          </a:p>
          <a:p>
            <a:pPr eaLnBrk="1" hangingPunct="1"/>
            <a:endParaRPr lang="en-US" altLang="en-US" smtClean="0"/>
          </a:p>
        </p:txBody>
      </p:sp>
    </p:spTree>
    <p:extLst>
      <p:ext uri="{BB962C8B-B14F-4D97-AF65-F5344CB8AC3E}">
        <p14:creationId xmlns:p14="http://schemas.microsoft.com/office/powerpoint/2010/main" val="1358706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p:nvPr>
        </p:nvSpPr>
        <p:spPr>
          <a:xfrm>
            <a:off x="1981200" y="274639"/>
            <a:ext cx="8229600" cy="5851525"/>
          </a:xfrm>
        </p:spPr>
        <p:txBody>
          <a:bodyPr/>
          <a:lstStyle/>
          <a:p>
            <a:r>
              <a:rPr lang="en-US" altLang="en-US" smtClean="0"/>
              <a:t>Bridge Prods. Inc. v. Quantum Chem. Corp. (ND Ill 1990)</a:t>
            </a:r>
          </a:p>
          <a:p>
            <a:r>
              <a:rPr lang="en-US" altLang="en-US" smtClean="0"/>
              <a:t>Property bought in VA</a:t>
            </a:r>
          </a:p>
          <a:p>
            <a:r>
              <a:rPr lang="en-US" altLang="en-US" smtClean="0"/>
              <a:t>Del choice of law provision in K</a:t>
            </a:r>
          </a:p>
          <a:p>
            <a:r>
              <a:rPr lang="en-US" altLang="en-US" smtClean="0"/>
              <a:t>Suit in Ill</a:t>
            </a:r>
          </a:p>
          <a:p>
            <a:r>
              <a:rPr lang="en-US" altLang="en-US" smtClean="0"/>
              <a:t>Should court use Del statute of limitations?</a:t>
            </a:r>
          </a:p>
          <a:p>
            <a:r>
              <a:rPr lang="en-US" altLang="en-US" smtClean="0"/>
              <a:t>Or should it use the statute of limitations that would be applied by an Illinois court?</a:t>
            </a:r>
          </a:p>
          <a:p>
            <a:pPr lvl="1"/>
            <a:r>
              <a:rPr lang="en-US" altLang="en-US" smtClean="0"/>
              <a:t>In this case it was VA’s</a:t>
            </a:r>
          </a:p>
          <a:p>
            <a:endParaRPr lang="en-US" altLang="en-US" smtClean="0"/>
          </a:p>
        </p:txBody>
      </p:sp>
    </p:spTree>
    <p:extLst>
      <p:ext uri="{BB962C8B-B14F-4D97-AF65-F5344CB8AC3E}">
        <p14:creationId xmlns:p14="http://schemas.microsoft.com/office/powerpoint/2010/main" val="445083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altLang="en-US" smtClean="0"/>
              <a:t>Party Autonomy</a:t>
            </a:r>
          </a:p>
        </p:txBody>
      </p:sp>
    </p:spTree>
    <p:extLst>
      <p:ext uri="{BB962C8B-B14F-4D97-AF65-F5344CB8AC3E}">
        <p14:creationId xmlns:p14="http://schemas.microsoft.com/office/powerpoint/2010/main" val="3436791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p:nvPr>
        </p:nvSpPr>
        <p:spPr>
          <a:xfrm>
            <a:off x="1981200" y="274639"/>
            <a:ext cx="8229600" cy="5851525"/>
          </a:xfrm>
        </p:spPr>
        <p:txBody>
          <a:bodyPr/>
          <a:lstStyle/>
          <a:p>
            <a:r>
              <a:rPr lang="en-US" altLang="en-US" dirty="0" smtClean="0"/>
              <a:t>Choice-of-law clauses in contracts</a:t>
            </a:r>
          </a:p>
          <a:p>
            <a:r>
              <a:rPr lang="en-US" altLang="en-US" dirty="0" smtClean="0"/>
              <a:t>Choice of law that validates contracts</a:t>
            </a:r>
          </a:p>
          <a:p>
            <a:pPr lvl="1"/>
            <a:r>
              <a:rPr lang="en-US" altLang="en-US" dirty="0" smtClean="0"/>
              <a:t>Could be used even when no choice-of-law provisions exists</a:t>
            </a:r>
          </a:p>
          <a:p>
            <a:pPr lvl="1"/>
            <a:r>
              <a:rPr lang="en-US" altLang="en-US" dirty="0" smtClean="0"/>
              <a:t>Could be used to choose law other than the law in the choice-of-law clause</a:t>
            </a:r>
          </a:p>
        </p:txBody>
      </p:sp>
    </p:spTree>
    <p:extLst>
      <p:ext uri="{BB962C8B-B14F-4D97-AF65-F5344CB8AC3E}">
        <p14:creationId xmlns:p14="http://schemas.microsoft.com/office/powerpoint/2010/main" val="3363391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p:nvPr>
        </p:nvSpPr>
        <p:spPr>
          <a:xfrm>
            <a:off x="1981200" y="274639"/>
            <a:ext cx="8229600" cy="5851525"/>
          </a:xfrm>
        </p:spPr>
        <p:txBody>
          <a:bodyPr/>
          <a:lstStyle/>
          <a:p>
            <a:pPr>
              <a:buFontTx/>
              <a:buNone/>
            </a:pPr>
            <a:r>
              <a:rPr lang="en-US" altLang="en-US"/>
              <a:t>Rest 2d § 188. Law Governing In Absence Of Effective Choice By The Parties</a:t>
            </a:r>
          </a:p>
          <a:p>
            <a:r>
              <a:rPr lang="en-US" altLang="en-US"/>
              <a:t>(1) The rights and duties of the parties with respect to an issue in contract are determined by the local law of the state which, with respect to that issue, has the most significant relationship to the transaction and the parties under the principles stated in § 6.</a:t>
            </a:r>
          </a:p>
          <a:p>
            <a:r>
              <a:rPr lang="en-US" altLang="en-US"/>
              <a:t>…</a:t>
            </a:r>
          </a:p>
          <a:p>
            <a:r>
              <a:rPr lang="en-US" altLang="en-US"/>
              <a:t>(3) If the place of negotiating the contract and the place of performance are in the same state, the local law of this state will usually be applied, except as otherwise provided in §§ 189-199 and 203.</a:t>
            </a:r>
          </a:p>
        </p:txBody>
      </p:sp>
    </p:spTree>
    <p:extLst>
      <p:ext uri="{BB962C8B-B14F-4D97-AF65-F5344CB8AC3E}">
        <p14:creationId xmlns:p14="http://schemas.microsoft.com/office/powerpoint/2010/main" val="473471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p:nvPr>
        </p:nvSpPr>
        <p:spPr>
          <a:xfrm>
            <a:off x="1981200" y="274639"/>
            <a:ext cx="8229600" cy="5851525"/>
          </a:xfrm>
        </p:spPr>
        <p:txBody>
          <a:bodyPr/>
          <a:lstStyle/>
          <a:p>
            <a:pPr>
              <a:buFontTx/>
              <a:buNone/>
            </a:pPr>
            <a:r>
              <a:rPr lang="en-US" altLang="en-US" smtClean="0"/>
              <a:t>Rest. 2d § 203. Usury</a:t>
            </a:r>
          </a:p>
          <a:p>
            <a:r>
              <a:rPr lang="en-US" altLang="en-US" smtClean="0"/>
              <a:t>The validity of a contract will be sustained against the charge of usury if it provides for a rate of interest that is permissible in a state to which the contract has a substantial relationship and is not greatly in excess of the rate permitted by the general usury law of the state of the otherwise applicable law under the rule of § 188.</a:t>
            </a:r>
          </a:p>
        </p:txBody>
      </p:sp>
    </p:spTree>
    <p:extLst>
      <p:ext uri="{BB962C8B-B14F-4D97-AF65-F5344CB8AC3E}">
        <p14:creationId xmlns:p14="http://schemas.microsoft.com/office/powerpoint/2010/main" val="775653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049962"/>
          </a:xfrm>
        </p:spPr>
        <p:txBody>
          <a:bodyPr rtlCol="0">
            <a:normAutofit fontScale="90000"/>
          </a:bodyPr>
          <a:lstStyle/>
          <a:p>
            <a:pPr>
              <a:defRPr/>
            </a:pPr>
            <a:r>
              <a:rPr lang="en-US" altLang="en-US" dirty="0" smtClean="0"/>
              <a:t>- two </a:t>
            </a:r>
            <a:r>
              <a:rPr lang="en-US" altLang="en-US" dirty="0" err="1" smtClean="0"/>
              <a:t>NYers</a:t>
            </a:r>
            <a:r>
              <a:rPr lang="en-US" altLang="en-US" dirty="0" smtClean="0"/>
              <a:t> enter into a loan contract in Illinois with performance in NY</a:t>
            </a:r>
            <a:br>
              <a:rPr lang="en-US" altLang="en-US" dirty="0" smtClean="0"/>
            </a:br>
            <a:r>
              <a:rPr lang="en-US" altLang="en-US" dirty="0" smtClean="0"/>
              <a:t>- interest is 19 %, the maximum allowed in Ill</a:t>
            </a:r>
            <a:br>
              <a:rPr lang="en-US" altLang="en-US" dirty="0" smtClean="0"/>
            </a:br>
            <a:r>
              <a:rPr lang="en-US" altLang="en-US" dirty="0" smtClean="0"/>
              <a:t>-  the maximum in NY is 18%</a:t>
            </a:r>
            <a:br>
              <a:rPr lang="en-US" altLang="en-US" dirty="0" smtClean="0"/>
            </a:br>
            <a:r>
              <a:rPr lang="en-US" altLang="en-US" dirty="0" smtClean="0"/>
              <a:t/>
            </a:r>
            <a:br>
              <a:rPr lang="en-US" altLang="en-US" dirty="0" smtClean="0"/>
            </a:br>
            <a:r>
              <a:rPr lang="en-US" altLang="en-US" dirty="0" smtClean="0"/>
              <a:t>- what if the maximum in NY was 12%?</a:t>
            </a:r>
            <a:br>
              <a:rPr lang="en-US" altLang="en-US" dirty="0" smtClean="0"/>
            </a:br>
            <a:endParaRPr lang="en-US" altLang="en-US" dirty="0" smtClean="0"/>
          </a:p>
        </p:txBody>
      </p:sp>
    </p:spTree>
    <p:extLst>
      <p:ext uri="{BB962C8B-B14F-4D97-AF65-F5344CB8AC3E}">
        <p14:creationId xmlns:p14="http://schemas.microsoft.com/office/powerpoint/2010/main" val="70602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09900" y="274638"/>
            <a:ext cx="6172200" cy="5592762"/>
          </a:xfrm>
        </p:spPr>
        <p:txBody>
          <a:bodyPr/>
          <a:lstStyle/>
          <a:p>
            <a:r>
              <a:rPr lang="en-US" altLang="en-US" smtClean="0"/>
              <a:t>pleading and proving foreign law</a:t>
            </a:r>
          </a:p>
        </p:txBody>
      </p:sp>
    </p:spTree>
    <p:extLst>
      <p:ext uri="{BB962C8B-B14F-4D97-AF65-F5344CB8AC3E}">
        <p14:creationId xmlns:p14="http://schemas.microsoft.com/office/powerpoint/2010/main" val="3231360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p:nvPr>
        </p:nvSpPr>
        <p:spPr>
          <a:xfrm>
            <a:off x="1981200" y="274639"/>
            <a:ext cx="8229600" cy="5851525"/>
          </a:xfrm>
        </p:spPr>
        <p:txBody>
          <a:bodyPr/>
          <a:lstStyle/>
          <a:p>
            <a:r>
              <a:rPr lang="en-US" altLang="en-US" smtClean="0"/>
              <a:t>Two NYers contract in NY to ship goods in NY </a:t>
            </a:r>
          </a:p>
          <a:p>
            <a:r>
              <a:rPr lang="en-US" altLang="en-US" smtClean="0"/>
              <a:t>Under NY law the receiving party is excused from paying until they are received</a:t>
            </a:r>
          </a:p>
          <a:p>
            <a:r>
              <a:rPr lang="en-US" altLang="en-US" smtClean="0"/>
              <a:t>Under Japanese law must pay unless actual breach is clear</a:t>
            </a:r>
          </a:p>
          <a:p>
            <a:r>
              <a:rPr lang="en-US" altLang="en-US" smtClean="0"/>
              <a:t>Can the parties say Japanese law apply with respect to the issue?</a:t>
            </a:r>
          </a:p>
          <a:p>
            <a:endParaRPr lang="en-US" altLang="en-US" smtClean="0"/>
          </a:p>
        </p:txBody>
      </p:sp>
    </p:spTree>
    <p:extLst>
      <p:ext uri="{BB962C8B-B14F-4D97-AF65-F5344CB8AC3E}">
        <p14:creationId xmlns:p14="http://schemas.microsoft.com/office/powerpoint/2010/main" val="2741572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a:buFontTx/>
              <a:buNone/>
            </a:pPr>
            <a:r>
              <a:rPr lang="en-US" altLang="en-US" smtClean="0"/>
              <a:t>Rest 2d § 187. Law Of The State Chosen By The Parties</a:t>
            </a:r>
          </a:p>
          <a:p>
            <a:pPr>
              <a:buFontTx/>
              <a:buNone/>
            </a:pPr>
            <a:endParaRPr lang="en-US" altLang="en-US" smtClean="0"/>
          </a:p>
          <a:p>
            <a:r>
              <a:rPr lang="en-US" altLang="en-US" smtClean="0"/>
              <a:t>(1) The law of the state chosen by the parties to govern their contractual rights and duties will be applied if the particular issue is one which the parties could have resolved by an explicit provision in their agreement directed to that issue.</a:t>
            </a:r>
          </a:p>
          <a:p>
            <a:endParaRPr lang="en-US" altLang="en-US" smtClean="0"/>
          </a:p>
        </p:txBody>
      </p:sp>
    </p:spTree>
    <p:extLst>
      <p:ext uri="{BB962C8B-B14F-4D97-AF65-F5344CB8AC3E}">
        <p14:creationId xmlns:p14="http://schemas.microsoft.com/office/powerpoint/2010/main" val="1135160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1981200" y="274639"/>
            <a:ext cx="8229600" cy="5851525"/>
          </a:xfrm>
        </p:spPr>
        <p:txBody>
          <a:bodyPr/>
          <a:lstStyle/>
          <a:p>
            <a:r>
              <a:rPr lang="en-US" altLang="en-US" smtClean="0"/>
              <a:t>default rules v. mandatory rules</a:t>
            </a:r>
          </a:p>
        </p:txBody>
      </p:sp>
    </p:spTree>
    <p:extLst>
      <p:ext uri="{BB962C8B-B14F-4D97-AF65-F5344CB8AC3E}">
        <p14:creationId xmlns:p14="http://schemas.microsoft.com/office/powerpoint/2010/main" val="1175851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74638"/>
            <a:ext cx="8382000" cy="5973762"/>
          </a:xfrm>
        </p:spPr>
        <p:txBody>
          <a:bodyPr/>
          <a:lstStyle/>
          <a:p>
            <a:pPr marL="342900" indent="-342900"/>
            <a:r>
              <a:rPr lang="en-US" altLang="en-US" dirty="0" err="1" smtClean="0"/>
              <a:t>Siegelman</a:t>
            </a:r>
            <a:r>
              <a:rPr lang="en-US" altLang="en-US" dirty="0" smtClean="0"/>
              <a:t>: “We think it clear that the federal conflicts rule will give effect to the parties’ intention that English law is to apply to the </a:t>
            </a:r>
            <a:r>
              <a:rPr lang="en-US" altLang="en-US" i="1" dirty="0" smtClean="0"/>
              <a:t>interpretation</a:t>
            </a:r>
            <a:r>
              <a:rPr lang="en-US" altLang="en-US" dirty="0" smtClean="0"/>
              <a:t> of the contract.”</a:t>
            </a:r>
            <a:br>
              <a:rPr lang="en-US" altLang="en-US" dirty="0" smtClean="0"/>
            </a:br>
            <a:endParaRPr lang="en-US" altLang="en-US" dirty="0" smtClean="0"/>
          </a:p>
        </p:txBody>
      </p:sp>
    </p:spTree>
    <p:extLst>
      <p:ext uri="{BB962C8B-B14F-4D97-AF65-F5344CB8AC3E}">
        <p14:creationId xmlns:p14="http://schemas.microsoft.com/office/powerpoint/2010/main" val="310403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p:nvPr>
        </p:nvSpPr>
        <p:spPr>
          <a:xfrm>
            <a:off x="1981200" y="274639"/>
            <a:ext cx="8229600" cy="5851525"/>
          </a:xfrm>
        </p:spPr>
        <p:txBody>
          <a:bodyPr/>
          <a:lstStyle/>
          <a:p>
            <a:r>
              <a:rPr lang="en-US" altLang="en-US" smtClean="0"/>
              <a:t>What if Japanese law considers the matter a default rule, but New York law considers a mandatory rule?</a:t>
            </a:r>
          </a:p>
        </p:txBody>
      </p:sp>
    </p:spTree>
    <p:extLst>
      <p:ext uri="{BB962C8B-B14F-4D97-AF65-F5344CB8AC3E}">
        <p14:creationId xmlns:p14="http://schemas.microsoft.com/office/powerpoint/2010/main" val="623391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p:nvPr>
        </p:nvSpPr>
        <p:spPr>
          <a:xfrm>
            <a:off x="1981200" y="274639"/>
            <a:ext cx="8229600" cy="5851525"/>
          </a:xfrm>
        </p:spPr>
        <p:txBody>
          <a:bodyPr/>
          <a:lstStyle/>
          <a:p>
            <a:r>
              <a:rPr lang="en-US" altLang="en-US" smtClean="0"/>
              <a:t>Whether the parties could have determined a particular issue by explicit agreement directed to that issue is a question to be determined by the local law of the state selected by application of the rule of § 188. Usually, however, this will be a question that would be decided the same way by the relevant local law rules of all the potentially interested states. On such occasions, there is no need for the forum to determine the state of the applicable law.</a:t>
            </a:r>
          </a:p>
        </p:txBody>
      </p:sp>
    </p:spTree>
    <p:extLst>
      <p:ext uri="{BB962C8B-B14F-4D97-AF65-F5344CB8AC3E}">
        <p14:creationId xmlns:p14="http://schemas.microsoft.com/office/powerpoint/2010/main" val="1142996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274638"/>
            <a:ext cx="8382000" cy="6202362"/>
          </a:xfrm>
        </p:spPr>
        <p:txBody>
          <a:bodyPr rtlCol="0">
            <a:normAutofit/>
          </a:bodyPr>
          <a:lstStyle/>
          <a:p>
            <a:pPr marL="342900" indent="-342900">
              <a:defRPr/>
            </a:pPr>
            <a:r>
              <a:rPr lang="en-US" altLang="en-US" sz="4000" dirty="0"/>
              <a:t>- a NY court is considering a contract entered into in NY between a 17 year old </a:t>
            </a:r>
            <a:r>
              <a:rPr lang="en-US" altLang="en-US" sz="4000" dirty="0" err="1"/>
              <a:t>NYer</a:t>
            </a:r>
            <a:r>
              <a:rPr lang="en-US" altLang="en-US" sz="4000" dirty="0"/>
              <a:t> and another </a:t>
            </a:r>
            <a:r>
              <a:rPr lang="en-US" altLang="en-US" sz="4000" dirty="0" err="1"/>
              <a:t>NYer</a:t>
            </a:r>
            <a:r>
              <a:rPr lang="en-US" altLang="en-US" sz="4000" dirty="0"/>
              <a:t> </a:t>
            </a:r>
            <a:br>
              <a:rPr lang="en-US" altLang="en-US" sz="4000" dirty="0"/>
            </a:br>
            <a:r>
              <a:rPr lang="en-US" altLang="en-US" sz="4000" dirty="0"/>
              <a:t>- under NY law the contract is voidable by the 17 year old</a:t>
            </a:r>
            <a:br>
              <a:rPr lang="en-US" altLang="en-US" sz="4000" dirty="0"/>
            </a:br>
            <a:r>
              <a:rPr lang="en-US" altLang="en-US" sz="4000" dirty="0"/>
              <a:t>- will the court enforce a provision stating that the contract is not voidable by any party? </a:t>
            </a:r>
            <a:br>
              <a:rPr lang="en-US" altLang="en-US" sz="4000" dirty="0"/>
            </a:br>
            <a:r>
              <a:rPr lang="en-US" altLang="en-US" sz="4000" dirty="0"/>
              <a:t>- will the court enforce a provision stating that PA law (which has no protection for 17 year olds) applies?</a:t>
            </a:r>
          </a:p>
        </p:txBody>
      </p:sp>
    </p:spTree>
    <p:extLst>
      <p:ext uri="{BB962C8B-B14F-4D97-AF65-F5344CB8AC3E}">
        <p14:creationId xmlns:p14="http://schemas.microsoft.com/office/powerpoint/2010/main" val="2502589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274638"/>
            <a:ext cx="8534400" cy="6354762"/>
          </a:xfrm>
        </p:spPr>
        <p:txBody>
          <a:bodyPr/>
          <a:lstStyle/>
          <a:p>
            <a:r>
              <a:rPr lang="en-US" altLang="en-US" dirty="0" smtClean="0"/>
              <a:t>- a NY court is considering a contract entered into in NY between a 17 year old </a:t>
            </a:r>
            <a:r>
              <a:rPr lang="en-US" altLang="en-US" dirty="0"/>
              <a:t>Pennsylvanian and </a:t>
            </a:r>
            <a:r>
              <a:rPr lang="en-US" altLang="en-US" dirty="0" smtClean="0"/>
              <a:t>a </a:t>
            </a:r>
            <a:r>
              <a:rPr lang="en-US" altLang="en-US" dirty="0" err="1" smtClean="0"/>
              <a:t>Nyer</a:t>
            </a:r>
            <a:r>
              <a:rPr lang="en-US" altLang="en-US" dirty="0" smtClean="0"/>
              <a:t> with performance in PA</a:t>
            </a:r>
            <a:br>
              <a:rPr lang="en-US" altLang="en-US" dirty="0" smtClean="0"/>
            </a:br>
            <a:r>
              <a:rPr lang="en-US" altLang="en-US" dirty="0" smtClean="0"/>
              <a:t>- will the court enforce a provision stating that PA law (which has no protection for 17 year olds) applies?</a:t>
            </a:r>
          </a:p>
        </p:txBody>
      </p:sp>
    </p:spTree>
    <p:extLst>
      <p:ext uri="{BB962C8B-B14F-4D97-AF65-F5344CB8AC3E}">
        <p14:creationId xmlns:p14="http://schemas.microsoft.com/office/powerpoint/2010/main" val="2064463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rtlCol="0">
            <a:normAutofit/>
          </a:bodyPr>
          <a:lstStyle/>
          <a:p>
            <a:pPr marL="838200" indent="-838200">
              <a:defRPr/>
            </a:pPr>
            <a:r>
              <a:rPr lang="en-US" altLang="en-US" sz="4000"/>
              <a:t>Seigelman v. Cunard White Star Line (2d Cir 1955)</a:t>
            </a:r>
          </a:p>
        </p:txBody>
      </p:sp>
    </p:spTree>
    <p:extLst>
      <p:ext uri="{BB962C8B-B14F-4D97-AF65-F5344CB8AC3E}">
        <p14:creationId xmlns:p14="http://schemas.microsoft.com/office/powerpoint/2010/main" val="3330409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p:nvPr>
        </p:nvSpPr>
        <p:spPr>
          <a:xfrm>
            <a:off x="1981200" y="274639"/>
            <a:ext cx="8229600" cy="5851525"/>
          </a:xfrm>
        </p:spPr>
        <p:txBody>
          <a:bodyPr/>
          <a:lstStyle/>
          <a:p>
            <a:r>
              <a:rPr lang="en-US" altLang="en-US" b="1" smtClean="0"/>
              <a:t>187(3) In the absence of a contrary indication of intention, the reference is to the local law of the state of the chosen law.</a:t>
            </a:r>
            <a:r>
              <a:rPr lang="en-US" altLang="en-US" smtClean="0"/>
              <a:t> </a:t>
            </a:r>
          </a:p>
        </p:txBody>
      </p:sp>
    </p:spTree>
    <p:extLst>
      <p:ext uri="{BB962C8B-B14F-4D97-AF65-F5344CB8AC3E}">
        <p14:creationId xmlns:p14="http://schemas.microsoft.com/office/powerpoint/2010/main" val="68789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35007"/>
          </a:xfrm>
        </p:spPr>
        <p:txBody>
          <a:bodyPr/>
          <a:lstStyle/>
          <a:p>
            <a:r>
              <a:rPr lang="en-US" dirty="0" smtClean="0"/>
              <a:t>Fact approach to content of foreign law</a:t>
            </a:r>
            <a:endParaRPr lang="en-US" dirty="0"/>
          </a:p>
        </p:txBody>
      </p:sp>
    </p:spTree>
    <p:extLst>
      <p:ext uri="{BB962C8B-B14F-4D97-AF65-F5344CB8AC3E}">
        <p14:creationId xmlns:p14="http://schemas.microsoft.com/office/powerpoint/2010/main" val="3003237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p:nvPr>
        </p:nvSpPr>
        <p:spPr>
          <a:xfrm>
            <a:off x="1524000" y="274638"/>
            <a:ext cx="9144000" cy="6278562"/>
          </a:xfrm>
        </p:spPr>
        <p:txBody>
          <a:bodyPr/>
          <a:lstStyle/>
          <a:p>
            <a:pPr>
              <a:buFontTx/>
              <a:buNone/>
            </a:pPr>
            <a:r>
              <a:rPr lang="en-US" altLang="en-US" smtClean="0"/>
              <a:t>187(2) The law of the state chosen by the parties to govern their contractual rights and duties will be applied, even if the particular issue is one which the parties could not have resolved by an explicit provision in their agreement directed to that issue, unless either</a:t>
            </a:r>
            <a:br>
              <a:rPr lang="en-US" altLang="en-US" smtClean="0"/>
            </a:br>
            <a:r>
              <a:rPr lang="en-US" altLang="en-US" smtClean="0"/>
              <a:t>(a) the chosen state has no substantial relationship to the parties or the transaction and there is no other reasonable basis for the parties' choice, or</a:t>
            </a:r>
          </a:p>
        </p:txBody>
      </p:sp>
    </p:spTree>
    <p:extLst>
      <p:ext uri="{BB962C8B-B14F-4D97-AF65-F5344CB8AC3E}">
        <p14:creationId xmlns:p14="http://schemas.microsoft.com/office/powerpoint/2010/main" val="753515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p:nvPr>
        </p:nvSpPr>
        <p:spPr>
          <a:xfrm>
            <a:off x="1981200" y="274639"/>
            <a:ext cx="8229600" cy="5851525"/>
          </a:xfrm>
        </p:spPr>
        <p:txBody>
          <a:bodyPr/>
          <a:lstStyle/>
          <a:p>
            <a:r>
              <a:rPr lang="en-US" altLang="en-US" smtClean="0"/>
              <a:t>(b) application of the law of the chosen state would be contrary to a fundamental policy of a state which has a materially greater interest than the chosen state in the determination of the particular issue and which, under the rule of § 188, would be the state of the applicable law in the absence of an effective choice of law by the parties.</a:t>
            </a:r>
          </a:p>
          <a:p>
            <a:endParaRPr lang="en-US" altLang="en-US" smtClean="0"/>
          </a:p>
        </p:txBody>
      </p:sp>
    </p:spTree>
    <p:extLst>
      <p:ext uri="{BB962C8B-B14F-4D97-AF65-F5344CB8AC3E}">
        <p14:creationId xmlns:p14="http://schemas.microsoft.com/office/powerpoint/2010/main" val="2469973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rtlCol="0">
            <a:normAutofit/>
          </a:bodyPr>
          <a:lstStyle/>
          <a:p>
            <a:pPr>
              <a:defRPr/>
            </a:pPr>
            <a:r>
              <a:rPr lang="en-US" smtClean="0"/>
              <a:t>Mass Insurer contracts with NH insured</a:t>
            </a:r>
          </a:p>
          <a:p>
            <a:pPr>
              <a:defRPr/>
            </a:pPr>
            <a:r>
              <a:rPr lang="en-US" smtClean="0"/>
              <a:t>K says law of Mass applies</a:t>
            </a:r>
          </a:p>
          <a:p>
            <a:pPr>
              <a:defRPr/>
            </a:pPr>
            <a:r>
              <a:rPr lang="en-US" smtClean="0"/>
              <a:t>K entered into in NH</a:t>
            </a:r>
          </a:p>
          <a:p>
            <a:pPr>
              <a:defRPr/>
            </a:pPr>
            <a:r>
              <a:rPr lang="en-US" smtClean="0"/>
              <a:t>insured misstates the distance of house from fire hydrant</a:t>
            </a:r>
          </a:p>
          <a:p>
            <a:pPr>
              <a:defRPr/>
            </a:pPr>
            <a:r>
              <a:rPr lang="en-US" smtClean="0"/>
              <a:t>house burns down</a:t>
            </a:r>
          </a:p>
          <a:p>
            <a:pPr>
              <a:defRPr/>
            </a:pPr>
            <a:r>
              <a:rPr lang="en-US" smtClean="0"/>
              <a:t>under law of Mass, no rights under K because of misstatement</a:t>
            </a:r>
          </a:p>
          <a:p>
            <a:pPr>
              <a:defRPr/>
            </a:pPr>
            <a:r>
              <a:rPr lang="en-US" smtClean="0"/>
              <a:t>under law of NH, still has rights</a:t>
            </a:r>
          </a:p>
          <a:p>
            <a:pPr>
              <a:defRPr/>
            </a:pPr>
            <a:r>
              <a:rPr lang="en-US" smtClean="0"/>
              <a:t>assume that most significant relationship is with NH law</a:t>
            </a:r>
          </a:p>
          <a:p>
            <a:pPr>
              <a:defRPr/>
            </a:pPr>
            <a:endParaRPr lang="en-US" smtClean="0"/>
          </a:p>
        </p:txBody>
      </p:sp>
    </p:spTree>
    <p:extLst>
      <p:ext uri="{BB962C8B-B14F-4D97-AF65-F5344CB8AC3E}">
        <p14:creationId xmlns:p14="http://schemas.microsoft.com/office/powerpoint/2010/main" val="1500065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p:nvPr>
        </p:nvSpPr>
        <p:spPr>
          <a:xfrm>
            <a:off x="1981200" y="274639"/>
            <a:ext cx="8229600" cy="5851525"/>
          </a:xfrm>
        </p:spPr>
        <p:txBody>
          <a:bodyPr/>
          <a:lstStyle/>
          <a:p>
            <a:r>
              <a:rPr lang="en-US" altLang="en-US" dirty="0" smtClean="0"/>
              <a:t>P (Mass) and D (Maine) enter into a contract in Maine with performance in Maine</a:t>
            </a:r>
          </a:p>
          <a:p>
            <a:r>
              <a:rPr lang="en-US" altLang="en-US" dirty="0" smtClean="0"/>
              <a:t>The contract says that the law of Mass applies</a:t>
            </a:r>
          </a:p>
          <a:p>
            <a:r>
              <a:rPr lang="en-US" altLang="en-US" dirty="0" smtClean="0"/>
              <a:t>Under </a:t>
            </a:r>
            <a:r>
              <a:rPr lang="en-US" altLang="en-US" dirty="0" smtClean="0"/>
              <a:t>Maine law </a:t>
            </a:r>
            <a:r>
              <a:rPr lang="en-US" altLang="en-US" dirty="0" smtClean="0"/>
              <a:t>D has no capacity to contract, because she is a married woman</a:t>
            </a:r>
          </a:p>
          <a:p>
            <a:r>
              <a:rPr lang="en-US" altLang="en-US" smtClean="0"/>
              <a:t>Under </a:t>
            </a:r>
            <a:r>
              <a:rPr lang="en-US" altLang="en-US" smtClean="0"/>
              <a:t>Mass law</a:t>
            </a:r>
            <a:r>
              <a:rPr lang="en-US" altLang="en-US" dirty="0" smtClean="0"/>
              <a:t>, she has such a capacity</a:t>
            </a:r>
          </a:p>
        </p:txBody>
      </p:sp>
    </p:spTree>
    <p:extLst>
      <p:ext uri="{BB962C8B-B14F-4D97-AF65-F5344CB8AC3E}">
        <p14:creationId xmlns:p14="http://schemas.microsoft.com/office/powerpoint/2010/main" val="2215116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p:nvPr>
        </p:nvSpPr>
        <p:spPr>
          <a:xfrm>
            <a:off x="1524000" y="274638"/>
            <a:ext cx="9144000" cy="6049962"/>
          </a:xfrm>
        </p:spPr>
        <p:txBody>
          <a:bodyPr rtlCol="0">
            <a:normAutofit/>
          </a:bodyPr>
          <a:lstStyle/>
          <a:p>
            <a:pPr>
              <a:defRPr/>
            </a:pPr>
            <a:r>
              <a:rPr lang="en-US"/>
              <a:t>On occasion, the parties may choose a law that would declare the contract invalid. In such situations, the chosen law will not be applied by reason of the parties' choice. To do so would defeat the expectations of the parties which it is the purpose of the present rule to protect. The parties can be assumed to have intended that the provisions of the contract would be binding upon them. If the parties have chosen a law that would invalidate the contract, it can be assumed that they did so by mistake. If, however, the chosen law is that of the state of the otherwise applicable law under the rule of § 188, this law will be applied even when it invalidates the contract. Such application will be by reason of the rule of § 188, and not by reason of the fact that this was the law chosen by the parties. </a:t>
            </a:r>
          </a:p>
          <a:p>
            <a:pPr>
              <a:defRPr/>
            </a:pPr>
            <a:endParaRPr lang="en-US"/>
          </a:p>
        </p:txBody>
      </p:sp>
    </p:spTree>
    <p:extLst>
      <p:ext uri="{BB962C8B-B14F-4D97-AF65-F5344CB8AC3E}">
        <p14:creationId xmlns:p14="http://schemas.microsoft.com/office/powerpoint/2010/main" val="4231351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smtClean="0"/>
              <a:t>interest analysis</a:t>
            </a:r>
          </a:p>
        </p:txBody>
      </p:sp>
    </p:spTree>
    <p:extLst>
      <p:ext uri="{BB962C8B-B14F-4D97-AF65-F5344CB8AC3E}">
        <p14:creationId xmlns:p14="http://schemas.microsoft.com/office/powerpoint/2010/main" val="4105584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smtClean="0"/>
              <a:t>Harris v. Harris (Ga. 1984)</a:t>
            </a:r>
            <a:br>
              <a:rPr lang="en-US" dirty="0" smtClean="0"/>
            </a:br>
            <a:r>
              <a:rPr lang="en-US" dirty="0" smtClean="0"/>
              <a:t>two married but separated Georgians get into car accident in Georgia in which husband is negligent – wife sues</a:t>
            </a:r>
            <a:br>
              <a:rPr lang="en-US" dirty="0" smtClean="0"/>
            </a:br>
            <a:r>
              <a:rPr lang="en-US" dirty="0" smtClean="0"/>
              <a:t>does Georgia spousal immunity rule apply?</a:t>
            </a:r>
            <a:endParaRPr lang="en-US" dirty="0"/>
          </a:p>
        </p:txBody>
      </p:sp>
    </p:spTree>
    <p:extLst>
      <p:ext uri="{BB962C8B-B14F-4D97-AF65-F5344CB8AC3E}">
        <p14:creationId xmlns:p14="http://schemas.microsoft.com/office/powerpoint/2010/main" val="1530794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lstStyle/>
          <a:p>
            <a:r>
              <a:rPr lang="en-US" dirty="0"/>
              <a:t>t</a:t>
            </a:r>
            <a:r>
              <a:rPr lang="en-US" dirty="0" smtClean="0"/>
              <a:t>wo married Californians get into car accident in Georgia in which husband is negligent, wife sues</a:t>
            </a:r>
            <a:br>
              <a:rPr lang="en-US" dirty="0" smtClean="0"/>
            </a:br>
            <a:r>
              <a:rPr lang="en-US" dirty="0" smtClean="0"/>
              <a:t>does Georgia’s spousal immunity rule apply?</a:t>
            </a:r>
            <a:endParaRPr lang="en-US" dirty="0"/>
          </a:p>
        </p:txBody>
      </p:sp>
    </p:spTree>
    <p:extLst>
      <p:ext uri="{BB962C8B-B14F-4D97-AF65-F5344CB8AC3E}">
        <p14:creationId xmlns:p14="http://schemas.microsoft.com/office/powerpoint/2010/main" val="2646218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6035675"/>
          </a:xfrm>
        </p:spPr>
        <p:txBody>
          <a:bodyPr/>
          <a:lstStyle/>
          <a:p>
            <a:r>
              <a:rPr lang="en-US" dirty="0"/>
              <a:t>p</a:t>
            </a:r>
            <a:r>
              <a:rPr lang="en-US" dirty="0" smtClean="0"/>
              <a:t>urposivism</a:t>
            </a:r>
            <a:br>
              <a:rPr lang="en-US" dirty="0" smtClean="0"/>
            </a:br>
            <a:r>
              <a:rPr lang="en-US" dirty="0" smtClean="0"/>
              <a:t>textualism</a:t>
            </a:r>
            <a:endParaRPr lang="en-US" dirty="0"/>
          </a:p>
        </p:txBody>
      </p:sp>
    </p:spTree>
    <p:extLst>
      <p:ext uri="{BB962C8B-B14F-4D97-AF65-F5344CB8AC3E}">
        <p14:creationId xmlns:p14="http://schemas.microsoft.com/office/powerpoint/2010/main" val="1390576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787" y="365125"/>
            <a:ext cx="10582013" cy="6010508"/>
          </a:xfrm>
        </p:spPr>
        <p:txBody>
          <a:bodyPr/>
          <a:lstStyle/>
          <a:p>
            <a:r>
              <a:rPr lang="en-US" cap="small" dirty="0"/>
              <a:t>Wis. Stat</a:t>
            </a:r>
            <a:r>
              <a:rPr lang="en-US" dirty="0"/>
              <a:t>. § 895.03 (action for wrongful death “caused in this state</a:t>
            </a:r>
            <a:r>
              <a:rPr lang="en-US" dirty="0" smtClean="0"/>
              <a:t>”)</a:t>
            </a:r>
            <a:endParaRPr lang="en-US" dirty="0"/>
          </a:p>
        </p:txBody>
      </p:sp>
    </p:spTree>
    <p:extLst>
      <p:ext uri="{BB962C8B-B14F-4D97-AF65-F5344CB8AC3E}">
        <p14:creationId xmlns:p14="http://schemas.microsoft.com/office/powerpoint/2010/main" val="228431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365125"/>
            <a:ext cx="10825294" cy="6195066"/>
          </a:xfrm>
        </p:spPr>
        <p:txBody>
          <a:bodyPr/>
          <a:lstStyle/>
          <a:p>
            <a:r>
              <a:rPr lang="en-US" dirty="0" smtClean="0"/>
              <a:t>Law approach to foreign law</a:t>
            </a:r>
            <a:endParaRPr lang="en-US" dirty="0"/>
          </a:p>
        </p:txBody>
      </p:sp>
    </p:spTree>
    <p:extLst>
      <p:ext uri="{BB962C8B-B14F-4D97-AF65-F5344CB8AC3E}">
        <p14:creationId xmlns:p14="http://schemas.microsoft.com/office/powerpoint/2010/main" val="23365011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marL="1035050" lvl="1" indent="-577850"/>
            <a:r>
              <a:rPr lang="en-US" altLang="en-US" sz="3200"/>
              <a:t>Millikan v Pratt</a:t>
            </a:r>
          </a:p>
          <a:p>
            <a:pPr marL="1409700" lvl="2" indent="-495300"/>
            <a:r>
              <a:rPr lang="en-US" altLang="en-US" sz="3200"/>
              <a:t>Mass D contracted with Maine Ps to guarantee D’s husband’s payment</a:t>
            </a:r>
          </a:p>
          <a:p>
            <a:pPr marL="1409700" lvl="2" indent="-495300"/>
            <a:r>
              <a:rPr lang="en-US" altLang="en-US" sz="3200"/>
              <a:t>Sent by her husband by mail from Mass to Maine</a:t>
            </a:r>
          </a:p>
          <a:p>
            <a:pPr marL="1409700" lvl="2" indent="-495300"/>
            <a:r>
              <a:rPr lang="en-US" altLang="en-US" sz="3200"/>
              <a:t>D’s husband did not pay</a:t>
            </a:r>
          </a:p>
          <a:p>
            <a:pPr marL="1409700" lvl="2" indent="-495300"/>
            <a:r>
              <a:rPr lang="en-US" altLang="en-US" sz="3200"/>
              <a:t>Ps demanded of D</a:t>
            </a:r>
          </a:p>
          <a:p>
            <a:pPr marL="1409700" lvl="2" indent="-495300"/>
            <a:r>
              <a:rPr lang="en-US" altLang="en-US" sz="3200"/>
              <a:t>She refused</a:t>
            </a:r>
          </a:p>
          <a:p>
            <a:pPr marL="1409700" lvl="2" indent="-495300"/>
            <a:r>
              <a:rPr lang="en-US" altLang="en-US" sz="3200"/>
              <a:t>Mass had law not allowing married women to contract as surety</a:t>
            </a:r>
          </a:p>
          <a:p>
            <a:pPr marL="1409700" lvl="2" indent="-495300"/>
            <a:r>
              <a:rPr lang="en-US" altLang="en-US" sz="3200"/>
              <a:t>Maine didn’t</a:t>
            </a:r>
          </a:p>
        </p:txBody>
      </p:sp>
    </p:spTree>
    <p:extLst>
      <p:ext uri="{BB962C8B-B14F-4D97-AF65-F5344CB8AC3E}">
        <p14:creationId xmlns:p14="http://schemas.microsoft.com/office/powerpoint/2010/main" val="2516774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smtClean="0"/>
              <a:t>true conflicts</a:t>
            </a:r>
          </a:p>
        </p:txBody>
      </p:sp>
    </p:spTree>
    <p:extLst>
      <p:ext uri="{BB962C8B-B14F-4D97-AF65-F5344CB8AC3E}">
        <p14:creationId xmlns:p14="http://schemas.microsoft.com/office/powerpoint/2010/main" val="1886021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202362"/>
          </a:xfrm>
        </p:spPr>
        <p:txBody>
          <a:bodyPr/>
          <a:lstStyle/>
          <a:p>
            <a:pPr marL="342900" indent="-342900"/>
            <a:r>
              <a:rPr lang="en-US" altLang="en-US" sz="3200" dirty="0" err="1"/>
              <a:t>Schmillikan</a:t>
            </a:r>
            <a:r>
              <a:rPr lang="en-US" altLang="en-US" sz="3200" dirty="0"/>
              <a:t> v </a:t>
            </a:r>
            <a:r>
              <a:rPr lang="en-US" altLang="en-US" sz="3200" dirty="0" err="1" smtClean="0"/>
              <a:t>Schpratt</a:t>
            </a:r>
            <a:r>
              <a:rPr lang="en-US" altLang="en-US" sz="3200" dirty="0"/>
              <a:t/>
            </a:r>
            <a:br>
              <a:rPr lang="en-US" altLang="en-US" sz="3200" dirty="0"/>
            </a:br>
            <a:r>
              <a:rPr lang="en-US" altLang="en-US" sz="3200" dirty="0"/>
              <a:t>Maine D contracted with Mass Ps to guarantee D’s husband’s payment</a:t>
            </a:r>
            <a:br>
              <a:rPr lang="en-US" altLang="en-US" sz="3200" dirty="0"/>
            </a:br>
            <a:r>
              <a:rPr lang="en-US" altLang="en-US" sz="3200" dirty="0"/>
              <a:t>Sent by her husband by mail from Maine to Mass</a:t>
            </a:r>
            <a:br>
              <a:rPr lang="en-US" altLang="en-US" sz="3200" dirty="0"/>
            </a:br>
            <a:r>
              <a:rPr lang="en-US" altLang="en-US" sz="3200" dirty="0"/>
              <a:t>D’s husband did not pay</a:t>
            </a:r>
            <a:br>
              <a:rPr lang="en-US" altLang="en-US" sz="3200" dirty="0"/>
            </a:br>
            <a:r>
              <a:rPr lang="en-US" altLang="en-US" sz="3200" dirty="0"/>
              <a:t>Ps demanded of D</a:t>
            </a:r>
            <a:br>
              <a:rPr lang="en-US" altLang="en-US" sz="3200" dirty="0"/>
            </a:br>
            <a:r>
              <a:rPr lang="en-US" altLang="en-US" sz="3200" dirty="0"/>
              <a:t>She refused</a:t>
            </a:r>
            <a:br>
              <a:rPr lang="en-US" altLang="en-US" sz="3200" dirty="0"/>
            </a:br>
            <a:r>
              <a:rPr lang="en-US" altLang="en-US" sz="3200" dirty="0"/>
              <a:t>Mass had law not allowing married women to contract as surety</a:t>
            </a:r>
            <a:br>
              <a:rPr lang="en-US" altLang="en-US" sz="3200" dirty="0"/>
            </a:br>
            <a:r>
              <a:rPr lang="en-US" altLang="en-US" sz="3200" dirty="0"/>
              <a:t>Maine didn’t</a:t>
            </a:r>
          </a:p>
        </p:txBody>
      </p:sp>
    </p:spTree>
    <p:extLst>
      <p:ext uri="{BB962C8B-B14F-4D97-AF65-F5344CB8AC3E}">
        <p14:creationId xmlns:p14="http://schemas.microsoft.com/office/powerpoint/2010/main" val="2864775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smtClean="0"/>
              <a:t>false conflicts</a:t>
            </a:r>
          </a:p>
        </p:txBody>
      </p:sp>
    </p:spTree>
    <p:extLst>
      <p:ext uri="{BB962C8B-B14F-4D97-AF65-F5344CB8AC3E}">
        <p14:creationId xmlns:p14="http://schemas.microsoft.com/office/powerpoint/2010/main" val="50606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6354762"/>
          </a:xfrm>
        </p:spPr>
        <p:txBody>
          <a:bodyPr/>
          <a:lstStyle/>
          <a:p>
            <a:r>
              <a:rPr lang="en-US" altLang="en-US" smtClean="0"/>
              <a:t>failure to plead foreign law</a:t>
            </a:r>
          </a:p>
        </p:txBody>
      </p:sp>
    </p:spTree>
    <p:extLst>
      <p:ext uri="{BB962C8B-B14F-4D97-AF65-F5344CB8AC3E}">
        <p14:creationId xmlns:p14="http://schemas.microsoft.com/office/powerpoint/2010/main" val="798880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044064"/>
          </a:xfrm>
        </p:spPr>
        <p:txBody>
          <a:bodyPr/>
          <a:lstStyle/>
          <a:p>
            <a:r>
              <a:rPr lang="en-US" dirty="0" err="1" smtClean="0"/>
              <a:t>Sua</a:t>
            </a:r>
            <a:r>
              <a:rPr lang="en-US" dirty="0" smtClean="0"/>
              <a:t> </a:t>
            </a:r>
            <a:r>
              <a:rPr lang="en-US" dirty="0" err="1" smtClean="0"/>
              <a:t>sponte</a:t>
            </a:r>
            <a:r>
              <a:rPr lang="en-US" dirty="0" smtClean="0"/>
              <a:t>?</a:t>
            </a:r>
            <a:endParaRPr lang="en-US" dirty="0"/>
          </a:p>
        </p:txBody>
      </p:sp>
    </p:spTree>
    <p:extLst>
      <p:ext uri="{BB962C8B-B14F-4D97-AF65-F5344CB8AC3E}">
        <p14:creationId xmlns:p14="http://schemas.microsoft.com/office/powerpoint/2010/main" val="14763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70100" y="365125"/>
            <a:ext cx="7969250" cy="5962650"/>
          </a:xfrm>
        </p:spPr>
        <p:txBody>
          <a:bodyPr/>
          <a:lstStyle/>
          <a:p>
            <a:r>
              <a:rPr lang="en-US" altLang="en-US" smtClean="0"/>
              <a:t>failure to offer evidence of foreign law</a:t>
            </a:r>
          </a:p>
        </p:txBody>
      </p:sp>
    </p:spTree>
    <p:extLst>
      <p:ext uri="{BB962C8B-B14F-4D97-AF65-F5344CB8AC3E}">
        <p14:creationId xmlns:p14="http://schemas.microsoft.com/office/powerpoint/2010/main" val="2078841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274638"/>
            <a:ext cx="8534400" cy="6430962"/>
          </a:xfrm>
        </p:spPr>
        <p:txBody>
          <a:bodyPr/>
          <a:lstStyle/>
          <a:p>
            <a:pPr algn="l"/>
            <a:r>
              <a:rPr lang="en-US" altLang="en-US" dirty="0" smtClean="0"/>
              <a:t>- put burden on plaintiff and dismiss</a:t>
            </a:r>
            <a:br>
              <a:rPr lang="en-US" altLang="en-US" dirty="0" smtClean="0"/>
            </a:br>
            <a:r>
              <a:rPr lang="en-US" altLang="en-US" dirty="0" smtClean="0"/>
              <a:t>- </a:t>
            </a:r>
            <a:r>
              <a:rPr lang="en-US" altLang="en-US" dirty="0"/>
              <a:t>p</a:t>
            </a:r>
            <a:r>
              <a:rPr lang="en-US" altLang="en-US" dirty="0" smtClean="0"/>
              <a:t>ut burden on defendant and assume states a claim</a:t>
            </a:r>
            <a:br>
              <a:rPr lang="en-US" altLang="en-US" dirty="0" smtClean="0"/>
            </a:br>
            <a:r>
              <a:rPr lang="en-US" altLang="en-US" dirty="0" smtClean="0"/>
              <a:t>- put burden on party best able to identify law</a:t>
            </a:r>
            <a:br>
              <a:rPr lang="en-US" altLang="en-US" dirty="0" smtClean="0"/>
            </a:br>
            <a:r>
              <a:rPr lang="en-US" altLang="en-US" dirty="0" smtClean="0"/>
              <a:t>- put burden on court</a:t>
            </a:r>
            <a:br>
              <a:rPr lang="en-US" altLang="en-US" dirty="0" smtClean="0"/>
            </a:br>
            <a:r>
              <a:rPr lang="en-US" altLang="en-US" dirty="0" smtClean="0"/>
              <a:t>- use presumption about what law is like to allow case to proceed</a:t>
            </a:r>
          </a:p>
        </p:txBody>
      </p:sp>
    </p:spTree>
    <p:extLst>
      <p:ext uri="{BB962C8B-B14F-4D97-AF65-F5344CB8AC3E}">
        <p14:creationId xmlns:p14="http://schemas.microsoft.com/office/powerpoint/2010/main" val="24695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82" y="365125"/>
            <a:ext cx="10815918" cy="5712946"/>
          </a:xfrm>
        </p:spPr>
        <p:txBody>
          <a:bodyPr/>
          <a:lstStyle/>
          <a:p>
            <a:r>
              <a:rPr lang="en-US" dirty="0" smtClean="0"/>
              <a:t>Modern approaches</a:t>
            </a:r>
            <a:endParaRPr lang="en-US" dirty="0"/>
          </a:p>
        </p:txBody>
      </p:sp>
    </p:spTree>
    <p:extLst>
      <p:ext uri="{BB962C8B-B14F-4D97-AF65-F5344CB8AC3E}">
        <p14:creationId xmlns:p14="http://schemas.microsoft.com/office/powerpoint/2010/main" val="2695273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1205</Words>
  <Application>Microsoft Office PowerPoint</Application>
  <PresentationFormat>Widescreen</PresentationFormat>
  <Paragraphs>88</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Wed. Feb. 15</vt:lpstr>
      <vt:lpstr>pleading and proving foreign law</vt:lpstr>
      <vt:lpstr>Fact approach to content of foreign law</vt:lpstr>
      <vt:lpstr>Law approach to foreign law</vt:lpstr>
      <vt:lpstr>failure to plead foreign law</vt:lpstr>
      <vt:lpstr>Sua sponte?</vt:lpstr>
      <vt:lpstr>failure to offer evidence of foreign law</vt:lpstr>
      <vt:lpstr>- put burden on plaintiff and dismiss - put burden on defendant and assume states a claim - put burden on party best able to identify law - put burden on court - use presumption about what law is like to allow case to proceed</vt:lpstr>
      <vt:lpstr>Modern approaches</vt:lpstr>
      <vt:lpstr>Statutory solutions</vt:lpstr>
      <vt:lpstr>Uniform Probate Code</vt:lpstr>
      <vt:lpstr>PowerPoint Presentation</vt:lpstr>
      <vt:lpstr>PowerPoint Presentation</vt:lpstr>
      <vt:lpstr>PowerPoint Presentation</vt:lpstr>
      <vt:lpstr>Party Autonomy</vt:lpstr>
      <vt:lpstr>PowerPoint Presentation</vt:lpstr>
      <vt:lpstr>PowerPoint Presentation</vt:lpstr>
      <vt:lpstr>PowerPoint Presentation</vt:lpstr>
      <vt:lpstr>- two NYers enter into a loan contract in Illinois with performance in NY - interest is 19 %, the maximum allowed in Ill -  the maximum in NY is 18%  - what if the maximum in NY was 12%? </vt:lpstr>
      <vt:lpstr>PowerPoint Presentation</vt:lpstr>
      <vt:lpstr>PowerPoint Presentation</vt:lpstr>
      <vt:lpstr>PowerPoint Presentation</vt:lpstr>
      <vt:lpstr>Siegelman: “We think it clear that the federal conflicts rule will give effect to the parties’ intention that English law is to apply to the interpretation of the contract.” </vt:lpstr>
      <vt:lpstr>PowerPoint Presentation</vt:lpstr>
      <vt:lpstr>PowerPoint Presentation</vt:lpstr>
      <vt:lpstr>- a NY court is considering a contract entered into in NY between a 17 year old NYer and another NYer  - under NY law the contract is voidable by the 17 year old - will the court enforce a provision stating that the contract is not voidable by any party?  - will the court enforce a provision stating that PA law (which has no protection for 17 year olds) applies?</vt:lpstr>
      <vt:lpstr>- a NY court is considering a contract entered into in NY between a 17 year old Pennsylvanian and a Nyer with performance in PA - will the court enforce a provision stating that PA law (which has no protection for 17 year olds) applies?</vt:lpstr>
      <vt:lpstr>Seigelman v. Cunard White Star Line (2d Cir 1955)</vt:lpstr>
      <vt:lpstr>PowerPoint Presentation</vt:lpstr>
      <vt:lpstr>PowerPoint Presentation</vt:lpstr>
      <vt:lpstr>PowerPoint Presentation</vt:lpstr>
      <vt:lpstr>PowerPoint Presentation</vt:lpstr>
      <vt:lpstr>PowerPoint Presentation</vt:lpstr>
      <vt:lpstr>PowerPoint Presentation</vt:lpstr>
      <vt:lpstr>interest analysis</vt:lpstr>
      <vt:lpstr>Harris v. Harris (Ga. 1984) two married but separated Georgians get into car accident in Georgia in which husband is negligent – wife sues does Georgia spousal immunity rule apply?</vt:lpstr>
      <vt:lpstr>two married Californians get into car accident in Georgia in which husband is negligent, wife sues does Georgia’s spousal immunity rule apply?</vt:lpstr>
      <vt:lpstr>purposivism textualism</vt:lpstr>
      <vt:lpstr>Wis. Stat. § 895.03 (action for wrongful death “caused in this state”)</vt:lpstr>
      <vt:lpstr>PowerPoint Presentation</vt:lpstr>
      <vt:lpstr>true conflicts</vt:lpstr>
      <vt:lpstr>Schmillikan v Schpratt Maine D contracted with Mass Ps to guarantee D’s husband’s payment Sent by her husband by mail from Maine to Mass D’s husband did not pay Ps demanded of D She refused Mass had law not allowing married women to contract as surety Maine didn’t</vt:lpstr>
      <vt:lpstr>false conflicts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27</cp:revision>
  <cp:lastPrinted>2017-02-13T17:51:23Z</cp:lastPrinted>
  <dcterms:created xsi:type="dcterms:W3CDTF">2016-02-03T23:33:45Z</dcterms:created>
  <dcterms:modified xsi:type="dcterms:W3CDTF">2017-02-15T20:40:48Z</dcterms:modified>
</cp:coreProperties>
</file>