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6"/>
  </p:handoutMasterIdLst>
  <p:sldIdLst>
    <p:sldId id="292" r:id="rId2"/>
    <p:sldId id="401" r:id="rId3"/>
    <p:sldId id="402" r:id="rId4"/>
    <p:sldId id="403" r:id="rId5"/>
    <p:sldId id="404" r:id="rId6"/>
    <p:sldId id="405" r:id="rId7"/>
    <p:sldId id="418" r:id="rId8"/>
    <p:sldId id="506" r:id="rId9"/>
    <p:sldId id="507" r:id="rId10"/>
    <p:sldId id="508" r:id="rId11"/>
    <p:sldId id="509" r:id="rId12"/>
    <p:sldId id="510" r:id="rId13"/>
    <p:sldId id="511" r:id="rId14"/>
    <p:sldId id="440" r:id="rId15"/>
    <p:sldId id="501" r:id="rId16"/>
    <p:sldId id="441" r:id="rId17"/>
    <p:sldId id="485" r:id="rId18"/>
    <p:sldId id="486" r:id="rId19"/>
    <p:sldId id="488" r:id="rId20"/>
    <p:sldId id="447" r:id="rId21"/>
    <p:sldId id="502" r:id="rId22"/>
    <p:sldId id="448" r:id="rId23"/>
    <p:sldId id="449" r:id="rId24"/>
    <p:sldId id="450" r:id="rId25"/>
    <p:sldId id="452" r:id="rId26"/>
    <p:sldId id="453" r:id="rId27"/>
    <p:sldId id="455" r:id="rId28"/>
    <p:sldId id="456" r:id="rId29"/>
    <p:sldId id="503" r:id="rId30"/>
    <p:sldId id="457" r:id="rId31"/>
    <p:sldId id="458" r:id="rId32"/>
    <p:sldId id="459" r:id="rId33"/>
    <p:sldId id="460" r:id="rId34"/>
    <p:sldId id="461" r:id="rId35"/>
    <p:sldId id="462" r:id="rId36"/>
    <p:sldId id="504" r:id="rId37"/>
    <p:sldId id="464" r:id="rId38"/>
    <p:sldId id="465" r:id="rId39"/>
    <p:sldId id="466" r:id="rId40"/>
    <p:sldId id="467" r:id="rId41"/>
    <p:sldId id="468" r:id="rId42"/>
    <p:sldId id="469" r:id="rId43"/>
    <p:sldId id="470" r:id="rId44"/>
    <p:sldId id="471" r:id="rId45"/>
    <p:sldId id="472" r:id="rId46"/>
    <p:sldId id="473" r:id="rId47"/>
    <p:sldId id="474" r:id="rId48"/>
    <p:sldId id="475" r:id="rId49"/>
    <p:sldId id="476" r:id="rId50"/>
    <p:sldId id="477" r:id="rId51"/>
    <p:sldId id="478" r:id="rId52"/>
    <p:sldId id="479" r:id="rId53"/>
    <p:sldId id="480" r:id="rId54"/>
    <p:sldId id="481" r:id="rId5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varScale="1">
        <p:scale>
          <a:sx n="78" d="100"/>
          <a:sy n="78" d="100"/>
        </p:scale>
        <p:origin x="50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C3E8ED7-E1CF-4972-8D32-0D048FA79058}" type="datetimeFigureOut">
              <a:rPr lang="en-US" smtClean="0"/>
              <a:t>9/7/2017</a:t>
            </a:fld>
            <a:endParaRPr lang="en-US"/>
          </a:p>
        </p:txBody>
      </p:sp>
      <p:sp>
        <p:nvSpPr>
          <p:cNvPr id="4" name="Footer Placeholder 3"/>
          <p:cNvSpPr>
            <a:spLocks noGrp="1"/>
          </p:cNvSpPr>
          <p:nvPr>
            <p:ph type="ftr" sz="quarter" idx="2"/>
          </p:nvPr>
        </p:nvSpPr>
        <p:spPr>
          <a:xfrm>
            <a:off x="0" y="8829969"/>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3177" tIns="46589" rIns="93177" bIns="46589" rtlCol="0" anchor="b"/>
          <a:lstStyle>
            <a:lvl1pPr algn="r">
              <a:defRPr sz="1200"/>
            </a:lvl1pPr>
          </a:lstStyle>
          <a:p>
            <a:fld id="{B0EC7C1F-DFE6-40EF-9BC0-0E96648AB036}" type="slidenum">
              <a:rPr lang="en-US" smtClean="0"/>
              <a:t>‹#›</a:t>
            </a:fld>
            <a:endParaRPr lang="en-US"/>
          </a:p>
        </p:txBody>
      </p:sp>
    </p:spTree>
    <p:extLst>
      <p:ext uri="{BB962C8B-B14F-4D97-AF65-F5344CB8AC3E}">
        <p14:creationId xmlns:p14="http://schemas.microsoft.com/office/powerpoint/2010/main" val="7860789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114738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58204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2818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7244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A2E3B6-981F-4FD3-9999-1597D7F58619}"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7004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A2E3B6-981F-4FD3-9999-1597D7F58619}"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07417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A2E3B6-981F-4FD3-9999-1597D7F58619}" type="datetimeFigureOut">
              <a:rPr lang="en-US" smtClean="0"/>
              <a:t>9/7/2017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22608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A2E3B6-981F-4FD3-9999-1597D7F58619}" type="datetimeFigureOut">
              <a:rPr lang="en-US" smtClean="0"/>
              <a:t>9/7/2017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165981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2E3B6-981F-4FD3-9999-1597D7F58619}" type="datetimeFigureOut">
              <a:rPr lang="en-US" smtClean="0"/>
              <a:t>9/7/2017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9724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69778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02342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2E3B6-981F-4FD3-9999-1597D7F58619}" type="datetimeFigureOut">
              <a:rPr lang="en-US" smtClean="0"/>
              <a:t>9/7/2017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4AED1-7E5A-482A-A18E-42EF239DBB1C}" type="slidenum">
              <a:rPr lang="en-US" smtClean="0"/>
              <a:t>‹#›</a:t>
            </a:fld>
            <a:endParaRPr lang="en-US"/>
          </a:p>
        </p:txBody>
      </p:sp>
    </p:spTree>
    <p:extLst>
      <p:ext uri="{BB962C8B-B14F-4D97-AF65-F5344CB8AC3E}">
        <p14:creationId xmlns:p14="http://schemas.microsoft.com/office/powerpoint/2010/main" val="4188641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Thurs., Sep. </a:t>
            </a:r>
            <a:r>
              <a:rPr lang="en-US" altLang="en-US" dirty="0"/>
              <a:t>7</a:t>
            </a:r>
            <a:endParaRPr lang="en-US" altLang="en-US" dirty="0" smtClean="0"/>
          </a:p>
        </p:txBody>
      </p:sp>
    </p:spTree>
    <p:extLst>
      <p:ext uri="{BB962C8B-B14F-4D97-AF65-F5344CB8AC3E}">
        <p14:creationId xmlns:p14="http://schemas.microsoft.com/office/powerpoint/2010/main" val="309641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676400" y="1063626"/>
            <a:ext cx="8839200" cy="4537075"/>
          </a:xfrm>
        </p:spPr>
        <p:txBody>
          <a:bodyPr>
            <a:normAutofit fontScale="90000"/>
          </a:bodyPr>
          <a:lstStyle/>
          <a:p>
            <a:pPr algn="l" eaLnBrk="1" hangingPunct="1"/>
            <a:r>
              <a:rPr lang="en-US" altLang="en-US" smtClean="0"/>
              <a:t>- Mitchell sues Neff in Oregon state court. </a:t>
            </a:r>
            <a:br>
              <a:rPr lang="en-US" altLang="en-US" smtClean="0"/>
            </a:br>
            <a:r>
              <a:rPr lang="en-US" altLang="en-US" smtClean="0"/>
              <a:t>- Neff has no connection to the state but does not want to default. </a:t>
            </a:r>
            <a:br>
              <a:rPr lang="en-US" altLang="en-US" smtClean="0"/>
            </a:br>
            <a:r>
              <a:rPr lang="en-US" altLang="en-US" smtClean="0"/>
              <a:t>- Oregon allows special appearances.</a:t>
            </a:r>
            <a:br>
              <a:rPr lang="en-US" altLang="en-US" smtClean="0"/>
            </a:br>
            <a:r>
              <a:rPr lang="en-US" altLang="en-US" smtClean="0"/>
              <a:t>- Neff appears for the purpose of challenging personal jurisdiction but also adds the defense of failure to state a claim. </a:t>
            </a:r>
            <a:br>
              <a:rPr lang="en-US" altLang="en-US" smtClean="0"/>
            </a:br>
            <a:r>
              <a:rPr lang="en-US" altLang="en-US" smtClean="0"/>
              <a:t>- What result? </a:t>
            </a:r>
          </a:p>
        </p:txBody>
      </p:sp>
    </p:spTree>
    <p:extLst>
      <p:ext uri="{BB962C8B-B14F-4D97-AF65-F5344CB8AC3E}">
        <p14:creationId xmlns:p14="http://schemas.microsoft.com/office/powerpoint/2010/main" val="381415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857250"/>
            <a:ext cx="8763000" cy="4800600"/>
          </a:xfrm>
        </p:spPr>
        <p:txBody>
          <a:bodyPr>
            <a:normAutofit fontScale="90000"/>
          </a:bodyPr>
          <a:lstStyle/>
          <a:p>
            <a:pPr algn="l" eaLnBrk="1" hangingPunct="1"/>
            <a:r>
              <a:rPr lang="en-US" altLang="en-US" sz="3600"/>
              <a:t>- Mitchell brings an action against Neff in Oregon state court concerning $253.14 in legal fees. </a:t>
            </a:r>
            <a:br>
              <a:rPr lang="en-US" altLang="en-US" sz="3600"/>
            </a:br>
            <a:r>
              <a:rPr lang="en-US" altLang="en-US" sz="3600"/>
              <a:t>- The personal jurisdictional basis for the suit is $200 property in Oregon owned by Neff. </a:t>
            </a:r>
            <a:br>
              <a:rPr lang="en-US" altLang="en-US" sz="3600"/>
            </a:br>
            <a:r>
              <a:rPr lang="en-US" altLang="en-US" sz="3600"/>
              <a:t> - Neff appears, but solely to litigate liability up to the value of the property attached. </a:t>
            </a:r>
            <a:br>
              <a:rPr lang="en-US" altLang="en-US" sz="3600"/>
            </a:br>
            <a:r>
              <a:rPr lang="en-US" altLang="en-US" sz="3600"/>
              <a:t>- May the Oregon court nevertheless take Neff's presence (including through his lawyer) to create in personam jurisdiction? </a:t>
            </a:r>
          </a:p>
        </p:txBody>
      </p:sp>
    </p:spTree>
    <p:extLst>
      <p:ext uri="{BB962C8B-B14F-4D97-AF65-F5344CB8AC3E}">
        <p14:creationId xmlns:p14="http://schemas.microsoft.com/office/powerpoint/2010/main" val="799482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2838450" y="1063626"/>
            <a:ext cx="6343650" cy="4765675"/>
          </a:xfrm>
        </p:spPr>
        <p:txBody>
          <a:bodyPr/>
          <a:lstStyle/>
          <a:p>
            <a:pPr eaLnBrk="1" hangingPunct="1"/>
            <a:r>
              <a:rPr lang="en-US" altLang="en-US" smtClean="0"/>
              <a:t>limited appearance</a:t>
            </a:r>
          </a:p>
        </p:txBody>
      </p:sp>
    </p:spTree>
    <p:extLst>
      <p:ext uri="{BB962C8B-B14F-4D97-AF65-F5344CB8AC3E}">
        <p14:creationId xmlns:p14="http://schemas.microsoft.com/office/powerpoint/2010/main" val="847156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828800" y="274638"/>
            <a:ext cx="8382000" cy="6278562"/>
          </a:xfrm>
        </p:spPr>
        <p:txBody>
          <a:bodyPr/>
          <a:lstStyle/>
          <a:p>
            <a:pPr algn="l"/>
            <a:r>
              <a:rPr lang="en-US" altLang="en-US" smtClean="0"/>
              <a:t>P(NY) sues D(Germany) in federal court in NY under German law concerning a brawl they got into in Germany.</a:t>
            </a:r>
            <a:br>
              <a:rPr lang="en-US" altLang="en-US" smtClean="0"/>
            </a:br>
            <a:r>
              <a:rPr lang="en-US" altLang="en-US" smtClean="0"/>
              <a:t>P asks for $80,000 in damages.</a:t>
            </a:r>
            <a:br>
              <a:rPr lang="en-US" altLang="en-US" smtClean="0"/>
            </a:br>
            <a:r>
              <a:rPr lang="en-US" altLang="en-US" smtClean="0"/>
              <a:t>The source of PJ is $50,000 in a bank account D has in NYC.</a:t>
            </a:r>
            <a:br>
              <a:rPr lang="en-US" altLang="en-US" smtClean="0"/>
            </a:br>
            <a:r>
              <a:rPr lang="en-US" altLang="en-US" smtClean="0"/>
              <a:t>Is there SMJ under 1332(a)?</a:t>
            </a:r>
          </a:p>
        </p:txBody>
      </p:sp>
    </p:spTree>
    <p:extLst>
      <p:ext uri="{BB962C8B-B14F-4D97-AF65-F5344CB8AC3E}">
        <p14:creationId xmlns:p14="http://schemas.microsoft.com/office/powerpoint/2010/main" val="3234766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0" y="0"/>
            <a:ext cx="12192000" cy="6595872"/>
          </a:xfrm>
        </p:spPr>
        <p:txBody>
          <a:bodyPr>
            <a:normAutofit/>
          </a:bodyPr>
          <a:lstStyle/>
          <a:p>
            <a:pPr algn="l" eaLnBrk="1" hangingPunct="1"/>
            <a:r>
              <a:rPr lang="en-US" altLang="en-US" sz="3600" dirty="0"/>
              <a:t>- Neff is domiciled in Oregon, but is on an extended trip in </a:t>
            </a:r>
            <a:r>
              <a:rPr lang="en-US" altLang="en-US" sz="3600" dirty="0" smtClean="0"/>
              <a:t>California</a:t>
            </a:r>
            <a:r>
              <a:rPr lang="en-US" altLang="en-US" sz="3600" dirty="0"/>
              <a:t/>
            </a:r>
            <a:br>
              <a:rPr lang="en-US" altLang="en-US" sz="3600" dirty="0"/>
            </a:br>
            <a:r>
              <a:rPr lang="en-US" altLang="en-US" sz="3600" dirty="0"/>
              <a:t/>
            </a:r>
            <a:br>
              <a:rPr lang="en-US" altLang="en-US" sz="3600" dirty="0"/>
            </a:br>
            <a:r>
              <a:rPr lang="en-US" altLang="en-US" sz="3600" dirty="0"/>
              <a:t>- Mitchell sues Neff in Oregon state court for unpaid lawyers fees incurred in </a:t>
            </a:r>
            <a:r>
              <a:rPr lang="en-US" altLang="en-US" sz="3600" dirty="0" smtClean="0"/>
              <a:t>Alaska</a:t>
            </a:r>
            <a:br>
              <a:rPr lang="en-US" altLang="en-US" sz="3600" dirty="0" smtClean="0"/>
            </a:br>
            <a:r>
              <a:rPr lang="en-US" altLang="en-US" sz="3600" dirty="0"/>
              <a:t/>
            </a:r>
            <a:br>
              <a:rPr lang="en-US" altLang="en-US" sz="3600" dirty="0"/>
            </a:br>
            <a:r>
              <a:rPr lang="en-US" altLang="en-US" sz="3600" dirty="0"/>
              <a:t>- He has Neff served in </a:t>
            </a:r>
            <a:r>
              <a:rPr lang="en-US" altLang="en-US" sz="3600" dirty="0" smtClean="0"/>
              <a:t>California</a:t>
            </a:r>
            <a:r>
              <a:rPr lang="en-US" altLang="en-US" sz="3600" dirty="0"/>
              <a:t/>
            </a:r>
            <a:br>
              <a:rPr lang="en-US" altLang="en-US" sz="3600" dirty="0"/>
            </a:br>
            <a:r>
              <a:rPr lang="en-US" altLang="en-US" sz="3600" dirty="0"/>
              <a:t/>
            </a:r>
            <a:br>
              <a:rPr lang="en-US" altLang="en-US" sz="3600" dirty="0"/>
            </a:br>
            <a:r>
              <a:rPr lang="en-US" altLang="en-US" sz="3600" dirty="0" smtClean="0"/>
              <a:t>PJ?</a:t>
            </a:r>
            <a:endParaRPr lang="en-US" altLang="en-US" sz="3600" dirty="0"/>
          </a:p>
        </p:txBody>
      </p:sp>
    </p:spTree>
    <p:extLst>
      <p:ext uri="{BB962C8B-B14F-4D97-AF65-F5344CB8AC3E}">
        <p14:creationId xmlns:p14="http://schemas.microsoft.com/office/powerpoint/2010/main" val="2599422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546" y="365125"/>
            <a:ext cx="10538254" cy="5825610"/>
          </a:xfrm>
        </p:spPr>
        <p:txBody>
          <a:bodyPr/>
          <a:lstStyle/>
          <a:p>
            <a:r>
              <a:rPr lang="en-US" dirty="0"/>
              <a:t>§ 79. Individual Domiciled Within The State</a:t>
            </a:r>
            <a:br>
              <a:rPr lang="en-US" dirty="0"/>
            </a:br>
            <a:r>
              <a:rPr lang="en-US" dirty="0"/>
              <a:t/>
            </a:r>
            <a:br>
              <a:rPr lang="en-US" dirty="0"/>
            </a:br>
            <a:r>
              <a:rPr lang="en-US" dirty="0"/>
              <a:t/>
            </a:r>
            <a:br>
              <a:rPr lang="en-US" dirty="0"/>
            </a:br>
            <a:r>
              <a:rPr lang="en-US" dirty="0"/>
              <a:t>A state can exercise through its courts jurisdiction over an individual domiciled within the state, although he is not present within the state.</a:t>
            </a:r>
          </a:p>
        </p:txBody>
      </p:sp>
    </p:spTree>
    <p:extLst>
      <p:ext uri="{BB962C8B-B14F-4D97-AF65-F5344CB8AC3E}">
        <p14:creationId xmlns:p14="http://schemas.microsoft.com/office/powerpoint/2010/main" val="4252298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0" y="0"/>
            <a:ext cx="12033504" cy="6608064"/>
          </a:xfrm>
        </p:spPr>
        <p:txBody>
          <a:bodyPr>
            <a:normAutofit/>
          </a:bodyPr>
          <a:lstStyle/>
          <a:p>
            <a:pPr algn="l" eaLnBrk="1" hangingPunct="1"/>
            <a:r>
              <a:rPr lang="en-US" altLang="en-US" sz="3600" dirty="0"/>
              <a:t>- Neff is domiciled in California, but is spending the summer residing in </a:t>
            </a:r>
            <a:r>
              <a:rPr lang="en-US" altLang="en-US" sz="3600" dirty="0" smtClean="0"/>
              <a:t>Oregon</a:t>
            </a:r>
            <a:r>
              <a:rPr lang="en-US" altLang="en-US" sz="3600" dirty="0"/>
              <a:t/>
            </a:r>
            <a:br>
              <a:rPr lang="en-US" altLang="en-US" sz="3600" dirty="0"/>
            </a:br>
            <a:r>
              <a:rPr lang="en-US" altLang="en-US" sz="3600" dirty="0"/>
              <a:t/>
            </a:r>
            <a:br>
              <a:rPr lang="en-US" altLang="en-US" sz="3600" dirty="0"/>
            </a:br>
            <a:r>
              <a:rPr lang="en-US" altLang="en-US" sz="3600" dirty="0"/>
              <a:t>- Mitchell sues Neff in Oregon state court for unpaid lawyers fees incurred in </a:t>
            </a:r>
            <a:r>
              <a:rPr lang="en-US" altLang="en-US" sz="3600" dirty="0" smtClean="0"/>
              <a:t>Alaska</a:t>
            </a:r>
            <a:br>
              <a:rPr lang="en-US" altLang="en-US" sz="3600" dirty="0" smtClean="0"/>
            </a:br>
            <a:r>
              <a:rPr lang="en-US" altLang="en-US" sz="3600" dirty="0"/>
              <a:t/>
            </a:r>
            <a:br>
              <a:rPr lang="en-US" altLang="en-US" sz="3600" dirty="0"/>
            </a:br>
            <a:r>
              <a:rPr lang="en-US" altLang="en-US" sz="3600" dirty="0"/>
              <a:t>- </a:t>
            </a:r>
            <a:r>
              <a:rPr lang="en-US" altLang="en-US" sz="3600" dirty="0" smtClean="0"/>
              <a:t>he </a:t>
            </a:r>
            <a:r>
              <a:rPr lang="en-US" altLang="en-US" sz="3600" dirty="0"/>
              <a:t>has Neff served in California, while he was there for a brief trip </a:t>
            </a:r>
            <a:r>
              <a:rPr lang="en-US" altLang="en-US" sz="3600" dirty="0" smtClean="0"/>
              <a:t>home</a:t>
            </a:r>
            <a:r>
              <a:rPr lang="en-US" altLang="en-US" sz="3600" dirty="0"/>
              <a:t/>
            </a:r>
            <a:br>
              <a:rPr lang="en-US" altLang="en-US" sz="3600" dirty="0"/>
            </a:br>
            <a:r>
              <a:rPr lang="en-US" altLang="en-US" sz="3600" dirty="0"/>
              <a:t/>
            </a:r>
            <a:br>
              <a:rPr lang="en-US" altLang="en-US" sz="3600" dirty="0"/>
            </a:br>
            <a:r>
              <a:rPr lang="en-US" altLang="en-US" sz="3600" dirty="0" smtClean="0"/>
              <a:t>- PJ?</a:t>
            </a:r>
            <a:endParaRPr lang="en-US" altLang="en-US" sz="3600" dirty="0"/>
          </a:p>
        </p:txBody>
      </p:sp>
    </p:spTree>
    <p:extLst>
      <p:ext uri="{BB962C8B-B14F-4D97-AF65-F5344CB8AC3E}">
        <p14:creationId xmlns:p14="http://schemas.microsoft.com/office/powerpoint/2010/main" val="1602249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903" y="365125"/>
            <a:ext cx="11181030" cy="5945140"/>
          </a:xfrm>
        </p:spPr>
        <p:txBody>
          <a:bodyPr>
            <a:normAutofit fontScale="90000"/>
          </a:bodyPr>
          <a:lstStyle/>
          <a:p>
            <a:r>
              <a:rPr lang="en-US" dirty="0"/>
              <a:t>t</a:t>
            </a:r>
            <a:r>
              <a:rPr lang="en-US" dirty="0" smtClean="0"/>
              <a:t>his is the big problem:</a:t>
            </a:r>
            <a:br>
              <a:rPr lang="en-US" dirty="0" smtClean="0"/>
            </a:br>
            <a:r>
              <a:rPr lang="en-US" dirty="0"/>
              <a:t/>
            </a:r>
            <a:br>
              <a:rPr lang="en-US" dirty="0"/>
            </a:br>
            <a:r>
              <a:rPr lang="en-US" dirty="0" smtClean="0"/>
              <a:t>Neff, a domiciliary of California, enters Oregon, kills Mitchell’s family, and returns to California</a:t>
            </a:r>
            <a:br>
              <a:rPr lang="en-US" dirty="0" smtClean="0"/>
            </a:br>
            <a:r>
              <a:rPr lang="en-US" dirty="0" smtClean="0"/>
              <a:t/>
            </a:r>
            <a:br>
              <a:rPr lang="en-US" dirty="0" smtClean="0"/>
            </a:br>
            <a:r>
              <a:rPr lang="en-US" dirty="0" smtClean="0"/>
              <a:t>Neff owns </a:t>
            </a:r>
            <a:r>
              <a:rPr lang="en-US" dirty="0"/>
              <a:t>no property in </a:t>
            </a:r>
            <a:r>
              <a:rPr lang="en-US" dirty="0" smtClean="0"/>
              <a:t>Oregon</a:t>
            </a:r>
            <a:br>
              <a:rPr lang="en-US" dirty="0" smtClean="0"/>
            </a:br>
            <a:r>
              <a:rPr lang="en-US" dirty="0"/>
              <a:t/>
            </a:r>
            <a:br>
              <a:rPr lang="en-US" dirty="0"/>
            </a:br>
            <a:r>
              <a:rPr lang="en-US" dirty="0" smtClean="0"/>
              <a:t>Mitchell sues Neff in Oregon state court for wrongful death</a:t>
            </a:r>
            <a:br>
              <a:rPr lang="en-US" dirty="0" smtClean="0"/>
            </a:br>
            <a:r>
              <a:rPr lang="en-US" dirty="0"/>
              <a:t/>
            </a:r>
            <a:br>
              <a:rPr lang="en-US" dirty="0"/>
            </a:br>
            <a:r>
              <a:rPr lang="en-US" dirty="0" smtClean="0"/>
              <a:t>PJ?</a:t>
            </a:r>
            <a:endParaRPr lang="en-US" dirty="0"/>
          </a:p>
        </p:txBody>
      </p:sp>
    </p:spTree>
    <p:extLst>
      <p:ext uri="{BB962C8B-B14F-4D97-AF65-F5344CB8AC3E}">
        <p14:creationId xmlns:p14="http://schemas.microsoft.com/office/powerpoint/2010/main" val="373630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887" y="365125"/>
            <a:ext cx="10864913" cy="5981354"/>
          </a:xfrm>
        </p:spPr>
        <p:txBody>
          <a:bodyPr/>
          <a:lstStyle/>
          <a:p>
            <a:r>
              <a:rPr lang="en-US" dirty="0"/>
              <a:t>c</a:t>
            </a:r>
            <a:r>
              <a:rPr lang="en-US" dirty="0" smtClean="0"/>
              <a:t>an Hess v. </a:t>
            </a:r>
            <a:r>
              <a:rPr lang="en-US" dirty="0" err="1" smtClean="0"/>
              <a:t>Pawloski</a:t>
            </a:r>
            <a:r>
              <a:rPr lang="en-US" dirty="0" smtClean="0"/>
              <a:t> (U.S. 1927) fix things?</a:t>
            </a:r>
            <a:br>
              <a:rPr lang="en-US" dirty="0" smtClean="0"/>
            </a:br>
            <a:r>
              <a:rPr lang="en-US" dirty="0"/>
              <a:t/>
            </a:r>
            <a:br>
              <a:rPr lang="en-US" dirty="0"/>
            </a:br>
            <a:endParaRPr lang="en-US" dirty="0"/>
          </a:p>
        </p:txBody>
      </p:sp>
    </p:spTree>
    <p:extLst>
      <p:ext uri="{BB962C8B-B14F-4D97-AF65-F5344CB8AC3E}">
        <p14:creationId xmlns:p14="http://schemas.microsoft.com/office/powerpoint/2010/main" val="3510212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689" y="365125"/>
            <a:ext cx="10729111" cy="5818392"/>
          </a:xfrm>
        </p:spPr>
        <p:txBody>
          <a:bodyPr/>
          <a:lstStyle/>
          <a:p>
            <a:r>
              <a:rPr lang="en-US" b="1" dirty="0" smtClean="0"/>
              <a:t>U.S. Const. Art. IV, Sect. 2</a:t>
            </a:r>
            <a:r>
              <a:rPr lang="en-US" b="1" dirty="0"/>
              <a:t/>
            </a:r>
            <a:br>
              <a:rPr lang="en-US" b="1" dirty="0"/>
            </a:br>
            <a:r>
              <a:rPr lang="en-US" b="1" dirty="0" smtClean="0"/>
              <a:t/>
            </a:r>
            <a:br>
              <a:rPr lang="en-US" b="1" dirty="0" smtClean="0"/>
            </a:br>
            <a:r>
              <a:rPr lang="en-US" dirty="0" smtClean="0"/>
              <a:t>The </a:t>
            </a:r>
            <a:r>
              <a:rPr lang="en-US" dirty="0"/>
              <a:t>Citizens of each State shall be entitled to all Privileges and Immunities of Citizens in the several States.</a:t>
            </a:r>
            <a:br>
              <a:rPr lang="en-US" dirty="0"/>
            </a:br>
            <a:endParaRPr lang="en-US" dirty="0"/>
          </a:p>
        </p:txBody>
      </p:sp>
    </p:spTree>
    <p:extLst>
      <p:ext uri="{BB962C8B-B14F-4D97-AF65-F5344CB8AC3E}">
        <p14:creationId xmlns:p14="http://schemas.microsoft.com/office/powerpoint/2010/main" val="339704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95600" y="1063626"/>
            <a:ext cx="6286500" cy="4537075"/>
          </a:xfrm>
        </p:spPr>
        <p:txBody>
          <a:bodyPr/>
          <a:lstStyle/>
          <a:p>
            <a:pPr eaLnBrk="1" hangingPunct="1"/>
            <a:r>
              <a:rPr lang="en-US" altLang="en-US" smtClean="0"/>
              <a:t>The </a:t>
            </a:r>
            <a:r>
              <a:rPr lang="en-US" altLang="en-US" i="1" smtClean="0"/>
              <a:t>Pennoyer</a:t>
            </a:r>
            <a:r>
              <a:rPr lang="en-US" altLang="en-US" smtClean="0"/>
              <a:t> Framework</a:t>
            </a:r>
          </a:p>
        </p:txBody>
      </p:sp>
    </p:spTree>
    <p:extLst>
      <p:ext uri="{BB962C8B-B14F-4D97-AF65-F5344CB8AC3E}">
        <p14:creationId xmlns:p14="http://schemas.microsoft.com/office/powerpoint/2010/main" val="2892191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67050" y="1063626"/>
            <a:ext cx="6115050" cy="4422775"/>
          </a:xfrm>
        </p:spPr>
        <p:txBody>
          <a:bodyPr/>
          <a:lstStyle/>
          <a:p>
            <a:pPr eaLnBrk="1" hangingPunct="1"/>
            <a:r>
              <a:rPr lang="en-US" altLang="en-US" smtClean="0"/>
              <a:t>corporations</a:t>
            </a:r>
          </a:p>
        </p:txBody>
      </p:sp>
    </p:spTree>
    <p:extLst>
      <p:ext uri="{BB962C8B-B14F-4D97-AF65-F5344CB8AC3E}">
        <p14:creationId xmlns:p14="http://schemas.microsoft.com/office/powerpoint/2010/main" val="1972249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805758" y="1063626"/>
            <a:ext cx="9709842" cy="4937125"/>
          </a:xfrm>
        </p:spPr>
        <p:txBody>
          <a:bodyPr>
            <a:normAutofit fontScale="90000"/>
          </a:bodyPr>
          <a:lstStyle/>
          <a:p>
            <a:pPr algn="l" eaLnBrk="1" hangingPunct="1"/>
            <a:r>
              <a:rPr lang="en-US" altLang="en-US" dirty="0" smtClean="0"/>
              <a:t>- the D Corp., incorporated in California, has an agent go to Oregon</a:t>
            </a:r>
            <a:r>
              <a:rPr lang="en-US" altLang="en-US" dirty="0"/>
              <a:t> </a:t>
            </a:r>
            <a:r>
              <a:rPr lang="en-US" altLang="en-US" dirty="0" smtClean="0"/>
              <a:t>where he sells a product to P </a:t>
            </a:r>
            <a:br>
              <a:rPr lang="en-US" altLang="en-US" dirty="0" smtClean="0"/>
            </a:br>
            <a:r>
              <a:rPr lang="en-US" altLang="en-US" dirty="0" smtClean="0"/>
              <a:t/>
            </a:r>
            <a:br>
              <a:rPr lang="en-US" altLang="en-US" dirty="0" smtClean="0"/>
            </a:br>
            <a:r>
              <a:rPr lang="en-US" altLang="en-US" dirty="0" smtClean="0"/>
              <a:t>- the product harms P</a:t>
            </a:r>
            <a:br>
              <a:rPr lang="en-US" altLang="en-US" dirty="0" smtClean="0"/>
            </a:br>
            <a:r>
              <a:rPr lang="en-US" altLang="en-US" dirty="0" smtClean="0"/>
              <a:t/>
            </a:r>
            <a:br>
              <a:rPr lang="en-US" altLang="en-US" dirty="0" smtClean="0"/>
            </a:br>
            <a:r>
              <a:rPr lang="en-US" altLang="en-US" dirty="0" smtClean="0"/>
              <a:t>- P seeks to sue the D Corp. in California state court</a:t>
            </a:r>
            <a:br>
              <a:rPr lang="en-US" altLang="en-US" dirty="0" smtClean="0"/>
            </a:br>
            <a:r>
              <a:rPr lang="en-US" altLang="en-US" dirty="0" smtClean="0"/>
              <a:t/>
            </a:r>
            <a:br>
              <a:rPr lang="en-US" altLang="en-US" dirty="0" smtClean="0"/>
            </a:br>
            <a:r>
              <a:rPr lang="en-US" altLang="en-US" dirty="0" smtClean="0"/>
              <a:t>- is there PJ?</a:t>
            </a:r>
          </a:p>
        </p:txBody>
      </p:sp>
    </p:spTree>
    <p:extLst>
      <p:ext uri="{BB962C8B-B14F-4D97-AF65-F5344CB8AC3E}">
        <p14:creationId xmlns:p14="http://schemas.microsoft.com/office/powerpoint/2010/main" val="697361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805758" y="1063626"/>
            <a:ext cx="9709842" cy="4937125"/>
          </a:xfrm>
        </p:spPr>
        <p:txBody>
          <a:bodyPr>
            <a:normAutofit fontScale="90000"/>
          </a:bodyPr>
          <a:lstStyle/>
          <a:p>
            <a:pPr algn="l" eaLnBrk="1" hangingPunct="1"/>
            <a:r>
              <a:rPr lang="en-US" altLang="en-US" dirty="0" smtClean="0"/>
              <a:t>- the D Corp., incorporated in California, has an agent go to Oregon</a:t>
            </a:r>
            <a:r>
              <a:rPr lang="en-US" altLang="en-US" dirty="0"/>
              <a:t> </a:t>
            </a:r>
            <a:r>
              <a:rPr lang="en-US" altLang="en-US" dirty="0" smtClean="0"/>
              <a:t>where he sells a product to P </a:t>
            </a:r>
            <a:br>
              <a:rPr lang="en-US" altLang="en-US" dirty="0" smtClean="0"/>
            </a:br>
            <a:r>
              <a:rPr lang="en-US" altLang="en-US" dirty="0" smtClean="0"/>
              <a:t/>
            </a:r>
            <a:br>
              <a:rPr lang="en-US" altLang="en-US" dirty="0" smtClean="0"/>
            </a:br>
            <a:r>
              <a:rPr lang="en-US" altLang="en-US" dirty="0" smtClean="0"/>
              <a:t>- the product harms P</a:t>
            </a:r>
            <a:br>
              <a:rPr lang="en-US" altLang="en-US" dirty="0" smtClean="0"/>
            </a:br>
            <a:r>
              <a:rPr lang="en-US" altLang="en-US" dirty="0" smtClean="0"/>
              <a:t/>
            </a:r>
            <a:br>
              <a:rPr lang="en-US" altLang="en-US" dirty="0" smtClean="0"/>
            </a:br>
            <a:r>
              <a:rPr lang="en-US" altLang="en-US" dirty="0" smtClean="0"/>
              <a:t>- P seeks to sue the D Corp. in Oregon state court</a:t>
            </a:r>
            <a:br>
              <a:rPr lang="en-US" altLang="en-US" dirty="0" smtClean="0"/>
            </a:br>
            <a:r>
              <a:rPr lang="en-US" altLang="en-US" dirty="0" smtClean="0"/>
              <a:t/>
            </a:r>
            <a:br>
              <a:rPr lang="en-US" altLang="en-US" dirty="0" smtClean="0"/>
            </a:br>
            <a:r>
              <a:rPr lang="en-US" altLang="en-US" dirty="0" smtClean="0"/>
              <a:t>- is there PJ?</a:t>
            </a:r>
          </a:p>
        </p:txBody>
      </p:sp>
    </p:spTree>
    <p:extLst>
      <p:ext uri="{BB962C8B-B14F-4D97-AF65-F5344CB8AC3E}">
        <p14:creationId xmlns:p14="http://schemas.microsoft.com/office/powerpoint/2010/main" val="1453752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09816"/>
          </a:xfrm>
        </p:spPr>
        <p:txBody>
          <a:bodyPr/>
          <a:lstStyle/>
          <a:p>
            <a:r>
              <a:rPr lang="en-US" altLang="en-US" dirty="0"/>
              <a:t>- would it be enough that P has the CEO of the D Corp. tagged in Oregon?</a:t>
            </a:r>
            <a:br>
              <a:rPr lang="en-US" altLang="en-US" dirty="0"/>
            </a:br>
            <a:endParaRPr lang="en-US" dirty="0"/>
          </a:p>
        </p:txBody>
      </p:sp>
    </p:spTree>
    <p:extLst>
      <p:ext uri="{BB962C8B-B14F-4D97-AF65-F5344CB8AC3E}">
        <p14:creationId xmlns:p14="http://schemas.microsoft.com/office/powerpoint/2010/main" val="1633326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61315" y="1063626"/>
            <a:ext cx="11389259" cy="4651375"/>
          </a:xfrm>
        </p:spPr>
        <p:txBody>
          <a:bodyPr>
            <a:normAutofit fontScale="90000"/>
          </a:bodyPr>
          <a:lstStyle/>
          <a:p>
            <a:pPr algn="l" eaLnBrk="1" hangingPunct="1"/>
            <a:r>
              <a:rPr lang="en-US" altLang="en-US" sz="4000" dirty="0"/>
              <a:t>- the D Corp., incorporated in California, wishes to </a:t>
            </a:r>
            <a:r>
              <a:rPr lang="en-US" altLang="en-US" sz="4000" dirty="0" smtClean="0"/>
              <a:t>do business in Oregon</a:t>
            </a:r>
            <a:br>
              <a:rPr lang="en-US" altLang="en-US" sz="4000" dirty="0" smtClean="0"/>
            </a:br>
            <a:r>
              <a:rPr lang="en-US" altLang="en-US" sz="4000" dirty="0"/>
              <a:t/>
            </a:r>
            <a:br>
              <a:rPr lang="en-US" altLang="en-US" sz="4000" dirty="0"/>
            </a:br>
            <a:r>
              <a:rPr lang="en-US" altLang="en-US" sz="4000" dirty="0"/>
              <a:t>- to do so, Oregon requires the D Corp. to appoint the Sect. of State of Oregon as its agent for service of </a:t>
            </a:r>
            <a:r>
              <a:rPr lang="en-US" altLang="en-US" sz="4000" dirty="0" smtClean="0"/>
              <a:t>process</a:t>
            </a:r>
            <a:br>
              <a:rPr lang="en-US" altLang="en-US" sz="4000" dirty="0" smtClean="0"/>
            </a:br>
            <a:r>
              <a:rPr lang="en-US" altLang="en-US" sz="4000" dirty="0"/>
              <a:t/>
            </a:r>
            <a:br>
              <a:rPr lang="en-US" altLang="en-US" sz="4000" dirty="0"/>
            </a:br>
            <a:r>
              <a:rPr lang="en-US" altLang="en-US" sz="4000" dirty="0"/>
              <a:t>- the D Corp. </a:t>
            </a:r>
            <a:r>
              <a:rPr lang="en-US" altLang="en-US" sz="4000" dirty="0" smtClean="0"/>
              <a:t>does</a:t>
            </a:r>
            <a:br>
              <a:rPr lang="en-US" altLang="en-US" sz="4000" dirty="0" smtClean="0"/>
            </a:br>
            <a:r>
              <a:rPr lang="en-US" altLang="en-US" sz="4000" dirty="0"/>
              <a:t/>
            </a:r>
            <a:br>
              <a:rPr lang="en-US" altLang="en-US" sz="4000" dirty="0"/>
            </a:br>
            <a:r>
              <a:rPr lang="en-US" altLang="en-US" sz="4000" dirty="0"/>
              <a:t>- P is harmed by a D Corp. product and sues the D Corp in Oregon state court, serving the Sect. of State of Oregon </a:t>
            </a:r>
            <a:r>
              <a:rPr lang="en-US" altLang="en-US" sz="4000" dirty="0" smtClean="0"/>
              <a:t/>
            </a:r>
            <a:br>
              <a:rPr lang="en-US" altLang="en-US" sz="4000" dirty="0" smtClean="0"/>
            </a:br>
            <a:r>
              <a:rPr lang="en-US" altLang="en-US" sz="4000" dirty="0"/>
              <a:t/>
            </a:r>
            <a:br>
              <a:rPr lang="en-US" altLang="en-US" sz="4000" dirty="0"/>
            </a:br>
            <a:r>
              <a:rPr lang="en-US" altLang="en-US" sz="4000" dirty="0"/>
              <a:t>- is there PJ? </a:t>
            </a:r>
          </a:p>
        </p:txBody>
      </p:sp>
    </p:spTree>
    <p:extLst>
      <p:ext uri="{BB962C8B-B14F-4D97-AF65-F5344CB8AC3E}">
        <p14:creationId xmlns:p14="http://schemas.microsoft.com/office/powerpoint/2010/main" val="3317781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34977" y="1063626"/>
            <a:ext cx="11570329" cy="4651375"/>
          </a:xfrm>
        </p:spPr>
        <p:txBody>
          <a:bodyPr>
            <a:normAutofit fontScale="90000"/>
          </a:bodyPr>
          <a:lstStyle/>
          <a:p>
            <a:pPr algn="l" eaLnBrk="1" hangingPunct="1"/>
            <a:r>
              <a:rPr lang="en-US" altLang="en-US" sz="4000" dirty="0"/>
              <a:t>- the D Corp., incorporated in California, wishes to </a:t>
            </a:r>
            <a:r>
              <a:rPr lang="en-US" altLang="en-US" sz="4000" dirty="0" smtClean="0"/>
              <a:t>do business in Oregon</a:t>
            </a:r>
            <a:br>
              <a:rPr lang="en-US" altLang="en-US" sz="4000" dirty="0" smtClean="0"/>
            </a:br>
            <a:r>
              <a:rPr lang="en-US" altLang="en-US" sz="4000" dirty="0"/>
              <a:t/>
            </a:r>
            <a:br>
              <a:rPr lang="en-US" altLang="en-US" sz="4000" dirty="0"/>
            </a:br>
            <a:r>
              <a:rPr lang="en-US" altLang="en-US" sz="4000" dirty="0"/>
              <a:t>- Oregon takes </a:t>
            </a:r>
            <a:r>
              <a:rPr lang="en-US" altLang="en-US" sz="4000" dirty="0" smtClean="0"/>
              <a:t>doing business in </a:t>
            </a:r>
            <a:r>
              <a:rPr lang="en-US" altLang="en-US" sz="4000" dirty="0"/>
              <a:t>Oregon to constitute appointment of the Sect. of State of Oregon as its agent for service of </a:t>
            </a:r>
            <a:r>
              <a:rPr lang="en-US" altLang="en-US" sz="4000" dirty="0" smtClean="0"/>
              <a:t>process</a:t>
            </a:r>
            <a:br>
              <a:rPr lang="en-US" altLang="en-US" sz="4000" dirty="0" smtClean="0"/>
            </a:br>
            <a:r>
              <a:rPr lang="en-US" altLang="en-US" sz="4000" dirty="0"/>
              <a:t/>
            </a:r>
            <a:br>
              <a:rPr lang="en-US" altLang="en-US" sz="4000" dirty="0"/>
            </a:br>
            <a:r>
              <a:rPr lang="en-US" altLang="en-US" sz="4000" dirty="0"/>
              <a:t>- P is harmed by a D Corp. product and sues the D Corp in Oregon state court, serving the Sect. of State of Oregon </a:t>
            </a:r>
            <a:r>
              <a:rPr lang="en-US" altLang="en-US" sz="4000" dirty="0" smtClean="0"/>
              <a:t/>
            </a:r>
            <a:br>
              <a:rPr lang="en-US" altLang="en-US" sz="4000" dirty="0" smtClean="0"/>
            </a:br>
            <a:r>
              <a:rPr lang="en-US" altLang="en-US" sz="4000" dirty="0"/>
              <a:t/>
            </a:r>
            <a:br>
              <a:rPr lang="en-US" altLang="en-US" sz="4000" dirty="0"/>
            </a:br>
            <a:r>
              <a:rPr lang="en-US" altLang="en-US" sz="4000" dirty="0"/>
              <a:t>- is there PJ? </a:t>
            </a:r>
          </a:p>
        </p:txBody>
      </p:sp>
    </p:spTree>
    <p:extLst>
      <p:ext uri="{BB962C8B-B14F-4D97-AF65-F5344CB8AC3E}">
        <p14:creationId xmlns:p14="http://schemas.microsoft.com/office/powerpoint/2010/main" val="5469000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88887" y="325926"/>
            <a:ext cx="11063335" cy="6346478"/>
          </a:xfrm>
        </p:spPr>
        <p:txBody>
          <a:bodyPr>
            <a:normAutofit/>
          </a:bodyPr>
          <a:lstStyle/>
          <a:p>
            <a:pPr algn="l" eaLnBrk="1" hangingPunct="1"/>
            <a:r>
              <a:rPr lang="en-US" altLang="en-US" sz="3200" dirty="0"/>
              <a:t>- </a:t>
            </a:r>
            <a:r>
              <a:rPr lang="en-US" altLang="en-US" sz="3200" dirty="0" smtClean="0"/>
              <a:t>the </a:t>
            </a:r>
            <a:r>
              <a:rPr lang="en-US" altLang="en-US" sz="3200" dirty="0"/>
              <a:t>Neff Corp. is incorporated and has its principal place of business in </a:t>
            </a:r>
            <a:r>
              <a:rPr lang="en-US" altLang="en-US" sz="3200" dirty="0" smtClean="0"/>
              <a:t>California</a:t>
            </a:r>
            <a:br>
              <a:rPr lang="en-US" altLang="en-US" sz="3200" dirty="0" smtClean="0"/>
            </a:br>
            <a:r>
              <a:rPr lang="en-US" altLang="en-US" sz="3200" dirty="0"/>
              <a:t/>
            </a:r>
            <a:br>
              <a:rPr lang="en-US" altLang="en-US" sz="3200" dirty="0"/>
            </a:br>
            <a:r>
              <a:rPr lang="en-US" altLang="en-US" sz="3200" dirty="0"/>
              <a:t>- </a:t>
            </a:r>
            <a:r>
              <a:rPr lang="en-US" altLang="en-US" sz="3200" dirty="0" smtClean="0"/>
              <a:t>but </a:t>
            </a:r>
            <a:r>
              <a:rPr lang="en-US" altLang="en-US" sz="3200" dirty="0"/>
              <a:t>it does substantial business in Oregon, selling close to 3 million pairs of shoes a </a:t>
            </a:r>
            <a:r>
              <a:rPr lang="en-US" altLang="en-US" sz="3200" dirty="0" smtClean="0"/>
              <a:t>year; it </a:t>
            </a:r>
            <a:r>
              <a:rPr lang="en-US" altLang="en-US" sz="3200" dirty="0"/>
              <a:t>also has 8 employees in </a:t>
            </a:r>
            <a:r>
              <a:rPr lang="en-US" altLang="en-US" sz="3200" dirty="0" smtClean="0"/>
              <a:t>Oregon</a:t>
            </a:r>
            <a:br>
              <a:rPr lang="en-US" altLang="en-US" sz="3200" dirty="0" smtClean="0"/>
            </a:br>
            <a:r>
              <a:rPr lang="en-US" altLang="en-US" sz="3200" dirty="0"/>
              <a:t/>
            </a:r>
            <a:br>
              <a:rPr lang="en-US" altLang="en-US" sz="3200" dirty="0"/>
            </a:br>
            <a:r>
              <a:rPr lang="en-US" altLang="en-US" sz="3200" dirty="0"/>
              <a:t>- </a:t>
            </a:r>
            <a:r>
              <a:rPr lang="en-US" altLang="en-US" sz="3200" dirty="0" smtClean="0"/>
              <a:t>it </a:t>
            </a:r>
            <a:r>
              <a:rPr lang="en-US" altLang="en-US" sz="3200" dirty="0"/>
              <a:t>has not appointed an agent for service of process, nor does Oregon have a statute claiming that by doing business in the state an agent for service is impliedly </a:t>
            </a:r>
            <a:r>
              <a:rPr lang="en-US" altLang="en-US" sz="3200" dirty="0" smtClean="0"/>
              <a:t>appointed</a:t>
            </a:r>
            <a:br>
              <a:rPr lang="en-US" altLang="en-US" sz="3200" dirty="0" smtClean="0"/>
            </a:br>
            <a:r>
              <a:rPr lang="en-US" altLang="en-US" sz="3200" dirty="0"/>
              <a:t/>
            </a:r>
            <a:br>
              <a:rPr lang="en-US" altLang="en-US" sz="3200" dirty="0"/>
            </a:br>
            <a:r>
              <a:rPr lang="en-US" altLang="en-US" sz="3200" dirty="0"/>
              <a:t>- Mitchell sues the Neff Corp. in Oregon state court for breach of contract (the shoes he bought in Oregon fell </a:t>
            </a:r>
            <a:r>
              <a:rPr lang="en-US" altLang="en-US" sz="3200" dirty="0" smtClean="0"/>
              <a:t>apart)</a:t>
            </a:r>
            <a:br>
              <a:rPr lang="en-US" altLang="en-US" sz="3200" dirty="0" smtClean="0"/>
            </a:br>
            <a:r>
              <a:rPr lang="en-US" altLang="en-US" sz="3200" dirty="0" smtClean="0"/>
              <a:t/>
            </a:r>
            <a:br>
              <a:rPr lang="en-US" altLang="en-US" sz="3200" dirty="0" smtClean="0"/>
            </a:br>
            <a:r>
              <a:rPr lang="en-US" altLang="en-US" sz="3200" dirty="0" smtClean="0"/>
              <a:t>- is </a:t>
            </a:r>
            <a:r>
              <a:rPr lang="en-US" altLang="en-US" sz="3200" dirty="0"/>
              <a:t>there PJ under a </a:t>
            </a:r>
            <a:r>
              <a:rPr lang="en-US" altLang="en-US" sz="3200" dirty="0" err="1"/>
              <a:t>Pennoyer</a:t>
            </a:r>
            <a:r>
              <a:rPr lang="en-US" altLang="en-US" sz="3200" dirty="0"/>
              <a:t> theory</a:t>
            </a:r>
            <a:r>
              <a:rPr lang="en-US" altLang="en-US" sz="3200" dirty="0" smtClean="0"/>
              <a:t>?</a:t>
            </a:r>
            <a:endParaRPr lang="en-US" altLang="en-US" sz="3200" dirty="0"/>
          </a:p>
        </p:txBody>
      </p:sp>
    </p:spTree>
    <p:extLst>
      <p:ext uri="{BB962C8B-B14F-4D97-AF65-F5344CB8AC3E}">
        <p14:creationId xmlns:p14="http://schemas.microsoft.com/office/powerpoint/2010/main" val="13352906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0123" y="274638"/>
            <a:ext cx="11733291" cy="6430962"/>
          </a:xfrm>
        </p:spPr>
        <p:txBody>
          <a:bodyPr/>
          <a:lstStyle/>
          <a:p>
            <a:pPr algn="l"/>
            <a:r>
              <a:rPr lang="en-US" altLang="en-US" sz="3200" dirty="0"/>
              <a:t>- </a:t>
            </a:r>
            <a:r>
              <a:rPr lang="en-US" altLang="en-US" sz="3200" dirty="0" smtClean="0"/>
              <a:t>the </a:t>
            </a:r>
            <a:r>
              <a:rPr lang="en-US" altLang="en-US" sz="3200" dirty="0"/>
              <a:t>Neff Corp. is incorporated and has its principal place of business in </a:t>
            </a:r>
            <a:r>
              <a:rPr lang="en-US" altLang="en-US" sz="3200" dirty="0" smtClean="0"/>
              <a:t>California</a:t>
            </a:r>
            <a:r>
              <a:rPr lang="en-US" altLang="en-US" sz="3200" dirty="0"/>
              <a:t/>
            </a:r>
            <a:br>
              <a:rPr lang="en-US" altLang="en-US" sz="3200" dirty="0"/>
            </a:br>
            <a:r>
              <a:rPr lang="en-US" altLang="en-US" sz="3200" dirty="0"/>
              <a:t/>
            </a:r>
            <a:br>
              <a:rPr lang="en-US" altLang="en-US" sz="3200" dirty="0"/>
            </a:br>
            <a:r>
              <a:rPr lang="en-US" altLang="en-US" sz="3200" dirty="0"/>
              <a:t>- </a:t>
            </a:r>
            <a:r>
              <a:rPr lang="en-US" altLang="en-US" sz="3200" dirty="0" smtClean="0"/>
              <a:t>it </a:t>
            </a:r>
            <a:r>
              <a:rPr lang="en-US" altLang="en-US" sz="3200" i="1" dirty="0"/>
              <a:t>used to do </a:t>
            </a:r>
            <a:r>
              <a:rPr lang="en-US" altLang="en-US" sz="3200" dirty="0"/>
              <a:t>substantial business in Oregon, selling close to 3 million pairs of shoes a year. It also had 8 employees in </a:t>
            </a:r>
            <a:r>
              <a:rPr lang="en-US" altLang="en-US" sz="3200" dirty="0" smtClean="0"/>
              <a:t>Oregon</a:t>
            </a:r>
            <a:br>
              <a:rPr lang="en-US" altLang="en-US" sz="3200" dirty="0" smtClean="0"/>
            </a:br>
            <a:r>
              <a:rPr lang="en-US" altLang="en-US" sz="3200" dirty="0"/>
              <a:t/>
            </a:r>
            <a:br>
              <a:rPr lang="en-US" altLang="en-US" sz="3200" dirty="0"/>
            </a:br>
            <a:r>
              <a:rPr lang="en-US" altLang="en-US" sz="3200" dirty="0"/>
              <a:t>- Mitchell sues the Neff Corp. in Oregon state court for breach of contract (the shoes he bought in Oregon during the time the Neff Corp. was doing business there fell apart</a:t>
            </a:r>
            <a:r>
              <a:rPr lang="en-US" altLang="en-US" sz="3200" dirty="0" smtClean="0"/>
              <a:t>)</a:t>
            </a:r>
            <a:br>
              <a:rPr lang="en-US" altLang="en-US" sz="3200" dirty="0" smtClean="0"/>
            </a:br>
            <a:r>
              <a:rPr lang="en-US" altLang="en-US" sz="3200" dirty="0"/>
              <a:t/>
            </a:r>
            <a:br>
              <a:rPr lang="en-US" altLang="en-US" sz="3200" dirty="0"/>
            </a:br>
            <a:r>
              <a:rPr lang="en-US" altLang="en-US" sz="3200" dirty="0"/>
              <a:t>- </a:t>
            </a:r>
            <a:r>
              <a:rPr lang="en-US" altLang="en-US" sz="3200" dirty="0" smtClean="0"/>
              <a:t>but </a:t>
            </a:r>
            <a:r>
              <a:rPr lang="en-US" altLang="en-US" sz="3200" dirty="0"/>
              <a:t>the Neff Corp. no longer has a presence in </a:t>
            </a:r>
            <a:r>
              <a:rPr lang="en-US" altLang="en-US" sz="3200" dirty="0" smtClean="0"/>
              <a:t>Oregon</a:t>
            </a:r>
            <a:r>
              <a:rPr lang="en-US" altLang="en-US" sz="3200" dirty="0"/>
              <a:t/>
            </a:r>
            <a:br>
              <a:rPr lang="en-US" altLang="en-US" sz="3200" dirty="0"/>
            </a:br>
            <a:r>
              <a:rPr lang="en-US" altLang="en-US" sz="3200" dirty="0" smtClean="0"/>
              <a:t/>
            </a:r>
            <a:br>
              <a:rPr lang="en-US" altLang="en-US" sz="3200" dirty="0" smtClean="0"/>
            </a:br>
            <a:r>
              <a:rPr lang="en-US" altLang="en-US" sz="3200" dirty="0"/>
              <a:t>-</a:t>
            </a:r>
            <a:r>
              <a:rPr lang="en-US" altLang="en-US" sz="3200" dirty="0" smtClean="0"/>
              <a:t>PJ </a:t>
            </a:r>
            <a:r>
              <a:rPr lang="en-US" altLang="en-US" sz="3200" dirty="0"/>
              <a:t>under a </a:t>
            </a:r>
            <a:r>
              <a:rPr lang="en-US" altLang="en-US" sz="3200" dirty="0" err="1"/>
              <a:t>Pennoyer</a:t>
            </a:r>
            <a:r>
              <a:rPr lang="en-US" altLang="en-US" sz="3200" dirty="0"/>
              <a:t> theory?</a:t>
            </a:r>
            <a:br>
              <a:rPr lang="en-US" altLang="en-US" sz="3200" dirty="0"/>
            </a:br>
            <a:endParaRPr lang="en-US" altLang="en-US" sz="3200" dirty="0"/>
          </a:p>
        </p:txBody>
      </p:sp>
    </p:spTree>
    <p:extLst>
      <p:ext uri="{BB962C8B-B14F-4D97-AF65-F5344CB8AC3E}">
        <p14:creationId xmlns:p14="http://schemas.microsoft.com/office/powerpoint/2010/main" val="1592159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895600" y="1063626"/>
            <a:ext cx="6286500" cy="4708525"/>
          </a:xfrm>
        </p:spPr>
        <p:txBody>
          <a:bodyPr/>
          <a:lstStyle/>
          <a:p>
            <a:r>
              <a:rPr lang="en-US" altLang="en-US" smtClean="0"/>
              <a:t>International Shoe v. Washington</a:t>
            </a:r>
            <a:br>
              <a:rPr lang="en-US" altLang="en-US" smtClean="0"/>
            </a:br>
            <a:r>
              <a:rPr lang="en-US" altLang="en-US" smtClean="0"/>
              <a:t>(U.S. 1945)</a:t>
            </a:r>
          </a:p>
        </p:txBody>
      </p:sp>
    </p:spTree>
    <p:extLst>
      <p:ext uri="{BB962C8B-B14F-4D97-AF65-F5344CB8AC3E}">
        <p14:creationId xmlns:p14="http://schemas.microsoft.com/office/powerpoint/2010/main" val="7663691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476" y="365125"/>
            <a:ext cx="10575324" cy="5924464"/>
          </a:xfrm>
        </p:spPr>
        <p:txBody>
          <a:bodyPr/>
          <a:lstStyle/>
          <a:p>
            <a:r>
              <a:rPr lang="en-US" dirty="0"/>
              <a:t>p</a:t>
            </a:r>
            <a:r>
              <a:rPr lang="en-US" dirty="0" smtClean="0"/>
              <a:t>laintiff?</a:t>
            </a:r>
            <a:br>
              <a:rPr lang="en-US" dirty="0" smtClean="0"/>
            </a:br>
            <a:r>
              <a:rPr lang="en-US" dirty="0"/>
              <a:t/>
            </a:r>
            <a:br>
              <a:rPr lang="en-US" dirty="0"/>
            </a:br>
            <a:r>
              <a:rPr lang="en-US" dirty="0"/>
              <a:t>d</a:t>
            </a:r>
            <a:r>
              <a:rPr lang="en-US" dirty="0" smtClean="0"/>
              <a:t>efendant?</a:t>
            </a:r>
            <a:br>
              <a:rPr lang="en-US" dirty="0" smtClean="0"/>
            </a:br>
            <a:r>
              <a:rPr lang="en-US" dirty="0"/>
              <a:t/>
            </a:r>
            <a:br>
              <a:rPr lang="en-US" dirty="0"/>
            </a:br>
            <a:r>
              <a:rPr lang="en-US" dirty="0"/>
              <a:t>c</a:t>
            </a:r>
            <a:r>
              <a:rPr lang="en-US" dirty="0" smtClean="0"/>
              <a:t>ause of action?</a:t>
            </a:r>
            <a:br>
              <a:rPr lang="en-US" dirty="0" smtClean="0"/>
            </a:br>
            <a:r>
              <a:rPr lang="en-US" dirty="0"/>
              <a:t/>
            </a:r>
            <a:br>
              <a:rPr lang="en-US" dirty="0"/>
            </a:br>
            <a:r>
              <a:rPr lang="en-US" dirty="0"/>
              <a:t>m</a:t>
            </a:r>
            <a:r>
              <a:rPr lang="en-US" dirty="0" smtClean="0"/>
              <a:t>ethod of service?</a:t>
            </a:r>
            <a:endParaRPr lang="en-US" dirty="0"/>
          </a:p>
        </p:txBody>
      </p:sp>
    </p:spTree>
    <p:extLst>
      <p:ext uri="{BB962C8B-B14F-4D97-AF65-F5344CB8AC3E}">
        <p14:creationId xmlns:p14="http://schemas.microsoft.com/office/powerpoint/2010/main" val="3295883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37075"/>
          </a:xfrm>
        </p:spPr>
        <p:txBody>
          <a:bodyPr>
            <a:normAutofit fontScale="90000"/>
          </a:bodyPr>
          <a:lstStyle/>
          <a:p>
            <a:pPr eaLnBrk="1" hangingPunct="1"/>
            <a:r>
              <a:rPr lang="en-US" altLang="en-US" i="1" smtClean="0"/>
              <a:t>in personam </a:t>
            </a:r>
            <a:r>
              <a:rPr lang="en-US" altLang="en-US" smtClean="0"/>
              <a:t>– source of PJ is presence of D at initiation of suit (NOT at time of event being adjudicated)</a:t>
            </a:r>
            <a:br>
              <a:rPr lang="en-US" altLang="en-US" smtClean="0"/>
            </a:br>
            <a:r>
              <a:rPr lang="en-US" altLang="en-US" smtClean="0"/>
              <a:t/>
            </a:r>
            <a:br>
              <a:rPr lang="en-US" altLang="en-US" smtClean="0"/>
            </a:br>
            <a:r>
              <a:rPr lang="en-US" altLang="en-US" smtClean="0"/>
              <a:t>tagging</a:t>
            </a:r>
            <a:br>
              <a:rPr lang="en-US" altLang="en-US" smtClean="0"/>
            </a:br>
            <a:endParaRPr lang="en-US" altLang="en-US" smtClean="0"/>
          </a:p>
        </p:txBody>
      </p:sp>
    </p:spTree>
    <p:extLst>
      <p:ext uri="{BB962C8B-B14F-4D97-AF65-F5344CB8AC3E}">
        <p14:creationId xmlns:p14="http://schemas.microsoft.com/office/powerpoint/2010/main" val="32191738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44842" y="333631"/>
            <a:ext cx="11417643" cy="6672649"/>
          </a:xfrm>
        </p:spPr>
        <p:txBody>
          <a:bodyPr>
            <a:normAutofit/>
          </a:bodyPr>
          <a:lstStyle/>
          <a:p>
            <a:pPr algn="l"/>
            <a:r>
              <a:rPr lang="en-US" altLang="en-US" sz="2800" dirty="0"/>
              <a:t>Appellant appeared specially before the office of unemployment, and moved to set aside the order and notice of assessment on the ground that the service upon appellant's salesman was not proper service upon appellant; that appellant was not a corporation of the State of Washington, and was not doing business within the state; that it had no agent within the state upon whom service could be made; and that appellant is not an employer, and does not furnish employment within the meaning of the statute…. Appellant in each of these courts assailed the statute as applied, as a violation of the due process clause of the Fourteenth Amendment, and as imposing a constitutionally prohibited burden on interstate commerce. </a:t>
            </a:r>
          </a:p>
        </p:txBody>
      </p:sp>
    </p:spTree>
    <p:extLst>
      <p:ext uri="{BB962C8B-B14F-4D97-AF65-F5344CB8AC3E}">
        <p14:creationId xmlns:p14="http://schemas.microsoft.com/office/powerpoint/2010/main" val="370869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274638"/>
            <a:ext cx="8382000" cy="6430962"/>
          </a:xfrm>
        </p:spPr>
        <p:txBody>
          <a:bodyPr/>
          <a:lstStyle/>
          <a:p>
            <a:pPr algn="l"/>
            <a:r>
              <a:rPr lang="en-US" altLang="en-US" sz="4000" b="1"/>
              <a:t>Section 8.</a:t>
            </a:r>
            <a:br>
              <a:rPr lang="en-US" altLang="en-US" sz="4000" b="1"/>
            </a:br>
            <a:r>
              <a:rPr lang="en-US" altLang="en-US" sz="4000"/>
              <a:t>The Congress shall have power to…</a:t>
            </a:r>
            <a:br>
              <a:rPr lang="en-US" altLang="en-US" sz="4000"/>
            </a:br>
            <a:r>
              <a:rPr lang="en-US" altLang="en-US" sz="4000"/>
              <a:t>regulate commerce with foreign nations, and among the several states, and with the Indian tribes;</a:t>
            </a:r>
            <a:br>
              <a:rPr lang="en-US" altLang="en-US" sz="4000"/>
            </a:br>
            <a:r>
              <a:rPr lang="en-US" altLang="en-US" sz="4000"/>
              <a:t>…constitute tribunals inferior to the Supreme Court</a:t>
            </a:r>
          </a:p>
        </p:txBody>
      </p:sp>
    </p:spTree>
    <p:extLst>
      <p:ext uri="{BB962C8B-B14F-4D97-AF65-F5344CB8AC3E}">
        <p14:creationId xmlns:p14="http://schemas.microsoft.com/office/powerpoint/2010/main" val="2458517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52600" y="304801"/>
            <a:ext cx="8686800" cy="6354763"/>
          </a:xfrm>
        </p:spPr>
        <p:txBody>
          <a:bodyPr>
            <a:normAutofit/>
          </a:bodyPr>
          <a:lstStyle/>
          <a:p>
            <a:pPr algn="l"/>
            <a:r>
              <a:rPr lang="en-US" altLang="en-US" sz="4000" dirty="0"/>
              <a:t>i</a:t>
            </a:r>
            <a:r>
              <a:rPr lang="en-US" altLang="en-US" sz="4000" dirty="0" smtClean="0"/>
              <a:t>nterstate commerce argument against taxes?</a:t>
            </a:r>
            <a:br>
              <a:rPr lang="en-US" altLang="en-US" sz="4000" dirty="0" smtClean="0"/>
            </a:br>
            <a:r>
              <a:rPr lang="en-US" altLang="en-US" sz="4000" dirty="0"/>
              <a:t/>
            </a:r>
            <a:br>
              <a:rPr lang="en-US" altLang="en-US" sz="4000" dirty="0"/>
            </a:br>
            <a:r>
              <a:rPr lang="en-US" altLang="en-US" sz="4000" dirty="0"/>
              <a:t>d</a:t>
            </a:r>
            <a:r>
              <a:rPr lang="en-US" altLang="en-US" sz="4000" dirty="0" smtClean="0"/>
              <a:t>ue process argument against taxes?</a:t>
            </a:r>
            <a:endParaRPr lang="en-US" altLang="en-US" sz="4000" dirty="0"/>
          </a:p>
        </p:txBody>
      </p:sp>
    </p:spTree>
    <p:extLst>
      <p:ext uri="{BB962C8B-B14F-4D97-AF65-F5344CB8AC3E}">
        <p14:creationId xmlns:p14="http://schemas.microsoft.com/office/powerpoint/2010/main" val="20542319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81200" y="274638"/>
            <a:ext cx="8229600" cy="6278562"/>
          </a:xfrm>
        </p:spPr>
        <p:txBody>
          <a:bodyPr/>
          <a:lstStyle/>
          <a:p>
            <a:r>
              <a:rPr lang="en-US" altLang="en-US" dirty="0" smtClean="0"/>
              <a:t>notice?</a:t>
            </a:r>
          </a:p>
        </p:txBody>
      </p:sp>
    </p:spTree>
    <p:extLst>
      <p:ext uri="{BB962C8B-B14F-4D97-AF65-F5344CB8AC3E}">
        <p14:creationId xmlns:p14="http://schemas.microsoft.com/office/powerpoint/2010/main" val="28614124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600200" y="1063626"/>
            <a:ext cx="8839200" cy="4594225"/>
          </a:xfrm>
        </p:spPr>
        <p:txBody>
          <a:bodyPr>
            <a:normAutofit fontScale="90000"/>
          </a:bodyPr>
          <a:lstStyle/>
          <a:p>
            <a:pPr algn="l"/>
            <a:r>
              <a:rPr lang="en-US" altLang="en-US" sz="3600"/>
              <a:t>We are likewise unable to conclude that the service of the process within the state upon an agent whose activities establish appellant's "presence" there was not sufficient notice of the suit, or that the suit was so unrelated to those activities as to make the agent an inappropriate vehicle for communicating the notice. It is enough that appellant has established such contacts with the state that the particular form of substituted service adopted there gives reasonable assurance that the notice will be actual.</a:t>
            </a:r>
          </a:p>
        </p:txBody>
      </p:sp>
    </p:spTree>
    <p:extLst>
      <p:ext uri="{BB962C8B-B14F-4D97-AF65-F5344CB8AC3E}">
        <p14:creationId xmlns:p14="http://schemas.microsoft.com/office/powerpoint/2010/main" val="19006112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274638"/>
            <a:ext cx="8153400" cy="6507162"/>
          </a:xfrm>
        </p:spPr>
        <p:txBody>
          <a:bodyPr/>
          <a:lstStyle/>
          <a:p>
            <a:r>
              <a:rPr lang="en-US" altLang="en-US" smtClean="0"/>
              <a:t>PJ?</a:t>
            </a:r>
          </a:p>
        </p:txBody>
      </p:sp>
    </p:spTree>
    <p:extLst>
      <p:ext uri="{BB962C8B-B14F-4D97-AF65-F5344CB8AC3E}">
        <p14:creationId xmlns:p14="http://schemas.microsoft.com/office/powerpoint/2010/main" val="33327652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122172"/>
          </a:xfrm>
        </p:spPr>
        <p:txBody>
          <a:bodyPr/>
          <a:lstStyle/>
          <a:p>
            <a:r>
              <a:rPr lang="en-US" dirty="0"/>
              <a:t>w</a:t>
            </a:r>
            <a:r>
              <a:rPr lang="en-US" dirty="0" smtClean="0"/>
              <a:t>hat were Int’l Shoe’s activities in Wash.?</a:t>
            </a:r>
            <a:endParaRPr lang="en-US" dirty="0"/>
          </a:p>
        </p:txBody>
      </p:sp>
    </p:spTree>
    <p:extLst>
      <p:ext uri="{BB962C8B-B14F-4D97-AF65-F5344CB8AC3E}">
        <p14:creationId xmlns:p14="http://schemas.microsoft.com/office/powerpoint/2010/main" val="28741961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676400" y="976313"/>
            <a:ext cx="8915400" cy="5143500"/>
          </a:xfrm>
        </p:spPr>
        <p:txBody>
          <a:bodyPr>
            <a:normAutofit fontScale="90000"/>
          </a:bodyPr>
          <a:lstStyle/>
          <a:p>
            <a:pPr algn="l"/>
            <a:r>
              <a:rPr lang="en-US" altLang="en-US" sz="2800" dirty="0"/>
              <a:t>To say that the corporation is so far "present" there as to satisfy due process requirements, for purposes of taxation or the maintenance of suits against it in the courts of the state, is to beg the question to be decided. For the terms "present" or "presence" are used merely to symbolize those activities of the corporation's agent within the state which courts will deem to be sufficient to satisfy the demands of due process. Those demands may be met by such contacts of the corporation with the state of the forum as make it reasonable, in the context of our federal system of government, to require the corporation to defend the particular suit which is brought there. An "estimate of the inconveniences" which would result to the corporation from a trial away from its "home" or principal place of business is relevant in this connection. </a:t>
            </a:r>
          </a:p>
        </p:txBody>
      </p:sp>
    </p:spTree>
    <p:extLst>
      <p:ext uri="{BB962C8B-B14F-4D97-AF65-F5344CB8AC3E}">
        <p14:creationId xmlns:p14="http://schemas.microsoft.com/office/powerpoint/2010/main" val="11153524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05000" y="274638"/>
            <a:ext cx="8305800" cy="6354762"/>
          </a:xfrm>
        </p:spPr>
        <p:txBody>
          <a:bodyPr/>
          <a:lstStyle/>
          <a:p>
            <a:r>
              <a:rPr lang="en-US" altLang="en-US" dirty="0" smtClean="0"/>
              <a:t>“reasonableness”</a:t>
            </a:r>
            <a:br>
              <a:rPr lang="en-US" altLang="en-US" dirty="0" smtClean="0"/>
            </a:br>
            <a:r>
              <a:rPr lang="en-US" altLang="en-US" dirty="0" smtClean="0"/>
              <a:t/>
            </a:r>
            <a:br>
              <a:rPr lang="en-US" altLang="en-US" dirty="0" smtClean="0"/>
            </a:br>
            <a:r>
              <a:rPr lang="en-US" altLang="en-US" dirty="0" smtClean="0"/>
              <a:t>including convenience, e.g. burden on D of going to forum state</a:t>
            </a:r>
            <a:br>
              <a:rPr lang="en-US" altLang="en-US" dirty="0" smtClean="0"/>
            </a:br>
            <a:endParaRPr lang="en-US" altLang="en-US" dirty="0" smtClean="0"/>
          </a:p>
        </p:txBody>
      </p:sp>
    </p:spTree>
    <p:extLst>
      <p:ext uri="{BB962C8B-B14F-4D97-AF65-F5344CB8AC3E}">
        <p14:creationId xmlns:p14="http://schemas.microsoft.com/office/powerpoint/2010/main" val="16916027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274638"/>
            <a:ext cx="9144000" cy="6278562"/>
          </a:xfrm>
        </p:spPr>
        <p:txBody>
          <a:bodyPr/>
          <a:lstStyle/>
          <a:p>
            <a:pPr algn="l"/>
            <a:r>
              <a:rPr lang="en-US" altLang="en-US" dirty="0"/>
              <a:t>t</a:t>
            </a:r>
            <a:r>
              <a:rPr lang="en-US" altLang="en-US" dirty="0" smtClean="0"/>
              <a:t>he D Corp. has its headquarters in Camden, New Jersey, a few miles from the state court in Pennsylvania</a:t>
            </a:r>
            <a:br>
              <a:rPr lang="en-US" altLang="en-US" dirty="0" smtClean="0"/>
            </a:br>
            <a:r>
              <a:rPr lang="en-US" altLang="en-US" dirty="0" smtClean="0"/>
              <a:t/>
            </a:r>
            <a:br>
              <a:rPr lang="en-US" altLang="en-US" dirty="0" smtClean="0"/>
            </a:br>
            <a:r>
              <a:rPr lang="en-US" altLang="en-US" dirty="0" smtClean="0"/>
              <a:t>it has no contacts with Pa. but it would be very convenient for the D Corp. to litigate there</a:t>
            </a:r>
            <a:br>
              <a:rPr lang="en-US" altLang="en-US" dirty="0" smtClean="0"/>
            </a:br>
            <a:r>
              <a:rPr lang="en-US" altLang="en-US" dirty="0" smtClean="0"/>
              <a:t/>
            </a:r>
            <a:br>
              <a:rPr lang="en-US" altLang="en-US" dirty="0" smtClean="0"/>
            </a:br>
            <a:r>
              <a:rPr lang="en-US" altLang="en-US" dirty="0" smtClean="0"/>
              <a:t>is there PJ of the D Corp. in Pa. state court?</a:t>
            </a:r>
          </a:p>
        </p:txBody>
      </p:sp>
    </p:spTree>
    <p:extLst>
      <p:ext uri="{BB962C8B-B14F-4D97-AF65-F5344CB8AC3E}">
        <p14:creationId xmlns:p14="http://schemas.microsoft.com/office/powerpoint/2010/main" val="1224416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1063626"/>
            <a:ext cx="8382000" cy="4594225"/>
          </a:xfrm>
        </p:spPr>
        <p:txBody>
          <a:bodyPr>
            <a:normAutofit fontScale="90000"/>
          </a:bodyPr>
          <a:lstStyle/>
          <a:p>
            <a:pPr eaLnBrk="1" hangingPunct="1"/>
            <a:r>
              <a:rPr lang="en-US" altLang="en-US" i="1" smtClean="0"/>
              <a:t>in rem </a:t>
            </a:r>
            <a:r>
              <a:rPr lang="en-US" altLang="en-US" smtClean="0"/>
              <a:t>– source of PJ is presence of property at initiation of suit</a:t>
            </a:r>
            <a:br>
              <a:rPr lang="en-US" altLang="en-US" smtClean="0"/>
            </a:br>
            <a:r>
              <a:rPr lang="en-US" altLang="en-US" smtClean="0"/>
              <a:t/>
            </a:r>
            <a:br>
              <a:rPr lang="en-US" altLang="en-US" smtClean="0"/>
            </a:br>
            <a:r>
              <a:rPr lang="en-US" altLang="en-US" smtClean="0"/>
              <a:t>suit concerns ownership of property (e.g. quiet title action)</a:t>
            </a:r>
            <a:br>
              <a:rPr lang="en-US" altLang="en-US" smtClean="0"/>
            </a:br>
            <a:r>
              <a:rPr lang="en-US" altLang="en-US" smtClean="0"/>
              <a:t/>
            </a:r>
            <a:br>
              <a:rPr lang="en-US" altLang="en-US" smtClean="0"/>
            </a:br>
            <a:r>
              <a:rPr lang="en-US" altLang="en-US" smtClean="0"/>
              <a:t>binding upon all possible claimants </a:t>
            </a:r>
            <a:br>
              <a:rPr lang="en-US" altLang="en-US" smtClean="0"/>
            </a:br>
            <a:endParaRPr lang="en-US" altLang="en-US" smtClean="0"/>
          </a:p>
        </p:txBody>
      </p:sp>
    </p:spTree>
    <p:extLst>
      <p:ext uri="{BB962C8B-B14F-4D97-AF65-F5344CB8AC3E}">
        <p14:creationId xmlns:p14="http://schemas.microsoft.com/office/powerpoint/2010/main" val="35524711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274638"/>
            <a:ext cx="8229600" cy="6354762"/>
          </a:xfrm>
        </p:spPr>
        <p:txBody>
          <a:bodyPr/>
          <a:lstStyle/>
          <a:p>
            <a:r>
              <a:rPr lang="en-US" altLang="en-US" dirty="0"/>
              <a:t>n</a:t>
            </a:r>
            <a:r>
              <a:rPr lang="en-US" altLang="en-US" dirty="0" smtClean="0"/>
              <a:t>ew </a:t>
            </a:r>
            <a:r>
              <a:rPr lang="en-US" altLang="en-US" dirty="0"/>
              <a:t>t</a:t>
            </a:r>
            <a:r>
              <a:rPr lang="en-US" altLang="en-US" dirty="0" smtClean="0"/>
              <a:t>heory of personal </a:t>
            </a:r>
            <a:r>
              <a:rPr lang="en-US" altLang="en-US" dirty="0"/>
              <a:t>j</a:t>
            </a:r>
            <a:r>
              <a:rPr lang="en-US" altLang="en-US" dirty="0" smtClean="0"/>
              <a:t>urisdictional </a:t>
            </a:r>
            <a:r>
              <a:rPr lang="en-US" altLang="en-US" i="1" dirty="0"/>
              <a:t>p</a:t>
            </a:r>
            <a:r>
              <a:rPr lang="en-US" altLang="en-US" i="1" dirty="0" smtClean="0"/>
              <a:t>ower</a:t>
            </a:r>
          </a:p>
        </p:txBody>
      </p:sp>
    </p:spTree>
    <p:extLst>
      <p:ext uri="{BB962C8B-B14F-4D97-AF65-F5344CB8AC3E}">
        <p14:creationId xmlns:p14="http://schemas.microsoft.com/office/powerpoint/2010/main" val="35072853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752600" y="857250"/>
            <a:ext cx="8763000" cy="5143500"/>
          </a:xfrm>
        </p:spPr>
        <p:txBody>
          <a:bodyPr/>
          <a:lstStyle/>
          <a:p>
            <a:pPr algn="l"/>
            <a:r>
              <a:rPr lang="en-US" altLang="en-US" sz="3600"/>
              <a:t>But to the extent that a corporation exercises the privilege of conducting activities within a state, it enjoys the benefits and protection of the laws of that state. The exercise of that privilege may give rise to obligations; and, so far as those obligations arise out of or are connected with the activities within the state, a procedure which requires the corporation to respond to a suit brought to enforce them can, in most instances, hardly be said to be undue.</a:t>
            </a:r>
          </a:p>
        </p:txBody>
      </p:sp>
    </p:spTree>
    <p:extLst>
      <p:ext uri="{BB962C8B-B14F-4D97-AF65-F5344CB8AC3E}">
        <p14:creationId xmlns:p14="http://schemas.microsoft.com/office/powerpoint/2010/main" val="5020041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05000" y="274638"/>
            <a:ext cx="8305800" cy="6126162"/>
          </a:xfrm>
        </p:spPr>
        <p:txBody>
          <a:bodyPr/>
          <a:lstStyle/>
          <a:p>
            <a:r>
              <a:rPr lang="en-US" altLang="en-US" smtClean="0"/>
              <a:t>recharacterization of cases under </a:t>
            </a:r>
            <a:r>
              <a:rPr lang="en-US" altLang="en-US" i="1" smtClean="0"/>
              <a:t>Pennoyer</a:t>
            </a:r>
            <a:r>
              <a:rPr lang="en-US" altLang="en-US" smtClean="0"/>
              <a:t> framework in the light of the new power theory</a:t>
            </a:r>
          </a:p>
        </p:txBody>
      </p:sp>
    </p:spTree>
    <p:extLst>
      <p:ext uri="{BB962C8B-B14F-4D97-AF65-F5344CB8AC3E}">
        <p14:creationId xmlns:p14="http://schemas.microsoft.com/office/powerpoint/2010/main" val="37119059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752600" y="1063626"/>
            <a:ext cx="8686800" cy="4651375"/>
          </a:xfrm>
        </p:spPr>
        <p:txBody>
          <a:bodyPr>
            <a:normAutofit fontScale="90000"/>
          </a:bodyPr>
          <a:lstStyle/>
          <a:p>
            <a:pPr algn="l"/>
            <a:r>
              <a:rPr lang="en-US" altLang="en-US" smtClean="0"/>
              <a:t>‘Presence' in the state in this sense has never been doubted when the activities of the corporation there have not only been </a:t>
            </a:r>
            <a:r>
              <a:rPr lang="en-US" altLang="en-US" b="1" smtClean="0"/>
              <a:t>continuous and systematic</a:t>
            </a:r>
            <a:r>
              <a:rPr lang="en-US" altLang="en-US" smtClean="0"/>
              <a:t>, but also </a:t>
            </a:r>
            <a:r>
              <a:rPr lang="en-US" altLang="en-US" b="1" smtClean="0"/>
              <a:t>give rise to the liabilities sued on</a:t>
            </a:r>
            <a:r>
              <a:rPr lang="en-US" altLang="en-US" smtClean="0"/>
              <a:t>, even though no consent to be sued or authorization to an agent to accept service of process has been given. </a:t>
            </a:r>
          </a:p>
        </p:txBody>
      </p:sp>
    </p:spTree>
    <p:extLst>
      <p:ext uri="{BB962C8B-B14F-4D97-AF65-F5344CB8AC3E}">
        <p14:creationId xmlns:p14="http://schemas.microsoft.com/office/powerpoint/2010/main" val="42021697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76400" y="1063626"/>
            <a:ext cx="8763000" cy="4651375"/>
          </a:xfrm>
        </p:spPr>
        <p:txBody>
          <a:bodyPr>
            <a:normAutofit fontScale="90000"/>
          </a:bodyPr>
          <a:lstStyle/>
          <a:p>
            <a:pPr algn="l"/>
            <a:r>
              <a:rPr lang="en-US" altLang="en-US" smtClean="0"/>
              <a:t>Conversely it has been generally recognized that the casual presence of the corporate agent or even his conduct of </a:t>
            </a:r>
            <a:r>
              <a:rPr lang="en-US" altLang="en-US" b="1" smtClean="0"/>
              <a:t>single or isolated items of activities in a state </a:t>
            </a:r>
            <a:r>
              <a:rPr lang="en-US" altLang="en-US" smtClean="0"/>
              <a:t>in the corporation's behalf are not enough to subject it to suit on </a:t>
            </a:r>
            <a:r>
              <a:rPr lang="en-US" altLang="en-US" b="1" smtClean="0"/>
              <a:t>causes of action unconnected with the activities there</a:t>
            </a:r>
            <a:r>
              <a:rPr lang="en-US" altLang="en-US" smtClean="0"/>
              <a:t>. </a:t>
            </a:r>
          </a:p>
        </p:txBody>
      </p:sp>
    </p:spTree>
    <p:extLst>
      <p:ext uri="{BB962C8B-B14F-4D97-AF65-F5344CB8AC3E}">
        <p14:creationId xmlns:p14="http://schemas.microsoft.com/office/powerpoint/2010/main" val="2617805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828800" y="1063626"/>
            <a:ext cx="8534400" cy="4651375"/>
          </a:xfrm>
        </p:spPr>
        <p:txBody>
          <a:bodyPr>
            <a:normAutofit fontScale="90000"/>
          </a:bodyPr>
          <a:lstStyle/>
          <a:p>
            <a:pPr algn="l"/>
            <a:r>
              <a:rPr lang="en-US" altLang="en-US" sz="3600"/>
              <a:t>While it has been held in cases on which appellant relies that </a:t>
            </a:r>
            <a:r>
              <a:rPr lang="en-US" altLang="en-US" sz="3600" b="1"/>
              <a:t>continuous activity </a:t>
            </a:r>
            <a:r>
              <a:rPr lang="en-US" altLang="en-US" sz="3600"/>
              <a:t>of some sorts within a state is not enough to support the demand that the corporation be amenable to suits unrelated to that activity, there have been instances in which the continuous corporate operations within a state were thought </a:t>
            </a:r>
            <a:r>
              <a:rPr lang="en-US" altLang="en-US" sz="3600" b="1"/>
              <a:t>so</a:t>
            </a:r>
            <a:r>
              <a:rPr lang="en-US" altLang="en-US" sz="3600"/>
              <a:t> </a:t>
            </a:r>
            <a:r>
              <a:rPr lang="en-US" altLang="en-US" sz="3600" b="1"/>
              <a:t>substantial </a:t>
            </a:r>
            <a:r>
              <a:rPr lang="en-US" altLang="en-US" sz="3600"/>
              <a:t>and of such a nature as to justify suit against it on </a:t>
            </a:r>
            <a:r>
              <a:rPr lang="en-US" altLang="en-US" sz="3600" b="1"/>
              <a:t>causes of action arising from dealings entirely distinct from those activities</a:t>
            </a:r>
            <a:r>
              <a:rPr lang="en-US" altLang="en-US" sz="3600"/>
              <a:t>. </a:t>
            </a:r>
          </a:p>
        </p:txBody>
      </p:sp>
    </p:spTree>
    <p:extLst>
      <p:ext uri="{BB962C8B-B14F-4D97-AF65-F5344CB8AC3E}">
        <p14:creationId xmlns:p14="http://schemas.microsoft.com/office/powerpoint/2010/main" val="32431783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828800" y="971550"/>
            <a:ext cx="8610600" cy="4914900"/>
          </a:xfrm>
        </p:spPr>
        <p:txBody>
          <a:bodyPr>
            <a:normAutofit fontScale="90000"/>
          </a:bodyPr>
          <a:lstStyle/>
          <a:p>
            <a:pPr algn="l"/>
            <a:r>
              <a:rPr lang="en-US" altLang="en-US" sz="3600"/>
              <a:t>Finally, although the commission of some </a:t>
            </a:r>
            <a:r>
              <a:rPr lang="en-US" altLang="en-US" sz="3600" b="1"/>
              <a:t>single or occasional acts </a:t>
            </a:r>
            <a:r>
              <a:rPr lang="en-US" altLang="en-US" sz="3600"/>
              <a:t>of the corporate agent in a state sufficient to impose an obligation or liability on the corporation has not been thought to confer upon the state authority to enforce it, other such acts, because of their </a:t>
            </a:r>
            <a:r>
              <a:rPr lang="en-US" altLang="en-US" sz="3600" b="1"/>
              <a:t>nature and quality </a:t>
            </a:r>
            <a:r>
              <a:rPr lang="en-US" altLang="en-US" sz="3600"/>
              <a:t>and the circumstances of their commission, may be deemed sufficient to render the corporation liable to suit.</a:t>
            </a:r>
          </a:p>
        </p:txBody>
      </p:sp>
    </p:spTree>
    <p:extLst>
      <p:ext uri="{BB962C8B-B14F-4D97-AF65-F5344CB8AC3E}">
        <p14:creationId xmlns:p14="http://schemas.microsoft.com/office/powerpoint/2010/main" val="39432834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752600" y="857250"/>
            <a:ext cx="8610600" cy="5029200"/>
          </a:xfrm>
        </p:spPr>
        <p:txBody>
          <a:bodyPr>
            <a:normAutofit fontScale="90000"/>
          </a:bodyPr>
          <a:lstStyle/>
          <a:p>
            <a:pPr algn="l"/>
            <a:r>
              <a:rPr lang="en-US" altLang="en-US" sz="4000"/>
              <a:t>True, some of the decisions holding the corporation amenable to suit have been supported by resort to the legal fiction that it has given its consent to service and suit, consent being implied from its presence in the state through the acts of its authorized agents. But more realistically it may be said that those authorized acts were of such a nature as to justify the fiction.</a:t>
            </a:r>
          </a:p>
        </p:txBody>
      </p:sp>
    </p:spTree>
    <p:extLst>
      <p:ext uri="{BB962C8B-B14F-4D97-AF65-F5344CB8AC3E}">
        <p14:creationId xmlns:p14="http://schemas.microsoft.com/office/powerpoint/2010/main" val="1372726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067050" y="1063626"/>
            <a:ext cx="6115050" cy="4594225"/>
          </a:xfrm>
        </p:spPr>
        <p:txBody>
          <a:bodyPr/>
          <a:lstStyle/>
          <a:p>
            <a:r>
              <a:rPr lang="en-CA" altLang="en-US" smtClean="0"/>
              <a:t>activities are continuous and systematic &amp; give rise to liabilities sued upon</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0347724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3009900" y="1063626"/>
            <a:ext cx="6343650" cy="4651375"/>
          </a:xfrm>
        </p:spPr>
        <p:txBody>
          <a:bodyPr/>
          <a:lstStyle/>
          <a:p>
            <a:r>
              <a:rPr lang="en-CA" altLang="en-US" smtClean="0"/>
              <a:t>casual presence, single isolated activities - suit unconnected with activities in state</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2073373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600200" y="1063626"/>
            <a:ext cx="8915400" cy="4594225"/>
          </a:xfrm>
        </p:spPr>
        <p:txBody>
          <a:bodyPr rtlCol="0">
            <a:normAutofit/>
          </a:bodyPr>
          <a:lstStyle/>
          <a:p>
            <a:pPr>
              <a:defRPr/>
            </a:pPr>
            <a:r>
              <a:rPr lang="en-US" i="1" dirty="0" smtClean="0"/>
              <a:t>quasi in rem </a:t>
            </a:r>
            <a:r>
              <a:rPr lang="en-US" dirty="0" smtClean="0"/>
              <a:t/>
            </a:r>
            <a:br>
              <a:rPr lang="en-US" dirty="0" smtClean="0"/>
            </a:br>
            <a:r>
              <a:rPr lang="en-US" dirty="0" smtClean="0"/>
              <a:t/>
            </a:r>
            <a:br>
              <a:rPr lang="en-US" dirty="0" smtClean="0"/>
            </a:br>
            <a:r>
              <a:rPr lang="en-US" dirty="0" smtClean="0"/>
              <a:t>two types:</a:t>
            </a:r>
            <a:br>
              <a:rPr lang="en-US" dirty="0" smtClean="0"/>
            </a:br>
            <a:r>
              <a:rPr lang="en-US" dirty="0" smtClean="0"/>
              <a:t/>
            </a:r>
            <a:br>
              <a:rPr lang="en-US" dirty="0" smtClean="0"/>
            </a:br>
            <a:r>
              <a:rPr lang="en-US" dirty="0" smtClean="0"/>
              <a:t>1) </a:t>
            </a:r>
            <a:r>
              <a:rPr lang="en-US" altLang="en-US" dirty="0" smtClean="0"/>
              <a:t>suit </a:t>
            </a:r>
            <a:r>
              <a:rPr lang="en-US" altLang="en-US" dirty="0"/>
              <a:t>concerns ownership of property (e.g. quiet title action), BUT binding only on certain named </a:t>
            </a:r>
            <a:r>
              <a:rPr lang="en-US" altLang="en-US" dirty="0" smtClean="0"/>
              <a:t>parties</a:t>
            </a:r>
            <a:endParaRPr lang="en-US" dirty="0" smtClean="0"/>
          </a:p>
        </p:txBody>
      </p:sp>
    </p:spTree>
    <p:extLst>
      <p:ext uri="{BB962C8B-B14F-4D97-AF65-F5344CB8AC3E}">
        <p14:creationId xmlns:p14="http://schemas.microsoft.com/office/powerpoint/2010/main" val="40498493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009900" y="1063626"/>
            <a:ext cx="6343650" cy="4651375"/>
          </a:xfrm>
        </p:spPr>
        <p:txBody>
          <a:bodyPr/>
          <a:lstStyle/>
          <a:p>
            <a:r>
              <a:rPr lang="en-CA" altLang="en-US" smtClean="0"/>
              <a:t>substantial continuous activity - suit concerning activities entirely distinct from those in the state</a:t>
            </a:r>
            <a:endParaRPr lang="en-US" altLang="en-US" smtClean="0"/>
          </a:p>
        </p:txBody>
      </p:sp>
    </p:spTree>
    <p:extLst>
      <p:ext uri="{BB962C8B-B14F-4D97-AF65-F5344CB8AC3E}">
        <p14:creationId xmlns:p14="http://schemas.microsoft.com/office/powerpoint/2010/main" val="28654446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009900" y="1063626"/>
            <a:ext cx="6286500" cy="4708525"/>
          </a:xfrm>
        </p:spPr>
        <p:txBody>
          <a:bodyPr/>
          <a:lstStyle/>
          <a:p>
            <a:r>
              <a:rPr lang="en-CA" altLang="en-US" smtClean="0"/>
              <a:t>single or occasional acts had nature and quality making corporation amenable to suit - related to cause of action</a:t>
            </a:r>
            <a:endParaRPr lang="en-US" altLang="en-US" smtClean="0"/>
          </a:p>
        </p:txBody>
      </p:sp>
    </p:spTree>
    <p:extLst>
      <p:ext uri="{BB962C8B-B14F-4D97-AF65-F5344CB8AC3E}">
        <p14:creationId xmlns:p14="http://schemas.microsoft.com/office/powerpoint/2010/main" val="27825642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952750" y="1063626"/>
            <a:ext cx="6229350" cy="4594225"/>
          </a:xfrm>
        </p:spPr>
        <p:txBody>
          <a:bodyPr>
            <a:normAutofit fontScale="90000"/>
          </a:bodyPr>
          <a:lstStyle/>
          <a:p>
            <a:pPr eaLnBrk="1" hangingPunct="1"/>
            <a:r>
              <a:rPr lang="en-US" altLang="en-US" i="1" smtClean="0"/>
              <a:t>specific jurisdiction</a:t>
            </a:r>
            <a:r>
              <a:rPr lang="en-US" altLang="en-US" smtClean="0"/>
              <a:t/>
            </a:r>
            <a:br>
              <a:rPr lang="en-US" altLang="en-US" smtClean="0"/>
            </a:br>
            <a:r>
              <a:rPr lang="en-US" altLang="en-US" smtClean="0"/>
              <a:t/>
            </a:r>
            <a:br>
              <a:rPr lang="en-US" altLang="en-US" smtClean="0"/>
            </a:br>
            <a:r>
              <a:rPr lang="en-US" altLang="en-US" smtClean="0"/>
              <a:t>pj only for specific causes of action</a:t>
            </a:r>
            <a:br>
              <a:rPr lang="en-US" altLang="en-US" smtClean="0"/>
            </a:br>
            <a:r>
              <a:rPr lang="en-US" altLang="en-US" smtClean="0"/>
              <a:t/>
            </a:r>
            <a:br>
              <a:rPr lang="en-US" altLang="en-US" smtClean="0"/>
            </a:br>
            <a:r>
              <a:rPr lang="en-US" altLang="en-US" smtClean="0"/>
              <a:t>the activities giving rise to pj include those giving rise to the cause of action</a:t>
            </a:r>
          </a:p>
        </p:txBody>
      </p:sp>
    </p:spTree>
    <p:extLst>
      <p:ext uri="{BB962C8B-B14F-4D97-AF65-F5344CB8AC3E}">
        <p14:creationId xmlns:p14="http://schemas.microsoft.com/office/powerpoint/2010/main" val="8135936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752600" y="1063626"/>
            <a:ext cx="8686800" cy="4708525"/>
          </a:xfrm>
        </p:spPr>
        <p:txBody>
          <a:bodyPr>
            <a:normAutofit fontScale="90000"/>
          </a:bodyPr>
          <a:lstStyle/>
          <a:p>
            <a:pPr eaLnBrk="1" hangingPunct="1"/>
            <a:r>
              <a:rPr lang="en-US" altLang="en-US" smtClean="0"/>
              <a:t>D (a domiciliary of Cal.) enters Va. and batters P</a:t>
            </a:r>
            <a:br>
              <a:rPr lang="en-US" altLang="en-US" smtClean="0"/>
            </a:br>
            <a:r>
              <a:rPr lang="en-US" altLang="en-US" smtClean="0"/>
              <a:t/>
            </a:r>
            <a:br>
              <a:rPr lang="en-US" altLang="en-US" smtClean="0"/>
            </a:br>
            <a:r>
              <a:rPr lang="en-US" altLang="en-US" smtClean="0"/>
              <a:t>a Va. state court has specific pj over D for the battery</a:t>
            </a:r>
            <a:br>
              <a:rPr lang="en-US" altLang="en-US" smtClean="0"/>
            </a:br>
            <a:r>
              <a:rPr lang="en-US" altLang="en-US" smtClean="0"/>
              <a:t/>
            </a:r>
            <a:br>
              <a:rPr lang="en-US" altLang="en-US" smtClean="0"/>
            </a:br>
            <a:r>
              <a:rPr lang="en-US" altLang="en-US" smtClean="0"/>
              <a:t>not for P’s action against D for breach of a contract negotiated and signed in Cal. with performance to be in Cal.</a:t>
            </a:r>
          </a:p>
        </p:txBody>
      </p:sp>
    </p:spTree>
    <p:extLst>
      <p:ext uri="{BB962C8B-B14F-4D97-AF65-F5344CB8AC3E}">
        <p14:creationId xmlns:p14="http://schemas.microsoft.com/office/powerpoint/2010/main" val="22202227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76400" y="1063626"/>
            <a:ext cx="8458200" cy="4594225"/>
          </a:xfrm>
        </p:spPr>
        <p:txBody>
          <a:bodyPr>
            <a:normAutofit fontScale="90000"/>
          </a:bodyPr>
          <a:lstStyle/>
          <a:p>
            <a:pPr eaLnBrk="1" hangingPunct="1"/>
            <a:r>
              <a:rPr lang="en-US" altLang="en-US" dirty="0" smtClean="0"/>
              <a:t>compare general jurisdiction</a:t>
            </a:r>
            <a:br>
              <a:rPr lang="en-US" altLang="en-US" dirty="0" smtClean="0"/>
            </a:br>
            <a:r>
              <a:rPr lang="en-US" altLang="en-US" dirty="0" smtClean="0"/>
              <a:t/>
            </a:r>
            <a:br>
              <a:rPr lang="en-US" altLang="en-US" dirty="0" smtClean="0"/>
            </a:br>
            <a:r>
              <a:rPr lang="en-US" altLang="en-US" dirty="0" smtClean="0"/>
              <a:t>a Cal. state court has general </a:t>
            </a:r>
            <a:r>
              <a:rPr lang="en-US" altLang="en-US" dirty="0" err="1" smtClean="0"/>
              <a:t>pj</a:t>
            </a:r>
            <a:r>
              <a:rPr lang="en-US" altLang="en-US" dirty="0" smtClean="0"/>
              <a:t> over D (by virtue of Cal. being D’s domicile)</a:t>
            </a:r>
            <a:br>
              <a:rPr lang="en-US" altLang="en-US" dirty="0" smtClean="0"/>
            </a:br>
            <a:r>
              <a:rPr lang="en-US" altLang="en-US" dirty="0" smtClean="0"/>
              <a:t/>
            </a:r>
            <a:br>
              <a:rPr lang="en-US" altLang="en-US" dirty="0" smtClean="0"/>
            </a:br>
            <a:r>
              <a:rPr lang="en-US" altLang="en-US" dirty="0" smtClean="0"/>
              <a:t>D can be sued on any cause of action in Cal. </a:t>
            </a:r>
            <a:r>
              <a:rPr lang="en-US" altLang="en-US" dirty="0"/>
              <a:t>s</a:t>
            </a:r>
            <a:r>
              <a:rPr lang="en-US" altLang="en-US" dirty="0" smtClean="0"/>
              <a:t>tate court</a:t>
            </a:r>
          </a:p>
        </p:txBody>
      </p:sp>
    </p:spTree>
    <p:extLst>
      <p:ext uri="{BB962C8B-B14F-4D97-AF65-F5344CB8AC3E}">
        <p14:creationId xmlns:p14="http://schemas.microsoft.com/office/powerpoint/2010/main" val="628172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003426" y="1131888"/>
            <a:ext cx="8035925" cy="4672012"/>
          </a:xfrm>
        </p:spPr>
        <p:txBody>
          <a:bodyPr/>
          <a:lstStyle/>
          <a:p>
            <a:r>
              <a:rPr lang="en-US" altLang="en-US" dirty="0"/>
              <a:t>2) </a:t>
            </a:r>
            <a:r>
              <a:rPr lang="en-US" dirty="0"/>
              <a:t>source of PJ is D’s property in state at initiation of suit, but suit does not concern ownership of property</a:t>
            </a:r>
            <a:br>
              <a:rPr lang="en-US" dirty="0"/>
            </a:br>
            <a:r>
              <a:rPr lang="en-US" dirty="0"/>
              <a:t/>
            </a:r>
            <a:br>
              <a:rPr lang="en-US" dirty="0"/>
            </a:br>
            <a:r>
              <a:rPr lang="en-US" dirty="0"/>
              <a:t>although if P wins, D’s property </a:t>
            </a:r>
            <a:r>
              <a:rPr lang="en-US" dirty="0" smtClean="0"/>
              <a:t>will be </a:t>
            </a:r>
            <a:r>
              <a:rPr lang="en-US" dirty="0"/>
              <a:t>used to execute judgment</a:t>
            </a:r>
            <a:endParaRPr lang="en-US" altLang="en-US" dirty="0" smtClean="0"/>
          </a:p>
        </p:txBody>
      </p:sp>
    </p:spTree>
    <p:extLst>
      <p:ext uri="{BB962C8B-B14F-4D97-AF65-F5344CB8AC3E}">
        <p14:creationId xmlns:p14="http://schemas.microsoft.com/office/powerpoint/2010/main" val="1494739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001838" y="1131888"/>
            <a:ext cx="8037512" cy="4318000"/>
          </a:xfrm>
        </p:spPr>
        <p:txBody>
          <a:bodyPr/>
          <a:lstStyle/>
          <a:p>
            <a:r>
              <a:rPr lang="en-US" altLang="en-US" dirty="0" smtClean="0"/>
              <a:t>the </a:t>
            </a:r>
            <a:r>
              <a:rPr lang="en-US" altLang="en-US" i="1" dirty="0" err="1" smtClean="0"/>
              <a:t>Pennoyer</a:t>
            </a:r>
            <a:r>
              <a:rPr lang="en-US" altLang="en-US" dirty="0" smtClean="0"/>
              <a:t> framework in action</a:t>
            </a:r>
          </a:p>
        </p:txBody>
      </p:sp>
    </p:spTree>
    <p:extLst>
      <p:ext uri="{BB962C8B-B14F-4D97-AF65-F5344CB8AC3E}">
        <p14:creationId xmlns:p14="http://schemas.microsoft.com/office/powerpoint/2010/main" val="4241727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506994" y="1371600"/>
            <a:ext cx="10008606" cy="4514850"/>
          </a:xfrm>
        </p:spPr>
        <p:txBody>
          <a:bodyPr>
            <a:normAutofit fontScale="90000"/>
          </a:bodyPr>
          <a:lstStyle/>
          <a:p>
            <a:pPr algn="l" eaLnBrk="1" hangingPunct="1"/>
            <a:r>
              <a:rPr lang="en-US" altLang="en-US" sz="4000" dirty="0"/>
              <a:t>Mitchell sues Neff in Oregon state </a:t>
            </a:r>
            <a:r>
              <a:rPr lang="en-US" altLang="en-US" sz="4000" dirty="0" smtClean="0"/>
              <a:t>court</a:t>
            </a:r>
            <a:r>
              <a:rPr lang="en-US" altLang="en-US" sz="4000" dirty="0"/>
              <a:t/>
            </a:r>
            <a:br>
              <a:rPr lang="en-US" altLang="en-US" sz="4000" dirty="0"/>
            </a:br>
            <a:r>
              <a:rPr lang="en-US" altLang="en-US" sz="4000" dirty="0"/>
              <a:t/>
            </a:r>
            <a:br>
              <a:rPr lang="en-US" altLang="en-US" sz="4000" dirty="0"/>
            </a:br>
            <a:r>
              <a:rPr lang="en-US" altLang="en-US" sz="4000" dirty="0"/>
              <a:t>Neff has no connection to the state but does not want to </a:t>
            </a:r>
            <a:r>
              <a:rPr lang="en-US" altLang="en-US" sz="4000" dirty="0" smtClean="0"/>
              <a:t>default</a:t>
            </a:r>
            <a:r>
              <a:rPr lang="en-US" altLang="en-US" sz="4000" dirty="0"/>
              <a:t/>
            </a:r>
            <a:br>
              <a:rPr lang="en-US" altLang="en-US" sz="4000" dirty="0"/>
            </a:br>
            <a:r>
              <a:rPr lang="en-US" altLang="en-US" sz="4000" dirty="0"/>
              <a:t/>
            </a:r>
            <a:br>
              <a:rPr lang="en-US" altLang="en-US" sz="4000" dirty="0"/>
            </a:br>
            <a:r>
              <a:rPr lang="en-US" altLang="en-US" sz="4000" dirty="0" smtClean="0"/>
              <a:t>he </a:t>
            </a:r>
            <a:r>
              <a:rPr lang="en-US" altLang="en-US" sz="4000" dirty="0"/>
              <a:t>appears solely for the purpose of challenging personal </a:t>
            </a:r>
            <a:r>
              <a:rPr lang="en-US" altLang="en-US" sz="4000" dirty="0" smtClean="0"/>
              <a:t>jurisdiction</a:t>
            </a:r>
            <a:r>
              <a:rPr lang="en-US" altLang="en-US" sz="4000" dirty="0"/>
              <a:t/>
            </a:r>
            <a:br>
              <a:rPr lang="en-US" altLang="en-US" sz="4000" dirty="0"/>
            </a:br>
            <a:r>
              <a:rPr lang="en-US" altLang="en-US" sz="4000" dirty="0"/>
              <a:t/>
            </a:r>
            <a:br>
              <a:rPr lang="en-US" altLang="en-US" sz="4000" dirty="0"/>
            </a:br>
            <a:r>
              <a:rPr lang="en-US" altLang="en-US" sz="4000" dirty="0" smtClean="0"/>
              <a:t>may </a:t>
            </a:r>
            <a:r>
              <a:rPr lang="en-US" altLang="en-US" sz="4000" dirty="0"/>
              <a:t>the Oregon court nevertheless take Neff's presence (including through his lawyer) to create in </a:t>
            </a:r>
            <a:r>
              <a:rPr lang="en-US" altLang="en-US" sz="4000" dirty="0" err="1"/>
              <a:t>personam</a:t>
            </a:r>
            <a:r>
              <a:rPr lang="en-US" altLang="en-US" sz="4000" dirty="0"/>
              <a:t> jurisdiction?</a:t>
            </a:r>
            <a:br>
              <a:rPr lang="en-US" altLang="en-US" sz="4000" dirty="0"/>
            </a:br>
            <a:endParaRPr lang="en-US" altLang="en-US" sz="4000" dirty="0"/>
          </a:p>
        </p:txBody>
      </p:sp>
    </p:spTree>
    <p:extLst>
      <p:ext uri="{BB962C8B-B14F-4D97-AF65-F5344CB8AC3E}">
        <p14:creationId xmlns:p14="http://schemas.microsoft.com/office/powerpoint/2010/main" val="3491052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067050" y="1063626"/>
            <a:ext cx="6115050" cy="4651375"/>
          </a:xfrm>
        </p:spPr>
        <p:txBody>
          <a:bodyPr/>
          <a:lstStyle/>
          <a:p>
            <a:pPr eaLnBrk="1" hangingPunct="1"/>
            <a:r>
              <a:rPr lang="en-US" altLang="en-US" smtClean="0"/>
              <a:t>special appearance</a:t>
            </a:r>
          </a:p>
        </p:txBody>
      </p:sp>
    </p:spTree>
    <p:extLst>
      <p:ext uri="{BB962C8B-B14F-4D97-AF65-F5344CB8AC3E}">
        <p14:creationId xmlns:p14="http://schemas.microsoft.com/office/powerpoint/2010/main" val="967082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1076</TotalTime>
  <Words>1279</Words>
  <Application>Microsoft Office PowerPoint</Application>
  <PresentationFormat>Widescreen</PresentationFormat>
  <Paragraphs>54</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Calibri Light</vt:lpstr>
      <vt:lpstr>Office Theme</vt:lpstr>
      <vt:lpstr>Thurs., Sep. 7</vt:lpstr>
      <vt:lpstr>The Pennoyer Framework</vt:lpstr>
      <vt:lpstr>in personam – source of PJ is presence of D at initiation of suit (NOT at time of event being adjudicated)  tagging </vt:lpstr>
      <vt:lpstr>in rem – source of PJ is presence of property at initiation of suit  suit concerns ownership of property (e.g. quiet title action)  binding upon all possible claimants  </vt:lpstr>
      <vt:lpstr>quasi in rem   two types:  1) suit concerns ownership of property (e.g. quiet title action), BUT binding only on certain named parties</vt:lpstr>
      <vt:lpstr>2) source of PJ is D’s property in state at initiation of suit, but suit does not concern ownership of property  although if P wins, D’s property will be used to execute judgment</vt:lpstr>
      <vt:lpstr>the Pennoyer framework in action</vt:lpstr>
      <vt:lpstr>Mitchell sues Neff in Oregon state court  Neff has no connection to the state but does not want to default  he appears solely for the purpose of challenging personal jurisdiction  may the Oregon court nevertheless take Neff's presence (including through his lawyer) to create in personam jurisdiction? </vt:lpstr>
      <vt:lpstr>special appearance</vt:lpstr>
      <vt:lpstr>- Mitchell sues Neff in Oregon state court.  - Neff has no connection to the state but does not want to default.  - Oregon allows special appearances. - Neff appears for the purpose of challenging personal jurisdiction but also adds the defense of failure to state a claim.  - What result? </vt:lpstr>
      <vt:lpstr>- Mitchell brings an action against Neff in Oregon state court concerning $253.14 in legal fees.  - The personal jurisdictional basis for the suit is $200 property in Oregon owned by Neff.   - Neff appears, but solely to litigate liability up to the value of the property attached.  - May the Oregon court nevertheless take Neff's presence (including through his lawyer) to create in personam jurisdiction? </vt:lpstr>
      <vt:lpstr>limited appearance</vt:lpstr>
      <vt:lpstr>P(NY) sues D(Germany) in federal court in NY under German law concerning a brawl they got into in Germany. P asks for $80,000 in damages. The source of PJ is $50,000 in a bank account D has in NYC. Is there SMJ under 1332(a)?</vt:lpstr>
      <vt:lpstr>- Neff is domiciled in Oregon, but is on an extended trip in California  - Mitchell sues Neff in Oregon state court for unpaid lawyers fees incurred in Alaska  - He has Neff served in California  PJ?</vt:lpstr>
      <vt:lpstr>§ 79. Individual Domiciled Within The State   A state can exercise through its courts jurisdiction over an individual domiciled within the state, although he is not present within the state.</vt:lpstr>
      <vt:lpstr>- Neff is domiciled in California, but is spending the summer residing in Oregon  - Mitchell sues Neff in Oregon state court for unpaid lawyers fees incurred in Alaska  - he has Neff served in California, while he was there for a brief trip home  - PJ?</vt:lpstr>
      <vt:lpstr>this is the big problem:  Neff, a domiciliary of California, enters Oregon, kills Mitchell’s family, and returns to California  Neff owns no property in Oregon  Mitchell sues Neff in Oregon state court for wrongful death  PJ?</vt:lpstr>
      <vt:lpstr>can Hess v. Pawloski (U.S. 1927) fix things?  </vt:lpstr>
      <vt:lpstr>U.S. Const. Art. IV, Sect. 2  The Citizens of each State shall be entitled to all Privileges and Immunities of Citizens in the several States. </vt:lpstr>
      <vt:lpstr>corporations</vt:lpstr>
      <vt:lpstr>- the D Corp., incorporated in California, has an agent go to Oregon where he sells a product to P   - the product harms P  - P seeks to sue the D Corp. in California state court  - is there PJ?</vt:lpstr>
      <vt:lpstr>- the D Corp., incorporated in California, has an agent go to Oregon where he sells a product to P   - the product harms P  - P seeks to sue the D Corp. in Oregon state court  - is there PJ?</vt:lpstr>
      <vt:lpstr>- would it be enough that P has the CEO of the D Corp. tagged in Oregon? </vt:lpstr>
      <vt:lpstr>- the D Corp., incorporated in California, wishes to do business in Oregon  - to do so, Oregon requires the D Corp. to appoint the Sect. of State of Oregon as its agent for service of process  - the D Corp. does  - P is harmed by a D Corp. product and sues the D Corp in Oregon state court, serving the Sect. of State of Oregon   - is there PJ? </vt:lpstr>
      <vt:lpstr>- the D Corp., incorporated in California, wishes to do business in Oregon  - Oregon takes doing business in Oregon to constitute appointment of the Sect. of State of Oregon as its agent for service of process  - P is harmed by a D Corp. product and sues the D Corp in Oregon state court, serving the Sect. of State of Oregon   - is there PJ? </vt:lpstr>
      <vt:lpstr>- the Neff Corp. is incorporated and has its principal place of business in California  - but it does substantial business in Oregon, selling close to 3 million pairs of shoes a year; it also has 8 employees in Oregon  - it has not appointed an agent for service of process, nor does Oregon have a statute claiming that by doing business in the state an agent for service is impliedly appointed  - Mitchell sues the Neff Corp. in Oregon state court for breach of contract (the shoes he bought in Oregon fell apart)  - is there PJ under a Pennoyer theory?</vt:lpstr>
      <vt:lpstr>- the Neff Corp. is incorporated and has its principal place of business in California  - it used to do substantial business in Oregon, selling close to 3 million pairs of shoes a year. It also had 8 employees in Oregon  - Mitchell sues the Neff Corp. in Oregon state court for breach of contract (the shoes he bought in Oregon during the time the Neff Corp. was doing business there fell apart)  - but the Neff Corp. no longer has a presence in Oregon  -PJ under a Pennoyer theory? </vt:lpstr>
      <vt:lpstr>International Shoe v. Washington (U.S. 1945)</vt:lpstr>
      <vt:lpstr>plaintiff?  defendant?  cause of action?  method of service?</vt:lpstr>
      <vt:lpstr>Appellant appeared specially before the office of unemployment, and moved to set aside the order and notice of assessment on the ground that the service upon appellant's salesman was not proper service upon appellant; that appellant was not a corporation of the State of Washington, and was not doing business within the state; that it had no agent within the state upon whom service could be made; and that appellant is not an employer, and does not furnish employment within the meaning of the statute…. Appellant in each of these courts assailed the statute as applied, as a violation of the due process clause of the Fourteenth Amendment, and as imposing a constitutionally prohibited burden on interstate commerce. </vt:lpstr>
      <vt:lpstr>Section 8. The Congress shall have power to… regulate commerce with foreign nations, and among the several states, and with the Indian tribes; …constitute tribunals inferior to the Supreme Court</vt:lpstr>
      <vt:lpstr>interstate commerce argument against taxes?  due process argument against taxes?</vt:lpstr>
      <vt:lpstr>notice?</vt:lpstr>
      <vt:lpstr>We are likewise unable to conclude that the service of the process within the state upon an agent whose activities establish appellant's "presence" there was not sufficient notice of the suit, or that the suit was so unrelated to those activities as to make the agent an inappropriate vehicle for communicating the notice. It is enough that appellant has established such contacts with the state that the particular form of substituted service adopted there gives reasonable assurance that the notice will be actual.</vt:lpstr>
      <vt:lpstr>PJ?</vt:lpstr>
      <vt:lpstr>what were Int’l Shoe’s activities in Wash.?</vt:lpstr>
      <vt:lpstr>To say that the corporation is so far "present" there as to satisfy due process requirements, for purposes of taxation or the maintenance of suits against it in the courts of the state, is to beg the question to be decided. For the terms "present" or "presence" are used merely to symbolize those activities of the corporation's agent within the state which courts will deem to be sufficient to satisfy the demands of due process. Those demands may be met by such contacts of the corporation with the state of the forum as make it reasonable, in the context of our federal system of government, to require the corporation to defend the particular suit which is brought there. An "estimate of the inconveniences" which would result to the corporation from a trial away from its "home" or principal place of business is relevant in this connection. </vt:lpstr>
      <vt:lpstr>“reasonableness”  including convenience, e.g. burden on D of going to forum state </vt:lpstr>
      <vt:lpstr>the D Corp. has its headquarters in Camden, New Jersey, a few miles from the state court in Pennsylvania  it has no contacts with Pa. but it would be very convenient for the D Corp. to litigate there  is there PJ of the D Corp. in Pa. state court?</vt:lpstr>
      <vt:lpstr>new theory of personal jurisdictional power</vt:lpstr>
      <vt:lpstr>But to the extent that a corporation exercises the privilege of conducting activities within a state, it enjoys the benefits and protection of the laws of that state. The exercise of that privilege may give rise to obligations; and, so far as those obligations arise out of or are connected with the activities within the state, a procedure which requires the corporation to respond to a suit brought to enforce them can, in most instances, hardly be said to be undue.</vt:lpstr>
      <vt:lpstr>recharacterization of cases under Pennoyer framework in the light of the new power theory</vt:lpstr>
      <vt:lpstr>‘Presence' in the state in this sense has never been doubted when the activities of the corporation there have not only been continuous and systematic, but also give rise to the liabilities sued on, even though no consent to be sued or authorization to an agent to accept service of process has been given. </vt:lpstr>
      <vt:lpstr>Conversely it has been generally recognized that the casual presence of the corporate agent or even his conduct of single or isolated items of activities in a state in the corporation's behalf are not enough to subject it to suit on causes of action unconnected with the activities there. </vt:lpstr>
      <vt:lpstr>While it has been held in cases on which appellant relies that continuous activity of some sorts within a state is not enough to support the demand that the corporation be amenable to suits unrelated to that activity, there have been instances in which the continuous corporate operations within a state were thought so substantial and of such a nature as to justify suit against it on causes of action arising from dealings entirely distinct from those activities. </vt:lpstr>
      <vt:lpstr>Finally, although the commission of some single or occasional acts of the corporate agent in a state sufficient to impose an obligation or liability on the corporation has not been thought to confer upon the state authority to enforce it, other such acts, because of their nature and quality and the circumstances of their commission, may be deemed sufficient to render the corporation liable to suit.</vt:lpstr>
      <vt:lpstr>True, some of the decisions holding the corporation amenable to suit have been supported by resort to the legal fiction that it has given its consent to service and suit, consent being implied from its presence in the state through the acts of its authorized agents. But more realistically it may be said that those authorized acts were of such a nature as to justify the fiction.</vt:lpstr>
      <vt:lpstr>activities are continuous and systematic &amp; give rise to liabilities sued upon </vt:lpstr>
      <vt:lpstr>casual presence, single isolated activities - suit unconnected with activities in state </vt:lpstr>
      <vt:lpstr>substantial continuous activity - suit concerning activities entirely distinct from those in the state</vt:lpstr>
      <vt:lpstr>single or occasional acts had nature and quality making corporation amenable to suit - related to cause of action</vt:lpstr>
      <vt:lpstr>specific jurisdiction  pj only for specific causes of action  the activities giving rise to pj include those giving rise to the cause of action</vt:lpstr>
      <vt:lpstr>D (a domiciliary of Cal.) enters Va. and batters P  a Va. state court has specific pj over D for the battery  not for P’s action against D for breach of a contract negotiated and signed in Cal. with performance to be in Cal.</vt:lpstr>
      <vt:lpstr>compare general jurisdiction  a Cal. state court has general pj over D (by virtue of Cal. being D’s domicile)  D can be sued on any cause of action in Cal. state court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80</cp:revision>
  <cp:lastPrinted>2017-09-04T16:56:24Z</cp:lastPrinted>
  <dcterms:created xsi:type="dcterms:W3CDTF">2017-08-27T17:05:13Z</dcterms:created>
  <dcterms:modified xsi:type="dcterms:W3CDTF">2017-09-07T19:48:32Z</dcterms:modified>
</cp:coreProperties>
</file>