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3"/>
  </p:handoutMasterIdLst>
  <p:sldIdLst>
    <p:sldId id="292" r:id="rId2"/>
    <p:sldId id="491" r:id="rId3"/>
    <p:sldId id="492" r:id="rId4"/>
    <p:sldId id="493" r:id="rId5"/>
    <p:sldId id="494" r:id="rId6"/>
    <p:sldId id="327" r:id="rId7"/>
    <p:sldId id="397" r:id="rId8"/>
    <p:sldId id="328" r:id="rId9"/>
    <p:sldId id="330" r:id="rId10"/>
    <p:sldId id="332" r:id="rId11"/>
    <p:sldId id="335" r:id="rId12"/>
    <p:sldId id="487" r:id="rId13"/>
    <p:sldId id="336" r:id="rId14"/>
    <p:sldId id="337" r:id="rId15"/>
    <p:sldId id="338" r:id="rId16"/>
    <p:sldId id="396" r:id="rId17"/>
    <p:sldId id="341" r:id="rId18"/>
    <p:sldId id="442" r:id="rId19"/>
    <p:sldId id="443" r:id="rId20"/>
    <p:sldId id="444" r:id="rId21"/>
    <p:sldId id="495" r:id="rId22"/>
    <p:sldId id="398" r:id="rId23"/>
    <p:sldId id="400" r:id="rId24"/>
    <p:sldId id="399" r:id="rId25"/>
    <p:sldId id="497" r:id="rId26"/>
    <p:sldId id="401" r:id="rId27"/>
    <p:sldId id="402" r:id="rId28"/>
    <p:sldId id="403" r:id="rId29"/>
    <p:sldId id="404" r:id="rId30"/>
    <p:sldId id="405" r:id="rId31"/>
    <p:sldId id="445" r:id="rId32"/>
    <p:sldId id="408" r:id="rId33"/>
    <p:sldId id="409" r:id="rId34"/>
    <p:sldId id="410" r:id="rId35"/>
    <p:sldId id="411" r:id="rId36"/>
    <p:sldId id="412" r:id="rId37"/>
    <p:sldId id="413" r:id="rId38"/>
    <p:sldId id="414" r:id="rId39"/>
    <p:sldId id="415" r:id="rId40"/>
    <p:sldId id="416" r:id="rId41"/>
    <p:sldId id="417" r:id="rId42"/>
    <p:sldId id="418" r:id="rId43"/>
    <p:sldId id="419" r:id="rId44"/>
    <p:sldId id="420" r:id="rId45"/>
    <p:sldId id="421" r:id="rId46"/>
    <p:sldId id="422" r:id="rId47"/>
    <p:sldId id="423" r:id="rId48"/>
    <p:sldId id="424" r:id="rId49"/>
    <p:sldId id="425" r:id="rId50"/>
    <p:sldId id="426" r:id="rId51"/>
    <p:sldId id="498" r:id="rId52"/>
    <p:sldId id="427" r:id="rId53"/>
    <p:sldId id="428" r:id="rId54"/>
    <p:sldId id="499" r:id="rId55"/>
    <p:sldId id="429" r:id="rId56"/>
    <p:sldId id="500" r:id="rId57"/>
    <p:sldId id="431" r:id="rId58"/>
    <p:sldId id="432" r:id="rId59"/>
    <p:sldId id="439" r:id="rId60"/>
    <p:sldId id="440" r:id="rId61"/>
    <p:sldId id="501" r:id="rId6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78" d="100"/>
          <a:sy n="78" d="100"/>
        </p:scale>
        <p:origin x="5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9/7/2017</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2E3B6-981F-4FD3-9999-1597D7F58619}"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2E3B6-981F-4FD3-9999-1597D7F58619}" type="datetimeFigureOut">
              <a:rPr lang="en-US" smtClean="0"/>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2E3B6-981F-4FD3-9999-1597D7F58619}" type="datetimeFigureOut">
              <a:rPr lang="en-US" smtClean="0"/>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Sep. </a:t>
            </a:r>
            <a:r>
              <a:rPr lang="en-US" altLang="en-US" dirty="0"/>
              <a:t>6</a:t>
            </a:r>
            <a:endParaRPr lang="en-US" altLang="en-US" dirty="0" smtClean="0"/>
          </a:p>
        </p:txBody>
      </p:sp>
    </p:spTree>
    <p:extLst>
      <p:ext uri="{BB962C8B-B14F-4D97-AF65-F5344CB8AC3E}">
        <p14:creationId xmlns:p14="http://schemas.microsoft.com/office/powerpoint/2010/main" val="30964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952750" y="1063626"/>
            <a:ext cx="6229350" cy="4479925"/>
          </a:xfrm>
        </p:spPr>
        <p:txBody>
          <a:bodyPr/>
          <a:lstStyle/>
          <a:p>
            <a:pPr eaLnBrk="1" hangingPunct="1"/>
            <a:r>
              <a:rPr lang="en-US" altLang="en-US" smtClean="0"/>
              <a:t>distinguish PJ from</a:t>
            </a:r>
            <a:br>
              <a:rPr lang="en-US" altLang="en-US" smtClean="0"/>
            </a:br>
            <a:r>
              <a:rPr lang="en-US" altLang="en-US" smtClean="0"/>
              <a:t>service/notice</a:t>
            </a:r>
          </a:p>
        </p:txBody>
      </p:sp>
    </p:spTree>
    <p:extLst>
      <p:ext uri="{BB962C8B-B14F-4D97-AF65-F5344CB8AC3E}">
        <p14:creationId xmlns:p14="http://schemas.microsoft.com/office/powerpoint/2010/main" val="158126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651375"/>
          </a:xfrm>
        </p:spPr>
        <p:txBody>
          <a:bodyPr/>
          <a:lstStyle/>
          <a:p>
            <a:pPr eaLnBrk="1" hangingPunct="1"/>
            <a:r>
              <a:rPr lang="en-US" altLang="en-US" smtClean="0"/>
              <a:t>Pennoyer v Neff (US 1878)</a:t>
            </a:r>
          </a:p>
        </p:txBody>
      </p:sp>
    </p:spTree>
    <p:extLst>
      <p:ext uri="{BB962C8B-B14F-4D97-AF65-F5344CB8AC3E}">
        <p14:creationId xmlns:p14="http://schemas.microsoft.com/office/powerpoint/2010/main" val="157282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796" y="365125"/>
            <a:ext cx="10711004" cy="5908926"/>
          </a:xfrm>
        </p:spPr>
        <p:txBody>
          <a:bodyPr/>
          <a:lstStyle/>
          <a:p>
            <a:r>
              <a:rPr lang="en-US" dirty="0"/>
              <a:t>w</a:t>
            </a:r>
            <a:r>
              <a:rPr lang="en-US" dirty="0" smtClean="0"/>
              <a:t>hy learn </a:t>
            </a:r>
            <a:r>
              <a:rPr lang="en-US" dirty="0" err="1" smtClean="0"/>
              <a:t>Pennoyer</a:t>
            </a:r>
            <a:r>
              <a:rPr lang="en-US" dirty="0" smtClean="0"/>
              <a:t>?</a:t>
            </a:r>
            <a:endParaRPr lang="en-US" dirty="0"/>
          </a:p>
        </p:txBody>
      </p:sp>
    </p:spTree>
    <p:extLst>
      <p:ext uri="{BB962C8B-B14F-4D97-AF65-F5344CB8AC3E}">
        <p14:creationId xmlns:p14="http://schemas.microsoft.com/office/powerpoint/2010/main" val="1594183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278562"/>
          </a:xfrm>
        </p:spPr>
        <p:txBody>
          <a:bodyPr/>
          <a:lstStyle/>
          <a:p>
            <a:pPr algn="l"/>
            <a:r>
              <a:rPr lang="en-US" altLang="en-US" sz="3200" dirty="0"/>
              <a:t>Mitchell v. Neff</a:t>
            </a:r>
            <a:br>
              <a:rPr lang="en-US" altLang="en-US" sz="3200" dirty="0"/>
            </a:br>
            <a:r>
              <a:rPr lang="en-US" altLang="en-US" sz="3200" dirty="0"/>
              <a:t/>
            </a:r>
            <a:br>
              <a:rPr lang="en-US" altLang="en-US" sz="3200" dirty="0"/>
            </a:br>
            <a:r>
              <a:rPr lang="en-US" altLang="en-US" sz="3200" dirty="0"/>
              <a:t>- Mitchell sues Neff for unpaid legal services in Oregon state court</a:t>
            </a:r>
            <a:br>
              <a:rPr lang="en-US" altLang="en-US" sz="3200" dirty="0"/>
            </a:br>
            <a:r>
              <a:rPr lang="en-US" altLang="en-US" sz="3200" dirty="0"/>
              <a:t>- Neff has moved to Cal.</a:t>
            </a:r>
            <a:br>
              <a:rPr lang="en-US" altLang="en-US" sz="3200" dirty="0"/>
            </a:br>
            <a:r>
              <a:rPr lang="en-US" altLang="en-US" sz="3200" dirty="0" smtClean="0"/>
              <a:t>- </a:t>
            </a:r>
            <a:r>
              <a:rPr lang="en-US" altLang="en-US" sz="3200" dirty="0"/>
              <a:t>service was by a publication that had practically no circulation outside Oregon</a:t>
            </a:r>
            <a:br>
              <a:rPr lang="en-US" altLang="en-US" sz="3200" dirty="0"/>
            </a:br>
            <a:r>
              <a:rPr lang="en-US" altLang="en-US" sz="3200" dirty="0"/>
              <a:t>- Neff defaults</a:t>
            </a:r>
            <a:br>
              <a:rPr lang="en-US" altLang="en-US" sz="3200" dirty="0"/>
            </a:br>
            <a:r>
              <a:rPr lang="en-US" altLang="en-US" sz="3200" dirty="0"/>
              <a:t>- the Ore. </a:t>
            </a:r>
            <a:r>
              <a:rPr lang="en-US" altLang="en-US" sz="3200" dirty="0" smtClean="0"/>
              <a:t>state </a:t>
            </a:r>
            <a:r>
              <a:rPr lang="en-US" altLang="en-US" sz="3200" dirty="0"/>
              <a:t>court attaches </a:t>
            </a:r>
            <a:r>
              <a:rPr lang="en-US" altLang="en-US" sz="3200" dirty="0" smtClean="0"/>
              <a:t>Oregon land and </a:t>
            </a:r>
            <a:r>
              <a:rPr lang="en-US" altLang="en-US" sz="3200" dirty="0"/>
              <a:t>sells it in payment of the debt to...Mitchell himself</a:t>
            </a:r>
            <a:br>
              <a:rPr lang="en-US" altLang="en-US" sz="3200" dirty="0"/>
            </a:br>
            <a:r>
              <a:rPr lang="en-US" altLang="en-US" sz="3200" dirty="0"/>
              <a:t>- Mitchell sells it to </a:t>
            </a:r>
            <a:r>
              <a:rPr lang="en-US" altLang="en-US" sz="3200" dirty="0" err="1"/>
              <a:t>Pennoyer</a:t>
            </a:r>
            <a:endParaRPr lang="en-US" altLang="en-US" sz="3200" dirty="0"/>
          </a:p>
        </p:txBody>
      </p:sp>
    </p:spTree>
    <p:extLst>
      <p:ext uri="{BB962C8B-B14F-4D97-AF65-F5344CB8AC3E}">
        <p14:creationId xmlns:p14="http://schemas.microsoft.com/office/powerpoint/2010/main" val="2879590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1069" y="274638"/>
            <a:ext cx="10410731" cy="6430962"/>
          </a:xfrm>
        </p:spPr>
        <p:txBody>
          <a:bodyPr>
            <a:normAutofit fontScale="90000"/>
          </a:bodyPr>
          <a:lstStyle/>
          <a:p>
            <a:pPr algn="l"/>
            <a:r>
              <a:rPr lang="en-US" altLang="en-US" sz="3600" dirty="0"/>
              <a:t>Neff v. </a:t>
            </a:r>
            <a:r>
              <a:rPr lang="en-US" altLang="en-US" sz="3600" dirty="0" err="1"/>
              <a:t>Pennoyer</a:t>
            </a:r>
            <a:r>
              <a:rPr lang="en-US" altLang="en-US" sz="3600" dirty="0"/>
              <a:t/>
            </a:r>
            <a:br>
              <a:rPr lang="en-US" altLang="en-US" sz="3600" dirty="0"/>
            </a:br>
            <a:r>
              <a:rPr lang="en-US" altLang="en-US" sz="3600" dirty="0"/>
              <a:t>- Neff </a:t>
            </a:r>
            <a:r>
              <a:rPr lang="en-US" altLang="en-US" sz="3600" dirty="0" smtClean="0"/>
              <a:t>sues </a:t>
            </a:r>
            <a:r>
              <a:rPr lang="en-US" altLang="en-US" sz="3600" dirty="0" err="1"/>
              <a:t>Pennoyer</a:t>
            </a:r>
            <a:r>
              <a:rPr lang="en-US" altLang="en-US" sz="3600" dirty="0"/>
              <a:t> in ejectment in federal court in Ore.</a:t>
            </a:r>
            <a:br>
              <a:rPr lang="en-US" altLang="en-US" sz="3600" dirty="0"/>
            </a:br>
            <a:r>
              <a:rPr lang="en-US" altLang="en-US" sz="3600" dirty="0"/>
              <a:t>- diversity case</a:t>
            </a:r>
            <a:br>
              <a:rPr lang="en-US" altLang="en-US" sz="3600" dirty="0"/>
            </a:br>
            <a:r>
              <a:rPr lang="en-US" altLang="en-US" sz="3600" dirty="0"/>
              <a:t>- </a:t>
            </a:r>
            <a:r>
              <a:rPr lang="en-US" altLang="en-US" sz="3600" dirty="0" err="1"/>
              <a:t>Pennoyer</a:t>
            </a:r>
            <a:r>
              <a:rPr lang="en-US" altLang="en-US" sz="3600" dirty="0"/>
              <a:t> claims it is his, because it was Mitchell’s, who got it pursuant to the enforcement of a valid Ore. </a:t>
            </a:r>
            <a:r>
              <a:rPr lang="en-US" altLang="en-US" sz="3600" dirty="0" smtClean="0"/>
              <a:t>state </a:t>
            </a:r>
            <a:r>
              <a:rPr lang="en-US" altLang="en-US" sz="3600" dirty="0" err="1"/>
              <a:t>ct</a:t>
            </a:r>
            <a:r>
              <a:rPr lang="en-US" altLang="en-US" sz="3600" dirty="0"/>
              <a:t> judgment</a:t>
            </a:r>
            <a:br>
              <a:rPr lang="en-US" altLang="en-US" sz="3600" dirty="0"/>
            </a:br>
            <a:r>
              <a:rPr lang="en-US" altLang="en-US" sz="3600" dirty="0"/>
              <a:t>- so Neff is collateral attacking the validity of the judgment in Mitchell v. Neff</a:t>
            </a:r>
            <a:br>
              <a:rPr lang="en-US" altLang="en-US" sz="3600" dirty="0"/>
            </a:br>
            <a:r>
              <a:rPr lang="en-US" altLang="en-US" sz="3600" dirty="0"/>
              <a:t>- was there PJ?</a:t>
            </a:r>
            <a:br>
              <a:rPr lang="en-US" altLang="en-US" sz="3600" dirty="0"/>
            </a:br>
            <a:r>
              <a:rPr lang="en-US" altLang="en-US" sz="3600" dirty="0"/>
              <a:t>- federal trial court says no</a:t>
            </a:r>
            <a:br>
              <a:rPr lang="en-US" altLang="en-US" sz="3600" dirty="0"/>
            </a:br>
            <a:r>
              <a:rPr lang="en-US" altLang="en-US" sz="3600" dirty="0"/>
              <a:t>- US </a:t>
            </a:r>
            <a:r>
              <a:rPr lang="en-US" altLang="en-US" sz="3600" dirty="0" err="1"/>
              <a:t>SCt</a:t>
            </a:r>
            <a:r>
              <a:rPr lang="en-US" altLang="en-US" sz="3600" dirty="0"/>
              <a:t> affirms (for different reasons</a:t>
            </a:r>
            <a:r>
              <a:rPr lang="en-US" altLang="en-US" sz="3600" dirty="0" smtClean="0"/>
              <a:t>) – no attachment of the property at the initiation of the suit</a:t>
            </a:r>
            <a:endParaRPr lang="en-US" altLang="en-US" sz="3600" dirty="0"/>
          </a:p>
        </p:txBody>
      </p:sp>
    </p:spTree>
    <p:extLst>
      <p:ext uri="{BB962C8B-B14F-4D97-AF65-F5344CB8AC3E}">
        <p14:creationId xmlns:p14="http://schemas.microsoft.com/office/powerpoint/2010/main" val="77523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52600" y="76200"/>
            <a:ext cx="8915400" cy="6705600"/>
          </a:xfrm>
        </p:spPr>
        <p:txBody>
          <a:bodyPr/>
          <a:lstStyle/>
          <a:p>
            <a:pPr algn="l"/>
            <a:r>
              <a:rPr lang="en-US" altLang="en-US" sz="3200" dirty="0" smtClean="0"/>
              <a:t>dicta</a:t>
            </a:r>
            <a:r>
              <a:rPr lang="en-US" altLang="en-US" sz="3200" dirty="0"/>
              <a:t>: the matter going forward will be governed by the 14</a:t>
            </a:r>
            <a:r>
              <a:rPr lang="en-US" altLang="en-US" sz="3200" baseline="30000" dirty="0"/>
              <a:t>th</a:t>
            </a:r>
            <a:r>
              <a:rPr lang="en-US" altLang="en-US" sz="3200" dirty="0"/>
              <a:t> A</a:t>
            </a:r>
            <a:r>
              <a:rPr lang="en-US" altLang="en-US" sz="3200" dirty="0" smtClean="0"/>
              <a:t>.</a:t>
            </a:r>
            <a:br>
              <a:rPr lang="en-US" altLang="en-US" sz="3200" dirty="0" smtClean="0"/>
            </a:br>
            <a:r>
              <a:rPr lang="en-US" altLang="en-US" sz="3200" dirty="0"/>
              <a:t/>
            </a:r>
            <a:br>
              <a:rPr lang="en-US" altLang="en-US" sz="3200" dirty="0"/>
            </a:br>
            <a:r>
              <a:rPr lang="en-US" altLang="en-US" sz="3200" dirty="0"/>
              <a:t>- but not in the present case, because the 14</a:t>
            </a:r>
            <a:r>
              <a:rPr lang="en-US" altLang="en-US" sz="3200" baseline="30000" dirty="0"/>
              <a:t>th</a:t>
            </a:r>
            <a:r>
              <a:rPr lang="en-US" altLang="en-US" sz="3200" dirty="0"/>
              <a:t> A. had not been ratified when Mitchell v. Neff </a:t>
            </a:r>
            <a:r>
              <a:rPr lang="en-US" altLang="en-US" sz="3200" dirty="0" smtClean="0"/>
              <a:t>occurred</a:t>
            </a:r>
            <a:br>
              <a:rPr lang="en-US" altLang="en-US" sz="3200" dirty="0" smtClean="0"/>
            </a:br>
            <a:r>
              <a:rPr lang="en-US" altLang="en-US" sz="3200" dirty="0"/>
              <a:t/>
            </a:r>
            <a:br>
              <a:rPr lang="en-US" altLang="en-US" sz="3200" dirty="0"/>
            </a:br>
            <a:r>
              <a:rPr lang="en-US" altLang="en-US" sz="3200" dirty="0"/>
              <a:t>- the question must be answered according to international </a:t>
            </a:r>
            <a:r>
              <a:rPr lang="en-US" altLang="en-US" sz="3200" dirty="0" smtClean="0"/>
              <a:t>law (or natural law) </a:t>
            </a:r>
            <a:r>
              <a:rPr lang="en-US" altLang="en-US" sz="3200" dirty="0"/>
              <a:t>on the recognition of foreign judgments (as interpreted by federal courts</a:t>
            </a:r>
            <a:r>
              <a:rPr lang="en-US" altLang="en-US" sz="3200" dirty="0" smtClean="0"/>
              <a:t>)</a:t>
            </a:r>
            <a:endParaRPr lang="en-US" altLang="en-US" sz="3200" dirty="0"/>
          </a:p>
        </p:txBody>
      </p:sp>
    </p:spTree>
    <p:extLst>
      <p:ext uri="{BB962C8B-B14F-4D97-AF65-F5344CB8AC3E}">
        <p14:creationId xmlns:p14="http://schemas.microsoft.com/office/powerpoint/2010/main" val="2863973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15" y="365125"/>
            <a:ext cx="10792485" cy="6089996"/>
          </a:xfrm>
        </p:spPr>
        <p:txBody>
          <a:bodyPr/>
          <a:lstStyle/>
          <a:p>
            <a:r>
              <a:rPr lang="en-US" dirty="0"/>
              <a:t>w</a:t>
            </a:r>
            <a:r>
              <a:rPr lang="en-US" dirty="0" smtClean="0"/>
              <a:t>as it really necessary that the property be attached at the initiation of the suit…?</a:t>
            </a:r>
            <a:endParaRPr lang="en-US" dirty="0"/>
          </a:p>
        </p:txBody>
      </p:sp>
    </p:spTree>
    <p:extLst>
      <p:ext uri="{BB962C8B-B14F-4D97-AF65-F5344CB8AC3E}">
        <p14:creationId xmlns:p14="http://schemas.microsoft.com/office/powerpoint/2010/main" val="193724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5"/>
            <a:ext cx="10927080" cy="6108827"/>
          </a:xfrm>
        </p:spPr>
        <p:txBody>
          <a:bodyPr/>
          <a:lstStyle/>
          <a:p>
            <a:r>
              <a:rPr lang="en-US" altLang="en-US" dirty="0"/>
              <a:t>- the requirement </a:t>
            </a:r>
            <a:r>
              <a:rPr lang="en-US" altLang="en-US" dirty="0" smtClean="0"/>
              <a:t>of attachment for in rem/quasi in rem was soon abandoned</a:t>
            </a:r>
            <a:r>
              <a:rPr lang="en-US" altLang="en-US" dirty="0"/>
              <a:t>, provided that the property is </a:t>
            </a:r>
            <a:r>
              <a:rPr lang="en-US" altLang="en-US" i="1" dirty="0"/>
              <a:t>identified</a:t>
            </a:r>
            <a:r>
              <a:rPr lang="en-US" altLang="en-US" dirty="0"/>
              <a:t> at the outset</a:t>
            </a:r>
            <a:endParaRPr lang="en-US" dirty="0"/>
          </a:p>
        </p:txBody>
      </p:sp>
    </p:spTree>
    <p:extLst>
      <p:ext uri="{BB962C8B-B14F-4D97-AF65-F5344CB8AC3E}">
        <p14:creationId xmlns:p14="http://schemas.microsoft.com/office/powerpoint/2010/main" val="185543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172200" cy="4194175"/>
          </a:xfrm>
        </p:spPr>
        <p:txBody>
          <a:bodyPr/>
          <a:lstStyle/>
          <a:p>
            <a:pPr eaLnBrk="1" hangingPunct="1"/>
            <a:r>
              <a:rPr lang="en-US" altLang="en-US" smtClean="0"/>
              <a:t>challenging PJ</a:t>
            </a:r>
          </a:p>
        </p:txBody>
      </p:sp>
    </p:spTree>
    <p:extLst>
      <p:ext uri="{BB962C8B-B14F-4D97-AF65-F5344CB8AC3E}">
        <p14:creationId xmlns:p14="http://schemas.microsoft.com/office/powerpoint/2010/main" val="375937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6337" y="126749"/>
            <a:ext cx="11769505" cy="6464173"/>
          </a:xfrm>
        </p:spPr>
        <p:txBody>
          <a:bodyPr>
            <a:normAutofit fontScale="90000"/>
          </a:bodyPr>
          <a:lstStyle/>
          <a:p>
            <a:pPr algn="l" eaLnBrk="1" hangingPunct="1"/>
            <a:r>
              <a:rPr lang="en-US" altLang="en-US" i="1" dirty="0" smtClean="0"/>
              <a:t>direct</a:t>
            </a:r>
            <a:r>
              <a:rPr lang="en-US" altLang="en-US" dirty="0" smtClean="0"/>
              <a:t/>
            </a:r>
            <a:br>
              <a:rPr lang="en-US" altLang="en-US" dirty="0" smtClean="0"/>
            </a:br>
            <a:r>
              <a:rPr lang="en-US" altLang="en-US" dirty="0" smtClean="0"/>
              <a:t>	- motion to dismiss for lack of PJ brought before the court that is wrongly asserting PJ</a:t>
            </a:r>
            <a:br>
              <a:rPr lang="en-US" altLang="en-US" dirty="0" smtClean="0"/>
            </a:br>
            <a:r>
              <a:rPr lang="en-US" altLang="en-US" dirty="0" smtClean="0"/>
              <a:t>	- motion to set aside judgment brought before the court that wrongly asserted PJ</a:t>
            </a:r>
            <a:br>
              <a:rPr lang="en-US" altLang="en-US" dirty="0" smtClean="0"/>
            </a:br>
            <a:r>
              <a:rPr lang="en-US" altLang="en-US" dirty="0" smtClean="0"/>
              <a:t/>
            </a:r>
            <a:br>
              <a:rPr lang="en-US" altLang="en-US" dirty="0" smtClean="0"/>
            </a:br>
            <a:r>
              <a:rPr lang="en-US" altLang="en-US" i="1" dirty="0" smtClean="0"/>
              <a:t>indirect</a:t>
            </a:r>
            <a:r>
              <a:rPr lang="en-US" altLang="en-US" dirty="0" smtClean="0"/>
              <a:t/>
            </a:r>
            <a:br>
              <a:rPr lang="en-US" altLang="en-US" dirty="0" smtClean="0"/>
            </a:br>
            <a:r>
              <a:rPr lang="en-US" altLang="en-US" dirty="0" smtClean="0"/>
              <a:t>	- collateral attack</a:t>
            </a:r>
            <a:br>
              <a:rPr lang="en-US" altLang="en-US" dirty="0" smtClean="0"/>
            </a:br>
            <a:r>
              <a:rPr lang="en-US" altLang="en-US" dirty="0"/>
              <a:t>	</a:t>
            </a:r>
            <a:r>
              <a:rPr lang="en-US" altLang="en-US" dirty="0" smtClean="0"/>
              <a:t>	- a challenge of the validity of the judgment of different proceedings on the ground that the court in the proceedings lacked PJ</a:t>
            </a:r>
          </a:p>
        </p:txBody>
      </p:sp>
    </p:spTree>
    <p:extLst>
      <p:ext uri="{BB962C8B-B14F-4D97-AF65-F5344CB8AC3E}">
        <p14:creationId xmlns:p14="http://schemas.microsoft.com/office/powerpoint/2010/main" val="354868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974" y="365125"/>
            <a:ext cx="10601826" cy="6059738"/>
          </a:xfrm>
        </p:spPr>
        <p:txBody>
          <a:bodyPr>
            <a:normAutofit fontScale="90000"/>
          </a:bodyPr>
          <a:lstStyle/>
          <a:p>
            <a:r>
              <a:rPr lang="en-US" dirty="0" smtClean="0"/>
              <a:t>P sues a municipality in federal court for damages </a:t>
            </a:r>
            <a:r>
              <a:rPr lang="en-US" dirty="0"/>
              <a:t>under 42 U.S.C. § 1983 </a:t>
            </a:r>
            <a:r>
              <a:rPr lang="en-US" dirty="0" smtClean="0"/>
              <a:t>for violations of his civil rights (also joins state law battery action)</a:t>
            </a:r>
            <a:br>
              <a:rPr lang="en-US" dirty="0" smtClean="0"/>
            </a:br>
            <a:r>
              <a:rPr lang="en-US" dirty="0"/>
              <a:t/>
            </a:r>
            <a:br>
              <a:rPr lang="en-US" dirty="0"/>
            </a:br>
            <a:r>
              <a:rPr lang="en-US" dirty="0" smtClean="0"/>
              <a:t>the US </a:t>
            </a:r>
            <a:r>
              <a:rPr lang="en-US" dirty="0" err="1" smtClean="0"/>
              <a:t>SCt</a:t>
            </a:r>
            <a:r>
              <a:rPr lang="en-US" dirty="0" smtClean="0"/>
              <a:t> has never decided whether a municipality can be sued under § </a:t>
            </a:r>
            <a:r>
              <a:rPr lang="en-US" dirty="0"/>
              <a:t>1983 </a:t>
            </a:r>
            <a:r>
              <a:rPr lang="en-US" dirty="0" smtClean="0"/>
              <a:t/>
            </a:r>
            <a:br>
              <a:rPr lang="en-US" dirty="0" smtClean="0"/>
            </a:br>
            <a:r>
              <a:rPr lang="en-US" dirty="0"/>
              <a:t/>
            </a:r>
            <a:br>
              <a:rPr lang="en-US" dirty="0"/>
            </a:br>
            <a:r>
              <a:rPr lang="en-US" dirty="0" smtClean="0"/>
              <a:t>the federal court concludes that municipalities cannot be sued under § </a:t>
            </a:r>
            <a:r>
              <a:rPr lang="en-US" dirty="0"/>
              <a:t>1983 </a:t>
            </a:r>
            <a:r>
              <a:rPr lang="en-US" dirty="0" smtClean="0"/>
              <a:t/>
            </a:r>
            <a:br>
              <a:rPr lang="en-US" dirty="0" smtClean="0"/>
            </a:br>
            <a:r>
              <a:rPr lang="en-US" dirty="0"/>
              <a:t/>
            </a:r>
            <a:br>
              <a:rPr lang="en-US" dirty="0"/>
            </a:br>
            <a:r>
              <a:rPr lang="en-US" dirty="0" smtClean="0"/>
              <a:t>how is the case dismissed: lack of SMJ or failure to state a claim?</a:t>
            </a:r>
            <a:endParaRPr lang="en-US" dirty="0"/>
          </a:p>
        </p:txBody>
      </p:sp>
    </p:spTree>
    <p:extLst>
      <p:ext uri="{BB962C8B-B14F-4D97-AF65-F5344CB8AC3E}">
        <p14:creationId xmlns:p14="http://schemas.microsoft.com/office/powerpoint/2010/main" val="2441256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925" y="365125"/>
            <a:ext cx="11027875" cy="5854606"/>
          </a:xfrm>
        </p:spPr>
        <p:txBody>
          <a:bodyPr/>
          <a:lstStyle/>
          <a:p>
            <a:r>
              <a:rPr lang="en-US" dirty="0"/>
              <a:t>w</a:t>
            </a:r>
            <a:r>
              <a:rPr lang="en-US" dirty="0" smtClean="0"/>
              <a:t>hat type of challenge occurred in Neff v. </a:t>
            </a:r>
            <a:r>
              <a:rPr lang="en-US" dirty="0" err="1" smtClean="0"/>
              <a:t>Pennoyer</a:t>
            </a:r>
            <a:r>
              <a:rPr lang="en-US" dirty="0" smtClean="0"/>
              <a:t>?</a:t>
            </a:r>
            <a:endParaRPr lang="en-US" dirty="0"/>
          </a:p>
        </p:txBody>
      </p:sp>
    </p:spTree>
    <p:extLst>
      <p:ext uri="{BB962C8B-B14F-4D97-AF65-F5344CB8AC3E}">
        <p14:creationId xmlns:p14="http://schemas.microsoft.com/office/powerpoint/2010/main" val="3873242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35675"/>
          </a:xfrm>
        </p:spPr>
        <p:txBody>
          <a:bodyPr/>
          <a:lstStyle/>
          <a:p>
            <a:r>
              <a:rPr lang="en-US" dirty="0"/>
              <a:t>w</a:t>
            </a:r>
            <a:r>
              <a:rPr lang="en-US" dirty="0" smtClean="0"/>
              <a:t>as there PJ over </a:t>
            </a:r>
            <a:r>
              <a:rPr lang="en-US" dirty="0" err="1" smtClean="0"/>
              <a:t>Pennoyer</a:t>
            </a:r>
            <a:r>
              <a:rPr lang="en-US" dirty="0" smtClean="0"/>
              <a:t> in Neff v. </a:t>
            </a:r>
            <a:r>
              <a:rPr lang="en-US" dirty="0" err="1" smtClean="0"/>
              <a:t>Pennoyer</a:t>
            </a:r>
            <a:r>
              <a:rPr lang="en-US" dirty="0" smtClean="0"/>
              <a:t>?</a:t>
            </a:r>
            <a:endParaRPr lang="en-US" dirty="0"/>
          </a:p>
        </p:txBody>
      </p:sp>
    </p:spTree>
    <p:extLst>
      <p:ext uri="{BB962C8B-B14F-4D97-AF65-F5344CB8AC3E}">
        <p14:creationId xmlns:p14="http://schemas.microsoft.com/office/powerpoint/2010/main" val="1753905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274638"/>
            <a:ext cx="8382000" cy="6202362"/>
          </a:xfrm>
        </p:spPr>
        <p:txBody>
          <a:bodyPr/>
          <a:lstStyle/>
          <a:p>
            <a:r>
              <a:rPr lang="en-US" altLang="en-US" smtClean="0"/>
              <a:t>effect of limits on PJ being read into the 14</a:t>
            </a:r>
            <a:r>
              <a:rPr lang="en-US" altLang="en-US" baseline="30000" smtClean="0"/>
              <a:t>th</a:t>
            </a:r>
            <a:r>
              <a:rPr lang="en-US" altLang="en-US" smtClean="0"/>
              <a:t> Amendment...</a:t>
            </a:r>
          </a:p>
        </p:txBody>
      </p:sp>
    </p:spTree>
    <p:extLst>
      <p:ext uri="{BB962C8B-B14F-4D97-AF65-F5344CB8AC3E}">
        <p14:creationId xmlns:p14="http://schemas.microsoft.com/office/powerpoint/2010/main" val="4008034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smtClean="0"/>
              <a:t>Amendment XIV.</a:t>
            </a:r>
            <a:br>
              <a:rPr lang="en-US" altLang="en-US" smtClean="0"/>
            </a:br>
            <a:r>
              <a:rPr lang="en-US" altLang="en-US" smtClean="0"/>
              <a:t>Section 1. </a:t>
            </a:r>
            <a:br>
              <a:rPr lang="en-US" altLang="en-US" smtClean="0"/>
            </a:br>
            <a:r>
              <a:rPr lang="en-US" altLang="en-US" smtClean="0"/>
              <a:t/>
            </a:r>
            <a:br>
              <a:rPr lang="en-US" altLang="en-US" smtClean="0"/>
            </a:br>
            <a:r>
              <a:rPr lang="en-US" altLang="en-US" smtClean="0"/>
              <a:t>. . . nor shall any State deprive any person of life, liberty, or property, without due process of law…</a:t>
            </a:r>
            <a:br>
              <a:rPr lang="en-US" altLang="en-US" smtClean="0"/>
            </a:br>
            <a:endParaRPr lang="en-US" altLang="en-US" smtClean="0"/>
          </a:p>
        </p:txBody>
      </p:sp>
    </p:spTree>
    <p:extLst>
      <p:ext uri="{BB962C8B-B14F-4D97-AF65-F5344CB8AC3E}">
        <p14:creationId xmlns:p14="http://schemas.microsoft.com/office/powerpoint/2010/main" val="1540661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131888"/>
            <a:ext cx="9067800" cy="4476750"/>
          </a:xfrm>
        </p:spPr>
        <p:txBody>
          <a:bodyPr>
            <a:normAutofit fontScale="90000"/>
          </a:bodyPr>
          <a:lstStyle/>
          <a:p>
            <a:r>
              <a:rPr lang="en-US" altLang="en-US" sz="3200" dirty="0"/>
              <a:t/>
            </a:r>
            <a:br>
              <a:rPr lang="en-US" altLang="en-US" sz="3200" dirty="0"/>
            </a:br>
            <a:r>
              <a:rPr lang="en-US" altLang="en-US" sz="3200" dirty="0" smtClean="0"/>
              <a:t>direct attack</a:t>
            </a:r>
            <a:br>
              <a:rPr lang="en-US" altLang="en-US" sz="3200" dirty="0" smtClean="0"/>
            </a:br>
            <a:r>
              <a:rPr lang="en-US" altLang="en-US" sz="3200" dirty="0"/>
              <a:t/>
            </a:r>
            <a:br>
              <a:rPr lang="en-US" altLang="en-US" sz="3200" dirty="0"/>
            </a:br>
            <a:r>
              <a:rPr lang="en-US" altLang="en-US" sz="3200" dirty="0" smtClean="0"/>
              <a:t>- </a:t>
            </a:r>
            <a:r>
              <a:rPr lang="en-US" altLang="en-US" sz="3200" dirty="0"/>
              <a:t>P sues D in Oregon state </a:t>
            </a:r>
            <a:r>
              <a:rPr lang="en-US" altLang="en-US" sz="3200" dirty="0" smtClean="0"/>
              <a:t>court</a:t>
            </a:r>
            <a:r>
              <a:rPr lang="en-US" altLang="en-US" sz="3200" dirty="0"/>
              <a:t/>
            </a:r>
            <a:br>
              <a:rPr lang="en-US" altLang="en-US" sz="3200" dirty="0"/>
            </a:br>
            <a:r>
              <a:rPr lang="en-US" altLang="en-US" sz="3200" dirty="0"/>
              <a:t>- D has no connection with Oregon, but Oregon law allows the assertion of PJ over </a:t>
            </a:r>
            <a:r>
              <a:rPr lang="en-US" altLang="en-US" sz="3200" dirty="0" smtClean="0"/>
              <a:t>D</a:t>
            </a:r>
            <a:r>
              <a:rPr lang="en-US" altLang="en-US" sz="3200" dirty="0"/>
              <a:t/>
            </a:r>
            <a:br>
              <a:rPr lang="en-US" altLang="en-US" sz="3200" dirty="0"/>
            </a:br>
            <a:r>
              <a:rPr lang="en-US" altLang="en-US" sz="3200" dirty="0" smtClean="0"/>
              <a:t/>
            </a:r>
            <a:br>
              <a:rPr lang="en-US" altLang="en-US" sz="3200" dirty="0" smtClean="0"/>
            </a:br>
            <a:r>
              <a:rPr lang="en-US" altLang="en-US" sz="3200" dirty="0" smtClean="0"/>
              <a:t>Pre-</a:t>
            </a:r>
            <a:r>
              <a:rPr lang="en-US" altLang="en-US" sz="3200" dirty="0" err="1" smtClean="0"/>
              <a:t>Pennoyer</a:t>
            </a:r>
            <a:r>
              <a:rPr lang="en-US" altLang="en-US" sz="3200" dirty="0"/>
              <a:t>: D has no grounds for </a:t>
            </a:r>
            <a:r>
              <a:rPr lang="en-US" altLang="en-US" sz="3200" dirty="0" smtClean="0"/>
              <a:t>a direct attack that </a:t>
            </a:r>
            <a:r>
              <a:rPr lang="en-US" altLang="en-US" sz="3200" dirty="0"/>
              <a:t>could </a:t>
            </a:r>
            <a:r>
              <a:rPr lang="en-US" altLang="en-US" sz="3200" dirty="0" smtClean="0"/>
              <a:t>ultimately be </a:t>
            </a:r>
            <a:r>
              <a:rPr lang="en-US" altLang="en-US" sz="3200" dirty="0"/>
              <a:t>entertained by the US </a:t>
            </a:r>
            <a:r>
              <a:rPr lang="en-US" altLang="en-US" sz="3200" dirty="0" err="1" smtClean="0"/>
              <a:t>SCt</a:t>
            </a:r>
            <a:r>
              <a:rPr lang="en-US" altLang="en-US" sz="3200" dirty="0"/>
              <a:t> </a:t>
            </a:r>
            <a:r>
              <a:rPr lang="en-US" altLang="en-US" sz="3200" dirty="0" smtClean="0"/>
              <a:t>– only question is Oregon state law or international law (as interpreted by Oregon state courts)</a:t>
            </a:r>
            <a:br>
              <a:rPr lang="en-US" altLang="en-US" sz="3200" dirty="0" smtClean="0"/>
            </a:br>
            <a:r>
              <a:rPr lang="en-US" altLang="en-US" sz="3200" dirty="0"/>
              <a:t/>
            </a:r>
            <a:br>
              <a:rPr lang="en-US" altLang="en-US" sz="3200" dirty="0"/>
            </a:br>
            <a:r>
              <a:rPr lang="en-US" altLang="en-US" sz="3200" dirty="0"/>
              <a:t>Post-</a:t>
            </a:r>
            <a:r>
              <a:rPr lang="en-US" altLang="en-US" sz="3200" dirty="0" err="1"/>
              <a:t>Pennoyer</a:t>
            </a:r>
            <a:r>
              <a:rPr lang="en-US" altLang="en-US" sz="3200" dirty="0"/>
              <a:t>: D has </a:t>
            </a:r>
            <a:r>
              <a:rPr lang="en-US" altLang="en-US" sz="3200" dirty="0" smtClean="0"/>
              <a:t>grounds </a:t>
            </a:r>
            <a:r>
              <a:rPr lang="en-US" altLang="en-US" sz="3200" dirty="0"/>
              <a:t>for a direct </a:t>
            </a:r>
            <a:r>
              <a:rPr lang="en-US" altLang="en-US" sz="3200" dirty="0" smtClean="0"/>
              <a:t>attack as a violation of the Due Process Clause of the 14</a:t>
            </a:r>
            <a:r>
              <a:rPr lang="en-US" altLang="en-US" sz="3200" baseline="30000" dirty="0" smtClean="0"/>
              <a:t>th</a:t>
            </a:r>
            <a:r>
              <a:rPr lang="en-US" altLang="en-US" sz="3200" dirty="0" smtClean="0"/>
              <a:t> Amendment and can appeal to the US </a:t>
            </a:r>
            <a:r>
              <a:rPr lang="en-US" altLang="en-US" sz="3200" dirty="0" err="1" smtClean="0"/>
              <a:t>SCt</a:t>
            </a:r>
            <a:r>
              <a:rPr lang="en-US" altLang="en-US" sz="3200" dirty="0" smtClean="0"/>
              <a:t>.</a:t>
            </a:r>
            <a:br>
              <a:rPr lang="en-US" altLang="en-US" sz="3200" dirty="0" smtClean="0"/>
            </a:br>
            <a:endParaRPr lang="en-US" altLang="en-US" sz="3200" dirty="0"/>
          </a:p>
        </p:txBody>
      </p:sp>
    </p:spTree>
    <p:extLst>
      <p:ext uri="{BB962C8B-B14F-4D97-AF65-F5344CB8AC3E}">
        <p14:creationId xmlns:p14="http://schemas.microsoft.com/office/powerpoint/2010/main" val="2302614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27903" y="1131888"/>
            <a:ext cx="9840097" cy="4476750"/>
          </a:xfrm>
        </p:spPr>
        <p:txBody>
          <a:bodyPr>
            <a:normAutofit fontScale="90000"/>
          </a:bodyPr>
          <a:lstStyle/>
          <a:p>
            <a:r>
              <a:rPr lang="en-US" altLang="en-US" sz="3200" dirty="0"/>
              <a:t/>
            </a:r>
            <a:br>
              <a:rPr lang="en-US" altLang="en-US" sz="3200" dirty="0"/>
            </a:br>
            <a:r>
              <a:rPr lang="en-US" altLang="en-US" sz="3200" dirty="0" smtClean="0"/>
              <a:t>collateral attack</a:t>
            </a:r>
            <a:br>
              <a:rPr lang="en-US" altLang="en-US" sz="3200" dirty="0" smtClean="0"/>
            </a:br>
            <a:r>
              <a:rPr lang="en-US" altLang="en-US" sz="3200" dirty="0"/>
              <a:t/>
            </a:r>
            <a:br>
              <a:rPr lang="en-US" altLang="en-US" sz="3200" dirty="0"/>
            </a:br>
            <a:r>
              <a:rPr lang="en-US" altLang="en-US" sz="3200" dirty="0" smtClean="0"/>
              <a:t>- </a:t>
            </a:r>
            <a:r>
              <a:rPr lang="en-US" altLang="en-US" sz="3200" dirty="0"/>
              <a:t>P sues D in Oregon state </a:t>
            </a:r>
            <a:r>
              <a:rPr lang="en-US" altLang="en-US" sz="3200" dirty="0" smtClean="0"/>
              <a:t>court</a:t>
            </a:r>
            <a:r>
              <a:rPr lang="en-US" altLang="en-US" sz="3200" dirty="0"/>
              <a:t/>
            </a:r>
            <a:br>
              <a:rPr lang="en-US" altLang="en-US" sz="3200" dirty="0"/>
            </a:br>
            <a:r>
              <a:rPr lang="en-US" altLang="en-US" sz="3200" dirty="0"/>
              <a:t>- D has no connection with Oregon, but Oregon law allows the assertion of PJ over </a:t>
            </a:r>
            <a:r>
              <a:rPr lang="en-US" altLang="en-US" sz="3200" dirty="0" smtClean="0"/>
              <a:t>D</a:t>
            </a:r>
            <a:br>
              <a:rPr lang="en-US" altLang="en-US" sz="3200" dirty="0" smtClean="0"/>
            </a:br>
            <a:r>
              <a:rPr lang="en-US" altLang="en-US" sz="3200" dirty="0" smtClean="0"/>
              <a:t>- D defaults</a:t>
            </a:r>
            <a:br>
              <a:rPr lang="en-US" altLang="en-US" sz="3200" dirty="0" smtClean="0"/>
            </a:br>
            <a:r>
              <a:rPr lang="en-US" altLang="en-US" sz="3200" dirty="0" smtClean="0"/>
              <a:t>- P sues D on the judgment in California state court</a:t>
            </a:r>
            <a:r>
              <a:rPr lang="en-US" altLang="en-US" sz="3200" dirty="0"/>
              <a:t/>
            </a:r>
            <a:br>
              <a:rPr lang="en-US" altLang="en-US" sz="3200" dirty="0"/>
            </a:br>
            <a:r>
              <a:rPr lang="en-US" altLang="en-US" sz="3200" dirty="0" smtClean="0"/>
              <a:t/>
            </a:r>
            <a:br>
              <a:rPr lang="en-US" altLang="en-US" sz="3200" dirty="0" smtClean="0"/>
            </a:br>
            <a:r>
              <a:rPr lang="en-US" altLang="en-US" sz="3200" dirty="0" smtClean="0"/>
              <a:t>Pre-</a:t>
            </a:r>
            <a:r>
              <a:rPr lang="en-US" altLang="en-US" sz="3200" dirty="0" err="1" smtClean="0"/>
              <a:t>Pennoyer</a:t>
            </a:r>
            <a:r>
              <a:rPr lang="en-US" altLang="en-US" sz="3200" dirty="0"/>
              <a:t>: D has no grounds for </a:t>
            </a:r>
            <a:r>
              <a:rPr lang="en-US" altLang="en-US" sz="3200" dirty="0" smtClean="0"/>
              <a:t>a collateral attack that </a:t>
            </a:r>
            <a:r>
              <a:rPr lang="en-US" altLang="en-US" sz="3200" dirty="0"/>
              <a:t>could </a:t>
            </a:r>
            <a:r>
              <a:rPr lang="en-US" altLang="en-US" sz="3200" dirty="0" smtClean="0"/>
              <a:t>ultimately be </a:t>
            </a:r>
            <a:r>
              <a:rPr lang="en-US" altLang="en-US" sz="3200" dirty="0"/>
              <a:t>entertained by the US </a:t>
            </a:r>
            <a:r>
              <a:rPr lang="en-US" altLang="en-US" sz="3200" dirty="0" err="1" smtClean="0"/>
              <a:t>SCt</a:t>
            </a:r>
            <a:r>
              <a:rPr lang="en-US" altLang="en-US" sz="3200" dirty="0"/>
              <a:t> </a:t>
            </a:r>
            <a:r>
              <a:rPr lang="en-US" altLang="en-US" sz="3200" dirty="0" smtClean="0"/>
              <a:t>– only question is Oregon state law or international law (as interpreted by California state courts)</a:t>
            </a:r>
            <a:br>
              <a:rPr lang="en-US" altLang="en-US" sz="3200" dirty="0" smtClean="0"/>
            </a:br>
            <a:r>
              <a:rPr lang="en-US" altLang="en-US" sz="3200" dirty="0"/>
              <a:t/>
            </a:r>
            <a:br>
              <a:rPr lang="en-US" altLang="en-US" sz="3200" dirty="0"/>
            </a:br>
            <a:r>
              <a:rPr lang="en-US" altLang="en-US" sz="3200" dirty="0"/>
              <a:t>Post-</a:t>
            </a:r>
            <a:r>
              <a:rPr lang="en-US" altLang="en-US" sz="3200" dirty="0" err="1"/>
              <a:t>Pennoyer</a:t>
            </a:r>
            <a:r>
              <a:rPr lang="en-US" altLang="en-US" sz="3200" dirty="0"/>
              <a:t>: D has </a:t>
            </a:r>
            <a:r>
              <a:rPr lang="en-US" altLang="en-US" sz="3200" dirty="0" smtClean="0"/>
              <a:t>grounds </a:t>
            </a:r>
            <a:r>
              <a:rPr lang="en-US" altLang="en-US" sz="3200" dirty="0"/>
              <a:t>for a </a:t>
            </a:r>
            <a:r>
              <a:rPr lang="en-US" altLang="en-US" sz="3200" dirty="0" smtClean="0"/>
              <a:t>collateral attack as a violation of the Due Process Clause of the 14</a:t>
            </a:r>
            <a:r>
              <a:rPr lang="en-US" altLang="en-US" sz="3200" baseline="30000" dirty="0" smtClean="0"/>
              <a:t>th</a:t>
            </a:r>
            <a:r>
              <a:rPr lang="en-US" altLang="en-US" sz="3200" dirty="0" smtClean="0"/>
              <a:t> Amendment and can appeal to the US </a:t>
            </a:r>
            <a:r>
              <a:rPr lang="en-US" altLang="en-US" sz="3200" dirty="0" err="1" smtClean="0"/>
              <a:t>SCt</a:t>
            </a:r>
            <a:r>
              <a:rPr lang="en-US" altLang="en-US" sz="3200" dirty="0" smtClean="0"/>
              <a:t/>
            </a:r>
            <a:br>
              <a:rPr lang="en-US" altLang="en-US" sz="3200" dirty="0" smtClean="0"/>
            </a:br>
            <a:endParaRPr lang="en-US" altLang="en-US" sz="3200" dirty="0"/>
          </a:p>
        </p:txBody>
      </p:sp>
    </p:spTree>
    <p:extLst>
      <p:ext uri="{BB962C8B-B14F-4D97-AF65-F5344CB8AC3E}">
        <p14:creationId xmlns:p14="http://schemas.microsoft.com/office/powerpoint/2010/main" val="3379230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smtClean="0"/>
              <a:t>The </a:t>
            </a:r>
            <a:r>
              <a:rPr lang="en-US" altLang="en-US" i="1" smtClean="0"/>
              <a:t>Pennoyer</a:t>
            </a:r>
            <a:r>
              <a:rPr lang="en-US" altLang="en-US" smtClean="0"/>
              <a:t> Framework</a:t>
            </a:r>
          </a:p>
        </p:txBody>
      </p:sp>
    </p:spTree>
    <p:extLst>
      <p:ext uri="{BB962C8B-B14F-4D97-AF65-F5344CB8AC3E}">
        <p14:creationId xmlns:p14="http://schemas.microsoft.com/office/powerpoint/2010/main" val="2892191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smtClean="0"/>
              <a:t>in personam </a:t>
            </a:r>
            <a:r>
              <a:rPr lang="en-US" altLang="en-US" smtClean="0"/>
              <a:t>– source of PJ is presence of D at initiation of suit (NOT at time of event being adjudicated)</a:t>
            </a:r>
            <a:br>
              <a:rPr lang="en-US" altLang="en-US" smtClean="0"/>
            </a:br>
            <a:r>
              <a:rPr lang="en-US" altLang="en-US" smtClean="0"/>
              <a:t/>
            </a:r>
            <a:br>
              <a:rPr lang="en-US" altLang="en-US" smtClean="0"/>
            </a:br>
            <a:r>
              <a:rPr lang="en-US" altLang="en-US" smtClean="0"/>
              <a:t>tagging</a:t>
            </a:r>
            <a:br>
              <a:rPr lang="en-US" altLang="en-US" smtClean="0"/>
            </a:br>
            <a:endParaRPr lang="en-US" altLang="en-US" smtClean="0"/>
          </a:p>
        </p:txBody>
      </p:sp>
    </p:spTree>
    <p:extLst>
      <p:ext uri="{BB962C8B-B14F-4D97-AF65-F5344CB8AC3E}">
        <p14:creationId xmlns:p14="http://schemas.microsoft.com/office/powerpoint/2010/main" val="3219173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smtClean="0"/>
              <a:t>in rem </a:t>
            </a:r>
            <a:r>
              <a:rPr lang="en-US" altLang="en-US" smtClean="0"/>
              <a:t>– source of PJ is presence of property at initiation of suit</a:t>
            </a:r>
            <a:br>
              <a:rPr lang="en-US" altLang="en-US" smtClean="0"/>
            </a:br>
            <a:r>
              <a:rPr lang="en-US" altLang="en-US" smtClean="0"/>
              <a:t/>
            </a:r>
            <a:br>
              <a:rPr lang="en-US" altLang="en-US" smtClean="0"/>
            </a:br>
            <a:r>
              <a:rPr lang="en-US" altLang="en-US" smtClean="0"/>
              <a:t>suit concerns ownership of property (e.g. quiet title action)</a:t>
            </a:r>
            <a:br>
              <a:rPr lang="en-US" altLang="en-US" smtClean="0"/>
            </a:br>
            <a:r>
              <a:rPr lang="en-US" altLang="en-US" smtClean="0"/>
              <a:t/>
            </a:r>
            <a:br>
              <a:rPr lang="en-US" altLang="en-US" smtClean="0"/>
            </a:br>
            <a:r>
              <a:rPr lang="en-US" altLang="en-US" smtClean="0"/>
              <a:t>binding upon all possible claimants </a:t>
            </a:r>
            <a:br>
              <a:rPr lang="en-US" altLang="en-US" smtClean="0"/>
            </a:br>
            <a:endParaRPr lang="en-US" altLang="en-US" smtClean="0"/>
          </a:p>
        </p:txBody>
      </p:sp>
    </p:spTree>
    <p:extLst>
      <p:ext uri="{BB962C8B-B14F-4D97-AF65-F5344CB8AC3E}">
        <p14:creationId xmlns:p14="http://schemas.microsoft.com/office/powerpoint/2010/main" val="3552471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a:bodyPr>
          <a:lstStyle/>
          <a:p>
            <a:pPr>
              <a:defRPr/>
            </a:pPr>
            <a:r>
              <a:rPr lang="en-US" i="1" dirty="0" smtClean="0"/>
              <a:t>quasi in rem </a:t>
            </a:r>
            <a:r>
              <a:rPr lang="en-US" dirty="0" smtClean="0"/>
              <a:t/>
            </a:r>
            <a:br>
              <a:rPr lang="en-US" dirty="0" smtClean="0"/>
            </a:br>
            <a:r>
              <a:rPr lang="en-US" dirty="0" smtClean="0"/>
              <a:t/>
            </a:r>
            <a:br>
              <a:rPr lang="en-US" dirty="0" smtClean="0"/>
            </a:br>
            <a:r>
              <a:rPr lang="en-US" dirty="0" smtClean="0"/>
              <a:t>two types:</a:t>
            </a:r>
            <a:br>
              <a:rPr lang="en-US" dirty="0" smtClean="0"/>
            </a:br>
            <a:r>
              <a:rPr lang="en-US" dirty="0" smtClean="0"/>
              <a:t/>
            </a:r>
            <a:br>
              <a:rPr lang="en-US" dirty="0" smtClean="0"/>
            </a:br>
            <a:r>
              <a:rPr lang="en-US" dirty="0" smtClean="0"/>
              <a:t>1) </a:t>
            </a:r>
            <a:r>
              <a:rPr lang="en-US" altLang="en-US" dirty="0" smtClean="0"/>
              <a:t>suit </a:t>
            </a:r>
            <a:r>
              <a:rPr lang="en-US" altLang="en-US" dirty="0"/>
              <a:t>concerns ownership of property (e.g. quiet title action), BUT binding only on certain named </a:t>
            </a:r>
            <a:r>
              <a:rPr lang="en-US" altLang="en-US" dirty="0" smtClean="0"/>
              <a:t>parties</a:t>
            </a:r>
            <a:endParaRPr lang="en-US" dirty="0" smtClean="0"/>
          </a:p>
        </p:txBody>
      </p:sp>
    </p:spTree>
    <p:extLst>
      <p:ext uri="{BB962C8B-B14F-4D97-AF65-F5344CB8AC3E}">
        <p14:creationId xmlns:p14="http://schemas.microsoft.com/office/powerpoint/2010/main" val="404984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768" y="365125"/>
            <a:ext cx="10680032" cy="6095833"/>
          </a:xfrm>
        </p:spPr>
        <p:txBody>
          <a:bodyPr/>
          <a:lstStyle/>
          <a:p>
            <a:r>
              <a:rPr lang="en-US" dirty="0" smtClean="0"/>
              <a:t>P and D get into a fight </a:t>
            </a:r>
            <a:br>
              <a:rPr lang="en-US" dirty="0" smtClean="0"/>
            </a:br>
            <a:r>
              <a:rPr lang="en-US" dirty="0"/>
              <a:t/>
            </a:r>
            <a:br>
              <a:rPr lang="en-US" dirty="0"/>
            </a:br>
            <a:r>
              <a:rPr lang="en-US" dirty="0" smtClean="0"/>
              <a:t>P wants to sue D in federal court</a:t>
            </a:r>
            <a:br>
              <a:rPr lang="en-US" dirty="0" smtClean="0"/>
            </a:br>
            <a:r>
              <a:rPr lang="en-US" dirty="0"/>
              <a:t/>
            </a:r>
            <a:br>
              <a:rPr lang="en-US" dirty="0"/>
            </a:br>
            <a:r>
              <a:rPr lang="en-US" dirty="0" smtClean="0"/>
              <a:t>so P sues D </a:t>
            </a:r>
            <a:r>
              <a:rPr lang="en-US" dirty="0"/>
              <a:t>in federal court for </a:t>
            </a:r>
            <a:r>
              <a:rPr lang="en-US" dirty="0" smtClean="0"/>
              <a:t>violating federal securities law by hitting him in the face (also joins a state law battery action)</a:t>
            </a:r>
            <a:br>
              <a:rPr lang="en-US" dirty="0" smtClean="0"/>
            </a:br>
            <a:r>
              <a:rPr lang="en-US" dirty="0"/>
              <a:t/>
            </a:r>
            <a:br>
              <a:rPr lang="en-US" dirty="0"/>
            </a:br>
            <a:r>
              <a:rPr lang="en-US" dirty="0" smtClean="0"/>
              <a:t>failure to state a claim or lack of SMJ?</a:t>
            </a:r>
            <a:endParaRPr lang="en-US" dirty="0"/>
          </a:p>
        </p:txBody>
      </p:sp>
    </p:spTree>
    <p:extLst>
      <p:ext uri="{BB962C8B-B14F-4D97-AF65-F5344CB8AC3E}">
        <p14:creationId xmlns:p14="http://schemas.microsoft.com/office/powerpoint/2010/main" val="2015427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r>
              <a:rPr lang="en-US" altLang="en-US" dirty="0"/>
              <a:t>2) </a:t>
            </a:r>
            <a:r>
              <a:rPr lang="en-US" dirty="0"/>
              <a:t>source of PJ is D’s property in state at initiation of suit, but suit does not concern ownership of property</a:t>
            </a:r>
            <a:br>
              <a:rPr lang="en-US" dirty="0"/>
            </a:br>
            <a:r>
              <a:rPr lang="en-US" dirty="0"/>
              <a:t/>
            </a:r>
            <a:br>
              <a:rPr lang="en-US" dirty="0"/>
            </a:br>
            <a:r>
              <a:rPr lang="en-US" dirty="0"/>
              <a:t>although if P wins, D’s property </a:t>
            </a:r>
            <a:r>
              <a:rPr lang="en-US" dirty="0" smtClean="0"/>
              <a:t>will be </a:t>
            </a:r>
            <a:r>
              <a:rPr lang="en-US" dirty="0"/>
              <a:t>used to execute judgment</a:t>
            </a:r>
            <a:endParaRPr lang="en-US" altLang="en-US" dirty="0" smtClean="0"/>
          </a:p>
        </p:txBody>
      </p:sp>
    </p:spTree>
    <p:extLst>
      <p:ext uri="{BB962C8B-B14F-4D97-AF65-F5344CB8AC3E}">
        <p14:creationId xmlns:p14="http://schemas.microsoft.com/office/powerpoint/2010/main" val="1494739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582" y="365125"/>
            <a:ext cx="10747218" cy="5999461"/>
          </a:xfrm>
        </p:spPr>
        <p:txBody>
          <a:bodyPr/>
          <a:lstStyle/>
          <a:p>
            <a:r>
              <a:rPr lang="en-US" dirty="0"/>
              <a:t>w</a:t>
            </a:r>
            <a:r>
              <a:rPr lang="en-US" dirty="0" smtClean="0"/>
              <a:t>hat kind of PJ was Mitchell trying for in Mitchell v. Neff?</a:t>
            </a:r>
            <a:endParaRPr lang="en-US" dirty="0"/>
          </a:p>
        </p:txBody>
      </p:sp>
    </p:spTree>
    <p:extLst>
      <p:ext uri="{BB962C8B-B14F-4D97-AF65-F5344CB8AC3E}">
        <p14:creationId xmlns:p14="http://schemas.microsoft.com/office/powerpoint/2010/main" val="778751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424113" y="1314451"/>
            <a:ext cx="6229350" cy="4594225"/>
          </a:xfrm>
        </p:spPr>
        <p:txBody>
          <a:bodyPr/>
          <a:lstStyle/>
          <a:p>
            <a:pPr eaLnBrk="1" hangingPunct="1"/>
            <a:r>
              <a:rPr lang="en-US" altLang="en-US" dirty="0" smtClean="0"/>
              <a:t>- assume that a court that rendered a judgment had PJ</a:t>
            </a:r>
            <a:br>
              <a:rPr lang="en-US" altLang="en-US" dirty="0" smtClean="0"/>
            </a:br>
            <a:r>
              <a:rPr lang="en-US" altLang="en-US" dirty="0" smtClean="0"/>
              <a:t/>
            </a:r>
            <a:br>
              <a:rPr lang="en-US" altLang="en-US" dirty="0" smtClean="0"/>
            </a:br>
            <a:r>
              <a:rPr lang="en-US" altLang="en-US" dirty="0" smtClean="0"/>
              <a:t>- why does another court system have to give it any respect?</a:t>
            </a:r>
          </a:p>
        </p:txBody>
      </p:sp>
    </p:spTree>
    <p:extLst>
      <p:ext uri="{BB962C8B-B14F-4D97-AF65-F5344CB8AC3E}">
        <p14:creationId xmlns:p14="http://schemas.microsoft.com/office/powerpoint/2010/main" val="2631441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506994" y="1131888"/>
            <a:ext cx="11009014" cy="4443412"/>
          </a:xfrm>
        </p:spPr>
        <p:txBody>
          <a:bodyPr>
            <a:normAutofit fontScale="90000"/>
          </a:bodyPr>
          <a:lstStyle/>
          <a:p>
            <a:pPr algn="l" eaLnBrk="1" hangingPunct="1"/>
            <a:r>
              <a:rPr lang="en-US" altLang="en-US" dirty="0" smtClean="0"/>
              <a:t>- D, a US national residing in NY, is sued by P, an Iranian, in </a:t>
            </a:r>
            <a:r>
              <a:rPr lang="en-US" altLang="en-US" b="1" dirty="0" smtClean="0"/>
              <a:t>an Iranian court </a:t>
            </a:r>
            <a:r>
              <a:rPr lang="en-US" altLang="en-US" dirty="0" smtClean="0"/>
              <a:t>concerning a brawl that D got into with P in NY</a:t>
            </a:r>
            <a:br>
              <a:rPr lang="en-US" altLang="en-US" dirty="0" smtClean="0"/>
            </a:br>
            <a:r>
              <a:rPr lang="en-US" altLang="en-US" dirty="0" smtClean="0"/>
              <a:t/>
            </a:r>
            <a:br>
              <a:rPr lang="en-US" altLang="en-US" dirty="0" smtClean="0"/>
            </a:br>
            <a:r>
              <a:rPr lang="en-US" altLang="en-US" dirty="0" smtClean="0"/>
              <a:t>- D is tagged while in Iran on a brief trip</a:t>
            </a:r>
            <a:br>
              <a:rPr lang="en-US" altLang="en-US" dirty="0" smtClean="0"/>
            </a:br>
            <a:r>
              <a:rPr lang="en-US" altLang="en-US" dirty="0" smtClean="0"/>
              <a:t/>
            </a:r>
            <a:br>
              <a:rPr lang="en-US" altLang="en-US" dirty="0" smtClean="0"/>
            </a:br>
            <a:r>
              <a:rPr lang="en-US" altLang="en-US" dirty="0" smtClean="0"/>
              <a:t>- D defaults and a monetary judgment is issued against D</a:t>
            </a:r>
            <a:br>
              <a:rPr lang="en-US" altLang="en-US" dirty="0" smtClean="0"/>
            </a:br>
            <a:r>
              <a:rPr lang="en-US" altLang="en-US" dirty="0" smtClean="0"/>
              <a:t/>
            </a:r>
            <a:br>
              <a:rPr lang="en-US" altLang="en-US" dirty="0" smtClean="0"/>
            </a:br>
            <a:r>
              <a:rPr lang="en-US" altLang="en-US" dirty="0" smtClean="0"/>
              <a:t>- P then sues upon the judgment </a:t>
            </a:r>
            <a:r>
              <a:rPr lang="en-US" altLang="en-US" b="1" dirty="0" smtClean="0"/>
              <a:t>in New York state court</a:t>
            </a:r>
            <a:endParaRPr lang="en-US" altLang="en-US" dirty="0" smtClean="0"/>
          </a:p>
        </p:txBody>
      </p:sp>
    </p:spTree>
    <p:extLst>
      <p:ext uri="{BB962C8B-B14F-4D97-AF65-F5344CB8AC3E}">
        <p14:creationId xmlns:p14="http://schemas.microsoft.com/office/powerpoint/2010/main" val="1196946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8063" y="1131888"/>
            <a:ext cx="9903737" cy="4451350"/>
          </a:xfrm>
        </p:spPr>
        <p:txBody>
          <a:bodyPr>
            <a:normAutofit fontScale="90000"/>
          </a:bodyPr>
          <a:lstStyle/>
          <a:p>
            <a:pPr algn="l" eaLnBrk="1" hangingPunct="1"/>
            <a:r>
              <a:rPr lang="en-US" altLang="en-US" dirty="0" smtClean="0"/>
              <a:t>- D, a citizen and resident of NY, is sued by P, a citizen and resident of CA, </a:t>
            </a:r>
            <a:r>
              <a:rPr lang="en-US" altLang="en-US" b="1" dirty="0" smtClean="0"/>
              <a:t>in California state court</a:t>
            </a:r>
            <a:r>
              <a:rPr lang="en-US" altLang="en-US" dirty="0" smtClean="0"/>
              <a:t> concerning a brawl that D got into with P in NY</a:t>
            </a:r>
            <a:br>
              <a:rPr lang="en-US" altLang="en-US" dirty="0" smtClean="0"/>
            </a:br>
            <a:r>
              <a:rPr lang="en-US" altLang="en-US" dirty="0" smtClean="0"/>
              <a:t/>
            </a:r>
            <a:br>
              <a:rPr lang="en-US" altLang="en-US" dirty="0" smtClean="0"/>
            </a:br>
            <a:r>
              <a:rPr lang="en-US" altLang="en-US" dirty="0" smtClean="0"/>
              <a:t>- D is tagged while in CA on a brief trip</a:t>
            </a:r>
            <a:r>
              <a:rPr lang="en-US" altLang="en-US" dirty="0"/>
              <a:t/>
            </a:r>
            <a:br>
              <a:rPr lang="en-US" altLang="en-US" dirty="0"/>
            </a:br>
            <a:r>
              <a:rPr lang="en-US" altLang="en-US" dirty="0" smtClean="0"/>
              <a:t/>
            </a:r>
            <a:br>
              <a:rPr lang="en-US" altLang="en-US" dirty="0" smtClean="0"/>
            </a:br>
            <a:r>
              <a:rPr lang="en-US" altLang="en-US" dirty="0" smtClean="0"/>
              <a:t>- D defaults and a monetary judgment is issued against D</a:t>
            </a:r>
            <a:br>
              <a:rPr lang="en-US" altLang="en-US" dirty="0" smtClean="0"/>
            </a:br>
            <a:r>
              <a:rPr lang="en-US" altLang="en-US" dirty="0" smtClean="0"/>
              <a:t/>
            </a:r>
            <a:br>
              <a:rPr lang="en-US" altLang="en-US" dirty="0" smtClean="0"/>
            </a:br>
            <a:r>
              <a:rPr lang="en-US" altLang="en-US" dirty="0" smtClean="0"/>
              <a:t>- P then sues upon the judgment in </a:t>
            </a:r>
            <a:r>
              <a:rPr lang="en-US" altLang="en-US" b="1" dirty="0" smtClean="0"/>
              <a:t>state court in NY</a:t>
            </a:r>
            <a:endParaRPr lang="en-US" altLang="en-US" dirty="0" smtClean="0"/>
          </a:p>
        </p:txBody>
      </p:sp>
    </p:spTree>
    <p:extLst>
      <p:ext uri="{BB962C8B-B14F-4D97-AF65-F5344CB8AC3E}">
        <p14:creationId xmlns:p14="http://schemas.microsoft.com/office/powerpoint/2010/main" val="439165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2201698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43620" y="857251"/>
            <a:ext cx="10148180" cy="5084763"/>
          </a:xfrm>
        </p:spPr>
        <p:txBody>
          <a:bodyPr>
            <a:normAutofit fontScale="90000"/>
          </a:bodyPr>
          <a:lstStyle/>
          <a:p>
            <a:pPr algn="l" eaLnBrk="1" hangingPunct="1"/>
            <a:r>
              <a:rPr lang="en-US" altLang="en-US" dirty="0" smtClean="0"/>
              <a:t>- D, a citizen and resident of NY, is sued by P, a citizen and resident of CA, in </a:t>
            </a:r>
            <a:r>
              <a:rPr lang="en-US" altLang="en-US" b="1" dirty="0" smtClean="0"/>
              <a:t>California state court</a:t>
            </a:r>
            <a:r>
              <a:rPr lang="en-US" altLang="en-US" dirty="0" smtClean="0"/>
              <a:t> concerning a brawl that D got into with P in NY</a:t>
            </a:r>
            <a:r>
              <a:rPr lang="en-US" altLang="en-US" dirty="0"/>
              <a:t/>
            </a:r>
            <a:br>
              <a:rPr lang="en-US" altLang="en-US" dirty="0"/>
            </a:br>
            <a:r>
              <a:rPr lang="en-US" altLang="en-US" dirty="0" smtClean="0"/>
              <a:t/>
            </a:r>
            <a:br>
              <a:rPr lang="en-US" altLang="en-US" dirty="0" smtClean="0"/>
            </a:br>
            <a:r>
              <a:rPr lang="en-US" altLang="en-US" dirty="0" smtClean="0"/>
              <a:t>- D is tagged while in CA on a brief trip</a:t>
            </a:r>
            <a:r>
              <a:rPr lang="en-US" altLang="en-US" dirty="0"/>
              <a:t/>
            </a:r>
            <a:br>
              <a:rPr lang="en-US" altLang="en-US" dirty="0"/>
            </a:br>
            <a:r>
              <a:rPr lang="en-US" altLang="en-US" dirty="0" smtClean="0"/>
              <a:t/>
            </a:r>
            <a:br>
              <a:rPr lang="en-US" altLang="en-US" dirty="0" smtClean="0"/>
            </a:br>
            <a:r>
              <a:rPr lang="en-US" altLang="en-US" dirty="0" smtClean="0"/>
              <a:t>- D defaults and a monetary judgment is issued against D</a:t>
            </a:r>
            <a:r>
              <a:rPr lang="en-US" altLang="en-US" dirty="0"/>
              <a:t/>
            </a:r>
            <a:br>
              <a:rPr lang="en-US" altLang="en-US" dirty="0"/>
            </a:br>
            <a:r>
              <a:rPr lang="en-US" altLang="en-US" dirty="0" smtClean="0"/>
              <a:t/>
            </a:r>
            <a:br>
              <a:rPr lang="en-US" altLang="en-US" dirty="0" smtClean="0"/>
            </a:br>
            <a:r>
              <a:rPr lang="en-US" altLang="en-US" dirty="0" smtClean="0"/>
              <a:t>- P then sues upon the judgment </a:t>
            </a:r>
            <a:r>
              <a:rPr lang="en-US" altLang="en-US" b="1" dirty="0" smtClean="0"/>
              <a:t>in federal court in NY</a:t>
            </a:r>
            <a:endParaRPr lang="en-US" altLang="en-US" dirty="0" smtClean="0"/>
          </a:p>
        </p:txBody>
      </p:sp>
    </p:spTree>
    <p:extLst>
      <p:ext uri="{BB962C8B-B14F-4D97-AF65-F5344CB8AC3E}">
        <p14:creationId xmlns:p14="http://schemas.microsoft.com/office/powerpoint/2010/main" val="28233299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2823496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88887" y="857250"/>
            <a:ext cx="10179113" cy="5143500"/>
          </a:xfrm>
        </p:spPr>
        <p:txBody>
          <a:bodyPr>
            <a:normAutofit fontScale="90000"/>
          </a:bodyPr>
          <a:lstStyle/>
          <a:p>
            <a:pPr algn="l" eaLnBrk="1" hangingPunct="1"/>
            <a:r>
              <a:rPr lang="en-US" altLang="en-US" dirty="0" smtClean="0"/>
              <a:t>- D, a citizen and resident of NY, is sued by P, a citizen and resident of CA, in </a:t>
            </a:r>
            <a:r>
              <a:rPr lang="en-US" altLang="en-US" b="1" dirty="0" smtClean="0"/>
              <a:t>federal court in California</a:t>
            </a:r>
            <a:r>
              <a:rPr lang="en-US" altLang="en-US" dirty="0" smtClean="0"/>
              <a:t> concerning a brawl that D got into with P in NY</a:t>
            </a:r>
            <a:r>
              <a:rPr lang="en-US" altLang="en-US" dirty="0"/>
              <a:t/>
            </a:r>
            <a:br>
              <a:rPr lang="en-US" altLang="en-US" dirty="0"/>
            </a:br>
            <a:r>
              <a:rPr lang="en-US" altLang="en-US" dirty="0" smtClean="0"/>
              <a:t/>
            </a:r>
            <a:br>
              <a:rPr lang="en-US" altLang="en-US" dirty="0" smtClean="0"/>
            </a:br>
            <a:r>
              <a:rPr lang="en-US" altLang="en-US" dirty="0" smtClean="0"/>
              <a:t>- D is tagged while in CA on a brief trip</a:t>
            </a:r>
            <a:r>
              <a:rPr lang="en-US" altLang="en-US" dirty="0"/>
              <a:t/>
            </a:r>
            <a:br>
              <a:rPr lang="en-US" altLang="en-US" dirty="0"/>
            </a:br>
            <a:r>
              <a:rPr lang="en-US" altLang="en-US" dirty="0" smtClean="0"/>
              <a:t/>
            </a:r>
            <a:br>
              <a:rPr lang="en-US" altLang="en-US" dirty="0" smtClean="0"/>
            </a:br>
            <a:r>
              <a:rPr lang="en-US" altLang="en-US" dirty="0" smtClean="0"/>
              <a:t>- D defaults and a monetary judgment is issued against D</a:t>
            </a:r>
            <a:r>
              <a:rPr lang="en-US" altLang="en-US" dirty="0"/>
              <a:t/>
            </a:r>
            <a:br>
              <a:rPr lang="en-US" altLang="en-US" dirty="0"/>
            </a:br>
            <a:r>
              <a:rPr lang="en-US" altLang="en-US" dirty="0" smtClean="0"/>
              <a:t/>
            </a:r>
            <a:br>
              <a:rPr lang="en-US" altLang="en-US" dirty="0" smtClean="0"/>
            </a:br>
            <a:r>
              <a:rPr lang="en-US" altLang="en-US" dirty="0" smtClean="0"/>
              <a:t>- P then sues upon the judgment in </a:t>
            </a:r>
            <a:r>
              <a:rPr lang="en-US" altLang="en-US" b="1" dirty="0" smtClean="0"/>
              <a:t>state court in NY</a:t>
            </a:r>
            <a:endParaRPr lang="en-US" altLang="en-US" dirty="0" smtClean="0"/>
          </a:p>
        </p:txBody>
      </p:sp>
    </p:spTree>
    <p:extLst>
      <p:ext uri="{BB962C8B-B14F-4D97-AF65-F5344CB8AC3E}">
        <p14:creationId xmlns:p14="http://schemas.microsoft.com/office/powerpoint/2010/main" val="29872180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r>
              <a:rPr lang="en-US" altLang="en-US" sz="3600"/>
              <a:t/>
            </a: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2398635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9492" y="152400"/>
            <a:ext cx="11825416" cy="6705600"/>
          </a:xfrm>
        </p:spPr>
        <p:txBody>
          <a:bodyPr>
            <a:normAutofit/>
          </a:bodyPr>
          <a:lstStyle/>
          <a:p>
            <a:pPr eaLnBrk="1" hangingPunct="1"/>
            <a:r>
              <a:rPr lang="en-CA" altLang="en-US" sz="3200" dirty="0" smtClean="0"/>
              <a:t>- P (NJ) wishes to sue the D Corp. for fraud</a:t>
            </a:r>
            <a:br>
              <a:rPr lang="en-CA" altLang="en-US" sz="3200" dirty="0" smtClean="0"/>
            </a:br>
            <a:r>
              <a:rPr lang="en-US" altLang="en-US" sz="3200" dirty="0" smtClean="0"/>
              <a:t/>
            </a:r>
            <a:br>
              <a:rPr lang="en-US" altLang="en-US" sz="3200" dirty="0" smtClean="0"/>
            </a:br>
            <a:r>
              <a:rPr lang="en-US" altLang="en-US" sz="3200" dirty="0" smtClean="0"/>
              <a:t>- </a:t>
            </a:r>
            <a:r>
              <a:rPr lang="en-CA" altLang="en-US" sz="3200" dirty="0" smtClean="0"/>
              <a:t>D Corp. has is incorporated in NY with PPB in NY</a:t>
            </a:r>
            <a:br>
              <a:rPr lang="en-CA" altLang="en-US" sz="3200" dirty="0" smtClean="0"/>
            </a:br>
            <a:r>
              <a:rPr lang="en-US" altLang="en-US" sz="3200" dirty="0" smtClean="0"/>
              <a:t/>
            </a:r>
            <a:br>
              <a:rPr lang="en-US" altLang="en-US" sz="3200" dirty="0" smtClean="0"/>
            </a:br>
            <a:r>
              <a:rPr lang="en-US" altLang="en-US" sz="3200" dirty="0" smtClean="0"/>
              <a:t>- </a:t>
            </a:r>
            <a:r>
              <a:rPr lang="en-CA" altLang="en-US" sz="3200" dirty="0" smtClean="0"/>
              <a:t>P does not want the action removed by the D Corp. to federal court</a:t>
            </a:r>
            <a:br>
              <a:rPr lang="en-CA" altLang="en-US" sz="3200" dirty="0" smtClean="0"/>
            </a:br>
            <a:r>
              <a:rPr lang="en-US" altLang="en-US" sz="3200" dirty="0" smtClean="0"/>
              <a:t/>
            </a:r>
            <a:br>
              <a:rPr lang="en-US" altLang="en-US" sz="3200" dirty="0" smtClean="0"/>
            </a:br>
            <a:r>
              <a:rPr lang="en-US" altLang="en-US" sz="3200" dirty="0" smtClean="0"/>
              <a:t>- so </a:t>
            </a:r>
            <a:r>
              <a:rPr lang="en-CA" altLang="en-US" sz="3200" dirty="0" smtClean="0"/>
              <a:t>P joins X (NJ), an accountant who was in part responsible for the D Corp.’s misrepresentations, as a defendant</a:t>
            </a:r>
            <a:br>
              <a:rPr lang="en-CA" altLang="en-US" sz="3200" dirty="0" smtClean="0"/>
            </a:br>
            <a:r>
              <a:rPr lang="en-CA" altLang="en-US" sz="3200" dirty="0"/>
              <a:t/>
            </a:r>
            <a:br>
              <a:rPr lang="en-CA" altLang="en-US" sz="3200" dirty="0"/>
            </a:br>
            <a:r>
              <a:rPr lang="en-CA" altLang="en-US" sz="3200" dirty="0" smtClean="0"/>
              <a:t>- the ability of the accountant to be liable under the relevant state law is uncertain (i.e. P may fail to state a claim against X)</a:t>
            </a:r>
            <a:br>
              <a:rPr lang="en-CA" altLang="en-US" sz="3200" dirty="0" smtClean="0"/>
            </a:br>
            <a:r>
              <a:rPr lang="en-US" altLang="en-US" sz="3200" dirty="0" smtClean="0"/>
              <a:t/>
            </a:r>
            <a:br>
              <a:rPr lang="en-US" altLang="en-US" sz="3200" dirty="0" smtClean="0"/>
            </a:br>
            <a:r>
              <a:rPr lang="en-US" altLang="en-US" sz="3200" dirty="0" smtClean="0"/>
              <a:t>- </a:t>
            </a:r>
            <a:r>
              <a:rPr lang="en-CA" altLang="en-US" sz="3200" dirty="0" smtClean="0"/>
              <a:t>the D Corp. removes</a:t>
            </a:r>
            <a:br>
              <a:rPr lang="en-CA" altLang="en-US" sz="3200" dirty="0" smtClean="0"/>
            </a:br>
            <a:r>
              <a:rPr lang="en-CA" altLang="en-US" sz="3200" dirty="0"/>
              <a:t/>
            </a:r>
            <a:br>
              <a:rPr lang="en-CA" altLang="en-US" sz="3200" dirty="0"/>
            </a:br>
            <a:r>
              <a:rPr lang="en-CA" altLang="en-US" sz="3200" dirty="0" smtClean="0"/>
              <a:t>- should the federal court remand the case</a:t>
            </a:r>
            <a:endParaRPr lang="en-US" altLang="en-US" sz="3200" dirty="0" smtClean="0"/>
          </a:p>
        </p:txBody>
      </p:sp>
    </p:spTree>
    <p:extLst>
      <p:ext uri="{BB962C8B-B14F-4D97-AF65-F5344CB8AC3E}">
        <p14:creationId xmlns:p14="http://schemas.microsoft.com/office/powerpoint/2010/main" val="971765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0" y="274638"/>
            <a:ext cx="8686800" cy="6354762"/>
          </a:xfrm>
        </p:spPr>
        <p:txBody>
          <a:bodyPr/>
          <a:lstStyle/>
          <a:p>
            <a:r>
              <a:rPr lang="en-US" altLang="en-US" dirty="0"/>
              <a:t>b</a:t>
            </a:r>
            <a:r>
              <a:rPr lang="en-US" altLang="en-US" dirty="0" smtClean="0"/>
              <a:t>ut no FF&amp;C obligation if the judgment was invalid for lack of PJ</a:t>
            </a:r>
          </a:p>
        </p:txBody>
      </p:sp>
    </p:spTree>
    <p:extLst>
      <p:ext uri="{BB962C8B-B14F-4D97-AF65-F5344CB8AC3E}">
        <p14:creationId xmlns:p14="http://schemas.microsoft.com/office/powerpoint/2010/main" val="1710266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05000" y="274638"/>
            <a:ext cx="8305800" cy="6126162"/>
          </a:xfrm>
        </p:spPr>
        <p:txBody>
          <a:bodyPr>
            <a:normAutofit fontScale="90000"/>
          </a:bodyPr>
          <a:lstStyle/>
          <a:p>
            <a:r>
              <a:rPr lang="en-US" altLang="en-US" smtClean="0"/>
              <a:t>distinguish</a:t>
            </a:r>
            <a:br>
              <a:rPr lang="en-US" altLang="en-US" smtClean="0"/>
            </a:br>
            <a:r>
              <a:rPr lang="en-US" altLang="en-US" smtClean="0"/>
              <a:t/>
            </a:r>
            <a:br>
              <a:rPr lang="en-US" altLang="en-US" smtClean="0"/>
            </a:br>
            <a:r>
              <a:rPr lang="en-US" altLang="en-US" smtClean="0"/>
              <a:t>federal constitutional limits (under the 14</a:t>
            </a:r>
            <a:r>
              <a:rPr lang="en-US" altLang="en-US" baseline="30000" smtClean="0"/>
              <a:t>th</a:t>
            </a:r>
            <a:r>
              <a:rPr lang="en-US" altLang="en-US" smtClean="0"/>
              <a:t> A.) on a state’s assertion of PJ over a defendant </a:t>
            </a:r>
            <a:br>
              <a:rPr lang="en-US" altLang="en-US" smtClean="0"/>
            </a:br>
            <a:r>
              <a:rPr lang="en-US" altLang="en-US" smtClean="0"/>
              <a:t>- what a state </a:t>
            </a:r>
            <a:r>
              <a:rPr lang="en-US" altLang="en-US" i="1" smtClean="0"/>
              <a:t>can</a:t>
            </a:r>
            <a:r>
              <a:rPr lang="en-US" altLang="en-US" smtClean="0"/>
              <a:t> do</a:t>
            </a:r>
            <a:br>
              <a:rPr lang="en-US" altLang="en-US" smtClean="0"/>
            </a:br>
            <a:r>
              <a:rPr lang="en-US" altLang="en-US" smtClean="0"/>
              <a:t/>
            </a:r>
            <a:br>
              <a:rPr lang="en-US" altLang="en-US" smtClean="0"/>
            </a:br>
            <a:r>
              <a:rPr lang="en-US" altLang="en-US" smtClean="0"/>
              <a:t>what a state </a:t>
            </a:r>
            <a:r>
              <a:rPr lang="en-US" altLang="en-US" i="1" smtClean="0"/>
              <a:t>has</a:t>
            </a:r>
            <a:r>
              <a:rPr lang="en-US" altLang="en-US" smtClean="0"/>
              <a:t> chosen to do under its own law</a:t>
            </a:r>
            <a:br>
              <a:rPr lang="en-US" altLang="en-US" smtClean="0"/>
            </a:br>
            <a:endParaRPr lang="en-US" altLang="en-US" smtClean="0"/>
          </a:p>
        </p:txBody>
      </p:sp>
    </p:spTree>
    <p:extLst>
      <p:ext uri="{BB962C8B-B14F-4D97-AF65-F5344CB8AC3E}">
        <p14:creationId xmlns:p14="http://schemas.microsoft.com/office/powerpoint/2010/main" val="1356605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01838" y="1131888"/>
            <a:ext cx="8037512" cy="4318000"/>
          </a:xfrm>
        </p:spPr>
        <p:txBody>
          <a:bodyPr/>
          <a:lstStyle/>
          <a:p>
            <a:r>
              <a:rPr lang="en-US" altLang="en-US" dirty="0" smtClean="0"/>
              <a:t>the </a:t>
            </a:r>
            <a:r>
              <a:rPr lang="en-US" altLang="en-US" i="1" dirty="0" err="1" smtClean="0"/>
              <a:t>Pennoyer</a:t>
            </a:r>
            <a:r>
              <a:rPr lang="en-US" altLang="en-US" dirty="0" smtClean="0"/>
              <a:t> framework in action</a:t>
            </a:r>
          </a:p>
        </p:txBody>
      </p:sp>
    </p:spTree>
    <p:extLst>
      <p:ext uri="{BB962C8B-B14F-4D97-AF65-F5344CB8AC3E}">
        <p14:creationId xmlns:p14="http://schemas.microsoft.com/office/powerpoint/2010/main" val="4241727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dirty="0" smtClean="0"/>
              <a:t>- Mitchell, an Oregon resident, sues Neff, a California resident, in Oregon state court for unpaid lawyer’s fees that Neff incurred in Oregon while he was a resident of Oregon</a:t>
            </a:r>
            <a:r>
              <a:rPr lang="en-US" altLang="en-US" dirty="0"/>
              <a:t/>
            </a:r>
            <a:br>
              <a:rPr lang="en-US" altLang="en-US" dirty="0"/>
            </a:br>
            <a:r>
              <a:rPr lang="en-US" altLang="en-US" dirty="0" smtClean="0"/>
              <a:t/>
            </a:r>
            <a:br>
              <a:rPr lang="en-US" altLang="en-US" dirty="0" smtClean="0"/>
            </a:br>
            <a:r>
              <a:rPr lang="en-US" altLang="en-US" dirty="0" smtClean="0"/>
              <a:t>- service of the summons and complaint are delivered to Neff in hand in California</a:t>
            </a:r>
            <a:r>
              <a:rPr lang="en-US" altLang="en-US" dirty="0"/>
              <a:t/>
            </a:r>
            <a:br>
              <a:rPr lang="en-US" altLang="en-US" dirty="0"/>
            </a:br>
            <a:r>
              <a:rPr lang="en-US" altLang="en-US" dirty="0" smtClean="0"/>
              <a:t/>
            </a:r>
            <a:br>
              <a:rPr lang="en-US" altLang="en-US" dirty="0" smtClean="0"/>
            </a:br>
            <a:r>
              <a:rPr lang="en-US" altLang="en-US" dirty="0" smtClean="0"/>
              <a:t>- PJ?</a:t>
            </a:r>
          </a:p>
        </p:txBody>
      </p:sp>
    </p:spTree>
    <p:extLst>
      <p:ext uri="{BB962C8B-B14F-4D97-AF65-F5344CB8AC3E}">
        <p14:creationId xmlns:p14="http://schemas.microsoft.com/office/powerpoint/2010/main" val="20811626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1063626"/>
            <a:ext cx="8915400" cy="4537075"/>
          </a:xfrm>
        </p:spPr>
        <p:txBody>
          <a:bodyPr rtlCol="0">
            <a:normAutofit fontScale="90000"/>
          </a:bodyPr>
          <a:lstStyle/>
          <a:p>
            <a:pPr>
              <a:defRPr/>
            </a:pPr>
            <a:r>
              <a:rPr lang="en-US" sz="3000" dirty="0"/>
              <a:t>- </a:t>
            </a:r>
            <a:r>
              <a:rPr lang="en-US" dirty="0" smtClean="0"/>
              <a:t>Mitchell, an Oregon resident, sues Neff, a California resident, in Oregon state court for unpaid lawyer’s fees that Neff incurred in  Oregon while he was a resident of Oregon</a:t>
            </a:r>
            <a:br>
              <a:rPr lang="en-US" dirty="0" smtClean="0"/>
            </a:br>
            <a:r>
              <a:rPr lang="en-US" dirty="0" smtClean="0"/>
              <a:t/>
            </a:r>
            <a:br>
              <a:rPr lang="en-US" dirty="0" smtClean="0"/>
            </a:br>
            <a:r>
              <a:rPr lang="en-US" dirty="0" smtClean="0"/>
              <a:t>- there is in-hand service of the summons and complaint upon Neff while he is in Oregon on a brief business trip</a:t>
            </a:r>
            <a:br>
              <a:rPr lang="en-US" dirty="0" smtClean="0"/>
            </a:br>
            <a:r>
              <a:rPr lang="en-US" dirty="0" smtClean="0"/>
              <a:t/>
            </a:r>
            <a:br>
              <a:rPr lang="en-US" dirty="0" smtClean="0"/>
            </a:br>
            <a:r>
              <a:rPr lang="en-US" dirty="0" smtClean="0"/>
              <a:t>- PJ?</a:t>
            </a:r>
          </a:p>
        </p:txBody>
      </p:sp>
    </p:spTree>
    <p:extLst>
      <p:ext uri="{BB962C8B-B14F-4D97-AF65-F5344CB8AC3E}">
        <p14:creationId xmlns:p14="http://schemas.microsoft.com/office/powerpoint/2010/main" val="42518633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97942" y="654866"/>
            <a:ext cx="11125954" cy="6017537"/>
          </a:xfrm>
        </p:spPr>
        <p:txBody>
          <a:bodyPr>
            <a:normAutofit/>
          </a:bodyPr>
          <a:lstStyle/>
          <a:p>
            <a:pPr algn="l" eaLnBrk="1" hangingPunct="1"/>
            <a:r>
              <a:rPr lang="en-US" altLang="en-US" sz="4000" dirty="0"/>
              <a:t>- Mitchell, an Oregon resident, sues Neff, a California resident, in Oregon state court for unpaid lawyer’s fees that </a:t>
            </a:r>
            <a:r>
              <a:rPr lang="en-US" altLang="en-US" sz="4000" dirty="0" smtClean="0"/>
              <a:t>Neff </a:t>
            </a:r>
            <a:r>
              <a:rPr lang="en-US" altLang="en-US" sz="4000" dirty="0"/>
              <a:t>incurred to Mitchell in California – Neff was never an Oregon </a:t>
            </a:r>
            <a:r>
              <a:rPr lang="en-US" altLang="en-US" sz="4000" dirty="0" smtClean="0"/>
              <a:t>resident</a:t>
            </a:r>
            <a:br>
              <a:rPr lang="en-US" altLang="en-US" sz="4000" dirty="0" smtClean="0"/>
            </a:br>
            <a:r>
              <a:rPr lang="en-US" altLang="en-US" sz="4000" dirty="0"/>
              <a:t/>
            </a:r>
            <a:br>
              <a:rPr lang="en-US" altLang="en-US" sz="4000" dirty="0"/>
            </a:br>
            <a:r>
              <a:rPr lang="en-US" altLang="en-US" sz="4000" dirty="0"/>
              <a:t>- </a:t>
            </a:r>
            <a:r>
              <a:rPr lang="en-US" altLang="en-US" sz="4000" dirty="0" smtClean="0"/>
              <a:t>there </a:t>
            </a:r>
            <a:r>
              <a:rPr lang="en-US" altLang="en-US" sz="4000" dirty="0"/>
              <a:t>is in-hand service of the summons and complaint upon Neff while he is in Oregon on a brief business </a:t>
            </a:r>
            <a:r>
              <a:rPr lang="en-US" altLang="en-US" sz="4000" dirty="0" smtClean="0"/>
              <a:t>trip</a:t>
            </a:r>
            <a:br>
              <a:rPr lang="en-US" altLang="en-US" sz="4000" dirty="0" smtClean="0"/>
            </a:br>
            <a:r>
              <a:rPr lang="en-US" altLang="en-US" sz="4000" dirty="0"/>
              <a:t/>
            </a:r>
            <a:br>
              <a:rPr lang="en-US" altLang="en-US" sz="4000" dirty="0"/>
            </a:br>
            <a:r>
              <a:rPr lang="en-US" altLang="en-US" sz="4000" dirty="0"/>
              <a:t>- </a:t>
            </a:r>
            <a:r>
              <a:rPr lang="en-US" altLang="en-US" sz="4000" dirty="0" smtClean="0"/>
              <a:t>PJ?</a:t>
            </a:r>
            <a:endParaRPr lang="en-US" altLang="en-US" sz="4000" dirty="0"/>
          </a:p>
        </p:txBody>
      </p:sp>
    </p:spTree>
    <p:extLst>
      <p:ext uri="{BB962C8B-B14F-4D97-AF65-F5344CB8AC3E}">
        <p14:creationId xmlns:p14="http://schemas.microsoft.com/office/powerpoint/2010/main" val="1890570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52600" y="1063626"/>
            <a:ext cx="8763000" cy="4708525"/>
          </a:xfrm>
        </p:spPr>
        <p:txBody>
          <a:bodyPr>
            <a:normAutofit fontScale="90000"/>
          </a:bodyPr>
          <a:lstStyle/>
          <a:p>
            <a:pPr eaLnBrk="1" hangingPunct="1"/>
            <a:r>
              <a:rPr lang="en-US" altLang="en-US" smtClean="0"/>
              <a:t>§ 78. Individual Voluntarily Within The State</a:t>
            </a:r>
            <a:br>
              <a:rPr lang="en-US" altLang="en-US" smtClean="0"/>
            </a:br>
            <a:r>
              <a:rPr lang="en-US" altLang="en-US" smtClean="0"/>
              <a:t/>
            </a:r>
            <a:br>
              <a:rPr lang="en-US" altLang="en-US" smtClean="0"/>
            </a:br>
            <a:r>
              <a:rPr lang="en-US" altLang="en-US" smtClean="0"/>
              <a:t>A state can exercise through its courts jurisdiction over an individual voluntarily within its territory whether he is permanently or only temporarily there.</a:t>
            </a:r>
          </a:p>
        </p:txBody>
      </p:sp>
    </p:spTree>
    <p:extLst>
      <p:ext uri="{BB962C8B-B14F-4D97-AF65-F5344CB8AC3E}">
        <p14:creationId xmlns:p14="http://schemas.microsoft.com/office/powerpoint/2010/main" val="1001657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524000" y="1063626"/>
            <a:ext cx="9067800" cy="4708525"/>
          </a:xfrm>
        </p:spPr>
        <p:txBody>
          <a:bodyPr>
            <a:normAutofit fontScale="90000"/>
          </a:bodyPr>
          <a:lstStyle/>
          <a:p>
            <a:pPr algn="l" eaLnBrk="1" hangingPunct="1"/>
            <a:r>
              <a:rPr lang="en-US" altLang="en-US" dirty="0" smtClean="0"/>
              <a:t>- </a:t>
            </a:r>
            <a:r>
              <a:rPr lang="en-US" altLang="en-US" dirty="0" err="1" smtClean="0"/>
              <a:t>Pennoyer</a:t>
            </a:r>
            <a:r>
              <a:rPr lang="en-US" altLang="en-US" dirty="0" smtClean="0"/>
              <a:t>, an Oregon resident, sues Neff, a California resident, in Oregon state court in order to quiet title to property in Oregon that each claims he owns</a:t>
            </a:r>
            <a:br>
              <a:rPr lang="en-US" altLang="en-US" dirty="0" smtClean="0"/>
            </a:br>
            <a:r>
              <a:rPr lang="en-US" altLang="en-US" dirty="0" smtClean="0"/>
              <a:t/>
            </a:r>
            <a:br>
              <a:rPr lang="en-US" altLang="en-US" dirty="0" smtClean="0"/>
            </a:br>
            <a:r>
              <a:rPr lang="en-US" altLang="en-US" dirty="0" smtClean="0"/>
              <a:t>- service on Neff is in-hand in California</a:t>
            </a:r>
            <a:br>
              <a:rPr lang="en-US" altLang="en-US" dirty="0" smtClean="0"/>
            </a:br>
            <a:r>
              <a:rPr lang="en-US" altLang="en-US" dirty="0"/>
              <a:t/>
            </a:r>
            <a:br>
              <a:rPr lang="en-US" altLang="en-US" dirty="0"/>
            </a:br>
            <a:r>
              <a:rPr lang="en-US" altLang="en-US" dirty="0" smtClean="0"/>
              <a:t>- PJ?</a:t>
            </a:r>
            <a:br>
              <a:rPr lang="en-US" altLang="en-US" dirty="0" smtClean="0"/>
            </a:br>
            <a:endParaRPr lang="en-US" altLang="en-US" dirty="0" smtClean="0"/>
          </a:p>
        </p:txBody>
      </p:sp>
    </p:spTree>
    <p:extLst>
      <p:ext uri="{BB962C8B-B14F-4D97-AF65-F5344CB8AC3E}">
        <p14:creationId xmlns:p14="http://schemas.microsoft.com/office/powerpoint/2010/main" val="37337457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0" y="1063626"/>
            <a:ext cx="8915400" cy="4651375"/>
          </a:xfrm>
        </p:spPr>
        <p:txBody>
          <a:bodyPr>
            <a:normAutofit fontScale="90000"/>
          </a:bodyPr>
          <a:lstStyle/>
          <a:p>
            <a:pPr eaLnBrk="1" hangingPunct="1"/>
            <a:r>
              <a:rPr lang="en-US" altLang="en-US" smtClean="0"/>
              <a:t>§ 101. Jurisdiction Over Land</a:t>
            </a:r>
            <a:br>
              <a:rPr lang="en-US" altLang="en-US" smtClean="0"/>
            </a:br>
            <a:r>
              <a:rPr lang="en-US" altLang="en-US" smtClean="0"/>
              <a:t/>
            </a:r>
            <a:br>
              <a:rPr lang="en-US" altLang="en-US" smtClean="0"/>
            </a:br>
            <a:r>
              <a:rPr lang="en-US" altLang="en-US" smtClean="0"/>
              <a:t>A state can exercise through its courts jurisdiction over land situated within the territory of the state, although a person owning or claiming an interest in the land is not personally subject to the jurisdiction of the state.</a:t>
            </a:r>
          </a:p>
        </p:txBody>
      </p:sp>
    </p:spTree>
    <p:extLst>
      <p:ext uri="{BB962C8B-B14F-4D97-AF65-F5344CB8AC3E}">
        <p14:creationId xmlns:p14="http://schemas.microsoft.com/office/powerpoint/2010/main" val="15608111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704335" y="1063626"/>
            <a:ext cx="11158151" cy="4765675"/>
          </a:xfrm>
        </p:spPr>
        <p:txBody>
          <a:bodyPr>
            <a:normAutofit fontScale="90000"/>
          </a:bodyPr>
          <a:lstStyle/>
          <a:p>
            <a:pPr algn="l" eaLnBrk="1" hangingPunct="1"/>
            <a:r>
              <a:rPr lang="en-US" altLang="en-US" dirty="0" smtClean="0"/>
              <a:t>- </a:t>
            </a:r>
            <a:r>
              <a:rPr lang="en-US" altLang="en-US" dirty="0" err="1" smtClean="0"/>
              <a:t>Pennoyer</a:t>
            </a:r>
            <a:r>
              <a:rPr lang="en-US" altLang="en-US" dirty="0" smtClean="0"/>
              <a:t>, an Oregon resident, brings a suit to quiet title to Oregon property that he claims he owns</a:t>
            </a:r>
            <a:r>
              <a:rPr lang="en-US" altLang="en-US" dirty="0"/>
              <a:t/>
            </a:r>
            <a:br>
              <a:rPr lang="en-US" altLang="en-US" dirty="0"/>
            </a:br>
            <a:r>
              <a:rPr lang="en-US" altLang="en-US" dirty="0" smtClean="0"/>
              <a:t/>
            </a:r>
            <a:br>
              <a:rPr lang="en-US" altLang="en-US" dirty="0" smtClean="0"/>
            </a:br>
            <a:r>
              <a:rPr lang="en-US" altLang="en-US" dirty="0" smtClean="0"/>
              <a:t>- he brings an action in Oregon state court that he hopes will bind everyone in the world</a:t>
            </a:r>
            <a:br>
              <a:rPr lang="en-US" altLang="en-US" dirty="0" smtClean="0"/>
            </a:br>
            <a:r>
              <a:rPr lang="en-US" altLang="en-US" dirty="0" smtClean="0"/>
              <a:t/>
            </a:r>
            <a:br>
              <a:rPr lang="en-US" altLang="en-US" dirty="0" smtClean="0"/>
            </a:br>
            <a:r>
              <a:rPr lang="en-US" altLang="en-US" dirty="0" smtClean="0"/>
              <a:t>- service is by publication</a:t>
            </a:r>
            <a:br>
              <a:rPr lang="en-US" altLang="en-US" dirty="0" smtClean="0"/>
            </a:br>
            <a:r>
              <a:rPr lang="en-US" altLang="en-US" dirty="0" smtClean="0"/>
              <a:t/>
            </a:r>
            <a:br>
              <a:rPr lang="en-US" altLang="en-US" dirty="0" smtClean="0"/>
            </a:br>
            <a:r>
              <a:rPr lang="en-US" altLang="en-US" dirty="0" smtClean="0"/>
              <a:t>- it is determined that </a:t>
            </a:r>
            <a:r>
              <a:rPr lang="en-US" altLang="en-US" dirty="0" err="1" smtClean="0"/>
              <a:t>Pennoyer</a:t>
            </a:r>
            <a:r>
              <a:rPr lang="en-US" altLang="en-US" dirty="0" smtClean="0"/>
              <a:t> owns the property</a:t>
            </a:r>
            <a:br>
              <a:rPr lang="en-US" altLang="en-US" dirty="0" smtClean="0"/>
            </a:br>
            <a:r>
              <a:rPr lang="en-US" altLang="en-US" dirty="0" smtClean="0"/>
              <a:t/>
            </a:r>
            <a:br>
              <a:rPr lang="en-US" altLang="en-US" dirty="0" smtClean="0"/>
            </a:br>
            <a:r>
              <a:rPr lang="en-US" altLang="en-US" dirty="0" smtClean="0"/>
              <a:t>- is Neff, a Californian in California, who has a claim on the property bound by the judgment?</a:t>
            </a:r>
          </a:p>
        </p:txBody>
      </p:sp>
    </p:spTree>
    <p:extLst>
      <p:ext uri="{BB962C8B-B14F-4D97-AF65-F5344CB8AC3E}">
        <p14:creationId xmlns:p14="http://schemas.microsoft.com/office/powerpoint/2010/main" val="2492959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76238" y="274638"/>
            <a:ext cx="11206162" cy="6278562"/>
          </a:xfrm>
        </p:spPr>
        <p:txBody>
          <a:bodyPr>
            <a:normAutofit/>
          </a:bodyPr>
          <a:lstStyle/>
          <a:p>
            <a:r>
              <a:rPr lang="en-US" altLang="en-US" dirty="0" smtClean="0"/>
              <a:t>Rose v. </a:t>
            </a:r>
            <a:r>
              <a:rPr lang="en-US" altLang="en-US" dirty="0" err="1" smtClean="0"/>
              <a:t>Giamatti</a:t>
            </a:r>
            <a:r>
              <a:rPr lang="en-US" altLang="en-US" dirty="0" smtClean="0"/>
              <a:t>, </a:t>
            </a:r>
            <a:r>
              <a:rPr lang="it-IT" altLang="en-US" dirty="0" smtClean="0"/>
              <a:t>721 </a:t>
            </a:r>
            <a:r>
              <a:rPr lang="it-IT" altLang="en-US" dirty="0" err="1"/>
              <a:t>F</a:t>
            </a:r>
            <a:r>
              <a:rPr lang="it-IT" altLang="en-US" dirty="0"/>
              <a:t>. </a:t>
            </a:r>
            <a:r>
              <a:rPr lang="it-IT" altLang="en-US" dirty="0" err="1"/>
              <a:t>Supp</a:t>
            </a:r>
            <a:r>
              <a:rPr lang="it-IT" altLang="en-US" dirty="0"/>
              <a:t>. 906 (</a:t>
            </a:r>
            <a:r>
              <a:rPr lang="it-IT" altLang="en-US" dirty="0" smtClean="0"/>
              <a:t>S.D. Oh. </a:t>
            </a:r>
            <a:r>
              <a:rPr lang="it-IT" altLang="en-US" dirty="0"/>
              <a:t>1989) </a:t>
            </a:r>
            <a:r>
              <a:rPr lang="en-US" altLang="en-US" dirty="0" smtClean="0"/>
              <a:t/>
            </a:r>
            <a:br>
              <a:rPr lang="en-US" altLang="en-US" dirty="0" smtClean="0"/>
            </a:br>
            <a:r>
              <a:rPr lang="en-US" altLang="en-US" dirty="0"/>
              <a:t/>
            </a:r>
            <a:br>
              <a:rPr lang="en-US" altLang="en-US" dirty="0"/>
            </a:br>
            <a:r>
              <a:rPr lang="en-US" altLang="en-US" dirty="0" smtClean="0"/>
              <a:t>“In fraudulent joinder cases the underlying reason for removal is that there is no factual basis upon which it can be claimed that the resident [!] defendant is jointly liable or where there is such liability there is no purpose to prosecute the action against the resident defendant in good faith….”</a:t>
            </a:r>
          </a:p>
        </p:txBody>
      </p:sp>
    </p:spTree>
    <p:extLst>
      <p:ext uri="{BB962C8B-B14F-4D97-AF65-F5344CB8AC3E}">
        <p14:creationId xmlns:p14="http://schemas.microsoft.com/office/powerpoint/2010/main" val="14532616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90123" y="0"/>
            <a:ext cx="10477877" cy="6858000"/>
          </a:xfrm>
        </p:spPr>
        <p:txBody>
          <a:bodyPr/>
          <a:lstStyle/>
          <a:p>
            <a:pPr algn="l" eaLnBrk="1" hangingPunct="1"/>
            <a:r>
              <a:rPr lang="en-US" altLang="en-US" sz="4000" dirty="0"/>
              <a:t>- </a:t>
            </a:r>
            <a:r>
              <a:rPr lang="en-US" altLang="en-US" sz="4000" dirty="0" err="1"/>
              <a:t>Pennoyer</a:t>
            </a:r>
            <a:r>
              <a:rPr lang="en-US" altLang="en-US" sz="4000" dirty="0"/>
              <a:t>, an Oregon resident, sues Neff, a California resident, in Oregon state court for breach of a contract Neff entered into to sell </a:t>
            </a:r>
            <a:r>
              <a:rPr lang="en-US" altLang="en-US" sz="4000" dirty="0" err="1"/>
              <a:t>Pennoyer</a:t>
            </a:r>
            <a:r>
              <a:rPr lang="en-US" altLang="en-US" sz="4000" dirty="0"/>
              <a:t> property in California </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gave Neff the money but Neff has not given </a:t>
            </a:r>
            <a:r>
              <a:rPr lang="en-US" altLang="en-US" sz="4000" dirty="0" err="1"/>
              <a:t>Pennoyer</a:t>
            </a:r>
            <a:r>
              <a:rPr lang="en-US" altLang="en-US" sz="4000" dirty="0"/>
              <a:t> the </a:t>
            </a:r>
            <a:r>
              <a:rPr lang="en-US" altLang="en-US" sz="4000" dirty="0" smtClean="0"/>
              <a:t>property</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asks for an injunction ordering Neff to transfer </a:t>
            </a:r>
            <a:r>
              <a:rPr lang="en-US" altLang="en-US" sz="4000" dirty="0" smtClean="0"/>
              <a:t>title to the Cal. property </a:t>
            </a:r>
            <a:r>
              <a:rPr lang="en-US" altLang="en-US" sz="4000" dirty="0"/>
              <a:t>to </a:t>
            </a:r>
            <a:r>
              <a:rPr lang="en-US" altLang="en-US" sz="4000" dirty="0" err="1" smtClean="0"/>
              <a:t>Pennoyer</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smtClean="0"/>
              <a:t>service </a:t>
            </a:r>
            <a:r>
              <a:rPr lang="en-US" altLang="en-US" sz="4000" dirty="0"/>
              <a:t>is in hand on Neff in </a:t>
            </a:r>
            <a:r>
              <a:rPr lang="en-US" altLang="en-US" sz="4000" dirty="0" smtClean="0"/>
              <a:t>Oregon</a:t>
            </a:r>
            <a:endParaRPr lang="en-US" altLang="en-US" sz="4000" dirty="0"/>
          </a:p>
        </p:txBody>
      </p:sp>
    </p:spTree>
    <p:extLst>
      <p:ext uri="{BB962C8B-B14F-4D97-AF65-F5344CB8AC3E}">
        <p14:creationId xmlns:p14="http://schemas.microsoft.com/office/powerpoint/2010/main" val="8963793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48032"/>
          </a:xfrm>
        </p:spPr>
        <p:txBody>
          <a:bodyPr>
            <a:normAutofit fontScale="90000"/>
          </a:bodyPr>
          <a:lstStyle/>
          <a:p>
            <a:r>
              <a:rPr lang="en-US" dirty="0"/>
              <a:t>§ 94. Decree To Be Carried Out In Another State</a:t>
            </a:r>
            <a:br>
              <a:rPr lang="en-US" dirty="0"/>
            </a:br>
            <a:r>
              <a:rPr lang="en-US" dirty="0"/>
              <a:t/>
            </a:r>
            <a:br>
              <a:rPr lang="en-US" dirty="0"/>
            </a:br>
            <a:r>
              <a:rPr lang="en-US" dirty="0"/>
              <a:t/>
            </a:r>
            <a:br>
              <a:rPr lang="en-US" dirty="0"/>
            </a:br>
            <a:r>
              <a:rPr lang="en-US" dirty="0"/>
              <a:t>A state can exercise jurisdiction through its courts to make a decree directing a party subject to the jurisdiction of the court to do an act in another state, provided such act is not contrary to the law of the state in which it is to be performed.</a:t>
            </a:r>
          </a:p>
        </p:txBody>
      </p:sp>
    </p:spTree>
    <p:extLst>
      <p:ext uri="{BB962C8B-B14F-4D97-AF65-F5344CB8AC3E}">
        <p14:creationId xmlns:p14="http://schemas.microsoft.com/office/powerpoint/2010/main" val="32923525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80657" y="76200"/>
            <a:ext cx="11298725" cy="6629400"/>
          </a:xfrm>
        </p:spPr>
        <p:txBody>
          <a:bodyPr/>
          <a:lstStyle/>
          <a:p>
            <a:pPr algn="l" eaLnBrk="1" hangingPunct="1"/>
            <a:r>
              <a:rPr lang="en-US" altLang="en-US" sz="4000" dirty="0"/>
              <a:t>- </a:t>
            </a:r>
            <a:r>
              <a:rPr lang="en-US" altLang="en-US" sz="4000" dirty="0" err="1"/>
              <a:t>Pennoyer</a:t>
            </a:r>
            <a:r>
              <a:rPr lang="en-US" altLang="en-US" sz="4000" dirty="0"/>
              <a:t>, an Oregon resident, sues Neff, a California resident, in Oregon state court for breach of a contract Neff entered into to sell </a:t>
            </a:r>
            <a:r>
              <a:rPr lang="en-US" altLang="en-US" sz="4000" dirty="0" err="1"/>
              <a:t>Pennoyer</a:t>
            </a:r>
            <a:r>
              <a:rPr lang="en-US" altLang="en-US" sz="4000" dirty="0"/>
              <a:t> property in California </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gave Neff the money but Neff has not given </a:t>
            </a:r>
            <a:r>
              <a:rPr lang="en-US" altLang="en-US" sz="4000" dirty="0" err="1"/>
              <a:t>Pennoyer</a:t>
            </a:r>
            <a:r>
              <a:rPr lang="en-US" altLang="en-US" sz="4000" dirty="0"/>
              <a:t> the </a:t>
            </a:r>
            <a:r>
              <a:rPr lang="en-US" altLang="en-US" sz="4000" dirty="0" smtClean="0"/>
              <a:t>property</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asks the court to </a:t>
            </a:r>
            <a:r>
              <a:rPr lang="en-US" altLang="en-US" sz="4000" i="1" dirty="0"/>
              <a:t>transfer title to </a:t>
            </a:r>
            <a:r>
              <a:rPr lang="en-US" altLang="en-US" sz="4000" i="1" dirty="0" err="1" smtClean="0"/>
              <a:t>Pennoyer</a:t>
            </a:r>
            <a:r>
              <a:rPr lang="en-US" altLang="en-US" sz="4000" i="1" dirty="0" smtClean="0"/>
              <a:t/>
            </a:r>
            <a:br>
              <a:rPr lang="en-US" altLang="en-US" sz="4000" i="1" dirty="0" smtClean="0"/>
            </a:br>
            <a:r>
              <a:rPr lang="en-US" altLang="en-US" sz="4000" dirty="0"/>
              <a:t/>
            </a:r>
            <a:br>
              <a:rPr lang="en-US" altLang="en-US" sz="4000" dirty="0"/>
            </a:br>
            <a:r>
              <a:rPr lang="en-US" altLang="en-US" sz="4000" dirty="0"/>
              <a:t>- </a:t>
            </a:r>
            <a:r>
              <a:rPr lang="en-US" altLang="en-US" sz="4000" dirty="0" smtClean="0"/>
              <a:t>service </a:t>
            </a:r>
            <a:r>
              <a:rPr lang="en-US" altLang="en-US" sz="4000" dirty="0"/>
              <a:t>is in hand on Neff in </a:t>
            </a:r>
            <a:r>
              <a:rPr lang="en-US" altLang="en-US" sz="4000" dirty="0" smtClean="0"/>
              <a:t>Oregon</a:t>
            </a:r>
            <a:endParaRPr lang="en-US" altLang="en-US" sz="4000" dirty="0"/>
          </a:p>
        </p:txBody>
      </p:sp>
    </p:spTree>
    <p:extLst>
      <p:ext uri="{BB962C8B-B14F-4D97-AF65-F5344CB8AC3E}">
        <p14:creationId xmlns:p14="http://schemas.microsoft.com/office/powerpoint/2010/main" val="37501095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dirty="0" smtClean="0"/>
              <a:t>- Mitchell, an Oregon resident, brings an action against Neff in Oregon state court concerning $253.14 in legal fees that were incurred in Alaska</a:t>
            </a:r>
            <a:r>
              <a:rPr lang="en-US" altLang="en-US" dirty="0"/>
              <a:t/>
            </a:r>
            <a:br>
              <a:rPr lang="en-US" altLang="en-US" dirty="0"/>
            </a:br>
            <a:r>
              <a:rPr lang="en-US" altLang="en-US" dirty="0" smtClean="0"/>
              <a:t/>
            </a:r>
            <a:br>
              <a:rPr lang="en-US" altLang="en-US" dirty="0" smtClean="0"/>
            </a:br>
            <a:r>
              <a:rPr lang="en-US" altLang="en-US" dirty="0" smtClean="0"/>
              <a:t>- Neff resides in California</a:t>
            </a:r>
            <a:r>
              <a:rPr lang="en-US" altLang="en-US" dirty="0"/>
              <a:t/>
            </a:r>
            <a:br>
              <a:rPr lang="en-US" altLang="en-US" dirty="0"/>
            </a:br>
            <a:r>
              <a:rPr lang="en-US" altLang="en-US" dirty="0" smtClean="0"/>
              <a:t/>
            </a:r>
            <a:br>
              <a:rPr lang="en-US" altLang="en-US" dirty="0" smtClean="0"/>
            </a:br>
            <a:r>
              <a:rPr lang="en-US" altLang="en-US" dirty="0" smtClean="0"/>
              <a:t>- the Oregon state court attaches property in Oregon owned by Neff worth $300 at the beginning of the suit</a:t>
            </a:r>
          </a:p>
        </p:txBody>
      </p:sp>
    </p:spTree>
    <p:extLst>
      <p:ext uri="{BB962C8B-B14F-4D97-AF65-F5344CB8AC3E}">
        <p14:creationId xmlns:p14="http://schemas.microsoft.com/office/powerpoint/2010/main" val="12233442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83956"/>
          </a:xfrm>
        </p:spPr>
        <p:txBody>
          <a:bodyPr>
            <a:normAutofit fontScale="90000"/>
          </a:bodyPr>
          <a:lstStyle/>
          <a:p>
            <a:r>
              <a:rPr lang="en-US" dirty="0"/>
              <a:t>§ 106. Application Of Things To Payment Of Claims</a:t>
            </a:r>
            <a:br>
              <a:rPr lang="en-US" dirty="0"/>
            </a:br>
            <a:r>
              <a:rPr lang="en-US" dirty="0"/>
              <a:t/>
            </a:r>
            <a:br>
              <a:rPr lang="en-US" dirty="0"/>
            </a:br>
            <a:r>
              <a:rPr lang="en-US" dirty="0"/>
              <a:t>[A] state can exercise through its courts jurisdiction to apply to the satisfaction of a claim, interests in things subject to the jurisdiction of the state, belonging to the person against whom the claim is asserted, although the state has no jurisdiction over him.</a:t>
            </a:r>
            <a:br>
              <a:rPr lang="en-US" dirty="0"/>
            </a:br>
            <a:r>
              <a:rPr lang="en-US" dirty="0"/>
              <a:t/>
            </a:r>
            <a:br>
              <a:rPr lang="en-US" dirty="0"/>
            </a:br>
            <a:endParaRPr lang="en-US" dirty="0"/>
          </a:p>
        </p:txBody>
      </p:sp>
    </p:spTree>
    <p:extLst>
      <p:ext uri="{BB962C8B-B14F-4D97-AF65-F5344CB8AC3E}">
        <p14:creationId xmlns:p14="http://schemas.microsoft.com/office/powerpoint/2010/main" val="22482347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44031" y="152400"/>
            <a:ext cx="11633703" cy="6629400"/>
          </a:xfrm>
        </p:spPr>
        <p:txBody>
          <a:bodyPr>
            <a:normAutofit fontScale="90000"/>
          </a:bodyPr>
          <a:lstStyle/>
          <a:p>
            <a:pPr algn="l" eaLnBrk="1" hangingPunct="1"/>
            <a:r>
              <a:rPr lang="en-US" altLang="en-US" sz="3200" dirty="0"/>
              <a:t>- Mitchell, an Oregon resident, brings an action against Neff, a California resident, in Oregon state court concerning $253.14 in legal </a:t>
            </a:r>
            <a:r>
              <a:rPr lang="en-US" altLang="en-US" sz="3200" dirty="0" smtClean="0"/>
              <a:t>fees</a:t>
            </a:r>
            <a:br>
              <a:rPr lang="en-US" altLang="en-US" sz="3200" dirty="0" smtClean="0"/>
            </a:br>
            <a:r>
              <a:rPr lang="en-US" altLang="en-US" sz="3200" dirty="0"/>
              <a:t/>
            </a:r>
            <a:br>
              <a:rPr lang="en-US" altLang="en-US" sz="3200" dirty="0"/>
            </a:br>
            <a:r>
              <a:rPr lang="en-US" altLang="en-US" sz="3200" dirty="0"/>
              <a:t>- </a:t>
            </a:r>
            <a:r>
              <a:rPr lang="en-US" altLang="en-US" sz="3200" dirty="0" smtClean="0"/>
              <a:t>the </a:t>
            </a:r>
            <a:r>
              <a:rPr lang="en-US" altLang="en-US" sz="3200" dirty="0"/>
              <a:t>personal jurisdictional basis for the suit is $200 property in Oregon owned by </a:t>
            </a:r>
            <a:r>
              <a:rPr lang="en-US" altLang="en-US" sz="3200" dirty="0" smtClean="0"/>
              <a:t>Neff</a:t>
            </a:r>
            <a:r>
              <a:rPr lang="en-US" altLang="en-US" sz="3200" dirty="0"/>
              <a:t/>
            </a:r>
            <a:br>
              <a:rPr lang="en-US" altLang="en-US" sz="3200" dirty="0"/>
            </a:br>
            <a:r>
              <a:rPr lang="en-US" altLang="en-US" sz="3200" dirty="0"/>
              <a:t/>
            </a:r>
            <a:br>
              <a:rPr lang="en-US" altLang="en-US" sz="3200" dirty="0"/>
            </a:br>
            <a:r>
              <a:rPr lang="en-US" altLang="en-US" sz="3200" dirty="0"/>
              <a:t>- Neff </a:t>
            </a:r>
            <a:r>
              <a:rPr lang="en-US" altLang="en-US" sz="3200" dirty="0" smtClean="0"/>
              <a:t>defaults</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the </a:t>
            </a:r>
            <a:r>
              <a:rPr lang="en-US" altLang="en-US" sz="3200" dirty="0"/>
              <a:t>property is sold and the money given to </a:t>
            </a:r>
            <a:r>
              <a:rPr lang="en-US" altLang="en-US" sz="3200" dirty="0" smtClean="0"/>
              <a:t>Mitchell</a:t>
            </a:r>
            <a:r>
              <a:rPr lang="en-US" altLang="en-US" sz="3200" dirty="0"/>
              <a:t/>
            </a:r>
            <a:br>
              <a:rPr lang="en-US" altLang="en-US" sz="3200" dirty="0"/>
            </a:br>
            <a:r>
              <a:rPr lang="en-US" altLang="en-US" sz="3200" dirty="0"/>
              <a:t/>
            </a:r>
            <a:br>
              <a:rPr lang="en-US" altLang="en-US" sz="3200" dirty="0"/>
            </a:br>
            <a:r>
              <a:rPr lang="en-US" altLang="en-US" sz="3200" dirty="0"/>
              <a:t>- Mitchell then brings a suit </a:t>
            </a:r>
            <a:r>
              <a:rPr lang="en-US" altLang="en-US" sz="3200" i="1" dirty="0"/>
              <a:t>on the Oregon judgment</a:t>
            </a:r>
            <a:r>
              <a:rPr lang="en-US" altLang="en-US" sz="3200" dirty="0"/>
              <a:t> in California state court to recover the remaining $</a:t>
            </a:r>
            <a:r>
              <a:rPr lang="en-US" altLang="en-US" sz="3200" dirty="0" smtClean="0"/>
              <a:t>53.14</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service </a:t>
            </a:r>
            <a:r>
              <a:rPr lang="en-US" altLang="en-US" sz="3200" dirty="0"/>
              <a:t>on Neff is in-hand on </a:t>
            </a:r>
            <a:r>
              <a:rPr lang="en-US" altLang="en-US" sz="3200" dirty="0" smtClean="0"/>
              <a:t>California</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what </a:t>
            </a:r>
            <a:r>
              <a:rPr lang="en-US" altLang="en-US" sz="3200" dirty="0"/>
              <a:t>result?</a:t>
            </a:r>
          </a:p>
        </p:txBody>
      </p:sp>
    </p:spTree>
    <p:extLst>
      <p:ext uri="{BB962C8B-B14F-4D97-AF65-F5344CB8AC3E}">
        <p14:creationId xmlns:p14="http://schemas.microsoft.com/office/powerpoint/2010/main" val="29544680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48032"/>
          </a:xfrm>
        </p:spPr>
        <p:txBody>
          <a:bodyPr>
            <a:normAutofit fontScale="90000"/>
          </a:bodyPr>
          <a:lstStyle/>
          <a:p>
            <a:r>
              <a:rPr lang="en-US" dirty="0"/>
              <a:t>§ 106. </a:t>
            </a:r>
            <a:r>
              <a:rPr lang="en-US" dirty="0" smtClean="0"/>
              <a:t>Comment</a:t>
            </a:r>
            <a:r>
              <a:rPr lang="en-US" dirty="0"/>
              <a:t>:</a:t>
            </a:r>
            <a:br>
              <a:rPr lang="en-US" dirty="0"/>
            </a:br>
            <a:r>
              <a:rPr lang="en-US" dirty="0"/>
              <a:t>a. The jurisdiction stated in this Section is commonly exercised through a proceeding begun by an attachment or by a bill in equity. A judgment rendered in such a proceeding is effective solely against interests in tangible things which are within the state. It is not effective against interests in tangible things not within the state, nor is it effective to impose a personal liability upon the person against whom the claim is asserted, if he is not subject to the jurisdiction of the state.</a:t>
            </a:r>
            <a:br>
              <a:rPr lang="en-US" dirty="0"/>
            </a:br>
            <a:endParaRPr lang="en-US" dirty="0"/>
          </a:p>
        </p:txBody>
      </p:sp>
    </p:spTree>
    <p:extLst>
      <p:ext uri="{BB962C8B-B14F-4D97-AF65-F5344CB8AC3E}">
        <p14:creationId xmlns:p14="http://schemas.microsoft.com/office/powerpoint/2010/main" val="4876235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85344"/>
            <a:ext cx="12191999" cy="6595872"/>
          </a:xfrm>
        </p:spPr>
        <p:txBody>
          <a:bodyPr>
            <a:normAutofit/>
          </a:bodyPr>
          <a:lstStyle/>
          <a:p>
            <a:pPr algn="l" eaLnBrk="1" hangingPunct="1"/>
            <a:r>
              <a:rPr lang="en-US" altLang="en-US" sz="3200" dirty="0"/>
              <a:t>- Mitchell lures Neff to Oregon with a story that Neff has won a </a:t>
            </a:r>
            <a:r>
              <a:rPr lang="en-US" altLang="en-US" sz="3200" dirty="0" smtClean="0"/>
              <a:t>contest</a:t>
            </a:r>
            <a:r>
              <a:rPr lang="en-US" altLang="en-US" sz="3200" dirty="0"/>
              <a:t/>
            </a:r>
            <a:br>
              <a:rPr lang="en-US" altLang="en-US" sz="3200" dirty="0"/>
            </a:br>
            <a:r>
              <a:rPr lang="en-US" altLang="en-US" sz="3200" dirty="0"/>
              <a:t>- </a:t>
            </a:r>
            <a:r>
              <a:rPr lang="en-US" altLang="en-US" sz="3200" dirty="0" smtClean="0"/>
              <a:t>while </a:t>
            </a:r>
            <a:r>
              <a:rPr lang="en-US" altLang="en-US" sz="3200" dirty="0"/>
              <a:t>he is in Oregon, Neff is served for a suit brought by Mitchell in Oregon state court concerning unpaid lawyers </a:t>
            </a:r>
            <a:r>
              <a:rPr lang="en-US" altLang="en-US" sz="3200" dirty="0" smtClean="0"/>
              <a:t>fees</a:t>
            </a:r>
            <a:br>
              <a:rPr lang="en-US" altLang="en-US" sz="3200" dirty="0" smtClean="0"/>
            </a:br>
            <a:r>
              <a:rPr lang="en-US" altLang="en-US" sz="3200" dirty="0" smtClean="0"/>
              <a:t>- Neff </a:t>
            </a:r>
            <a:r>
              <a:rPr lang="en-US" altLang="en-US" sz="3200" dirty="0"/>
              <a:t>chooses to </a:t>
            </a:r>
            <a:r>
              <a:rPr lang="en-US" altLang="en-US" sz="3200" dirty="0" smtClean="0"/>
              <a:t>default</a:t>
            </a:r>
            <a:r>
              <a:rPr lang="en-US" altLang="en-US" sz="3200" dirty="0"/>
              <a:t/>
            </a:r>
            <a:br>
              <a:rPr lang="en-US" altLang="en-US" sz="3200" dirty="0"/>
            </a:br>
            <a:r>
              <a:rPr lang="en-US" altLang="en-US" sz="3200" dirty="0"/>
              <a:t>- </a:t>
            </a:r>
            <a:r>
              <a:rPr lang="en-US" altLang="en-US" sz="3200" dirty="0" smtClean="0"/>
              <a:t>under </a:t>
            </a:r>
            <a:r>
              <a:rPr lang="en-US" altLang="en-US" sz="3200" dirty="0"/>
              <a:t>Oregon law, someone can be submitted to personal jurisdiction on the basis of tagging in the state even when the tagging is the result of fraudulent </a:t>
            </a:r>
            <a:r>
              <a:rPr lang="en-US" altLang="en-US" sz="3200" dirty="0" smtClean="0"/>
              <a:t>inducement</a:t>
            </a:r>
            <a:r>
              <a:rPr lang="en-US" altLang="en-US" sz="3200" dirty="0"/>
              <a:t/>
            </a:r>
            <a:br>
              <a:rPr lang="en-US" altLang="en-US" sz="3200" dirty="0"/>
            </a:br>
            <a:r>
              <a:rPr lang="en-US" altLang="en-US" sz="3200" dirty="0"/>
              <a:t>- Mitchell then brings a suit in California state court to execute the Oregon </a:t>
            </a:r>
            <a:r>
              <a:rPr lang="en-US" altLang="en-US" sz="3200" dirty="0" smtClean="0"/>
              <a:t>judgment</a:t>
            </a:r>
            <a:r>
              <a:rPr lang="en-US" altLang="en-US" sz="3200" dirty="0"/>
              <a:t/>
            </a:r>
            <a:br>
              <a:rPr lang="en-US" altLang="en-US" sz="3200" dirty="0"/>
            </a:br>
            <a:r>
              <a:rPr lang="en-US" altLang="en-US" sz="3200" dirty="0"/>
              <a:t>- </a:t>
            </a:r>
            <a:r>
              <a:rPr lang="en-US" altLang="en-US" sz="3200" dirty="0" smtClean="0"/>
              <a:t>under </a:t>
            </a:r>
            <a:r>
              <a:rPr lang="en-US" altLang="en-US" sz="3200" dirty="0"/>
              <a:t>California law someone cannot be submitted to personal jurisdiction on the basis of tagging in the state when the tagging is the result of fraudulent </a:t>
            </a:r>
            <a:r>
              <a:rPr lang="en-US" altLang="en-US" sz="3200" dirty="0" smtClean="0"/>
              <a:t>inducement</a:t>
            </a:r>
            <a:r>
              <a:rPr lang="en-US" altLang="en-US" sz="3200" dirty="0"/>
              <a:t/>
            </a:r>
            <a:br>
              <a:rPr lang="en-US" altLang="en-US" sz="3200" dirty="0"/>
            </a:br>
            <a:r>
              <a:rPr lang="en-US" altLang="en-US" sz="3200" dirty="0"/>
              <a:t>- Neff argues that the earlier Oregon judgment is </a:t>
            </a:r>
            <a:r>
              <a:rPr lang="en-US" altLang="en-US" sz="3200" dirty="0" smtClean="0"/>
              <a:t>void</a:t>
            </a:r>
            <a:r>
              <a:rPr lang="en-US" altLang="en-US" sz="3200" dirty="0"/>
              <a:t/>
            </a:r>
            <a:br>
              <a:rPr lang="en-US" altLang="en-US" sz="3200" dirty="0"/>
            </a:br>
            <a:r>
              <a:rPr lang="en-US" altLang="en-US" sz="3200" dirty="0"/>
              <a:t>- </a:t>
            </a:r>
            <a:r>
              <a:rPr lang="en-US" altLang="en-US" sz="3200" dirty="0" smtClean="0"/>
              <a:t>what </a:t>
            </a:r>
            <a:r>
              <a:rPr lang="en-US" altLang="en-US" sz="3200" dirty="0"/>
              <a:t>result?</a:t>
            </a:r>
          </a:p>
        </p:txBody>
      </p:sp>
    </p:spTree>
    <p:extLst>
      <p:ext uri="{BB962C8B-B14F-4D97-AF65-F5344CB8AC3E}">
        <p14:creationId xmlns:p14="http://schemas.microsoft.com/office/powerpoint/2010/main" val="39527118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42796" y="274638"/>
            <a:ext cx="9568004" cy="6278562"/>
          </a:xfrm>
        </p:spPr>
        <p:txBody>
          <a:bodyPr>
            <a:normAutofit fontScale="90000"/>
          </a:bodyPr>
          <a:lstStyle/>
          <a:p>
            <a:pPr algn="l"/>
            <a:r>
              <a:rPr lang="en-US" altLang="en-US" dirty="0" smtClean="0"/>
              <a:t>Full Faith and Credit: </a:t>
            </a:r>
            <a:br>
              <a:rPr lang="en-US" altLang="en-US" dirty="0" smtClean="0"/>
            </a:br>
            <a:r>
              <a:rPr lang="en-US" altLang="en-US" dirty="0" smtClean="0"/>
              <a:t/>
            </a:r>
            <a:br>
              <a:rPr lang="en-US" altLang="en-US" dirty="0" smtClean="0"/>
            </a:br>
            <a:r>
              <a:rPr lang="en-US" altLang="en-US" dirty="0" smtClean="0"/>
              <a:t>the recognizing jurisdiction must give the judgment the </a:t>
            </a:r>
            <a:r>
              <a:rPr lang="en-US" altLang="en-US" i="1" dirty="0" smtClean="0"/>
              <a:t>same preclusive effect</a:t>
            </a:r>
            <a:r>
              <a:rPr lang="en-US" altLang="en-US" dirty="0" smtClean="0"/>
              <a:t> it would have in the rendering jurisdiction’s courts</a:t>
            </a:r>
            <a:br>
              <a:rPr lang="en-US" altLang="en-US" dirty="0" smtClean="0"/>
            </a:br>
            <a:r>
              <a:rPr lang="en-US" altLang="en-US" dirty="0" smtClean="0"/>
              <a:t/>
            </a:r>
            <a:br>
              <a:rPr lang="en-US" altLang="en-US" dirty="0" smtClean="0"/>
            </a:br>
            <a:r>
              <a:rPr lang="en-US" altLang="en-US" dirty="0" smtClean="0"/>
              <a:t>e.g. a California court must give the Oregon judgment the same preclusive effect it would have in Oregon state court.</a:t>
            </a:r>
          </a:p>
        </p:txBody>
      </p:sp>
    </p:spTree>
    <p:extLst>
      <p:ext uri="{BB962C8B-B14F-4D97-AF65-F5344CB8AC3E}">
        <p14:creationId xmlns:p14="http://schemas.microsoft.com/office/powerpoint/2010/main" val="6542974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12350496" cy="6858000"/>
          </a:xfrm>
        </p:spPr>
        <p:txBody>
          <a:bodyPr>
            <a:normAutofit/>
          </a:bodyPr>
          <a:lstStyle/>
          <a:p>
            <a:pPr algn="l" eaLnBrk="1" hangingPunct="1"/>
            <a:r>
              <a:rPr lang="en-US" altLang="en-US" sz="3200" dirty="0"/>
              <a:t>- Mitchell has Neff tagged in Ore. while he is there for a business </a:t>
            </a:r>
            <a:r>
              <a:rPr lang="en-US" altLang="en-US" sz="3200" dirty="0" smtClean="0"/>
              <a:t>trip</a:t>
            </a:r>
            <a:br>
              <a:rPr lang="en-US" altLang="en-US" sz="3200" dirty="0" smtClean="0"/>
            </a:br>
            <a:r>
              <a:rPr lang="en-US" altLang="en-US" sz="3200" dirty="0"/>
              <a:t/>
            </a:r>
            <a:br>
              <a:rPr lang="en-US" altLang="en-US" sz="3200" dirty="0"/>
            </a:br>
            <a:r>
              <a:rPr lang="en-US" altLang="en-US" sz="3200" dirty="0" smtClean="0"/>
              <a:t>- Mitchell’s </a:t>
            </a:r>
            <a:r>
              <a:rPr lang="en-US" altLang="en-US" sz="3200" dirty="0"/>
              <a:t>suit is in Ore. state </a:t>
            </a:r>
            <a:r>
              <a:rPr lang="en-US" altLang="en-US" sz="3200" dirty="0" err="1"/>
              <a:t>ct</a:t>
            </a:r>
            <a:r>
              <a:rPr lang="en-US" altLang="en-US" sz="3200" dirty="0"/>
              <a:t> and concerns unpaid lawyers </a:t>
            </a:r>
            <a:r>
              <a:rPr lang="en-US" altLang="en-US" sz="3200" dirty="0" smtClean="0"/>
              <a:t>fees</a:t>
            </a:r>
            <a:br>
              <a:rPr lang="en-US" altLang="en-US" sz="3200" dirty="0" smtClean="0"/>
            </a:br>
            <a:r>
              <a:rPr lang="en-US" altLang="en-US" sz="3200" dirty="0"/>
              <a:t/>
            </a:r>
            <a:br>
              <a:rPr lang="en-US" altLang="en-US" sz="3200" dirty="0"/>
            </a:br>
            <a:r>
              <a:rPr lang="en-US" altLang="en-US" sz="3200" dirty="0" smtClean="0"/>
              <a:t>- Neff </a:t>
            </a:r>
            <a:r>
              <a:rPr lang="en-US" altLang="en-US" sz="3200" dirty="0"/>
              <a:t>appears to litigate the </a:t>
            </a:r>
            <a:r>
              <a:rPr lang="en-US" altLang="en-US" sz="3200" dirty="0" smtClean="0"/>
              <a:t>merits</a:t>
            </a:r>
            <a:r>
              <a:rPr lang="en-US" altLang="en-US" sz="3200" dirty="0"/>
              <a:t/>
            </a:r>
            <a:br>
              <a:rPr lang="en-US" altLang="en-US" sz="3200" dirty="0"/>
            </a:br>
            <a:r>
              <a:rPr lang="en-US" altLang="en-US" sz="3200" dirty="0"/>
              <a:t/>
            </a:r>
            <a:br>
              <a:rPr lang="en-US" altLang="en-US" sz="3200" dirty="0"/>
            </a:br>
            <a:r>
              <a:rPr lang="en-US" altLang="en-US" sz="3200" dirty="0"/>
              <a:t>- While Neff is there </a:t>
            </a:r>
            <a:r>
              <a:rPr lang="en-US" altLang="en-US" sz="3200" dirty="0" err="1"/>
              <a:t>Pennoyer</a:t>
            </a:r>
            <a:r>
              <a:rPr lang="en-US" altLang="en-US" sz="3200" dirty="0"/>
              <a:t> has him served in connection with another unrelated suit, brought in Ore. state </a:t>
            </a:r>
            <a:r>
              <a:rPr lang="en-US" altLang="en-US" sz="3200" dirty="0" err="1"/>
              <a:t>ct</a:t>
            </a:r>
            <a:r>
              <a:rPr lang="en-US" altLang="en-US" sz="3200" dirty="0"/>
              <a:t>, concerning a brawl in </a:t>
            </a:r>
            <a:r>
              <a:rPr lang="en-US" altLang="en-US" sz="3200" dirty="0" smtClean="0"/>
              <a:t>Cal.</a:t>
            </a:r>
            <a:br>
              <a:rPr lang="en-US" altLang="en-US" sz="3200" dirty="0" smtClean="0"/>
            </a:br>
            <a:r>
              <a:rPr lang="en-US" altLang="en-US" sz="3200" dirty="0"/>
              <a:t/>
            </a:r>
            <a:br>
              <a:rPr lang="en-US" altLang="en-US" sz="3200" dirty="0"/>
            </a:br>
            <a:r>
              <a:rPr lang="en-US" altLang="en-US" sz="3200" dirty="0" smtClean="0"/>
              <a:t>- PJ?</a:t>
            </a:r>
            <a:endParaRPr lang="en-US" altLang="en-US" sz="3200" dirty="0"/>
          </a:p>
        </p:txBody>
      </p:sp>
    </p:spTree>
    <p:extLst>
      <p:ext uri="{BB962C8B-B14F-4D97-AF65-F5344CB8AC3E}">
        <p14:creationId xmlns:p14="http://schemas.microsoft.com/office/powerpoint/2010/main" val="1165627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1937149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12192000" cy="6595872"/>
          </a:xfrm>
        </p:spPr>
        <p:txBody>
          <a:bodyPr>
            <a:normAutofit/>
          </a:bodyPr>
          <a:lstStyle/>
          <a:p>
            <a:pPr algn="l" eaLnBrk="1" hangingPunct="1"/>
            <a:r>
              <a:rPr lang="en-US" altLang="en-US" sz="3600" dirty="0"/>
              <a:t>- Neff is domiciled in Oregon, but is on an extended trip in </a:t>
            </a:r>
            <a:r>
              <a:rPr lang="en-US" altLang="en-US" sz="3600" dirty="0" smtClean="0"/>
              <a:t>California</a:t>
            </a:r>
            <a:r>
              <a:rPr lang="en-US" altLang="en-US" sz="3600" dirty="0"/>
              <a:t/>
            </a:r>
            <a:br>
              <a:rPr lang="en-US" altLang="en-US" sz="3600" dirty="0"/>
            </a:br>
            <a:r>
              <a:rPr lang="en-US" altLang="en-US" sz="3600" dirty="0"/>
              <a:t/>
            </a:r>
            <a:br>
              <a:rPr lang="en-US" altLang="en-US" sz="3600" dirty="0"/>
            </a:br>
            <a:r>
              <a:rPr lang="en-US" altLang="en-US" sz="3600" dirty="0"/>
              <a:t>- Mitchell sues Neff in Oregon state court for unpaid lawyers fees incurred in </a:t>
            </a:r>
            <a:r>
              <a:rPr lang="en-US" altLang="en-US" sz="3600" dirty="0" smtClean="0"/>
              <a:t>Alaska</a:t>
            </a:r>
            <a:br>
              <a:rPr lang="en-US" altLang="en-US" sz="3600" dirty="0" smtClean="0"/>
            </a:br>
            <a:r>
              <a:rPr lang="en-US" altLang="en-US" sz="3600" dirty="0"/>
              <a:t/>
            </a:r>
            <a:br>
              <a:rPr lang="en-US" altLang="en-US" sz="3600" dirty="0"/>
            </a:br>
            <a:r>
              <a:rPr lang="en-US" altLang="en-US" sz="3600" dirty="0"/>
              <a:t>- He has Neff served in </a:t>
            </a:r>
            <a:r>
              <a:rPr lang="en-US" altLang="en-US" sz="3600" dirty="0" smtClean="0"/>
              <a:t>California</a:t>
            </a:r>
            <a:r>
              <a:rPr lang="en-US" altLang="en-US" sz="3600" dirty="0"/>
              <a:t/>
            </a:r>
            <a:br>
              <a:rPr lang="en-US" altLang="en-US" sz="3600" dirty="0"/>
            </a:br>
            <a:r>
              <a:rPr lang="en-US" altLang="en-US" sz="3600" dirty="0"/>
              <a:t/>
            </a:r>
            <a:br>
              <a:rPr lang="en-US" altLang="en-US" sz="3600" dirty="0"/>
            </a:br>
            <a:r>
              <a:rPr lang="en-US" altLang="en-US" sz="3600" dirty="0" smtClean="0"/>
              <a:t>PJ?</a:t>
            </a:r>
            <a:endParaRPr lang="en-US" altLang="en-US" sz="3600" dirty="0"/>
          </a:p>
        </p:txBody>
      </p:sp>
    </p:spTree>
    <p:extLst>
      <p:ext uri="{BB962C8B-B14F-4D97-AF65-F5344CB8AC3E}">
        <p14:creationId xmlns:p14="http://schemas.microsoft.com/office/powerpoint/2010/main" val="25994228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5825610"/>
          </a:xfrm>
        </p:spPr>
        <p:txBody>
          <a:bodyPr/>
          <a:lstStyle/>
          <a:p>
            <a:r>
              <a:rPr lang="en-US" dirty="0"/>
              <a:t>§ 79. Individual Domiciled Within The State</a:t>
            </a:r>
            <a:br>
              <a:rPr lang="en-US" dirty="0"/>
            </a:br>
            <a:r>
              <a:rPr lang="en-US" dirty="0"/>
              <a:t/>
            </a:r>
            <a:br>
              <a:rPr lang="en-US" dirty="0"/>
            </a:br>
            <a:r>
              <a:rPr lang="en-US" dirty="0"/>
              <a:t/>
            </a:r>
            <a:br>
              <a:rPr lang="en-US" dirty="0"/>
            </a:br>
            <a:r>
              <a:rPr lang="en-US" dirty="0"/>
              <a:t>A state can exercise through its courts jurisdiction over an individual domiciled within the state, although he is not present within the state.</a:t>
            </a:r>
          </a:p>
        </p:txBody>
      </p:sp>
    </p:spTree>
    <p:extLst>
      <p:ext uri="{BB962C8B-B14F-4D97-AF65-F5344CB8AC3E}">
        <p14:creationId xmlns:p14="http://schemas.microsoft.com/office/powerpoint/2010/main" val="4252298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545" y="365125"/>
            <a:ext cx="10584255" cy="5745964"/>
          </a:xfrm>
        </p:spPr>
        <p:txBody>
          <a:bodyPr/>
          <a:lstStyle/>
          <a:p>
            <a:r>
              <a:rPr lang="en-US" dirty="0"/>
              <a:t>r</a:t>
            </a:r>
            <a:r>
              <a:rPr lang="en-US" dirty="0" smtClean="0"/>
              <a:t>elationship between sovereigns</a:t>
            </a:r>
            <a:endParaRPr lang="en-US" dirty="0"/>
          </a:p>
        </p:txBody>
      </p:sp>
    </p:spTree>
    <p:extLst>
      <p:ext uri="{BB962C8B-B14F-4D97-AF65-F5344CB8AC3E}">
        <p14:creationId xmlns:p14="http://schemas.microsoft.com/office/powerpoint/2010/main" val="621263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952750" y="1063626"/>
            <a:ext cx="6229350" cy="4765675"/>
          </a:xfrm>
        </p:spPr>
        <p:txBody>
          <a:bodyPr/>
          <a:lstStyle/>
          <a:p>
            <a:pPr eaLnBrk="1" hangingPunct="1"/>
            <a:r>
              <a:rPr lang="en-US" altLang="en-US" smtClean="0"/>
              <a:t>distinguish PJ from</a:t>
            </a:r>
            <a:br>
              <a:rPr lang="en-US" altLang="en-US" smtClean="0"/>
            </a:br>
            <a:r>
              <a:rPr lang="en-US" altLang="en-US" smtClean="0"/>
              <a:t>choice of law</a:t>
            </a:r>
          </a:p>
        </p:txBody>
      </p:sp>
    </p:spTree>
    <p:extLst>
      <p:ext uri="{BB962C8B-B14F-4D97-AF65-F5344CB8AC3E}">
        <p14:creationId xmlns:p14="http://schemas.microsoft.com/office/powerpoint/2010/main" val="311137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479925"/>
          </a:xfrm>
        </p:spPr>
        <p:txBody>
          <a:bodyPr/>
          <a:lstStyle/>
          <a:p>
            <a:pPr eaLnBrk="1" hangingPunct="1"/>
            <a:r>
              <a:rPr lang="en-US" altLang="en-US" smtClean="0"/>
              <a:t>distinguish PJ from</a:t>
            </a:r>
            <a:br>
              <a:rPr lang="en-US" altLang="en-US" smtClean="0"/>
            </a:br>
            <a:r>
              <a:rPr lang="en-US" altLang="en-US" smtClean="0"/>
              <a:t>subject matter jurisdiction</a:t>
            </a:r>
          </a:p>
        </p:txBody>
      </p:sp>
    </p:spTree>
    <p:extLst>
      <p:ext uri="{BB962C8B-B14F-4D97-AF65-F5344CB8AC3E}">
        <p14:creationId xmlns:p14="http://schemas.microsoft.com/office/powerpoint/2010/main" val="537113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860</Words>
  <Application>Microsoft Office PowerPoint</Application>
  <PresentationFormat>Widescreen</PresentationFormat>
  <Paragraphs>61</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Wed., Sep. 6</vt:lpstr>
      <vt:lpstr>P sues a municipality in federal court for damages under 42 U.S.C. § 1983 for violations of his civil rights (also joins state law battery action)  the US SCt has never decided whether a municipality can be sued under § 1983   the federal court concludes that municipalities cannot be sued under § 1983   how is the case dismissed: lack of SMJ or failure to state a claim?</vt:lpstr>
      <vt:lpstr>P and D get into a fight   P wants to sue D in federal court  so P sues D in federal court for violating federal securities law by hitting him in the face (also joins a state law battery action)  failure to state a claim or lack of SMJ?</vt:lpstr>
      <vt:lpstr>- P (NJ) wishes to sue the D Corp. for fraud  - D Corp. has is incorporated in NY with PPB in NY  - P does not want the action removed by the D Corp. to federal court  - so P joins X (NJ), an accountant who was in part responsible for the D Corp.’s misrepresentations, as a defendant  - the ability of the accountant to be liable under the relevant state law is uncertain (i.e. P may fail to state a claim against X)  - the D Corp. removes  - should the federal court remand the case</vt:lpstr>
      <vt:lpstr>Rose v. Giamatti, 721 F. Supp. 906 (S.D. Oh. 1989)   “In fraudulent joinder cases the underlying reason for removal is that there is no factual basis upon which it can be claimed that the resident [!] defendant is jointly liable or where there is such liability there is no purpose to prosecute the action against the resident defendant in good faith….”</vt:lpstr>
      <vt:lpstr>PERSONAL JURISDICTION IN STATE COURT </vt:lpstr>
      <vt:lpstr>relationship between sovereigns</vt:lpstr>
      <vt:lpstr>distinguish PJ from choice of law</vt:lpstr>
      <vt:lpstr>distinguish PJ from subject matter jurisdiction</vt:lpstr>
      <vt:lpstr>distinguish PJ from service/notice</vt:lpstr>
      <vt:lpstr>Pennoyer v Neff (US 1878)</vt:lpstr>
      <vt:lpstr>why learn Pennoyer?</vt:lpstr>
      <vt:lpstr>Mitchell v. Neff  - Mitchell sues Neff for unpaid legal services in Oregon state court - Neff has moved to Cal. - service was by a publication that had practically no circulation outside Oregon - Neff defaults - the Ore. state court attaches Oregon land and sells it in payment of the debt to...Mitchell himself - Mitchell sells it to Pennoyer</vt:lpstr>
      <vt:lpstr>Neff v. Pennoyer - Neff sues Pennoyer in ejectment in federal court in Ore. - diversity case - Pennoyer claims it is his, because it was Mitchell’s, who got it pursuant to the enforcement of a valid Ore. state ct judgment - so Neff is collateral attacking the validity of the judgment in Mitchell v. Neff - was there PJ? - federal trial court says no - US SCt affirms (for different reasons) – no attachment of the property at the initiation of the suit</vt:lpstr>
      <vt:lpstr>dicta: the matter going forward will be governed by the 14th A.  - but not in the present case, because the 14th A. had not been ratified when Mitchell v. Neff occurred  - the question must be answered according to international law (or natural law) on the recognition of foreign judgments (as interpreted by federal courts)</vt:lpstr>
      <vt:lpstr>was it really necessary that the property be attached at the initiation of the suit…?</vt:lpstr>
      <vt:lpstr>- the requirement of attachment for in rem/quasi in rem was soon abandoned, provided that the property is identified at the outset</vt:lpstr>
      <vt:lpstr>challenging PJ</vt:lpstr>
      <vt:lpstr>direct  - motion to dismiss for lack of PJ brought before the court that is wrongly asserting PJ  - motion to set aside judgment brought before the court that wrongly asserted PJ  indirect  - collateral attack   - a challenge of the validity of the judgment of different proceedings on the ground that the court in the proceedings lacked PJ</vt:lpstr>
      <vt:lpstr>what type of challenge occurred in Neff v. Pennoyer?</vt:lpstr>
      <vt:lpstr>was there PJ over Pennoyer in Neff v. Pennoyer?</vt:lpstr>
      <vt:lpstr>effect of limits on PJ being read into the 14th Amendment...</vt:lpstr>
      <vt:lpstr>Amendment XIV. Section 1.   . . . nor shall any State deprive any person of life, liberty, or property, without due process of law… </vt:lpstr>
      <vt:lpstr> direct attack  - P sues D in Oregon state court - D has no connection with Oregon, but Oregon law allows the assertion of PJ over D  Pre-Pennoyer: D has no grounds for a direct attack that could ultimately be entertained by the US SCt – only question is Oregon state law or international law (as interpreted by Oregon state courts)  Post-Pennoyer: D has grounds for a direct attack as a violation of the Due Process Clause of the 14th Amendment and can appeal to the US SCt. </vt:lpstr>
      <vt:lpstr> collateral attack  - P sues D in Oregon state court - D has no connection with Oregon, but Oregon law allows the assertion of PJ over D - D defaults - P sues D on the judgment in California state court  Pre-Pennoyer: D has no grounds for a collateral attack that could ultimately be entertained by the US SCt – only question is Oregon state law or international law (as interpreted by California state courts)  Post-Pennoyer: D has grounds for a collateral attack as a violation of the Due Process Clause of the 14th Amendment and can appeal to the US SCt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suit concerns ownership of property (e.g. quiet title action), BUT binding only on certain named parties</vt:lpstr>
      <vt:lpstr>2) source of PJ is D’s property in state at initiation of suit, but suit does not concern ownership of property  although if P wins, D’s property will be used to execute judgment</vt:lpstr>
      <vt:lpstr>what kind of PJ was Mitchell trying for in Mitchell v. Neff?</vt:lpstr>
      <vt:lpstr>- assume that a court that rendered a judgment had PJ  - why does another court system have to give it any respect?</vt:lpstr>
      <vt:lpstr>- D, a US national residing in NY, is sued by P, an Iranian, in an Iranian court concerning a brawl that D got into with P in NY  - D is tagged while in Iran on a brief trip  - D defaults and a monetary judgment is issued against D  - P then sues upon the judgment in New York state court</vt:lpstr>
      <vt:lpstr>- D, a citizen and resident of NY, is sued by P, a citizen and resident of CA, in California state court concerning a brawl that D got into with P in NY  - D is tagged while in CA on a brief trip  - D defaults and a monetary judgment is issued against D  - P then sues upon the judgment in state court in NY</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D, a citizen and resident of NY, is sued by P, a citizen and resident of CA, in California state court concerning a brawl that D got into with P in NY  - D is tagged while in CA on a brief trip  - D defaults and a monetary judgment is issued against D  - P then sues upon the judgment in federal court in NY</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 D, a citizen and resident of NY, is sued by P, a citizen and resident of CA, in federal court in California concerning a brawl that D got into with P in NY  - D is tagged while in CA on a brief trip  - D defaults and a monetary judgment is issued against D  - P then sues upon the judgment in state court in NY</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but no FF&amp;C obligation if the judgment was invalid for lack of PJ</vt:lpstr>
      <vt:lpstr>distinguish  federal constitutional limits (under the 14th A.) on a state’s assertion of PJ over a defendant  - what a state can do  what a state has chosen to do under its own law </vt:lpstr>
      <vt:lpstr>the Pennoyer framework in action</vt:lpstr>
      <vt:lpstr>- Mitchell, an Oregon resident, sues Neff, a California resident, in Oregon state court for unpaid lawyer’s fees that Neff incurred in Oregon while he was a resident of Oregon  - service of the summons and complaint are delivered to Neff in hand in California  - PJ?</vt:lpstr>
      <vt:lpstr>- Mitchell, an Oregon resident, sues Neff, a California resident, in Oregon state court for unpaid lawyer’s fees that Neff incurred in  Oregon while he was a resident of Oregon  - there is in-hand service of the summons and complaint upon Neff while he is in Oregon on a brief business trip  - PJ?</vt:lpstr>
      <vt:lpstr>- Mitchell, an Oregon resident, sues Neff, a California resident, in Oregon state court for unpaid lawyer’s fees that Neff incurred to Mitchell in California – Neff was never an Oregon resident  - there is in-hand service of the summons and complaint upon Neff while he is in Oregon on a brief business trip  - PJ?</vt:lpstr>
      <vt:lpstr>§ 78. Individual Voluntarily Within The State  A state can exercise through its courts jurisdiction over an individual voluntarily within its territory whether he is permanently or only temporarily there.</vt:lpstr>
      <vt:lpstr>- Pennoyer, an Oregon resident, sues Neff, a California resident, in Oregon state court in order to quiet title to property in Oregon that each claims he owns  - service on Neff is in-hand in California  - PJ? </vt:lpstr>
      <vt:lpstr>§ 101. Jurisdiction Over Land  A state can exercise through its courts jurisdiction over land situated within the territory of the state, although a person owning or claiming an interest in the land is not personally subject to the jurisdiction of the state.</vt:lpstr>
      <vt:lpstr>- Pennoyer, an Oregon resident, brings a suit to quiet title to Oregon property that he claims he owns  - he brings an action in Oregon state court that he hopes will bind everyone in the world  - service is by publication  - it is determined that Pennoyer owns the property  - is Neff, a Californian in California, who has a claim on the property bound by the judgment?</vt:lpstr>
      <vt:lpstr>- Pennoyer, an Oregon resident, sues Neff, a California resident, in Oregon state court for breach of a contract Neff entered into to sell Pennoyer property in California   - Pennoyer gave Neff the money but Neff has not given Pennoyer the property  - Pennoyer asks for an injunction ordering Neff to transfer title to the Cal. property to Pennoyer  - service is in hand on Neff in Oregon</vt:lpstr>
      <vt:lpstr>§ 94. Decree To Be Carried Out In Another State   A state can exercise jurisdiction through its courts to make a decree directing a party subject to the jurisdiction of the court to do an act in another state, provided such act is not contrary to the law of the state in which it is to be performed.</vt:lpstr>
      <vt:lpstr>- Pennoyer, an Oregon resident, sues Neff, a California resident, in Oregon state court for breach of a contract Neff entered into to sell Pennoyer property in California   - Pennoyer gave Neff the money but Neff has not given Pennoyer the property  - Pennoyer asks the court to transfer title to Pennoyer  - service is in hand on Neff in Oregon</vt:lpstr>
      <vt:lpstr>- Mitchell, an Oregon resident, brings an action against Neff in Oregon state court concerning $253.14 in legal fees that were incurred in Alaska  - Neff resides in California  - the Oregon state court attaches property in Oregon owned by Neff worth $300 at the beginning of the suit</vt:lpstr>
      <vt:lpstr>§ 106. Application Of Things To Payment Of Claims  [A] state can exercise through its courts jurisdiction to apply to the satisfaction of a claim, interests in things subject to the jurisdiction of the state, belonging to the person against whom the claim is asserted, although the state has no jurisdiction over him.  </vt:lpstr>
      <vt:lpstr>- Mitchell, an Oregon resident, brings an action against Neff, a California resident, in Oregon state court concerning $253.14 in legal fees  - the personal jurisdictional basis for the suit is $200 property in Oregon owned by Neff  - Neff defaults  - the property is sold and the money given to Mitchell  - Mitchell then brings a suit on the Oregon judgment in California state court to recover the remaining $53.14  - service on Neff is in-hand on California  - what result?</vt:lpstr>
      <vt:lpstr>§ 106. Comment: a. The jurisdiction stated in this Section is commonly exercised through a proceeding begun by an attachment or by a bill in equity. A judgment rendered in such a proceeding is effective solely against interests in tangible things which are within the state. It is not effective against interests in tangible things not within the state, nor is it effective to impose a personal liability upon the person against whom the claim is asserted, if he is not subject to the jurisdiction of the state. </vt:lpstr>
      <vt:lpstr>- Mitchell lures Neff to Oregon with a story that Neff has won a contest - while he is in Oregon, Neff is served for a suit brought by Mitchell in Oregon state court concerning unpaid lawyers fees - Neff chooses to default - under Oregon law, someone can be submitted to personal jurisdiction on the basis of tagging in the state even when the tagging is the result of fraudulent inducement - Mitchell then brings a suit in California state court to execute the Oregon judgment - under California law someone cannot be submitted to personal jurisdiction on the basis of tagging in the state when the tagging is the result of fraudulent inducement - Neff argues that the earlier Oregon judgment is void - what result?</vt:lpstr>
      <vt:lpstr>Full Faith and Credit:   the recognizing jurisdiction must give the judgment the same preclusive effect it would have in the rendering jurisdiction’s courts  e.g. a California court must give the Oregon judgment the same preclusive effect it would have in Oregon state court.</vt:lpstr>
      <vt:lpstr>- Mitchell has Neff tagged in Ore. while he is there for a business trip  - Mitchell’s suit is in Ore. state ct and concerns unpaid lawyers fees  - Neff appears to litigate the merits  - While Neff is there Pennoyer has him served in connection with another unrelated suit, brought in Ore. state ct, concerning a brawl in Cal.  - PJ?</vt:lpstr>
      <vt:lpstr>- Neff is domiciled in Oregon, but is on an extended trip in California  - Mitchell sues Neff in Oregon state court for unpaid lawyers fees incurred in Alaska  - He has Neff served in California  PJ?</vt:lpstr>
      <vt:lpstr>§ 79. Individual Domiciled Within The State   A state can exercise through its courts jurisdiction over an individual domiciled within the state, although he is not present within the state.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71</cp:revision>
  <cp:lastPrinted>2017-09-04T16:56:24Z</cp:lastPrinted>
  <dcterms:created xsi:type="dcterms:W3CDTF">2017-08-27T17:05:13Z</dcterms:created>
  <dcterms:modified xsi:type="dcterms:W3CDTF">2017-09-07T13:32:28Z</dcterms:modified>
</cp:coreProperties>
</file>