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4"/>
  </p:handoutMasterIdLst>
  <p:sldIdLst>
    <p:sldId id="292" r:id="rId2"/>
    <p:sldId id="401" r:id="rId3"/>
    <p:sldId id="402" r:id="rId4"/>
    <p:sldId id="264" r:id="rId5"/>
    <p:sldId id="294" r:id="rId6"/>
    <p:sldId id="295" r:id="rId7"/>
    <p:sldId id="296" r:id="rId8"/>
    <p:sldId id="297" r:id="rId9"/>
    <p:sldId id="298" r:id="rId10"/>
    <p:sldId id="299" r:id="rId11"/>
    <p:sldId id="300" r:id="rId12"/>
    <p:sldId id="301" r:id="rId13"/>
    <p:sldId id="302" r:id="rId14"/>
    <p:sldId id="303" r:id="rId15"/>
    <p:sldId id="272" r:id="rId16"/>
    <p:sldId id="273" r:id="rId17"/>
    <p:sldId id="274" r:id="rId18"/>
    <p:sldId id="276" r:id="rId19"/>
    <p:sldId id="306" r:id="rId20"/>
    <p:sldId id="324" r:id="rId21"/>
    <p:sldId id="326" r:id="rId22"/>
    <p:sldId id="400" r:id="rId23"/>
    <p:sldId id="325" r:id="rId24"/>
    <p:sldId id="403" r:id="rId25"/>
    <p:sldId id="404" r:id="rId26"/>
    <p:sldId id="406" r:id="rId27"/>
    <p:sldId id="405" r:id="rId28"/>
    <p:sldId id="407" r:id="rId29"/>
    <p:sldId id="327" r:id="rId30"/>
    <p:sldId id="397" r:id="rId31"/>
    <p:sldId id="398" r:id="rId32"/>
    <p:sldId id="328" r:id="rId33"/>
    <p:sldId id="329" r:id="rId34"/>
    <p:sldId id="330" r:id="rId35"/>
    <p:sldId id="331" r:id="rId36"/>
    <p:sldId id="332" r:id="rId37"/>
    <p:sldId id="333" r:id="rId38"/>
    <p:sldId id="334" r:id="rId39"/>
    <p:sldId id="335" r:id="rId40"/>
    <p:sldId id="394" r:id="rId41"/>
    <p:sldId id="336" r:id="rId42"/>
    <p:sldId id="395" r:id="rId43"/>
    <p:sldId id="337" r:id="rId44"/>
    <p:sldId id="338" r:id="rId45"/>
    <p:sldId id="396" r:id="rId46"/>
    <p:sldId id="339" r:id="rId47"/>
    <p:sldId id="340" r:id="rId48"/>
    <p:sldId id="341" r:id="rId49"/>
    <p:sldId id="399" r:id="rId50"/>
    <p:sldId id="344" r:id="rId51"/>
    <p:sldId id="345" r:id="rId52"/>
    <p:sldId id="354" r:id="rId53"/>
    <p:sldId id="355" r:id="rId54"/>
    <p:sldId id="356" r:id="rId55"/>
    <p:sldId id="357" r:id="rId56"/>
    <p:sldId id="358" r:id="rId57"/>
    <p:sldId id="359" r:id="rId58"/>
    <p:sldId id="360" r:id="rId59"/>
    <p:sldId id="361" r:id="rId60"/>
    <p:sldId id="362" r:id="rId61"/>
    <p:sldId id="363" r:id="rId62"/>
    <p:sldId id="388" r:id="rId63"/>
    <p:sldId id="389" r:id="rId64"/>
    <p:sldId id="390" r:id="rId65"/>
    <p:sldId id="391" r:id="rId66"/>
    <p:sldId id="392" r:id="rId67"/>
    <p:sldId id="393" r:id="rId68"/>
    <p:sldId id="364" r:id="rId69"/>
    <p:sldId id="365" r:id="rId70"/>
    <p:sldId id="366" r:id="rId71"/>
    <p:sldId id="367" r:id="rId72"/>
    <p:sldId id="368" r:id="rId73"/>
    <p:sldId id="369" r:id="rId74"/>
    <p:sldId id="370" r:id="rId75"/>
    <p:sldId id="371" r:id="rId76"/>
    <p:sldId id="372" r:id="rId77"/>
    <p:sldId id="373" r:id="rId78"/>
    <p:sldId id="374" r:id="rId79"/>
    <p:sldId id="377" r:id="rId80"/>
    <p:sldId id="378" r:id="rId81"/>
    <p:sldId id="386" r:id="rId82"/>
    <p:sldId id="387" r:id="rId8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78" d="100"/>
          <a:sy n="78" d="100"/>
        </p:scale>
        <p:origin x="5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9/4/2017</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2E3B6-981F-4FD3-9999-1597D7F5861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2E3B6-981F-4FD3-9999-1597D7F58619}" type="datetimeFigureOut">
              <a:rPr lang="en-US" smtClean="0"/>
              <a:t>9/4/2017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2E3B6-981F-4FD3-9999-1597D7F58619}" type="datetimeFigureOut">
              <a:rPr lang="en-US" smtClean="0"/>
              <a:t>9/4/2017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Sep. </a:t>
            </a:r>
            <a:r>
              <a:rPr lang="en-US" altLang="en-US" dirty="0"/>
              <a:t>4</a:t>
            </a:r>
            <a:endParaRPr lang="en-US" altLang="en-US" dirty="0" smtClean="0"/>
          </a:p>
        </p:txBody>
      </p:sp>
    </p:spTree>
    <p:extLst>
      <p:ext uri="{BB962C8B-B14F-4D97-AF65-F5344CB8AC3E}">
        <p14:creationId xmlns:p14="http://schemas.microsoft.com/office/powerpoint/2010/main" val="30964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43697" y="274638"/>
            <a:ext cx="9667103" cy="6202362"/>
          </a:xfrm>
        </p:spPr>
        <p:txBody>
          <a:bodyPr/>
          <a:lstStyle/>
          <a:p>
            <a:pPr eaLnBrk="1" hangingPunct="1"/>
            <a:r>
              <a:rPr lang="en-US" altLang="en-US" dirty="0" smtClean="0"/>
              <a:t>P (Texas) assigns 1/10 of its contract right against D (New York) (worth $8,000 if the action prevails) to X (New York) for $1,000</a:t>
            </a:r>
            <a:br>
              <a:rPr lang="en-US" altLang="en-US" dirty="0" smtClean="0"/>
            </a:br>
            <a:r>
              <a:rPr lang="en-US" altLang="en-US" dirty="0" smtClean="0"/>
              <a:t/>
            </a:r>
            <a:br>
              <a:rPr lang="en-US" altLang="en-US" dirty="0" smtClean="0"/>
            </a:br>
            <a:r>
              <a:rPr lang="en-US" altLang="en-US" dirty="0" smtClean="0"/>
              <a:t>P and X sue D in state court in Texas</a:t>
            </a:r>
            <a:br>
              <a:rPr lang="en-US" altLang="en-US" dirty="0" smtClean="0"/>
            </a:br>
            <a:r>
              <a:rPr lang="en-US" altLang="en-US" dirty="0" smtClean="0"/>
              <a:t/>
            </a:r>
            <a:br>
              <a:rPr lang="en-US" altLang="en-US" dirty="0" smtClean="0"/>
            </a:br>
            <a:r>
              <a:rPr lang="en-US" altLang="en-US" dirty="0" smtClean="0"/>
              <a:t>May D remove to federal court?</a:t>
            </a:r>
            <a:br>
              <a:rPr lang="en-US" altLang="en-US" dirty="0" smtClean="0"/>
            </a:br>
            <a:endParaRPr lang="en-US" altLang="en-US" dirty="0" smtClean="0"/>
          </a:p>
        </p:txBody>
      </p:sp>
    </p:spTree>
    <p:extLst>
      <p:ext uri="{BB962C8B-B14F-4D97-AF65-F5344CB8AC3E}">
        <p14:creationId xmlns:p14="http://schemas.microsoft.com/office/powerpoint/2010/main" val="367720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35675"/>
          </a:xfrm>
        </p:spPr>
        <p:txBody>
          <a:bodyPr/>
          <a:lstStyle/>
          <a:p>
            <a:r>
              <a:rPr lang="en-US" dirty="0"/>
              <a:t>a</a:t>
            </a:r>
            <a:r>
              <a:rPr lang="en-US" dirty="0" smtClean="0"/>
              <a:t>dding defendants to defeat diversity</a:t>
            </a:r>
            <a:endParaRPr lang="en-US" dirty="0"/>
          </a:p>
        </p:txBody>
      </p:sp>
    </p:spTree>
    <p:extLst>
      <p:ext uri="{BB962C8B-B14F-4D97-AF65-F5344CB8AC3E}">
        <p14:creationId xmlns:p14="http://schemas.microsoft.com/office/powerpoint/2010/main" val="848996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9492" y="152400"/>
            <a:ext cx="11825416" cy="6705600"/>
          </a:xfrm>
        </p:spPr>
        <p:txBody>
          <a:bodyPr>
            <a:normAutofit/>
          </a:bodyPr>
          <a:lstStyle/>
          <a:p>
            <a:pPr eaLnBrk="1" hangingPunct="1"/>
            <a:r>
              <a:rPr lang="en-CA" altLang="en-US" sz="4000" dirty="0" smtClean="0"/>
              <a:t>- P (NJ) wishes to sue the D Corp. for fraud</a:t>
            </a:r>
            <a:br>
              <a:rPr lang="en-CA" altLang="en-US" sz="4000" dirty="0" smtClean="0"/>
            </a:br>
            <a:r>
              <a:rPr lang="en-US" altLang="en-US" sz="4000" dirty="0" smtClean="0"/>
              <a:t/>
            </a:r>
            <a:br>
              <a:rPr lang="en-US" altLang="en-US" sz="4000" dirty="0" smtClean="0"/>
            </a:br>
            <a:r>
              <a:rPr lang="en-US" altLang="en-US" sz="4000" dirty="0" smtClean="0"/>
              <a:t>- </a:t>
            </a:r>
            <a:r>
              <a:rPr lang="en-CA" altLang="en-US" sz="4000" dirty="0" smtClean="0"/>
              <a:t>D Corp. has is incorporated in NY with PPB in NY</a:t>
            </a:r>
            <a:br>
              <a:rPr lang="en-CA" altLang="en-US" sz="4000" dirty="0" smtClean="0"/>
            </a:br>
            <a:r>
              <a:rPr lang="en-US" altLang="en-US" sz="4000" dirty="0" smtClean="0"/>
              <a:t/>
            </a:r>
            <a:br>
              <a:rPr lang="en-US" altLang="en-US" sz="4000" dirty="0" smtClean="0"/>
            </a:br>
            <a:r>
              <a:rPr lang="en-US" altLang="en-US" sz="4000" dirty="0" smtClean="0"/>
              <a:t>- </a:t>
            </a:r>
            <a:r>
              <a:rPr lang="en-CA" altLang="en-US" sz="4000" dirty="0" smtClean="0"/>
              <a:t>P does not want the action removed by the D Corp. to federal court</a:t>
            </a:r>
            <a:br>
              <a:rPr lang="en-CA" altLang="en-US" sz="4000" dirty="0" smtClean="0"/>
            </a:br>
            <a:r>
              <a:rPr lang="en-US" altLang="en-US" sz="4000" dirty="0" smtClean="0"/>
              <a:t/>
            </a:r>
            <a:br>
              <a:rPr lang="en-US" altLang="en-US" sz="4000" dirty="0" smtClean="0"/>
            </a:br>
            <a:r>
              <a:rPr lang="en-US" altLang="en-US" sz="4000" dirty="0" smtClean="0"/>
              <a:t>- So </a:t>
            </a:r>
            <a:r>
              <a:rPr lang="en-CA" altLang="en-US" sz="4000" dirty="0" smtClean="0"/>
              <a:t>P joins X (NJ), an accountant who was in part responsible for the D Corp.’s misrepresentations, as a defendant </a:t>
            </a:r>
            <a:br>
              <a:rPr lang="en-CA" altLang="en-US" sz="4000" dirty="0" smtClean="0"/>
            </a:br>
            <a:r>
              <a:rPr lang="en-US" altLang="en-US" sz="4000" dirty="0" smtClean="0"/>
              <a:t/>
            </a:r>
            <a:br>
              <a:rPr lang="en-US" altLang="en-US" sz="4000" dirty="0" smtClean="0"/>
            </a:br>
            <a:r>
              <a:rPr lang="en-US" altLang="en-US" sz="4000" dirty="0" smtClean="0"/>
              <a:t>- </a:t>
            </a:r>
            <a:r>
              <a:rPr lang="en-CA" altLang="en-US" sz="4000" dirty="0" smtClean="0"/>
              <a:t>Can the D Corp. successfully remove? </a:t>
            </a:r>
            <a:endParaRPr lang="en-US" altLang="en-US" sz="4000" dirty="0" smtClean="0"/>
          </a:p>
        </p:txBody>
      </p:sp>
    </p:spTree>
    <p:extLst>
      <p:ext uri="{BB962C8B-B14F-4D97-AF65-F5344CB8AC3E}">
        <p14:creationId xmlns:p14="http://schemas.microsoft.com/office/powerpoint/2010/main" val="3439272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790348"/>
          </a:xfrm>
        </p:spPr>
        <p:txBody>
          <a:bodyPr/>
          <a:lstStyle/>
          <a:p>
            <a:r>
              <a:rPr lang="en-US" dirty="0"/>
              <a:t>f</a:t>
            </a:r>
            <a:r>
              <a:rPr lang="en-US" dirty="0" smtClean="0"/>
              <a:t>raudulent joinder</a:t>
            </a:r>
            <a:endParaRPr lang="en-US" dirty="0"/>
          </a:p>
        </p:txBody>
      </p:sp>
    </p:spTree>
    <p:extLst>
      <p:ext uri="{BB962C8B-B14F-4D97-AF65-F5344CB8AC3E}">
        <p14:creationId xmlns:p14="http://schemas.microsoft.com/office/powerpoint/2010/main" val="36750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76238" y="274638"/>
            <a:ext cx="11206162" cy="6278562"/>
          </a:xfrm>
        </p:spPr>
        <p:txBody>
          <a:bodyPr>
            <a:normAutofit/>
          </a:bodyPr>
          <a:lstStyle/>
          <a:p>
            <a:r>
              <a:rPr lang="en-US" altLang="en-US" dirty="0" smtClean="0"/>
              <a:t>Rose v. </a:t>
            </a:r>
            <a:r>
              <a:rPr lang="en-US" altLang="en-US" dirty="0" err="1" smtClean="0"/>
              <a:t>Giamatti</a:t>
            </a:r>
            <a:r>
              <a:rPr lang="en-US" altLang="en-US" dirty="0" smtClean="0"/>
              <a:t>, </a:t>
            </a:r>
            <a:r>
              <a:rPr lang="it-IT" altLang="en-US" dirty="0" smtClean="0"/>
              <a:t>721 </a:t>
            </a:r>
            <a:r>
              <a:rPr lang="it-IT" altLang="en-US" dirty="0" err="1"/>
              <a:t>F</a:t>
            </a:r>
            <a:r>
              <a:rPr lang="it-IT" altLang="en-US" dirty="0"/>
              <a:t>. </a:t>
            </a:r>
            <a:r>
              <a:rPr lang="it-IT" altLang="en-US" dirty="0" err="1"/>
              <a:t>Supp</a:t>
            </a:r>
            <a:r>
              <a:rPr lang="it-IT" altLang="en-US" dirty="0"/>
              <a:t>. 906 (</a:t>
            </a:r>
            <a:r>
              <a:rPr lang="it-IT" altLang="en-US" dirty="0" smtClean="0"/>
              <a:t>S.D. Oh. </a:t>
            </a:r>
            <a:r>
              <a:rPr lang="it-IT" altLang="en-US" dirty="0"/>
              <a:t>1989) </a:t>
            </a:r>
            <a:r>
              <a:rPr lang="en-US" altLang="en-US" dirty="0" smtClean="0"/>
              <a:t/>
            </a:r>
            <a:br>
              <a:rPr lang="en-US" altLang="en-US" dirty="0" smtClean="0"/>
            </a:br>
            <a:r>
              <a:rPr lang="en-US" altLang="en-US" dirty="0"/>
              <a:t/>
            </a:r>
            <a:br>
              <a:rPr lang="en-US" altLang="en-US" dirty="0"/>
            </a:br>
            <a:r>
              <a:rPr lang="en-US" altLang="en-US" dirty="0" smtClean="0"/>
              <a:t>“In fraudulent joinder cases the underlying reason for removal is that there is no factual basis upon which it can be claimed that the resident [!] defendant is jointly liable or where there is such liability there is no purpose to prosecute the action against the resident defendant in good faith….”</a:t>
            </a:r>
          </a:p>
        </p:txBody>
      </p:sp>
    </p:spTree>
    <p:extLst>
      <p:ext uri="{BB962C8B-B14F-4D97-AF65-F5344CB8AC3E}">
        <p14:creationId xmlns:p14="http://schemas.microsoft.com/office/powerpoint/2010/main" val="2547706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889685" y="1063626"/>
            <a:ext cx="10466173" cy="4651375"/>
          </a:xfrm>
        </p:spPr>
        <p:txBody>
          <a:bodyPr>
            <a:normAutofit fontScale="90000"/>
          </a:bodyPr>
          <a:lstStyle/>
          <a:p>
            <a:pPr algn="l" eaLnBrk="1" hangingPunct="1"/>
            <a:r>
              <a:rPr lang="en-US" altLang="en-US" dirty="0" smtClean="0"/>
              <a:t>A (Nev.) sues B (France) and C (</a:t>
            </a:r>
            <a:r>
              <a:rPr lang="en-US" altLang="en-US" dirty="0" err="1" smtClean="0"/>
              <a:t>Oreg</a:t>
            </a:r>
            <a:r>
              <a:rPr lang="en-US" altLang="en-US" dirty="0" smtClean="0"/>
              <a:t>.) in Nevada state court for battery</a:t>
            </a:r>
            <a:br>
              <a:rPr lang="en-US" altLang="en-US" dirty="0" smtClean="0"/>
            </a:br>
            <a:r>
              <a:rPr lang="en-US" altLang="en-US" dirty="0"/>
              <a:t/>
            </a:r>
            <a:br>
              <a:rPr lang="en-US" altLang="en-US" dirty="0"/>
            </a:br>
            <a:r>
              <a:rPr lang="en-US" altLang="en-US" dirty="0" smtClean="0"/>
              <a:t>A asks for $80k each from B and C</a:t>
            </a:r>
            <a:br>
              <a:rPr lang="en-US" altLang="en-US" dirty="0" smtClean="0"/>
            </a:br>
            <a:r>
              <a:rPr lang="en-US" altLang="en-US" dirty="0"/>
              <a:t/>
            </a:r>
            <a:br>
              <a:rPr lang="en-US" altLang="en-US" dirty="0"/>
            </a:br>
            <a:r>
              <a:rPr lang="en-US" altLang="en-US" dirty="0" smtClean="0"/>
              <a:t>B wants to remove but C refuses</a:t>
            </a:r>
            <a:br>
              <a:rPr lang="en-US" altLang="en-US" dirty="0" smtClean="0"/>
            </a:br>
            <a:r>
              <a:rPr lang="en-US" altLang="en-US" dirty="0"/>
              <a:t/>
            </a:r>
            <a:br>
              <a:rPr lang="en-US" altLang="en-US" dirty="0"/>
            </a:br>
            <a:r>
              <a:rPr lang="en-US" altLang="en-US" dirty="0" smtClean="0"/>
              <a:t>may the case be successfully removed to the D. Nev.?</a:t>
            </a:r>
            <a:br>
              <a:rPr lang="en-US" altLang="en-US" dirty="0" smtClean="0"/>
            </a:br>
            <a:endParaRPr lang="en-US" altLang="en-US" dirty="0" smtClean="0"/>
          </a:p>
        </p:txBody>
      </p:sp>
    </p:spTree>
    <p:extLst>
      <p:ext uri="{BB962C8B-B14F-4D97-AF65-F5344CB8AC3E}">
        <p14:creationId xmlns:p14="http://schemas.microsoft.com/office/powerpoint/2010/main" val="3772033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229600" cy="4651375"/>
          </a:xfrm>
        </p:spPr>
        <p:txBody>
          <a:bodyPr>
            <a:normAutofit fontScale="90000"/>
          </a:bodyPr>
          <a:lstStyle/>
          <a:p>
            <a:pPr algn="l" eaLnBrk="1" hangingPunct="1"/>
            <a:r>
              <a:rPr lang="en-US" altLang="en-US" smtClean="0"/>
              <a:t>1446(b)(2)(A) </a:t>
            </a:r>
            <a:br>
              <a:rPr lang="en-US" altLang="en-US" smtClean="0"/>
            </a:br>
            <a:r>
              <a:rPr lang="en-US" altLang="en-US" smtClean="0"/>
              <a:t>When a civil action is removed solely under section 1441(a), all defendants who have been properly joined and served must join in or consent to the removal of the action.</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364887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33600" y="1063626"/>
            <a:ext cx="7048500" cy="4422775"/>
          </a:xfrm>
        </p:spPr>
        <p:txBody>
          <a:bodyPr>
            <a:normAutofit/>
          </a:bodyPr>
          <a:lstStyle/>
          <a:p>
            <a:pPr algn="l" eaLnBrk="1" hangingPunct="1"/>
            <a:r>
              <a:rPr lang="en-US" altLang="en-US" dirty="0" smtClean="0"/>
              <a:t>we will speak of counterclaims in connection with removal later</a:t>
            </a:r>
          </a:p>
        </p:txBody>
      </p:sp>
    </p:spTree>
    <p:extLst>
      <p:ext uri="{BB962C8B-B14F-4D97-AF65-F5344CB8AC3E}">
        <p14:creationId xmlns:p14="http://schemas.microsoft.com/office/powerpoint/2010/main" val="598016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28800" y="1063626"/>
            <a:ext cx="8305800" cy="4594225"/>
          </a:xfrm>
        </p:spPr>
        <p:txBody>
          <a:bodyPr>
            <a:normAutofit fontScale="90000"/>
          </a:bodyPr>
          <a:lstStyle/>
          <a:p>
            <a:pPr algn="l" eaLnBrk="1" hangingPunct="1"/>
            <a:r>
              <a:rPr lang="en-US" altLang="en-US" smtClean="0"/>
              <a:t>1441(f) The court to which such civil action is removed is not precluded from hearing and determining any claim in such civil action because the State court from which such civil action is removed did not have jurisdiction over that claim</a:t>
            </a:r>
            <a:br>
              <a:rPr lang="en-US" altLang="en-US" smtClean="0"/>
            </a:br>
            <a:endParaRPr lang="en-US" altLang="en-US" smtClean="0"/>
          </a:p>
        </p:txBody>
      </p:sp>
    </p:spTree>
    <p:extLst>
      <p:ext uri="{BB962C8B-B14F-4D97-AF65-F5344CB8AC3E}">
        <p14:creationId xmlns:p14="http://schemas.microsoft.com/office/powerpoint/2010/main" val="3216228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958" y="365125"/>
            <a:ext cx="10587842" cy="6172241"/>
          </a:xfrm>
        </p:spPr>
        <p:txBody>
          <a:bodyPr/>
          <a:lstStyle/>
          <a:p>
            <a:r>
              <a:rPr lang="en-US" dirty="0" err="1" smtClean="0"/>
              <a:t>Avitts</a:t>
            </a:r>
            <a:r>
              <a:rPr lang="en-US" dirty="0" smtClean="0"/>
              <a:t> v. Amoco Production Co. (5</a:t>
            </a:r>
            <a:r>
              <a:rPr lang="en-US" baseline="30000" dirty="0" smtClean="0"/>
              <a:t>th</a:t>
            </a:r>
            <a:r>
              <a:rPr lang="en-US" dirty="0" smtClean="0"/>
              <a:t> Cir. 1995)</a:t>
            </a:r>
            <a:endParaRPr lang="en-US" dirty="0"/>
          </a:p>
        </p:txBody>
      </p:sp>
    </p:spTree>
    <p:extLst>
      <p:ext uri="{BB962C8B-B14F-4D97-AF65-F5344CB8AC3E}">
        <p14:creationId xmlns:p14="http://schemas.microsoft.com/office/powerpoint/2010/main" val="332677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616" y="365125"/>
            <a:ext cx="10501184" cy="5899751"/>
          </a:xfrm>
        </p:spPr>
        <p:txBody>
          <a:bodyPr/>
          <a:lstStyle/>
          <a:p>
            <a:r>
              <a:rPr lang="en-US" dirty="0"/>
              <a:t>r</a:t>
            </a:r>
            <a:r>
              <a:rPr lang="en-US" dirty="0" smtClean="0"/>
              <a:t>eview session every Monday from now on</a:t>
            </a:r>
            <a:endParaRPr lang="en-US" dirty="0"/>
          </a:p>
        </p:txBody>
      </p:sp>
    </p:spTree>
    <p:extLst>
      <p:ext uri="{BB962C8B-B14F-4D97-AF65-F5344CB8AC3E}">
        <p14:creationId xmlns:p14="http://schemas.microsoft.com/office/powerpoint/2010/main" val="3243091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1063626"/>
            <a:ext cx="6286500" cy="4537075"/>
          </a:xfrm>
        </p:spPr>
        <p:txBody>
          <a:bodyPr/>
          <a:lstStyle/>
          <a:p>
            <a:pPr eaLnBrk="1" hangingPunct="1"/>
            <a:r>
              <a:rPr lang="en-US" altLang="en-US" smtClean="0"/>
              <a:t>procedure for removal</a:t>
            </a:r>
          </a:p>
        </p:txBody>
      </p:sp>
    </p:spTree>
    <p:extLst>
      <p:ext uri="{BB962C8B-B14F-4D97-AF65-F5344CB8AC3E}">
        <p14:creationId xmlns:p14="http://schemas.microsoft.com/office/powerpoint/2010/main" val="3627608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0692897" cy="6108103"/>
          </a:xfrm>
        </p:spPr>
        <p:txBody>
          <a:bodyPr/>
          <a:lstStyle/>
          <a:p>
            <a:r>
              <a:rPr lang="en-US" dirty="0" smtClean="0"/>
              <a:t>timing</a:t>
            </a:r>
            <a:endParaRPr lang="en-US" dirty="0"/>
          </a:p>
        </p:txBody>
      </p:sp>
    </p:spTree>
    <p:extLst>
      <p:ext uri="{BB962C8B-B14F-4D97-AF65-F5344CB8AC3E}">
        <p14:creationId xmlns:p14="http://schemas.microsoft.com/office/powerpoint/2010/main" val="2162964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lstStyle/>
          <a:p>
            <a:r>
              <a:rPr lang="en-US" dirty="0" smtClean="0"/>
              <a:t>P sues D in state court under state battery law and federal civil rights law</a:t>
            </a:r>
            <a:br>
              <a:rPr lang="en-US" dirty="0" smtClean="0"/>
            </a:br>
            <a:r>
              <a:rPr lang="en-US" dirty="0" smtClean="0"/>
              <a:t/>
            </a:r>
            <a:br>
              <a:rPr lang="en-US" dirty="0" smtClean="0"/>
            </a:br>
            <a:r>
              <a:rPr lang="en-US" dirty="0" smtClean="0"/>
              <a:t>33 days after the complaint was filed in state court and 27 days after it was served on D, D files a notice removal in federal court</a:t>
            </a:r>
            <a:br>
              <a:rPr lang="en-US" dirty="0" smtClean="0"/>
            </a:br>
            <a:r>
              <a:rPr lang="en-US" dirty="0"/>
              <a:t/>
            </a:r>
            <a:br>
              <a:rPr lang="en-US" dirty="0"/>
            </a:br>
            <a:r>
              <a:rPr lang="en-US" dirty="0" smtClean="0"/>
              <a:t>too late?</a:t>
            </a:r>
            <a:endParaRPr lang="en-US" dirty="0"/>
          </a:p>
        </p:txBody>
      </p:sp>
    </p:spTree>
    <p:extLst>
      <p:ext uri="{BB962C8B-B14F-4D97-AF65-F5344CB8AC3E}">
        <p14:creationId xmlns:p14="http://schemas.microsoft.com/office/powerpoint/2010/main" val="3456303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86497"/>
            <a:ext cx="12192000" cy="6771503"/>
          </a:xfrm>
        </p:spPr>
        <p:txBody>
          <a:bodyPr>
            <a:normAutofit/>
          </a:bodyPr>
          <a:lstStyle/>
          <a:p>
            <a:pPr algn="l"/>
            <a:r>
              <a:rPr lang="en-US" altLang="en-US" sz="3600" dirty="0"/>
              <a:t>§ 1446. Procedure for removal of civil actions</a:t>
            </a:r>
            <a:br>
              <a:rPr lang="en-US" altLang="en-US" sz="3600" dirty="0"/>
            </a:br>
            <a:r>
              <a:rPr lang="en-US" altLang="en-US" sz="3600" dirty="0" smtClean="0"/>
              <a:t>…</a:t>
            </a:r>
            <a:br>
              <a:rPr lang="en-US" altLang="en-US" sz="3600" dirty="0" smtClean="0"/>
            </a:br>
            <a:r>
              <a:rPr lang="en-US" altLang="en-US" sz="3600" dirty="0" smtClean="0"/>
              <a:t>(b) Requirements; generally.--(1) The notice of removal of a civil action or proceeding </a:t>
            </a:r>
            <a:r>
              <a:rPr lang="en-US" altLang="en-US" sz="3600" dirty="0"/>
              <a:t>shall be filed within 30 days after the receipt by the defendant, through service or otherwise, of a copy of the initial pleading setting forth the claim for relief upon which such action or proceeding is based, or within 30 days after the service of summons upon the defendant if such initial pleading has then been filed in court and is not required to be served on the defendant, whichever period is shorter.…</a:t>
            </a:r>
            <a:br>
              <a:rPr lang="en-US" altLang="en-US" sz="3600" dirty="0"/>
            </a:br>
            <a:endParaRPr lang="en-US" altLang="en-US" sz="3600" dirty="0"/>
          </a:p>
        </p:txBody>
      </p:sp>
    </p:spTree>
    <p:extLst>
      <p:ext uri="{BB962C8B-B14F-4D97-AF65-F5344CB8AC3E}">
        <p14:creationId xmlns:p14="http://schemas.microsoft.com/office/powerpoint/2010/main" val="2017879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lstStyle/>
          <a:p>
            <a:r>
              <a:rPr lang="en-US" dirty="0" smtClean="0"/>
              <a:t>P sues D1 and D2 in state court under state battery law and federal civil rights law</a:t>
            </a:r>
            <a:br>
              <a:rPr lang="en-US" dirty="0" smtClean="0"/>
            </a:br>
            <a:r>
              <a:rPr lang="en-US" dirty="0" smtClean="0"/>
              <a:t/>
            </a:r>
            <a:br>
              <a:rPr lang="en-US" dirty="0" smtClean="0"/>
            </a:br>
            <a:r>
              <a:rPr lang="en-US" dirty="0" smtClean="0"/>
              <a:t>D1 is served 3 days before D2. 30 days after D2 is served, D2 wants to remove. </a:t>
            </a:r>
            <a:br>
              <a:rPr lang="en-US" dirty="0" smtClean="0"/>
            </a:br>
            <a:r>
              <a:rPr lang="en-US" dirty="0"/>
              <a:t/>
            </a:r>
            <a:br>
              <a:rPr lang="en-US" dirty="0"/>
            </a:br>
            <a:r>
              <a:rPr lang="en-US" dirty="0" smtClean="0"/>
              <a:t>too late?</a:t>
            </a:r>
            <a:endParaRPr lang="en-US" dirty="0"/>
          </a:p>
        </p:txBody>
      </p:sp>
    </p:spTree>
    <p:extLst>
      <p:ext uri="{BB962C8B-B14F-4D97-AF65-F5344CB8AC3E}">
        <p14:creationId xmlns:p14="http://schemas.microsoft.com/office/powerpoint/2010/main" val="1237607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98605"/>
          </a:xfrm>
        </p:spPr>
        <p:txBody>
          <a:bodyPr>
            <a:normAutofit fontScale="90000"/>
          </a:bodyPr>
          <a:lstStyle/>
          <a:p>
            <a:r>
              <a:rPr lang="en-US" altLang="en-US" dirty="0" smtClean="0"/>
              <a:t>1446(b)(2)</a:t>
            </a:r>
            <a:br>
              <a:rPr lang="en-US" altLang="en-US" dirty="0" smtClean="0"/>
            </a:br>
            <a:r>
              <a:rPr lang="en-US" altLang="en-US" dirty="0" smtClean="0"/>
              <a:t>…(B</a:t>
            </a:r>
            <a:r>
              <a:rPr lang="en-US" altLang="en-US" dirty="0"/>
              <a:t>) Each defendant shall have 30 days after receipt by or service on that defendant of the initial pleading or summons described in paragraph (1) to file the notice of removal</a:t>
            </a:r>
            <a:r>
              <a:rPr lang="en-US" altLang="en-US" dirty="0" smtClean="0"/>
              <a:t>.</a:t>
            </a:r>
            <a:br>
              <a:rPr lang="en-US" altLang="en-US" dirty="0" smtClean="0"/>
            </a:br>
            <a:r>
              <a:rPr lang="en-US" altLang="en-US" dirty="0"/>
              <a:t>(C) If defendants are served at different times, and a later-served defendant files a notice of removal, any earlier-served defendant may consent to the removal even though that earlier-served defendant did not previously initiate or consent to removal.</a:t>
            </a:r>
            <a:br>
              <a:rPr lang="en-US" altLang="en-US" dirty="0"/>
            </a:br>
            <a:endParaRPr lang="en-US" dirty="0"/>
          </a:p>
        </p:txBody>
      </p:sp>
    </p:spTree>
    <p:extLst>
      <p:ext uri="{BB962C8B-B14F-4D97-AF65-F5344CB8AC3E}">
        <p14:creationId xmlns:p14="http://schemas.microsoft.com/office/powerpoint/2010/main" val="1397401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259492"/>
            <a:ext cx="10970741" cy="6054811"/>
          </a:xfrm>
        </p:spPr>
        <p:txBody>
          <a:bodyPr>
            <a:normAutofit fontScale="90000"/>
          </a:bodyPr>
          <a:lstStyle/>
          <a:p>
            <a:r>
              <a:rPr lang="en-US" dirty="0" smtClean="0"/>
              <a:t>P sues D in state court under state battery law</a:t>
            </a:r>
            <a:br>
              <a:rPr lang="en-US" dirty="0" smtClean="0"/>
            </a:br>
            <a:r>
              <a:rPr lang="en-US" dirty="0" smtClean="0"/>
              <a:t/>
            </a:r>
            <a:br>
              <a:rPr lang="en-US" dirty="0" smtClean="0"/>
            </a:br>
            <a:r>
              <a:rPr lang="en-US" dirty="0" smtClean="0"/>
              <a:t>one and a half years after D is served, P amends his complaint to include a federal civil rights action</a:t>
            </a:r>
            <a:br>
              <a:rPr lang="en-US" dirty="0" smtClean="0"/>
            </a:br>
            <a:r>
              <a:rPr lang="en-US" dirty="0"/>
              <a:t/>
            </a:r>
            <a:br>
              <a:rPr lang="en-US" dirty="0"/>
            </a:br>
            <a:r>
              <a:rPr lang="en-US" dirty="0" smtClean="0"/>
              <a:t>within 30 days of service of the amended complaint, D seeks to remove</a:t>
            </a:r>
            <a:br>
              <a:rPr lang="en-US" dirty="0" smtClean="0"/>
            </a:br>
            <a:r>
              <a:rPr lang="en-US" dirty="0"/>
              <a:t/>
            </a:r>
            <a:br>
              <a:rPr lang="en-US" dirty="0"/>
            </a:br>
            <a:r>
              <a:rPr lang="en-US" dirty="0" smtClean="0"/>
              <a:t>too late?</a:t>
            </a:r>
            <a:endParaRPr lang="en-US" dirty="0"/>
          </a:p>
        </p:txBody>
      </p:sp>
    </p:spTree>
    <p:extLst>
      <p:ext uri="{BB962C8B-B14F-4D97-AF65-F5344CB8AC3E}">
        <p14:creationId xmlns:p14="http://schemas.microsoft.com/office/powerpoint/2010/main" val="1635383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197709"/>
            <a:ext cx="11254946" cy="6301946"/>
          </a:xfrm>
        </p:spPr>
        <p:txBody>
          <a:bodyPr>
            <a:normAutofit/>
          </a:bodyPr>
          <a:lstStyle/>
          <a:p>
            <a:r>
              <a:rPr lang="en-US" altLang="en-US" sz="2400" dirty="0" smtClean="0"/>
              <a:t>1446(b)</a:t>
            </a:r>
            <a:br>
              <a:rPr lang="en-US" altLang="en-US" sz="2400" dirty="0" smtClean="0"/>
            </a:br>
            <a:r>
              <a:rPr lang="en-US" altLang="en-US" sz="2400" dirty="0" smtClean="0"/>
              <a:t>…</a:t>
            </a:r>
            <a:br>
              <a:rPr lang="en-US" altLang="en-US" sz="2400" dirty="0" smtClean="0"/>
            </a:br>
            <a:r>
              <a:rPr lang="en-US" altLang="en-US" sz="2400" dirty="0" smtClean="0"/>
              <a:t>	(3</a:t>
            </a:r>
            <a:r>
              <a:rPr lang="en-US" altLang="en-US" sz="2400" dirty="0"/>
              <a:t>) Except as provided in subsection (c), if the case stated by the initial pleading is not removable, a notice of removal may be filed within 30 days after receipt by the defendant, through service or otherwise, of a copy of an amended pleading, motion, order or other paper from which it may first be ascertained that the case is one which is or has become removable</a:t>
            </a:r>
            <a:r>
              <a:rPr lang="en-US" altLang="en-US" sz="2400" dirty="0" smtClean="0"/>
              <a:t>.</a:t>
            </a:r>
            <a:br>
              <a:rPr lang="en-US" altLang="en-US" sz="2400" dirty="0" smtClean="0"/>
            </a:br>
            <a:r>
              <a:rPr lang="en-US" altLang="en-US" sz="2400" dirty="0"/>
              <a:t/>
            </a:r>
            <a:br>
              <a:rPr lang="en-US" altLang="en-US" sz="2400" dirty="0"/>
            </a:br>
            <a:r>
              <a:rPr lang="en-US" altLang="en-US" sz="2400" dirty="0"/>
              <a:t>(c) Requirements; removal based on diversity of citizenship</a:t>
            </a:r>
            <a:r>
              <a:rPr lang="en-US" altLang="en-US" sz="2400" dirty="0" smtClean="0"/>
              <a:t>.—</a:t>
            </a:r>
            <a:br>
              <a:rPr lang="en-US" altLang="en-US" sz="2400" dirty="0" smtClean="0"/>
            </a:br>
            <a:r>
              <a:rPr lang="en-US" altLang="en-US" sz="2400" dirty="0" smtClean="0"/>
              <a:t>	(</a:t>
            </a:r>
            <a:r>
              <a:rPr lang="en-US" altLang="en-US" sz="2400" dirty="0"/>
              <a:t>1) A case may not be removed under subsection (b)(3) on the basis of jurisdiction conferred by section 1332 more than 1 year after commencement of the action, unless the district court finds that the plaintiff has acted in bad faith in order to prevent a defendant from removing the </a:t>
            </a:r>
            <a:r>
              <a:rPr lang="en-US" altLang="en-US" sz="2400" dirty="0" smtClean="0"/>
              <a:t>action</a:t>
            </a:r>
            <a:br>
              <a:rPr lang="en-US" altLang="en-US" sz="2400" dirty="0" smtClean="0"/>
            </a:br>
            <a:r>
              <a:rPr lang="en-US" altLang="en-US" sz="2400" dirty="0" smtClean="0"/>
              <a:t>....</a:t>
            </a:r>
            <a:r>
              <a:rPr lang="en-US" altLang="en-US" sz="2400" dirty="0"/>
              <a:t/>
            </a:r>
            <a:br>
              <a:rPr lang="en-US" altLang="en-US" sz="2400" dirty="0"/>
            </a:br>
            <a:r>
              <a:rPr lang="en-US" altLang="en-US" sz="2400" dirty="0" smtClean="0"/>
              <a:t>		(</a:t>
            </a:r>
            <a:r>
              <a:rPr lang="en-US" altLang="en-US" sz="2400" dirty="0"/>
              <a:t>B) If the notice of removal is filed more than 1 year after commencement of the action and the district court finds that the plaintiff deliberately failed to disclose the actual amount in controversy to prevent removal, that finding shall be deemed bad faith under paragraph (1</a:t>
            </a:r>
            <a:r>
              <a:rPr lang="en-US" altLang="en-US" sz="2400" dirty="0" smtClean="0"/>
              <a:t>).</a:t>
            </a:r>
            <a:endParaRPr lang="en-US" sz="2400" dirty="0"/>
          </a:p>
        </p:txBody>
      </p:sp>
    </p:spTree>
    <p:extLst>
      <p:ext uri="{BB962C8B-B14F-4D97-AF65-F5344CB8AC3E}">
        <p14:creationId xmlns:p14="http://schemas.microsoft.com/office/powerpoint/2010/main" val="2464428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lstStyle/>
          <a:p>
            <a:r>
              <a:rPr lang="en-US" dirty="0"/>
              <a:t>w</a:t>
            </a:r>
            <a:r>
              <a:rPr lang="en-US" dirty="0" smtClean="0"/>
              <a:t>aiving objections to non-removability</a:t>
            </a:r>
            <a:endParaRPr lang="en-US" dirty="0"/>
          </a:p>
        </p:txBody>
      </p:sp>
    </p:spTree>
    <p:extLst>
      <p:ext uri="{BB962C8B-B14F-4D97-AF65-F5344CB8AC3E}">
        <p14:creationId xmlns:p14="http://schemas.microsoft.com/office/powerpoint/2010/main" val="101046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193714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58" y="365125"/>
            <a:ext cx="10513541" cy="6010961"/>
          </a:xfrm>
        </p:spPr>
        <p:txBody>
          <a:bodyPr/>
          <a:lstStyle/>
          <a:p>
            <a:r>
              <a:rPr lang="en-US" dirty="0"/>
              <a:t>w</a:t>
            </a:r>
            <a:r>
              <a:rPr lang="en-US" dirty="0" smtClean="0"/>
              <a:t>hat statutory materials are you responsible for?</a:t>
            </a:r>
            <a:endParaRPr lang="en-US" dirty="0"/>
          </a:p>
        </p:txBody>
      </p:sp>
    </p:spTree>
    <p:extLst>
      <p:ext uri="{BB962C8B-B14F-4D97-AF65-F5344CB8AC3E}">
        <p14:creationId xmlns:p14="http://schemas.microsoft.com/office/powerpoint/2010/main" val="3252562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545" y="365125"/>
            <a:ext cx="10584255" cy="5745964"/>
          </a:xfrm>
        </p:spPr>
        <p:txBody>
          <a:bodyPr/>
          <a:lstStyle/>
          <a:p>
            <a:r>
              <a:rPr lang="en-US" dirty="0"/>
              <a:t>r</a:t>
            </a:r>
            <a:r>
              <a:rPr lang="en-US" dirty="0" smtClean="0"/>
              <a:t>elationship between sovereigns</a:t>
            </a:r>
            <a:endParaRPr lang="en-US" dirty="0"/>
          </a:p>
        </p:txBody>
      </p:sp>
    </p:spTree>
    <p:extLst>
      <p:ext uri="{BB962C8B-B14F-4D97-AF65-F5344CB8AC3E}">
        <p14:creationId xmlns:p14="http://schemas.microsoft.com/office/powerpoint/2010/main" val="621263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331" y="365125"/>
            <a:ext cx="10620469" cy="6126210"/>
          </a:xfrm>
        </p:spPr>
        <p:txBody>
          <a:bodyPr/>
          <a:lstStyle/>
          <a:p>
            <a:r>
              <a:rPr lang="en-US" dirty="0" smtClean="0"/>
              <a:t>P (NY) and his landlord D (NY) have a dispute about the rent for his New York apartment</a:t>
            </a:r>
            <a:br>
              <a:rPr lang="en-US" dirty="0" smtClean="0"/>
            </a:br>
            <a:r>
              <a:rPr lang="en-US" dirty="0"/>
              <a:t/>
            </a:r>
            <a:br>
              <a:rPr lang="en-US" dirty="0"/>
            </a:br>
            <a:r>
              <a:rPr lang="en-US" dirty="0" smtClean="0"/>
              <a:t>P sues D in Iran (D has </a:t>
            </a:r>
            <a:r>
              <a:rPr lang="en-US" smtClean="0"/>
              <a:t>no connection to Iran)</a:t>
            </a:r>
            <a:r>
              <a:rPr lang="en-US" dirty="0" smtClean="0"/>
              <a:t/>
            </a:r>
            <a:br>
              <a:rPr lang="en-US" dirty="0" smtClean="0"/>
            </a:br>
            <a:r>
              <a:rPr lang="en-US" dirty="0"/>
              <a:t/>
            </a:r>
            <a:br>
              <a:rPr lang="en-US" dirty="0"/>
            </a:br>
            <a:r>
              <a:rPr lang="en-US" dirty="0" smtClean="0"/>
              <a:t>D fails to appear and a default judgment is issued against D</a:t>
            </a:r>
            <a:endParaRPr lang="en-US" dirty="0"/>
          </a:p>
        </p:txBody>
      </p:sp>
    </p:spTree>
    <p:extLst>
      <p:ext uri="{BB962C8B-B14F-4D97-AF65-F5344CB8AC3E}">
        <p14:creationId xmlns:p14="http://schemas.microsoft.com/office/powerpoint/2010/main" val="7177407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952750" y="1063626"/>
            <a:ext cx="6229350" cy="4765675"/>
          </a:xfrm>
        </p:spPr>
        <p:txBody>
          <a:bodyPr/>
          <a:lstStyle/>
          <a:p>
            <a:pPr eaLnBrk="1" hangingPunct="1"/>
            <a:r>
              <a:rPr lang="en-US" altLang="en-US" smtClean="0"/>
              <a:t>distinguish PJ from</a:t>
            </a:r>
            <a:br>
              <a:rPr lang="en-US" altLang="en-US" smtClean="0"/>
            </a:br>
            <a:r>
              <a:rPr lang="en-US" altLang="en-US" smtClean="0"/>
              <a:t>choice of law</a:t>
            </a:r>
          </a:p>
        </p:txBody>
      </p:sp>
    </p:spTree>
    <p:extLst>
      <p:ext uri="{BB962C8B-B14F-4D97-AF65-F5344CB8AC3E}">
        <p14:creationId xmlns:p14="http://schemas.microsoft.com/office/powerpoint/2010/main" val="3111376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00200" y="1063626"/>
            <a:ext cx="8763000" cy="4651375"/>
          </a:xfrm>
        </p:spPr>
        <p:txBody>
          <a:bodyPr/>
          <a:lstStyle/>
          <a:p>
            <a:pPr algn="l" eaLnBrk="1" hangingPunct="1"/>
            <a:r>
              <a:rPr lang="en-US" altLang="en-US" dirty="0" smtClean="0"/>
              <a:t>- P and D are New Yorkers who get in a brawl in New York</a:t>
            </a:r>
            <a:br>
              <a:rPr lang="en-US" altLang="en-US" dirty="0" smtClean="0"/>
            </a:br>
            <a:r>
              <a:rPr lang="en-US" altLang="en-US" dirty="0" smtClean="0"/>
              <a:t>- D is in Oregon on business trip</a:t>
            </a:r>
            <a:br>
              <a:rPr lang="en-US" altLang="en-US" dirty="0" smtClean="0"/>
            </a:br>
            <a:r>
              <a:rPr lang="en-US" altLang="en-US" dirty="0" smtClean="0"/>
              <a:t>- P sues D in Oregon state court</a:t>
            </a:r>
            <a:br>
              <a:rPr lang="en-US" altLang="en-US" dirty="0" smtClean="0"/>
            </a:br>
            <a:r>
              <a:rPr lang="en-US" altLang="en-US" dirty="0" smtClean="0"/>
              <a:t>- D is served in Oregon with summons and complaint</a:t>
            </a:r>
            <a:br>
              <a:rPr lang="en-US" altLang="en-US" dirty="0" smtClean="0"/>
            </a:br>
            <a:endParaRPr lang="en-US" altLang="en-US" dirty="0" smtClean="0"/>
          </a:p>
        </p:txBody>
      </p:sp>
    </p:spTree>
    <p:extLst>
      <p:ext uri="{BB962C8B-B14F-4D97-AF65-F5344CB8AC3E}">
        <p14:creationId xmlns:p14="http://schemas.microsoft.com/office/powerpoint/2010/main" val="1722610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479925"/>
          </a:xfrm>
        </p:spPr>
        <p:txBody>
          <a:bodyPr/>
          <a:lstStyle/>
          <a:p>
            <a:pPr eaLnBrk="1" hangingPunct="1"/>
            <a:r>
              <a:rPr lang="en-US" altLang="en-US" smtClean="0"/>
              <a:t>distinguish PJ from</a:t>
            </a:r>
            <a:br>
              <a:rPr lang="en-US" altLang="en-US" smtClean="0"/>
            </a:br>
            <a:r>
              <a:rPr lang="en-US" altLang="en-US" smtClean="0"/>
              <a:t>subject matter jurisdiction</a:t>
            </a:r>
          </a:p>
        </p:txBody>
      </p:sp>
    </p:spTree>
    <p:extLst>
      <p:ext uri="{BB962C8B-B14F-4D97-AF65-F5344CB8AC3E}">
        <p14:creationId xmlns:p14="http://schemas.microsoft.com/office/powerpoint/2010/main" val="537113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41120" y="426720"/>
            <a:ext cx="9022080" cy="6010656"/>
          </a:xfrm>
        </p:spPr>
        <p:txBody>
          <a:bodyPr>
            <a:normAutofit/>
          </a:bodyPr>
          <a:lstStyle/>
          <a:p>
            <a:r>
              <a:rPr lang="en-US" altLang="en-US" dirty="0" smtClean="0"/>
              <a:t>- P (NY) slips and falls in D’s (Germany) store in Germany</a:t>
            </a:r>
            <a:br>
              <a:rPr lang="en-US" altLang="en-US" dirty="0" smtClean="0"/>
            </a:br>
            <a:r>
              <a:rPr lang="en-US" altLang="en-US" dirty="0" smtClean="0"/>
              <a:t>- D has no connection with US </a:t>
            </a:r>
            <a:br>
              <a:rPr lang="en-US" altLang="en-US" dirty="0" smtClean="0"/>
            </a:br>
            <a:r>
              <a:rPr lang="en-US" altLang="en-US" dirty="0" smtClean="0"/>
              <a:t>- P sues D in in federal court in New York asking for $100,000</a:t>
            </a:r>
            <a:br>
              <a:rPr lang="en-US" altLang="en-US" dirty="0" smtClean="0"/>
            </a:br>
            <a:r>
              <a:rPr lang="en-US" altLang="en-US" dirty="0" smtClean="0"/>
              <a:t>- D is served in Germany with the summons and complaint</a:t>
            </a:r>
          </a:p>
        </p:txBody>
      </p:sp>
    </p:spTree>
    <p:extLst>
      <p:ext uri="{BB962C8B-B14F-4D97-AF65-F5344CB8AC3E}">
        <p14:creationId xmlns:p14="http://schemas.microsoft.com/office/powerpoint/2010/main" val="38968864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952750" y="1063626"/>
            <a:ext cx="6229350" cy="4479925"/>
          </a:xfrm>
        </p:spPr>
        <p:txBody>
          <a:bodyPr/>
          <a:lstStyle/>
          <a:p>
            <a:pPr eaLnBrk="1" hangingPunct="1"/>
            <a:r>
              <a:rPr lang="en-US" altLang="en-US" smtClean="0"/>
              <a:t>distinguish PJ from</a:t>
            </a:r>
            <a:br>
              <a:rPr lang="en-US" altLang="en-US" smtClean="0"/>
            </a:br>
            <a:r>
              <a:rPr lang="en-US" altLang="en-US" smtClean="0"/>
              <a:t>service/notice</a:t>
            </a:r>
          </a:p>
        </p:txBody>
      </p:sp>
    </p:spTree>
    <p:extLst>
      <p:ext uri="{BB962C8B-B14F-4D97-AF65-F5344CB8AC3E}">
        <p14:creationId xmlns:p14="http://schemas.microsoft.com/office/powerpoint/2010/main" val="1581262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209800" y="1143001"/>
            <a:ext cx="7200900" cy="4708525"/>
          </a:xfrm>
        </p:spPr>
        <p:txBody>
          <a:bodyPr/>
          <a:lstStyle/>
          <a:p>
            <a:pPr algn="l" eaLnBrk="1" hangingPunct="1"/>
            <a:r>
              <a:rPr lang="en-US" altLang="en-US" dirty="0" smtClean="0"/>
              <a:t>- P and D are New Yorkers who get in a brawl in New York</a:t>
            </a:r>
            <a:br>
              <a:rPr lang="en-US" altLang="en-US" dirty="0" smtClean="0"/>
            </a:br>
            <a:r>
              <a:rPr lang="en-US" altLang="en-US" dirty="0" smtClean="0"/>
              <a:t>- P sues D in Oregon state court</a:t>
            </a:r>
            <a:br>
              <a:rPr lang="en-US" altLang="en-US" dirty="0" smtClean="0"/>
            </a:br>
            <a:r>
              <a:rPr lang="en-US" altLang="en-US" dirty="0" smtClean="0"/>
              <a:t>- D is served in New York with summons and complaint</a:t>
            </a:r>
            <a:br>
              <a:rPr lang="en-US" altLang="en-US" dirty="0" smtClean="0"/>
            </a:br>
            <a:endParaRPr lang="en-US" altLang="en-US" dirty="0" smtClean="0"/>
          </a:p>
        </p:txBody>
      </p:sp>
    </p:spTree>
    <p:extLst>
      <p:ext uri="{BB962C8B-B14F-4D97-AF65-F5344CB8AC3E}">
        <p14:creationId xmlns:p14="http://schemas.microsoft.com/office/powerpoint/2010/main" val="3260944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354762"/>
          </a:xfrm>
        </p:spPr>
        <p:txBody>
          <a:bodyPr/>
          <a:lstStyle/>
          <a:p>
            <a:pPr algn="l"/>
            <a:r>
              <a:rPr lang="en-US" altLang="en-US" smtClean="0"/>
              <a:t>- P and D are New Yorkers who get in a brawl in New York</a:t>
            </a:r>
            <a:br>
              <a:rPr lang="en-US" altLang="en-US" smtClean="0"/>
            </a:br>
            <a:r>
              <a:rPr lang="en-US" altLang="en-US" smtClean="0"/>
              <a:t>- P sues D in New York state court</a:t>
            </a:r>
            <a:br>
              <a:rPr lang="en-US" altLang="en-US" smtClean="0"/>
            </a:br>
            <a:r>
              <a:rPr lang="en-US" altLang="en-US" smtClean="0"/>
              <a:t>- P serves D by taking the summons and complaint and flushing it down the toilet </a:t>
            </a:r>
          </a:p>
        </p:txBody>
      </p:sp>
    </p:spTree>
    <p:extLst>
      <p:ext uri="{BB962C8B-B14F-4D97-AF65-F5344CB8AC3E}">
        <p14:creationId xmlns:p14="http://schemas.microsoft.com/office/powerpoint/2010/main" val="2319122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651375"/>
          </a:xfrm>
        </p:spPr>
        <p:txBody>
          <a:bodyPr/>
          <a:lstStyle/>
          <a:p>
            <a:pPr eaLnBrk="1" hangingPunct="1"/>
            <a:r>
              <a:rPr lang="en-US" altLang="en-US" smtClean="0"/>
              <a:t>Pennoyer v Neff (US 1878)</a:t>
            </a:r>
          </a:p>
        </p:txBody>
      </p:sp>
    </p:spTree>
    <p:extLst>
      <p:ext uri="{BB962C8B-B14F-4D97-AF65-F5344CB8AC3E}">
        <p14:creationId xmlns:p14="http://schemas.microsoft.com/office/powerpoint/2010/main" val="1572826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594225"/>
          </a:xfrm>
        </p:spPr>
        <p:txBody>
          <a:bodyPr/>
          <a:lstStyle/>
          <a:p>
            <a:pPr eaLnBrk="1" hangingPunct="1"/>
            <a:r>
              <a:rPr lang="en-US" altLang="en-US" smtClean="0"/>
              <a:t>removal</a:t>
            </a:r>
          </a:p>
        </p:txBody>
      </p:sp>
    </p:spTree>
    <p:extLst>
      <p:ext uri="{BB962C8B-B14F-4D97-AF65-F5344CB8AC3E}">
        <p14:creationId xmlns:p14="http://schemas.microsoft.com/office/powerpoint/2010/main" val="41413027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384" y="365125"/>
            <a:ext cx="10611416" cy="6008515"/>
          </a:xfrm>
        </p:spPr>
        <p:txBody>
          <a:bodyPr/>
          <a:lstStyle/>
          <a:p>
            <a:r>
              <a:rPr lang="en-US" dirty="0"/>
              <a:t>w</a:t>
            </a:r>
            <a:r>
              <a:rPr lang="en-US" dirty="0" smtClean="0"/>
              <a:t>hat happened in Mitchell v. Neff?</a:t>
            </a:r>
            <a:endParaRPr lang="en-US" dirty="0"/>
          </a:p>
        </p:txBody>
      </p:sp>
    </p:spTree>
    <p:extLst>
      <p:ext uri="{BB962C8B-B14F-4D97-AF65-F5344CB8AC3E}">
        <p14:creationId xmlns:p14="http://schemas.microsoft.com/office/powerpoint/2010/main" val="680154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278562"/>
          </a:xfrm>
        </p:spPr>
        <p:txBody>
          <a:bodyPr/>
          <a:lstStyle/>
          <a:p>
            <a:pPr algn="l"/>
            <a:r>
              <a:rPr lang="en-US" altLang="en-US" sz="3200" dirty="0"/>
              <a:t>Mitchell v. Neff</a:t>
            </a:r>
            <a:br>
              <a:rPr lang="en-US" altLang="en-US" sz="3200" dirty="0"/>
            </a:br>
            <a:r>
              <a:rPr lang="en-US" altLang="en-US" sz="3200" dirty="0"/>
              <a:t/>
            </a:r>
            <a:br>
              <a:rPr lang="en-US" altLang="en-US" sz="3200" dirty="0"/>
            </a:br>
            <a:r>
              <a:rPr lang="en-US" altLang="en-US" sz="3200" dirty="0"/>
              <a:t>- Mitchell sues Neff for unpaid legal services in Oregon state court</a:t>
            </a:r>
            <a:br>
              <a:rPr lang="en-US" altLang="en-US" sz="3200" dirty="0"/>
            </a:br>
            <a:r>
              <a:rPr lang="en-US" altLang="en-US" sz="3200" dirty="0"/>
              <a:t>- Neff has moved to Cal.</a:t>
            </a:r>
            <a:br>
              <a:rPr lang="en-US" altLang="en-US" sz="3200" dirty="0"/>
            </a:br>
            <a:r>
              <a:rPr lang="en-US" altLang="en-US" sz="3200" dirty="0" smtClean="0"/>
              <a:t>- </a:t>
            </a:r>
            <a:r>
              <a:rPr lang="en-US" altLang="en-US" sz="3200" dirty="0"/>
              <a:t>service was by a publication that had practically no circulation outside Oregon</a:t>
            </a:r>
            <a:br>
              <a:rPr lang="en-US" altLang="en-US" sz="3200" dirty="0"/>
            </a:br>
            <a:r>
              <a:rPr lang="en-US" altLang="en-US" sz="3200" dirty="0"/>
              <a:t>- Neff defaults</a:t>
            </a:r>
            <a:br>
              <a:rPr lang="en-US" altLang="en-US" sz="3200" dirty="0"/>
            </a:br>
            <a:r>
              <a:rPr lang="en-US" altLang="en-US" sz="3200" dirty="0"/>
              <a:t>- the Ore. </a:t>
            </a:r>
            <a:r>
              <a:rPr lang="en-US" altLang="en-US" sz="3200" dirty="0" smtClean="0"/>
              <a:t>state </a:t>
            </a:r>
            <a:r>
              <a:rPr lang="en-US" altLang="en-US" sz="3200" dirty="0"/>
              <a:t>court attaches </a:t>
            </a:r>
            <a:r>
              <a:rPr lang="en-US" altLang="en-US" sz="3200" dirty="0" smtClean="0"/>
              <a:t>Oregon land and </a:t>
            </a:r>
            <a:r>
              <a:rPr lang="en-US" altLang="en-US" sz="3200" dirty="0"/>
              <a:t>sells it in payment of the debt to...Mitchell himself</a:t>
            </a:r>
            <a:br>
              <a:rPr lang="en-US" altLang="en-US" sz="3200" dirty="0"/>
            </a:br>
            <a:r>
              <a:rPr lang="en-US" altLang="en-US" sz="3200" dirty="0"/>
              <a:t>- Mitchell sells it to </a:t>
            </a:r>
            <a:r>
              <a:rPr lang="en-US" altLang="en-US" sz="3200" dirty="0" err="1"/>
              <a:t>Pennoyer</a:t>
            </a:r>
            <a:endParaRPr lang="en-US" altLang="en-US" sz="3200" dirty="0"/>
          </a:p>
        </p:txBody>
      </p:sp>
    </p:spTree>
    <p:extLst>
      <p:ext uri="{BB962C8B-B14F-4D97-AF65-F5344CB8AC3E}">
        <p14:creationId xmlns:p14="http://schemas.microsoft.com/office/powerpoint/2010/main" val="2879590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384" y="365125"/>
            <a:ext cx="10611416" cy="6008515"/>
          </a:xfrm>
        </p:spPr>
        <p:txBody>
          <a:bodyPr/>
          <a:lstStyle/>
          <a:p>
            <a:r>
              <a:rPr lang="en-US" dirty="0"/>
              <a:t>w</a:t>
            </a:r>
            <a:r>
              <a:rPr lang="en-US" dirty="0" smtClean="0"/>
              <a:t>hat happened in Neff v. </a:t>
            </a:r>
            <a:r>
              <a:rPr lang="en-US" dirty="0" err="1"/>
              <a:t>P</a:t>
            </a:r>
            <a:r>
              <a:rPr lang="en-US" dirty="0" err="1" smtClean="0"/>
              <a:t>ennoyer</a:t>
            </a:r>
            <a:r>
              <a:rPr lang="en-US" dirty="0" smtClean="0"/>
              <a:t>?</a:t>
            </a:r>
            <a:endParaRPr lang="en-US" dirty="0"/>
          </a:p>
        </p:txBody>
      </p:sp>
    </p:spTree>
    <p:extLst>
      <p:ext uri="{BB962C8B-B14F-4D97-AF65-F5344CB8AC3E}">
        <p14:creationId xmlns:p14="http://schemas.microsoft.com/office/powerpoint/2010/main" val="2820919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1069" y="274638"/>
            <a:ext cx="10410731" cy="6430962"/>
          </a:xfrm>
        </p:spPr>
        <p:txBody>
          <a:bodyPr>
            <a:normAutofit fontScale="90000"/>
          </a:bodyPr>
          <a:lstStyle/>
          <a:p>
            <a:pPr algn="l"/>
            <a:r>
              <a:rPr lang="en-US" altLang="en-US" sz="3600" dirty="0"/>
              <a:t>Neff v. </a:t>
            </a:r>
            <a:r>
              <a:rPr lang="en-US" altLang="en-US" sz="3600" dirty="0" err="1"/>
              <a:t>Pennoyer</a:t>
            </a:r>
            <a:r>
              <a:rPr lang="en-US" altLang="en-US" sz="3600" dirty="0"/>
              <a:t/>
            </a:r>
            <a:br>
              <a:rPr lang="en-US" altLang="en-US" sz="3600" dirty="0"/>
            </a:br>
            <a:r>
              <a:rPr lang="en-US" altLang="en-US" sz="3600" dirty="0"/>
              <a:t>- Neff </a:t>
            </a:r>
            <a:r>
              <a:rPr lang="en-US" altLang="en-US" sz="3600" dirty="0" smtClean="0"/>
              <a:t>sues </a:t>
            </a:r>
            <a:r>
              <a:rPr lang="en-US" altLang="en-US" sz="3600" dirty="0" err="1"/>
              <a:t>Pennoyer</a:t>
            </a:r>
            <a:r>
              <a:rPr lang="en-US" altLang="en-US" sz="3600" dirty="0"/>
              <a:t> in ejectment in federal court in Ore.</a:t>
            </a:r>
            <a:br>
              <a:rPr lang="en-US" altLang="en-US" sz="3600" dirty="0"/>
            </a:br>
            <a:r>
              <a:rPr lang="en-US" altLang="en-US" sz="3600" dirty="0"/>
              <a:t>- diversity case</a:t>
            </a:r>
            <a:br>
              <a:rPr lang="en-US" altLang="en-US" sz="3600" dirty="0"/>
            </a:br>
            <a:r>
              <a:rPr lang="en-US" altLang="en-US" sz="3600" dirty="0"/>
              <a:t>- </a:t>
            </a:r>
            <a:r>
              <a:rPr lang="en-US" altLang="en-US" sz="3600" dirty="0" err="1"/>
              <a:t>Pennoyer</a:t>
            </a:r>
            <a:r>
              <a:rPr lang="en-US" altLang="en-US" sz="3600" dirty="0"/>
              <a:t> claims it is his, because it was Mitchell’s, who got it pursuant to the enforcement of a valid Ore. </a:t>
            </a:r>
            <a:r>
              <a:rPr lang="en-US" altLang="en-US" sz="3600" dirty="0" smtClean="0"/>
              <a:t>state </a:t>
            </a:r>
            <a:r>
              <a:rPr lang="en-US" altLang="en-US" sz="3600" dirty="0" err="1"/>
              <a:t>ct</a:t>
            </a:r>
            <a:r>
              <a:rPr lang="en-US" altLang="en-US" sz="3600" dirty="0"/>
              <a:t> judgment</a:t>
            </a:r>
            <a:br>
              <a:rPr lang="en-US" altLang="en-US" sz="3600" dirty="0"/>
            </a:br>
            <a:r>
              <a:rPr lang="en-US" altLang="en-US" sz="3600" dirty="0"/>
              <a:t>- so Neff is collateral attacking the validity of the judgment in Mitchell v. Neff</a:t>
            </a:r>
            <a:br>
              <a:rPr lang="en-US" altLang="en-US" sz="3600" dirty="0"/>
            </a:br>
            <a:r>
              <a:rPr lang="en-US" altLang="en-US" sz="3600" dirty="0"/>
              <a:t>- was there PJ?</a:t>
            </a:r>
            <a:br>
              <a:rPr lang="en-US" altLang="en-US" sz="3600" dirty="0"/>
            </a:br>
            <a:r>
              <a:rPr lang="en-US" altLang="en-US" sz="3600" dirty="0"/>
              <a:t>- federal trial court says no</a:t>
            </a:r>
            <a:br>
              <a:rPr lang="en-US" altLang="en-US" sz="3600" dirty="0"/>
            </a:br>
            <a:r>
              <a:rPr lang="en-US" altLang="en-US" sz="3600" dirty="0"/>
              <a:t>- US </a:t>
            </a:r>
            <a:r>
              <a:rPr lang="en-US" altLang="en-US" sz="3600" dirty="0" err="1"/>
              <a:t>SCt</a:t>
            </a:r>
            <a:r>
              <a:rPr lang="en-US" altLang="en-US" sz="3600" dirty="0"/>
              <a:t> affirms (for different reasons</a:t>
            </a:r>
            <a:r>
              <a:rPr lang="en-US" altLang="en-US" sz="3600" dirty="0" smtClean="0"/>
              <a:t>) – no attachment of the property at the initiation of the suit</a:t>
            </a:r>
            <a:endParaRPr lang="en-US" altLang="en-US" sz="3600" dirty="0"/>
          </a:p>
        </p:txBody>
      </p:sp>
    </p:spTree>
    <p:extLst>
      <p:ext uri="{BB962C8B-B14F-4D97-AF65-F5344CB8AC3E}">
        <p14:creationId xmlns:p14="http://schemas.microsoft.com/office/powerpoint/2010/main" val="7752374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52600" y="76200"/>
            <a:ext cx="8915400" cy="6705600"/>
          </a:xfrm>
        </p:spPr>
        <p:txBody>
          <a:bodyPr/>
          <a:lstStyle/>
          <a:p>
            <a:pPr algn="l"/>
            <a:r>
              <a:rPr lang="en-US" altLang="en-US" sz="3200" dirty="0" smtClean="0"/>
              <a:t>dicta</a:t>
            </a:r>
            <a:r>
              <a:rPr lang="en-US" altLang="en-US" sz="3200" dirty="0"/>
              <a:t>: the matter going forward will be governed by the 14</a:t>
            </a:r>
            <a:r>
              <a:rPr lang="en-US" altLang="en-US" sz="3200" baseline="30000" dirty="0"/>
              <a:t>th</a:t>
            </a:r>
            <a:r>
              <a:rPr lang="en-US" altLang="en-US" sz="3200" dirty="0"/>
              <a:t> A</a:t>
            </a:r>
            <a:r>
              <a:rPr lang="en-US" altLang="en-US" sz="3200" dirty="0" smtClean="0"/>
              <a:t>.</a:t>
            </a:r>
            <a:br>
              <a:rPr lang="en-US" altLang="en-US" sz="3200" dirty="0" smtClean="0"/>
            </a:br>
            <a:r>
              <a:rPr lang="en-US" altLang="en-US" sz="3200" dirty="0"/>
              <a:t/>
            </a:r>
            <a:br>
              <a:rPr lang="en-US" altLang="en-US" sz="3200" dirty="0"/>
            </a:br>
            <a:r>
              <a:rPr lang="en-US" altLang="en-US" sz="3200" dirty="0"/>
              <a:t>- but not in the present case, because the 14</a:t>
            </a:r>
            <a:r>
              <a:rPr lang="en-US" altLang="en-US" sz="3200" baseline="30000" dirty="0"/>
              <a:t>th</a:t>
            </a:r>
            <a:r>
              <a:rPr lang="en-US" altLang="en-US" sz="3200" dirty="0"/>
              <a:t> A. had not been ratified when Mitchell v. Neff </a:t>
            </a:r>
            <a:r>
              <a:rPr lang="en-US" altLang="en-US" sz="3200" dirty="0" smtClean="0"/>
              <a:t>occurred</a:t>
            </a:r>
            <a:br>
              <a:rPr lang="en-US" altLang="en-US" sz="3200" dirty="0" smtClean="0"/>
            </a:br>
            <a:r>
              <a:rPr lang="en-US" altLang="en-US" sz="3200" dirty="0"/>
              <a:t/>
            </a:r>
            <a:br>
              <a:rPr lang="en-US" altLang="en-US" sz="3200" dirty="0"/>
            </a:br>
            <a:r>
              <a:rPr lang="en-US" altLang="en-US" sz="3200" dirty="0"/>
              <a:t>- the question must be answered according to international </a:t>
            </a:r>
            <a:r>
              <a:rPr lang="en-US" altLang="en-US" sz="3200" dirty="0" smtClean="0"/>
              <a:t>law (or natural law) </a:t>
            </a:r>
            <a:r>
              <a:rPr lang="en-US" altLang="en-US" sz="3200" dirty="0"/>
              <a:t>on the recognition of foreign judgments (as interpreted by federal courts</a:t>
            </a:r>
            <a:r>
              <a:rPr lang="en-US" altLang="en-US" sz="3200" dirty="0" smtClean="0"/>
              <a:t>)</a:t>
            </a:r>
            <a:endParaRPr lang="en-US" altLang="en-US" sz="3200" dirty="0"/>
          </a:p>
        </p:txBody>
      </p:sp>
    </p:spTree>
    <p:extLst>
      <p:ext uri="{BB962C8B-B14F-4D97-AF65-F5344CB8AC3E}">
        <p14:creationId xmlns:p14="http://schemas.microsoft.com/office/powerpoint/2010/main" val="28639731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15" y="365125"/>
            <a:ext cx="10792485" cy="6089996"/>
          </a:xfrm>
        </p:spPr>
        <p:txBody>
          <a:bodyPr/>
          <a:lstStyle/>
          <a:p>
            <a:r>
              <a:rPr lang="en-US" dirty="0"/>
              <a:t>w</a:t>
            </a:r>
            <a:r>
              <a:rPr lang="en-US" dirty="0" smtClean="0"/>
              <a:t>as it really necessary that the property be attached at the initiation of the suit…?</a:t>
            </a:r>
            <a:endParaRPr lang="en-US" dirty="0"/>
          </a:p>
        </p:txBody>
      </p:sp>
    </p:spTree>
    <p:extLst>
      <p:ext uri="{BB962C8B-B14F-4D97-AF65-F5344CB8AC3E}">
        <p14:creationId xmlns:p14="http://schemas.microsoft.com/office/powerpoint/2010/main" val="193724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1063626"/>
            <a:ext cx="6229350" cy="4479925"/>
          </a:xfrm>
        </p:spPr>
        <p:txBody>
          <a:bodyPr/>
          <a:lstStyle/>
          <a:p>
            <a:pPr eaLnBrk="1" hangingPunct="1"/>
            <a:r>
              <a:rPr lang="en-US" altLang="en-US" smtClean="0"/>
              <a:t>distinguish PJ from</a:t>
            </a:r>
            <a:br>
              <a:rPr lang="en-US" altLang="en-US" smtClean="0"/>
            </a:br>
            <a:r>
              <a:rPr lang="en-US" altLang="en-US" smtClean="0"/>
              <a:t>forms of preliminary relief</a:t>
            </a:r>
          </a:p>
        </p:txBody>
      </p:sp>
    </p:spTree>
    <p:extLst>
      <p:ext uri="{BB962C8B-B14F-4D97-AF65-F5344CB8AC3E}">
        <p14:creationId xmlns:p14="http://schemas.microsoft.com/office/powerpoint/2010/main" val="1992420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274638"/>
            <a:ext cx="8305800" cy="6354762"/>
          </a:xfrm>
        </p:spPr>
        <p:txBody>
          <a:bodyPr/>
          <a:lstStyle/>
          <a:p>
            <a:pPr algn="l"/>
            <a:r>
              <a:rPr lang="en-US" altLang="en-US" dirty="0" smtClean="0"/>
              <a:t>- Mitchell sues Neff in state court in Oregon</a:t>
            </a:r>
            <a:br>
              <a:rPr lang="en-US" altLang="en-US" dirty="0" smtClean="0"/>
            </a:br>
            <a:r>
              <a:rPr lang="en-US" altLang="en-US" dirty="0" smtClean="0"/>
              <a:t>- the source of PJ is property Neff has in Oregon, identified at the initiation of the lawsuit</a:t>
            </a:r>
            <a:br>
              <a:rPr lang="en-US" altLang="en-US" dirty="0" smtClean="0"/>
            </a:br>
            <a:r>
              <a:rPr lang="en-US" altLang="en-US" dirty="0" smtClean="0"/>
              <a:t>- it does not look like Neff is at risk of selling is property to escape jurisdiction, so the court refrains from attaching the property</a:t>
            </a:r>
          </a:p>
        </p:txBody>
      </p:sp>
    </p:spTree>
    <p:extLst>
      <p:ext uri="{BB962C8B-B14F-4D97-AF65-F5344CB8AC3E}">
        <p14:creationId xmlns:p14="http://schemas.microsoft.com/office/powerpoint/2010/main" val="38802230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5"/>
            <a:ext cx="10927080" cy="6108827"/>
          </a:xfrm>
        </p:spPr>
        <p:txBody>
          <a:bodyPr/>
          <a:lstStyle/>
          <a:p>
            <a:r>
              <a:rPr lang="en-US" altLang="en-US" dirty="0"/>
              <a:t>- the requirement </a:t>
            </a:r>
            <a:r>
              <a:rPr lang="en-US" altLang="en-US" dirty="0" smtClean="0"/>
              <a:t>of attachment for in rem/quasi in rem was soon abandoned</a:t>
            </a:r>
            <a:r>
              <a:rPr lang="en-US" altLang="en-US" dirty="0"/>
              <a:t>, provided that the property is </a:t>
            </a:r>
            <a:r>
              <a:rPr lang="en-US" altLang="en-US" i="1" dirty="0"/>
              <a:t>identified</a:t>
            </a:r>
            <a:r>
              <a:rPr lang="en-US" altLang="en-US" dirty="0"/>
              <a:t> at the outset</a:t>
            </a:r>
            <a:endParaRPr lang="en-US" dirty="0"/>
          </a:p>
        </p:txBody>
      </p:sp>
    </p:spTree>
    <p:extLst>
      <p:ext uri="{BB962C8B-B14F-4D97-AF65-F5344CB8AC3E}">
        <p14:creationId xmlns:p14="http://schemas.microsoft.com/office/powerpoint/2010/main" val="1855431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smtClean="0"/>
              <a:t>Amendment XIV.</a:t>
            </a:r>
            <a:br>
              <a:rPr lang="en-US" altLang="en-US" smtClean="0"/>
            </a:br>
            <a:r>
              <a:rPr lang="en-US" altLang="en-US" smtClean="0"/>
              <a:t>Section 1. </a:t>
            </a:r>
            <a:br>
              <a:rPr lang="en-US" altLang="en-US" smtClean="0"/>
            </a:br>
            <a:r>
              <a:rPr lang="en-US" altLang="en-US" smtClean="0"/>
              <a:t/>
            </a:r>
            <a:br>
              <a:rPr lang="en-US" altLang="en-US" smtClean="0"/>
            </a:br>
            <a:r>
              <a:rPr lang="en-US" altLang="en-US" smtClean="0"/>
              <a:t>. . . nor shall any State deprive any person of life, liberty, or property, without due process of law…</a:t>
            </a:r>
            <a:br>
              <a:rPr lang="en-US" altLang="en-US" smtClean="0"/>
            </a:br>
            <a:endParaRPr lang="en-US" altLang="en-US" smtClean="0"/>
          </a:p>
        </p:txBody>
      </p:sp>
    </p:spTree>
    <p:extLst>
      <p:ext uri="{BB962C8B-B14F-4D97-AF65-F5344CB8AC3E}">
        <p14:creationId xmlns:p14="http://schemas.microsoft.com/office/powerpoint/2010/main" val="3474567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037968" y="1063626"/>
            <a:ext cx="10626810" cy="5225963"/>
          </a:xfrm>
        </p:spPr>
        <p:txBody>
          <a:bodyPr>
            <a:normAutofit/>
          </a:bodyPr>
          <a:lstStyle/>
          <a:p>
            <a:pPr eaLnBrk="1" hangingPunct="1"/>
            <a:r>
              <a:rPr lang="en-US" altLang="en-US" dirty="0" smtClean="0"/>
              <a:t>P (NY) brings an action against D (NJ) in NY state court for loss of his hand in a car accident</a:t>
            </a:r>
            <a:br>
              <a:rPr lang="en-US" altLang="en-US" dirty="0" smtClean="0"/>
            </a:br>
            <a:r>
              <a:rPr lang="en-US" altLang="en-US" dirty="0" smtClean="0"/>
              <a:t/>
            </a:r>
            <a:br>
              <a:rPr lang="en-US" altLang="en-US" dirty="0" smtClean="0"/>
            </a:br>
            <a:r>
              <a:rPr lang="en-US" altLang="en-US" dirty="0" smtClean="0"/>
              <a:t>P asks for $70k</a:t>
            </a:r>
            <a:br>
              <a:rPr lang="en-US" altLang="en-US" dirty="0" smtClean="0"/>
            </a:br>
            <a:r>
              <a:rPr lang="en-US" altLang="en-US" dirty="0" smtClean="0"/>
              <a:t/>
            </a:r>
            <a:br>
              <a:rPr lang="en-US" altLang="en-US" dirty="0" smtClean="0"/>
            </a:br>
            <a:r>
              <a:rPr lang="en-US" altLang="en-US" dirty="0" smtClean="0"/>
              <a:t>May D remove?</a:t>
            </a:r>
            <a:br>
              <a:rPr lang="en-US" altLang="en-US" dirty="0" smtClean="0"/>
            </a:br>
            <a:endParaRPr lang="en-US" altLang="en-US" dirty="0" smtClean="0"/>
          </a:p>
        </p:txBody>
      </p:sp>
    </p:spTree>
    <p:extLst>
      <p:ext uri="{BB962C8B-B14F-4D97-AF65-F5344CB8AC3E}">
        <p14:creationId xmlns:p14="http://schemas.microsoft.com/office/powerpoint/2010/main" val="1966420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274638"/>
            <a:ext cx="8382000" cy="6202362"/>
          </a:xfrm>
        </p:spPr>
        <p:txBody>
          <a:bodyPr/>
          <a:lstStyle/>
          <a:p>
            <a:r>
              <a:rPr lang="en-US" altLang="en-US" smtClean="0"/>
              <a:t>effect of limits on PJ being read into the 14</a:t>
            </a:r>
            <a:r>
              <a:rPr lang="en-US" altLang="en-US" baseline="30000" smtClean="0"/>
              <a:t>th</a:t>
            </a:r>
            <a:r>
              <a:rPr lang="en-US" altLang="en-US" smtClean="0"/>
              <a:t> Amendment...</a:t>
            </a:r>
          </a:p>
        </p:txBody>
      </p:sp>
    </p:spTree>
    <p:extLst>
      <p:ext uri="{BB962C8B-B14F-4D97-AF65-F5344CB8AC3E}">
        <p14:creationId xmlns:p14="http://schemas.microsoft.com/office/powerpoint/2010/main" val="23934745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71603" y="63373"/>
            <a:ext cx="11199137" cy="6382693"/>
          </a:xfrm>
        </p:spPr>
        <p:txBody>
          <a:bodyPr>
            <a:normAutofit fontScale="90000"/>
          </a:bodyPr>
          <a:lstStyle/>
          <a:p>
            <a:r>
              <a:rPr lang="en-US" altLang="en-US" sz="3200" dirty="0"/>
              <a:t/>
            </a:r>
            <a:br>
              <a:rPr lang="en-US" altLang="en-US" sz="3200" dirty="0"/>
            </a:br>
            <a:r>
              <a:rPr lang="en-US" altLang="en-US" sz="3200" dirty="0"/>
              <a:t>- P sues D in Oregon state </a:t>
            </a:r>
            <a:r>
              <a:rPr lang="en-US" altLang="en-US" sz="3200" dirty="0" smtClean="0"/>
              <a:t>court</a:t>
            </a:r>
            <a:r>
              <a:rPr lang="en-US" altLang="en-US" sz="3200" dirty="0"/>
              <a:t> </a:t>
            </a:r>
            <a:r>
              <a:rPr lang="en-US" altLang="en-US" sz="3200" dirty="0" smtClean="0"/>
              <a:t>(action A)</a:t>
            </a:r>
            <a:r>
              <a:rPr lang="en-US" altLang="en-US" sz="3200" dirty="0"/>
              <a:t/>
            </a:r>
            <a:br>
              <a:rPr lang="en-US" altLang="en-US" sz="3200" dirty="0"/>
            </a:br>
            <a:r>
              <a:rPr lang="en-US" altLang="en-US" sz="3200" dirty="0"/>
              <a:t>- D has no connection with Oregon, but Oregon law allows the assertion of PJ over D. </a:t>
            </a:r>
            <a:br>
              <a:rPr lang="en-US" altLang="en-US" sz="3200" dirty="0"/>
            </a:br>
            <a:r>
              <a:rPr lang="en-US" altLang="en-US" sz="3200" dirty="0"/>
              <a:t>- D defaults. </a:t>
            </a:r>
            <a:br>
              <a:rPr lang="en-US" altLang="en-US" sz="3200" dirty="0"/>
            </a:br>
            <a:r>
              <a:rPr lang="en-US" altLang="en-US" sz="3200" dirty="0"/>
              <a:t>- P then sues on the default judgment in Oregon state </a:t>
            </a:r>
            <a:r>
              <a:rPr lang="en-US" altLang="en-US" sz="3200" dirty="0" smtClean="0"/>
              <a:t>court</a:t>
            </a:r>
            <a:r>
              <a:rPr lang="en-US" altLang="en-US" sz="3200" dirty="0"/>
              <a:t> </a:t>
            </a:r>
            <a:r>
              <a:rPr lang="en-US" altLang="en-US" sz="3200" dirty="0" smtClean="0"/>
              <a:t>(action B)</a:t>
            </a:r>
            <a:r>
              <a:rPr lang="en-US" altLang="en-US" sz="3200" dirty="0"/>
              <a:t/>
            </a:r>
            <a:br>
              <a:rPr lang="en-US" altLang="en-US" sz="3200" dirty="0"/>
            </a:br>
            <a:r>
              <a:rPr lang="en-US" altLang="en-US" sz="3200" dirty="0"/>
              <a:t/>
            </a:r>
            <a:br>
              <a:rPr lang="en-US" altLang="en-US" sz="3200" dirty="0"/>
            </a:br>
            <a:r>
              <a:rPr lang="en-US" altLang="en-US" sz="3200" dirty="0"/>
              <a:t>Pre-</a:t>
            </a:r>
            <a:r>
              <a:rPr lang="en-US" altLang="en-US" sz="3200" dirty="0" err="1"/>
              <a:t>Pennoyer</a:t>
            </a:r>
            <a:r>
              <a:rPr lang="en-US" altLang="en-US" sz="3200" dirty="0"/>
              <a:t>: D has no grounds for challenging </a:t>
            </a:r>
            <a:r>
              <a:rPr lang="en-US" altLang="en-US" sz="3200" dirty="0" smtClean="0"/>
              <a:t>the assertion of PJ in action A (or the recognition of the judgment of action A in action B) that </a:t>
            </a:r>
            <a:r>
              <a:rPr lang="en-US" altLang="en-US" sz="3200" dirty="0"/>
              <a:t>could be entertained by the US </a:t>
            </a:r>
            <a:r>
              <a:rPr lang="en-US" altLang="en-US" sz="3200" dirty="0" err="1" smtClean="0"/>
              <a:t>SCt</a:t>
            </a:r>
            <a:r>
              <a:rPr lang="en-US" altLang="en-US" sz="3200" dirty="0" smtClean="0"/>
              <a:t/>
            </a:r>
            <a:br>
              <a:rPr lang="en-US" altLang="en-US" sz="3200" dirty="0" smtClean="0"/>
            </a:br>
            <a:r>
              <a:rPr lang="en-US" altLang="en-US" sz="3200" dirty="0"/>
              <a:t/>
            </a:r>
            <a:br>
              <a:rPr lang="en-US" altLang="en-US" sz="3200" dirty="0"/>
            </a:br>
            <a:r>
              <a:rPr lang="en-US" altLang="en-US" sz="3200" dirty="0"/>
              <a:t>Post-</a:t>
            </a:r>
            <a:r>
              <a:rPr lang="en-US" altLang="en-US" sz="3200" dirty="0" err="1"/>
              <a:t>Pennoyer</a:t>
            </a:r>
            <a:r>
              <a:rPr lang="en-US" altLang="en-US" sz="3200" dirty="0"/>
              <a:t>: D can challenge the assertion of PJ </a:t>
            </a:r>
            <a:r>
              <a:rPr lang="en-US" altLang="en-US" sz="3200" dirty="0" smtClean="0"/>
              <a:t>in action A (or the recognition of the </a:t>
            </a:r>
            <a:r>
              <a:rPr lang="en-US" altLang="en-US" sz="3200" dirty="0"/>
              <a:t>judgment </a:t>
            </a:r>
            <a:r>
              <a:rPr lang="en-US" altLang="en-US" sz="3200" dirty="0" smtClean="0"/>
              <a:t>of action A in action B) as </a:t>
            </a:r>
            <a:r>
              <a:rPr lang="en-US" altLang="en-US" sz="3200" dirty="0"/>
              <a:t>a violation of the Due Process Clause of the 14</a:t>
            </a:r>
            <a:r>
              <a:rPr lang="en-US" altLang="en-US" sz="3200" baseline="30000" dirty="0"/>
              <a:t>th</a:t>
            </a:r>
            <a:r>
              <a:rPr lang="en-US" altLang="en-US" sz="3200" dirty="0"/>
              <a:t> Amendment and appeal to the US </a:t>
            </a:r>
            <a:r>
              <a:rPr lang="en-US" altLang="en-US" sz="3200" dirty="0" err="1" smtClean="0"/>
              <a:t>SCt</a:t>
            </a: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16240784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724276" y="443621"/>
            <a:ext cx="10719303" cy="6346478"/>
          </a:xfrm>
        </p:spPr>
        <p:txBody>
          <a:bodyPr/>
          <a:lstStyle/>
          <a:p>
            <a:pPr eaLnBrk="1" hangingPunct="1"/>
            <a:r>
              <a:rPr lang="en-US" altLang="en-US" dirty="0"/>
              <a:t>w</a:t>
            </a:r>
            <a:r>
              <a:rPr lang="en-US" altLang="en-US" dirty="0" smtClean="0"/>
              <a:t>hat obligation does a court have to respect the judgment of another court system at all, even if there was PJ?</a:t>
            </a:r>
          </a:p>
        </p:txBody>
      </p:sp>
    </p:spTree>
    <p:extLst>
      <p:ext uri="{BB962C8B-B14F-4D97-AF65-F5344CB8AC3E}">
        <p14:creationId xmlns:p14="http://schemas.microsoft.com/office/powerpoint/2010/main" val="36010197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131888"/>
            <a:ext cx="8991600" cy="4443412"/>
          </a:xfrm>
        </p:spPr>
        <p:txBody>
          <a:bodyPr>
            <a:normAutofit fontScale="90000"/>
          </a:bodyPr>
          <a:lstStyle/>
          <a:p>
            <a:pPr algn="l" eaLnBrk="1" hangingPunct="1"/>
            <a:r>
              <a:rPr lang="en-US" altLang="en-US" dirty="0" smtClean="0"/>
              <a:t>- D, a US national residing in NY, is sued by P, an Iranian, in </a:t>
            </a:r>
            <a:r>
              <a:rPr lang="en-US" altLang="en-US" b="1" dirty="0" smtClean="0"/>
              <a:t>an Iranian court </a:t>
            </a:r>
            <a:r>
              <a:rPr lang="en-US" altLang="en-US" dirty="0" smtClean="0"/>
              <a:t>concerning a brawl that D got into with P in NY. </a:t>
            </a:r>
            <a:br>
              <a:rPr lang="en-US" altLang="en-US" dirty="0" smtClean="0"/>
            </a:br>
            <a:r>
              <a:rPr lang="en-US" altLang="en-US" dirty="0" smtClean="0"/>
              <a:t>- D is tagged while in Iran on a brief trip. </a:t>
            </a:r>
            <a:br>
              <a:rPr lang="en-US" altLang="en-US" dirty="0" smtClean="0"/>
            </a:br>
            <a:r>
              <a:rPr lang="en-US" altLang="en-US" dirty="0" smtClean="0"/>
              <a:t>- D defaults and a monetary judgment is issued against D. </a:t>
            </a:r>
            <a:br>
              <a:rPr lang="en-US" altLang="en-US" dirty="0" smtClean="0"/>
            </a:br>
            <a:r>
              <a:rPr lang="en-US" altLang="en-US" dirty="0" smtClean="0"/>
              <a:t>- P then sues upon the judgment </a:t>
            </a:r>
            <a:r>
              <a:rPr lang="en-US" altLang="en-US" b="1" dirty="0" smtClean="0"/>
              <a:t>in New York state court</a:t>
            </a:r>
            <a:r>
              <a:rPr lang="en-US" altLang="en-US" dirty="0" smtClean="0"/>
              <a:t>. </a:t>
            </a:r>
          </a:p>
        </p:txBody>
      </p:sp>
    </p:spTree>
    <p:extLst>
      <p:ext uri="{BB962C8B-B14F-4D97-AF65-F5344CB8AC3E}">
        <p14:creationId xmlns:p14="http://schemas.microsoft.com/office/powerpoint/2010/main" val="1639825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131888"/>
            <a:ext cx="8991600" cy="4451350"/>
          </a:xfrm>
        </p:spPr>
        <p:txBody>
          <a:bodyPr>
            <a:normAutofit fontScale="90000"/>
          </a:bodyPr>
          <a:lstStyle/>
          <a:p>
            <a:pPr algn="l" eaLnBrk="1" hangingPunct="1"/>
            <a:r>
              <a:rPr lang="en-US" altLang="en-US" smtClean="0"/>
              <a:t>- D, a citizen and resident of NY, is sued by P, a citizen and resident of CA, </a:t>
            </a:r>
            <a:r>
              <a:rPr lang="en-US" altLang="en-US" b="1" smtClean="0"/>
              <a:t>in California state court</a:t>
            </a:r>
            <a:r>
              <a:rPr lang="en-US" altLang="en-US" smtClean="0"/>
              <a:t> concerning a brawl that D got into with P in NY. </a:t>
            </a:r>
            <a:br>
              <a:rPr lang="en-US" altLang="en-US" smtClean="0"/>
            </a:br>
            <a:r>
              <a:rPr lang="en-US" altLang="en-US" smtClean="0"/>
              <a:t>- D is tagged while in CA on a brief trip. </a:t>
            </a:r>
            <a:br>
              <a:rPr lang="en-US" altLang="en-US" smtClean="0"/>
            </a:br>
            <a:r>
              <a:rPr lang="en-US" altLang="en-US" smtClean="0"/>
              <a:t>- D defaults and a monetary judgment is issued against D. </a:t>
            </a:r>
            <a:br>
              <a:rPr lang="en-US" altLang="en-US" smtClean="0"/>
            </a:br>
            <a:r>
              <a:rPr lang="en-US" altLang="en-US" smtClean="0"/>
              <a:t>- P then sues upon the judgment in </a:t>
            </a:r>
            <a:r>
              <a:rPr lang="en-US" altLang="en-US" b="1" smtClean="0"/>
              <a:t>state court in NY</a:t>
            </a:r>
            <a:r>
              <a:rPr lang="en-US" altLang="en-US" smtClean="0"/>
              <a:t>. </a:t>
            </a:r>
          </a:p>
        </p:txBody>
      </p:sp>
    </p:spTree>
    <p:extLst>
      <p:ext uri="{BB962C8B-B14F-4D97-AF65-F5344CB8AC3E}">
        <p14:creationId xmlns:p14="http://schemas.microsoft.com/office/powerpoint/2010/main" val="22596479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42418828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524000" y="857251"/>
            <a:ext cx="9067800" cy="5084763"/>
          </a:xfrm>
        </p:spPr>
        <p:txBody>
          <a:bodyPr>
            <a:normAutofit fontScale="90000"/>
          </a:bodyPr>
          <a:lstStyle/>
          <a:p>
            <a:pPr algn="l" eaLnBrk="1" hangingPunct="1"/>
            <a:r>
              <a:rPr lang="en-US" altLang="en-US" smtClean="0"/>
              <a:t>- D, a citizen and resident of NY, is sued by P, a citizen and resident of CA, in </a:t>
            </a:r>
            <a:r>
              <a:rPr lang="en-US" altLang="en-US" b="1" smtClean="0"/>
              <a:t>California state court</a:t>
            </a:r>
            <a:r>
              <a:rPr lang="en-US" altLang="en-US" smtClean="0"/>
              <a:t> concerning a brawl that D got into with P in NY. </a:t>
            </a:r>
            <a:br>
              <a:rPr lang="en-US" altLang="en-US" smtClean="0"/>
            </a:br>
            <a:r>
              <a:rPr lang="en-US" altLang="en-US" smtClean="0"/>
              <a:t>- D is tagged while in CA on a brief trip. </a:t>
            </a:r>
            <a:br>
              <a:rPr lang="en-US" altLang="en-US" smtClean="0"/>
            </a:br>
            <a:r>
              <a:rPr lang="en-US" altLang="en-US" smtClean="0"/>
              <a:t>- D defaults and a monetary judgment is issued against D. </a:t>
            </a:r>
            <a:br>
              <a:rPr lang="en-US" altLang="en-US" smtClean="0"/>
            </a:br>
            <a:r>
              <a:rPr lang="en-US" altLang="en-US" smtClean="0"/>
              <a:t>- P then sues upon the judgment </a:t>
            </a:r>
            <a:r>
              <a:rPr lang="en-US" altLang="en-US" b="1" smtClean="0"/>
              <a:t>in federal court in NY</a:t>
            </a:r>
            <a:r>
              <a:rPr lang="en-US" altLang="en-US" smtClean="0"/>
              <a:t>. </a:t>
            </a:r>
          </a:p>
        </p:txBody>
      </p:sp>
    </p:spTree>
    <p:extLst>
      <p:ext uri="{BB962C8B-B14F-4D97-AF65-F5344CB8AC3E}">
        <p14:creationId xmlns:p14="http://schemas.microsoft.com/office/powerpoint/2010/main" val="19916466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4899532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600200" y="857250"/>
            <a:ext cx="9067800" cy="5143500"/>
          </a:xfrm>
        </p:spPr>
        <p:txBody>
          <a:bodyPr>
            <a:normAutofit fontScale="90000"/>
          </a:bodyPr>
          <a:lstStyle/>
          <a:p>
            <a:pPr algn="l" eaLnBrk="1" hangingPunct="1"/>
            <a:r>
              <a:rPr lang="en-US" altLang="en-US" smtClean="0"/>
              <a:t>- D, a citizen and resident of NY, is sued by P, a citizen and resident of CA, in </a:t>
            </a:r>
            <a:r>
              <a:rPr lang="en-US" altLang="en-US" b="1" smtClean="0"/>
              <a:t>federal court in California</a:t>
            </a:r>
            <a:r>
              <a:rPr lang="en-US" altLang="en-US" smtClean="0"/>
              <a:t> concerning a brawl that D got into with P in NY. </a:t>
            </a:r>
            <a:br>
              <a:rPr lang="en-US" altLang="en-US" smtClean="0"/>
            </a:br>
            <a:r>
              <a:rPr lang="en-US" altLang="en-US" smtClean="0"/>
              <a:t>- D is tagged while in CA on a brief trip. </a:t>
            </a:r>
            <a:br>
              <a:rPr lang="en-US" altLang="en-US" smtClean="0"/>
            </a:br>
            <a:r>
              <a:rPr lang="en-US" altLang="en-US" smtClean="0"/>
              <a:t>- D defaults and a monetary judgment is issued against D. </a:t>
            </a:r>
            <a:br>
              <a:rPr lang="en-US" altLang="en-US" smtClean="0"/>
            </a:br>
            <a:r>
              <a:rPr lang="en-US" altLang="en-US" smtClean="0"/>
              <a:t>- P then sues upon the judgment in </a:t>
            </a:r>
            <a:r>
              <a:rPr lang="en-US" altLang="en-US" b="1" smtClean="0"/>
              <a:t>state court in NY</a:t>
            </a:r>
            <a:r>
              <a:rPr lang="en-US" altLang="en-US" smtClean="0"/>
              <a:t>. </a:t>
            </a:r>
          </a:p>
        </p:txBody>
      </p:sp>
    </p:spTree>
    <p:extLst>
      <p:ext uri="{BB962C8B-B14F-4D97-AF65-F5344CB8AC3E}">
        <p14:creationId xmlns:p14="http://schemas.microsoft.com/office/powerpoint/2010/main" val="2480589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r>
              <a:rPr lang="en-US" altLang="en-US" sz="3600"/>
              <a:t/>
            </a: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241506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7707" y="148282"/>
            <a:ext cx="11994293" cy="6709718"/>
          </a:xfrm>
        </p:spPr>
        <p:txBody>
          <a:bodyPr>
            <a:normAutofit/>
          </a:bodyPr>
          <a:lstStyle/>
          <a:p>
            <a:pPr algn="l" eaLnBrk="1" hangingPunct="1"/>
            <a:r>
              <a:rPr lang="en-US" altLang="en-US" sz="3200" dirty="0"/>
              <a:t>1446(c)(2) </a:t>
            </a:r>
            <a:r>
              <a:rPr lang="en-US" altLang="en-US" sz="3200" dirty="0" smtClean="0"/>
              <a:t/>
            </a:r>
            <a:br>
              <a:rPr lang="en-US" altLang="en-US" sz="3200" dirty="0" smtClean="0"/>
            </a:br>
            <a:r>
              <a:rPr lang="en-US" altLang="en-US" sz="3200" dirty="0" smtClean="0"/>
              <a:t>If </a:t>
            </a:r>
            <a:r>
              <a:rPr lang="en-US" altLang="en-US" sz="3200" dirty="0"/>
              <a:t>removal of a civil action is sought on the basis of the jurisdiction conferred by section 1332(a), the sum demanded in good faith in the initial pleading shall be deemed to be the amount in controversy, except that-</a:t>
            </a:r>
            <a:br>
              <a:rPr lang="en-US" altLang="en-US" sz="3200" dirty="0"/>
            </a:br>
            <a:r>
              <a:rPr lang="en-US" altLang="en-US" sz="3200" dirty="0"/>
              <a:t>(A) the notice of removal may assert the amount in controversy if the initial pleading seeks-- </a:t>
            </a:r>
            <a:br>
              <a:rPr lang="en-US" altLang="en-US" sz="3200" dirty="0"/>
            </a:br>
            <a:r>
              <a:rPr lang="en-US" altLang="en-US" sz="3200" dirty="0"/>
              <a:t>(</a:t>
            </a:r>
            <a:r>
              <a:rPr lang="en-US" altLang="en-US" sz="3200" dirty="0" err="1"/>
              <a:t>i</a:t>
            </a:r>
            <a:r>
              <a:rPr lang="en-US" altLang="en-US" sz="3200" dirty="0"/>
              <a:t>) nonmonetary relief; or </a:t>
            </a:r>
            <a:br>
              <a:rPr lang="en-US" altLang="en-US" sz="3200" dirty="0"/>
            </a:br>
            <a:r>
              <a:rPr lang="en-US" altLang="en-US" sz="3200" dirty="0"/>
              <a:t>(ii) a money judgment, but the State practice either does not permit demand for a specific sum or permits recovery of damages in excess of the amount demanded; and </a:t>
            </a:r>
            <a:br>
              <a:rPr lang="en-US" altLang="en-US" sz="3200" dirty="0"/>
            </a:br>
            <a:r>
              <a:rPr lang="en-US" altLang="en-US" sz="3200" dirty="0"/>
              <a:t>(B) removal of the action is proper on the basis of an amount in controversy asserted under subparagraph (A) if the district court finds, by the preponderance of the evidence, that the amount in controversy exceeds the amount specified in section 1332(a). </a:t>
            </a:r>
          </a:p>
        </p:txBody>
      </p:sp>
    </p:spTree>
    <p:extLst>
      <p:ext uri="{BB962C8B-B14F-4D97-AF65-F5344CB8AC3E}">
        <p14:creationId xmlns:p14="http://schemas.microsoft.com/office/powerpoint/2010/main" val="42385930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0" y="274638"/>
            <a:ext cx="8686800" cy="6354762"/>
          </a:xfrm>
        </p:spPr>
        <p:txBody>
          <a:bodyPr/>
          <a:lstStyle/>
          <a:p>
            <a:r>
              <a:rPr lang="en-US" altLang="en-US" dirty="0"/>
              <a:t>b</a:t>
            </a:r>
            <a:r>
              <a:rPr lang="en-US" altLang="en-US" dirty="0" smtClean="0"/>
              <a:t>ut no FF&amp;C obligation if the judgment was invalid for lack of PJ</a:t>
            </a:r>
          </a:p>
        </p:txBody>
      </p:sp>
    </p:spTree>
    <p:extLst>
      <p:ext uri="{BB962C8B-B14F-4D97-AF65-F5344CB8AC3E}">
        <p14:creationId xmlns:p14="http://schemas.microsoft.com/office/powerpoint/2010/main" val="26452218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05000" y="274638"/>
            <a:ext cx="8305800" cy="6126162"/>
          </a:xfrm>
        </p:spPr>
        <p:txBody>
          <a:bodyPr>
            <a:normAutofit fontScale="90000"/>
          </a:bodyPr>
          <a:lstStyle/>
          <a:p>
            <a:r>
              <a:rPr lang="en-US" altLang="en-US" smtClean="0"/>
              <a:t>distinguish</a:t>
            </a:r>
            <a:br>
              <a:rPr lang="en-US" altLang="en-US" smtClean="0"/>
            </a:br>
            <a:r>
              <a:rPr lang="en-US" altLang="en-US" smtClean="0"/>
              <a:t/>
            </a:r>
            <a:br>
              <a:rPr lang="en-US" altLang="en-US" smtClean="0"/>
            </a:br>
            <a:r>
              <a:rPr lang="en-US" altLang="en-US" smtClean="0"/>
              <a:t>federal constitutional limits (under the 14</a:t>
            </a:r>
            <a:r>
              <a:rPr lang="en-US" altLang="en-US" baseline="30000" smtClean="0"/>
              <a:t>th</a:t>
            </a:r>
            <a:r>
              <a:rPr lang="en-US" altLang="en-US" smtClean="0"/>
              <a:t> A.) on a state’s assertion of PJ over a defendant </a:t>
            </a:r>
            <a:br>
              <a:rPr lang="en-US" altLang="en-US" smtClean="0"/>
            </a:br>
            <a:r>
              <a:rPr lang="en-US" altLang="en-US" smtClean="0"/>
              <a:t>- what a state </a:t>
            </a:r>
            <a:r>
              <a:rPr lang="en-US" altLang="en-US" i="1" smtClean="0"/>
              <a:t>can</a:t>
            </a:r>
            <a:r>
              <a:rPr lang="en-US" altLang="en-US" smtClean="0"/>
              <a:t> do</a:t>
            </a:r>
            <a:br>
              <a:rPr lang="en-US" altLang="en-US" smtClean="0"/>
            </a:br>
            <a:r>
              <a:rPr lang="en-US" altLang="en-US" smtClean="0"/>
              <a:t/>
            </a:r>
            <a:br>
              <a:rPr lang="en-US" altLang="en-US" smtClean="0"/>
            </a:br>
            <a:r>
              <a:rPr lang="en-US" altLang="en-US" smtClean="0"/>
              <a:t>what a state </a:t>
            </a:r>
            <a:r>
              <a:rPr lang="en-US" altLang="en-US" i="1" smtClean="0"/>
              <a:t>has</a:t>
            </a:r>
            <a:r>
              <a:rPr lang="en-US" altLang="en-US" smtClean="0"/>
              <a:t> chosen to do under its own law</a:t>
            </a:r>
            <a:br>
              <a:rPr lang="en-US" altLang="en-US" smtClean="0"/>
            </a:br>
            <a:endParaRPr lang="en-US" altLang="en-US" smtClean="0"/>
          </a:p>
        </p:txBody>
      </p:sp>
    </p:spTree>
    <p:extLst>
      <p:ext uri="{BB962C8B-B14F-4D97-AF65-F5344CB8AC3E}">
        <p14:creationId xmlns:p14="http://schemas.microsoft.com/office/powerpoint/2010/main" val="30459835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smtClean="0"/>
              <a:t>The </a:t>
            </a:r>
            <a:r>
              <a:rPr lang="en-US" altLang="en-US" i="1" smtClean="0"/>
              <a:t>Pennoyer</a:t>
            </a:r>
            <a:r>
              <a:rPr lang="en-US" altLang="en-US" smtClean="0"/>
              <a:t> Framework</a:t>
            </a:r>
          </a:p>
        </p:txBody>
      </p:sp>
    </p:spTree>
    <p:extLst>
      <p:ext uri="{BB962C8B-B14F-4D97-AF65-F5344CB8AC3E}">
        <p14:creationId xmlns:p14="http://schemas.microsoft.com/office/powerpoint/2010/main" val="26892437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smtClean="0"/>
              <a:t>in personam </a:t>
            </a:r>
            <a:r>
              <a:rPr lang="en-US" altLang="en-US" smtClean="0"/>
              <a:t>– source of PJ is presence of D at initiation of suit (NOT at time of event being adjudicated)</a:t>
            </a:r>
            <a:br>
              <a:rPr lang="en-US" altLang="en-US" smtClean="0"/>
            </a:br>
            <a:r>
              <a:rPr lang="en-US" altLang="en-US" smtClean="0"/>
              <a:t/>
            </a:r>
            <a:br>
              <a:rPr lang="en-US" altLang="en-US" smtClean="0"/>
            </a:br>
            <a:r>
              <a:rPr lang="en-US" altLang="en-US" smtClean="0"/>
              <a:t>tagging</a:t>
            </a:r>
            <a:br>
              <a:rPr lang="en-US" altLang="en-US" smtClean="0"/>
            </a:br>
            <a:endParaRPr lang="en-US" altLang="en-US" smtClean="0"/>
          </a:p>
        </p:txBody>
      </p:sp>
    </p:spTree>
    <p:extLst>
      <p:ext uri="{BB962C8B-B14F-4D97-AF65-F5344CB8AC3E}">
        <p14:creationId xmlns:p14="http://schemas.microsoft.com/office/powerpoint/2010/main" val="37049052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smtClean="0"/>
              <a:t>in rem </a:t>
            </a:r>
            <a:r>
              <a:rPr lang="en-US" altLang="en-US" smtClean="0"/>
              <a:t>– source of PJ is presence of property at initiation of suit</a:t>
            </a:r>
            <a:br>
              <a:rPr lang="en-US" altLang="en-US" smtClean="0"/>
            </a:br>
            <a:r>
              <a:rPr lang="en-US" altLang="en-US" smtClean="0"/>
              <a:t/>
            </a:r>
            <a:br>
              <a:rPr lang="en-US" altLang="en-US" smtClean="0"/>
            </a:br>
            <a:r>
              <a:rPr lang="en-US" altLang="en-US" smtClean="0"/>
              <a:t>suit concerns ownership of property (e.g. quiet title action)</a:t>
            </a:r>
            <a:br>
              <a:rPr lang="en-US" altLang="en-US" smtClean="0"/>
            </a:br>
            <a:r>
              <a:rPr lang="en-US" altLang="en-US" smtClean="0"/>
              <a:t/>
            </a:r>
            <a:br>
              <a:rPr lang="en-US" altLang="en-US" smtClean="0"/>
            </a:br>
            <a:r>
              <a:rPr lang="en-US" altLang="en-US" smtClean="0"/>
              <a:t>binding upon all possible claimants </a:t>
            </a:r>
            <a:br>
              <a:rPr lang="en-US" altLang="en-US" smtClean="0"/>
            </a:br>
            <a:endParaRPr lang="en-US" altLang="en-US" smtClean="0"/>
          </a:p>
        </p:txBody>
      </p:sp>
    </p:spTree>
    <p:extLst>
      <p:ext uri="{BB962C8B-B14F-4D97-AF65-F5344CB8AC3E}">
        <p14:creationId xmlns:p14="http://schemas.microsoft.com/office/powerpoint/2010/main" val="37721466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fontScale="90000"/>
          </a:bodyPr>
          <a:lstStyle/>
          <a:p>
            <a:pPr>
              <a:defRPr/>
            </a:pPr>
            <a:r>
              <a:rPr lang="en-US" i="1" dirty="0" smtClean="0"/>
              <a:t>quasi in rem </a:t>
            </a:r>
            <a:r>
              <a:rPr lang="en-US" dirty="0" smtClean="0"/>
              <a:t/>
            </a:r>
            <a:br>
              <a:rPr lang="en-US" dirty="0" smtClean="0"/>
            </a:br>
            <a:r>
              <a:rPr lang="en-US" dirty="0" smtClean="0"/>
              <a:t/>
            </a:r>
            <a:br>
              <a:rPr lang="en-US" dirty="0" smtClean="0"/>
            </a:br>
            <a:r>
              <a:rPr lang="en-US" dirty="0" smtClean="0"/>
              <a:t>two types:</a:t>
            </a:r>
            <a:br>
              <a:rPr lang="en-US" dirty="0" smtClean="0"/>
            </a:br>
            <a:r>
              <a:rPr lang="en-US" dirty="0" smtClean="0"/>
              <a:t/>
            </a:r>
            <a:br>
              <a:rPr lang="en-US" dirty="0" smtClean="0"/>
            </a:br>
            <a:r>
              <a:rPr lang="en-US" dirty="0" smtClean="0"/>
              <a:t>1) source of PJ is D’s property in state at initiation of suit, but suit does not concern ownership of property</a:t>
            </a:r>
            <a:br>
              <a:rPr lang="en-US" dirty="0" smtClean="0"/>
            </a:br>
            <a:r>
              <a:rPr lang="en-US" dirty="0" smtClean="0"/>
              <a:t/>
            </a:r>
            <a:br>
              <a:rPr lang="en-US" dirty="0" smtClean="0"/>
            </a:br>
            <a:r>
              <a:rPr lang="en-US" dirty="0" smtClean="0"/>
              <a:t>although if P wins, D’s property may be used to execute judgment</a:t>
            </a:r>
          </a:p>
        </p:txBody>
      </p:sp>
    </p:spTree>
    <p:extLst>
      <p:ext uri="{BB962C8B-B14F-4D97-AF65-F5344CB8AC3E}">
        <p14:creationId xmlns:p14="http://schemas.microsoft.com/office/powerpoint/2010/main" val="250562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pPr eaLnBrk="1" hangingPunct="1"/>
            <a:r>
              <a:rPr lang="en-US" altLang="en-US" smtClean="0"/>
              <a:t>2) suit concerns ownership of property (e.g. quiet title action), BUT binding only on certain named parties</a:t>
            </a:r>
          </a:p>
        </p:txBody>
      </p:sp>
    </p:spTree>
    <p:extLst>
      <p:ext uri="{BB962C8B-B14F-4D97-AF65-F5344CB8AC3E}">
        <p14:creationId xmlns:p14="http://schemas.microsoft.com/office/powerpoint/2010/main" val="20940022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636" y="365125"/>
            <a:ext cx="10738164" cy="5836499"/>
          </a:xfrm>
        </p:spPr>
        <p:txBody>
          <a:bodyPr/>
          <a:lstStyle/>
          <a:p>
            <a:r>
              <a:rPr lang="en-US" dirty="0"/>
              <a:t>w</a:t>
            </a:r>
            <a:r>
              <a:rPr lang="en-US" dirty="0" smtClean="0"/>
              <a:t>hat type of personal jurisdiction was Mitchell attempting in Mitchell v. Neff?</a:t>
            </a:r>
            <a:endParaRPr lang="en-US" dirty="0"/>
          </a:p>
        </p:txBody>
      </p:sp>
    </p:spTree>
    <p:extLst>
      <p:ext uri="{BB962C8B-B14F-4D97-AF65-F5344CB8AC3E}">
        <p14:creationId xmlns:p14="http://schemas.microsoft.com/office/powerpoint/2010/main" val="21318146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01838" y="1131888"/>
            <a:ext cx="8037512" cy="4318000"/>
          </a:xfrm>
        </p:spPr>
        <p:txBody>
          <a:bodyPr/>
          <a:lstStyle/>
          <a:p>
            <a:r>
              <a:rPr lang="en-US" altLang="en-US" smtClean="0"/>
              <a:t>the </a:t>
            </a:r>
            <a:r>
              <a:rPr lang="en-US" altLang="en-US" i="1" smtClean="0"/>
              <a:t>Pennoyer</a:t>
            </a:r>
            <a:r>
              <a:rPr lang="en-US" altLang="en-US" smtClean="0"/>
              <a:t> framework in action</a:t>
            </a:r>
          </a:p>
        </p:txBody>
      </p:sp>
    </p:spTree>
    <p:extLst>
      <p:ext uri="{BB962C8B-B14F-4D97-AF65-F5344CB8AC3E}">
        <p14:creationId xmlns:p14="http://schemas.microsoft.com/office/powerpoint/2010/main" val="27888493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dirty="0" smtClean="0"/>
              <a:t>- Mitchell, an Oregon resident, sues Neff, a California resident, in Oregon state court for unpaid lawyer’s fees that Neff incurred in Oregon while he was a resident of Oregon. </a:t>
            </a:r>
            <a:br>
              <a:rPr lang="en-US" altLang="en-US" dirty="0" smtClean="0"/>
            </a:br>
            <a:r>
              <a:rPr lang="en-US" altLang="en-US" dirty="0" smtClean="0"/>
              <a:t>- Service of the summons and complaint are delivered to Neff in hand in California. </a:t>
            </a:r>
            <a:br>
              <a:rPr lang="en-US" altLang="en-US" dirty="0" smtClean="0"/>
            </a:br>
            <a:r>
              <a:rPr lang="en-US" altLang="en-US" dirty="0" smtClean="0"/>
              <a:t>- PJ permissible?</a:t>
            </a:r>
          </a:p>
        </p:txBody>
      </p:sp>
    </p:spTree>
    <p:extLst>
      <p:ext uri="{BB962C8B-B14F-4D97-AF65-F5344CB8AC3E}">
        <p14:creationId xmlns:p14="http://schemas.microsoft.com/office/powerpoint/2010/main" val="2932744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691376"/>
            <a:ext cx="11706578" cy="4966475"/>
          </a:xfrm>
        </p:spPr>
        <p:txBody>
          <a:bodyPr>
            <a:normAutofit/>
          </a:bodyPr>
          <a:lstStyle/>
          <a:p>
            <a:pPr eaLnBrk="1" hangingPunct="1"/>
            <a:r>
              <a:rPr lang="en-US" altLang="en-US" dirty="0" smtClean="0"/>
              <a:t>St. Paul Mercury test</a:t>
            </a:r>
            <a:br>
              <a:rPr lang="en-US" altLang="en-US" dirty="0" smtClean="0"/>
            </a:br>
            <a:r>
              <a:rPr lang="en-US" altLang="en-US" dirty="0" smtClean="0"/>
              <a:t/>
            </a:r>
            <a:br>
              <a:rPr lang="en-US" altLang="en-US" dirty="0" smtClean="0"/>
            </a:br>
            <a:r>
              <a:rPr lang="en-US" altLang="en-US" dirty="0" smtClean="0"/>
              <a:t>“It must appear to a legal certainty that the claim is really for less than the jurisdictional amount to justify dismissal.”</a:t>
            </a:r>
          </a:p>
        </p:txBody>
      </p:sp>
    </p:spTree>
    <p:extLst>
      <p:ext uri="{BB962C8B-B14F-4D97-AF65-F5344CB8AC3E}">
        <p14:creationId xmlns:p14="http://schemas.microsoft.com/office/powerpoint/2010/main" val="21568977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1063626"/>
            <a:ext cx="8915400" cy="4537075"/>
          </a:xfrm>
        </p:spPr>
        <p:txBody>
          <a:bodyPr rtlCol="0">
            <a:normAutofit fontScale="90000"/>
          </a:bodyPr>
          <a:lstStyle/>
          <a:p>
            <a:pPr>
              <a:defRPr/>
            </a:pPr>
            <a:r>
              <a:rPr lang="en-US" sz="3000" dirty="0"/>
              <a:t>- </a:t>
            </a:r>
            <a:r>
              <a:rPr lang="en-US" dirty="0" smtClean="0"/>
              <a:t>Mitchell, an Oregon resident, sues Neff, a California resident, in Oregon state court for unpaid lawyer’s fees that Neff incurred in  Oregon while he was a resident of Oregon</a:t>
            </a:r>
            <a:br>
              <a:rPr lang="en-US" dirty="0" smtClean="0"/>
            </a:br>
            <a:r>
              <a:rPr lang="en-US" dirty="0" smtClean="0"/>
              <a:t>- There is in-hand service of the summons and complaint upon Neff while he is in Oregon on a brief business trip</a:t>
            </a:r>
            <a:br>
              <a:rPr lang="en-US" dirty="0" smtClean="0"/>
            </a:br>
            <a:r>
              <a:rPr lang="en-US" dirty="0" smtClean="0"/>
              <a:t>- PJ permissible?</a:t>
            </a:r>
          </a:p>
        </p:txBody>
      </p:sp>
    </p:spTree>
    <p:extLst>
      <p:ext uri="{BB962C8B-B14F-4D97-AF65-F5344CB8AC3E}">
        <p14:creationId xmlns:p14="http://schemas.microsoft.com/office/powerpoint/2010/main" val="32626645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524000" y="609600"/>
            <a:ext cx="9067800" cy="5162550"/>
          </a:xfrm>
        </p:spPr>
        <p:txBody>
          <a:bodyPr/>
          <a:lstStyle/>
          <a:p>
            <a:pPr algn="l" eaLnBrk="1" hangingPunct="1"/>
            <a:r>
              <a:rPr lang="en-US" altLang="en-US" sz="4000" dirty="0"/>
              <a:t>- Mitchell, an Oregon resident, sues Neff, a California resident, in Oregon state court for unpaid lawyer’s fees that </a:t>
            </a:r>
            <a:r>
              <a:rPr lang="en-US" altLang="en-US" sz="4000" dirty="0" smtClean="0"/>
              <a:t>Neff </a:t>
            </a:r>
            <a:r>
              <a:rPr lang="en-US" altLang="en-US" sz="4000" dirty="0"/>
              <a:t>incurred to Mitchell in California – Neff was never an Oregon resident</a:t>
            </a:r>
            <a:br>
              <a:rPr lang="en-US" altLang="en-US" sz="4000" dirty="0"/>
            </a:br>
            <a:r>
              <a:rPr lang="en-US" altLang="en-US" sz="4000" dirty="0"/>
              <a:t>- There is in-hand service of the summons and complaint upon Neff while he is in Oregon on a brief business trip</a:t>
            </a:r>
            <a:br>
              <a:rPr lang="en-US" altLang="en-US" sz="4000" dirty="0"/>
            </a:br>
            <a:r>
              <a:rPr lang="en-US" altLang="en-US" sz="4000" dirty="0"/>
              <a:t>- </a:t>
            </a:r>
            <a:r>
              <a:rPr lang="en-US" altLang="en-US" sz="4000" dirty="0" smtClean="0"/>
              <a:t>PJ?</a:t>
            </a:r>
            <a:endParaRPr lang="en-US" altLang="en-US" sz="4000" dirty="0"/>
          </a:p>
        </p:txBody>
      </p:sp>
    </p:spTree>
    <p:extLst>
      <p:ext uri="{BB962C8B-B14F-4D97-AF65-F5344CB8AC3E}">
        <p14:creationId xmlns:p14="http://schemas.microsoft.com/office/powerpoint/2010/main" val="24392634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52600" y="1063626"/>
            <a:ext cx="8763000" cy="4708525"/>
          </a:xfrm>
        </p:spPr>
        <p:txBody>
          <a:bodyPr>
            <a:normAutofit fontScale="90000"/>
          </a:bodyPr>
          <a:lstStyle/>
          <a:p>
            <a:pPr eaLnBrk="1" hangingPunct="1"/>
            <a:r>
              <a:rPr lang="en-US" altLang="en-US" smtClean="0"/>
              <a:t>§ 78. Individual Voluntarily Within The State</a:t>
            </a:r>
            <a:br>
              <a:rPr lang="en-US" altLang="en-US" smtClean="0"/>
            </a:br>
            <a:r>
              <a:rPr lang="en-US" altLang="en-US" smtClean="0"/>
              <a:t/>
            </a:r>
            <a:br>
              <a:rPr lang="en-US" altLang="en-US" smtClean="0"/>
            </a:br>
            <a:r>
              <a:rPr lang="en-US" altLang="en-US" smtClean="0"/>
              <a:t>A state can exercise through its courts jurisdiction over an individual voluntarily within its territory whether he is permanently or only temporarily there.</a:t>
            </a:r>
          </a:p>
        </p:txBody>
      </p:sp>
    </p:spTree>
    <p:extLst>
      <p:ext uri="{BB962C8B-B14F-4D97-AF65-F5344CB8AC3E}">
        <p14:creationId xmlns:p14="http://schemas.microsoft.com/office/powerpoint/2010/main" val="40375508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524000" y="1063626"/>
            <a:ext cx="9067800" cy="4708525"/>
          </a:xfrm>
        </p:spPr>
        <p:txBody>
          <a:bodyPr/>
          <a:lstStyle/>
          <a:p>
            <a:pPr algn="l" eaLnBrk="1" hangingPunct="1"/>
            <a:r>
              <a:rPr lang="en-US" altLang="en-US" dirty="0" smtClean="0"/>
              <a:t>- </a:t>
            </a:r>
            <a:r>
              <a:rPr lang="en-US" altLang="en-US" dirty="0" err="1" smtClean="0"/>
              <a:t>Pennoyer</a:t>
            </a:r>
            <a:r>
              <a:rPr lang="en-US" altLang="en-US" dirty="0" smtClean="0"/>
              <a:t>, an Oregon resident, sues Neff, a California resident, in Oregon state court in order to quiet title to property in Oregon that each claims he owns.</a:t>
            </a:r>
            <a:br>
              <a:rPr lang="en-US" altLang="en-US" dirty="0" smtClean="0"/>
            </a:br>
            <a:r>
              <a:rPr lang="en-US" altLang="en-US" dirty="0" smtClean="0"/>
              <a:t>- Service on Neff is in-hand in California</a:t>
            </a:r>
            <a:br>
              <a:rPr lang="en-US" altLang="en-US" dirty="0" smtClean="0"/>
            </a:br>
            <a:endParaRPr lang="en-US" altLang="en-US" dirty="0" smtClean="0"/>
          </a:p>
        </p:txBody>
      </p:sp>
    </p:spTree>
    <p:extLst>
      <p:ext uri="{BB962C8B-B14F-4D97-AF65-F5344CB8AC3E}">
        <p14:creationId xmlns:p14="http://schemas.microsoft.com/office/powerpoint/2010/main" val="42703188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0" y="1063626"/>
            <a:ext cx="8915400" cy="4651375"/>
          </a:xfrm>
        </p:spPr>
        <p:txBody>
          <a:bodyPr>
            <a:normAutofit fontScale="90000"/>
          </a:bodyPr>
          <a:lstStyle/>
          <a:p>
            <a:pPr eaLnBrk="1" hangingPunct="1"/>
            <a:r>
              <a:rPr lang="en-US" altLang="en-US" smtClean="0"/>
              <a:t>§ 101. Jurisdiction Over Land</a:t>
            </a:r>
            <a:br>
              <a:rPr lang="en-US" altLang="en-US" smtClean="0"/>
            </a:br>
            <a:r>
              <a:rPr lang="en-US" altLang="en-US" smtClean="0"/>
              <a:t/>
            </a:r>
            <a:br>
              <a:rPr lang="en-US" altLang="en-US" smtClean="0"/>
            </a:br>
            <a:r>
              <a:rPr lang="en-US" altLang="en-US" smtClean="0"/>
              <a:t>A state can exercise through its courts jurisdiction over land situated within the territory of the state, although a person owning or claiming an interest in the land is not personally subject to the jurisdiction of the state.</a:t>
            </a:r>
          </a:p>
        </p:txBody>
      </p:sp>
    </p:spTree>
    <p:extLst>
      <p:ext uri="{BB962C8B-B14F-4D97-AF65-F5344CB8AC3E}">
        <p14:creationId xmlns:p14="http://schemas.microsoft.com/office/powerpoint/2010/main" val="13167983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752600" y="1063626"/>
            <a:ext cx="7429500" cy="4765675"/>
          </a:xfrm>
        </p:spPr>
        <p:txBody>
          <a:bodyPr>
            <a:normAutofit fontScale="90000"/>
          </a:bodyPr>
          <a:lstStyle/>
          <a:p>
            <a:pPr algn="l" eaLnBrk="1" hangingPunct="1"/>
            <a:r>
              <a:rPr lang="en-US" altLang="en-US" smtClean="0"/>
              <a:t>- Pennoyer, an Oregon resident, brings a suit to quiet title to Oregon property that he claims he owns. </a:t>
            </a:r>
            <a:br>
              <a:rPr lang="en-US" altLang="en-US" smtClean="0"/>
            </a:br>
            <a:r>
              <a:rPr lang="en-US" altLang="en-US" smtClean="0"/>
              <a:t>- He brings an action in Oregon state court that will bind everyone in the world</a:t>
            </a:r>
            <a:br>
              <a:rPr lang="en-US" altLang="en-US" smtClean="0"/>
            </a:br>
            <a:r>
              <a:rPr lang="en-US" altLang="en-US" smtClean="0"/>
              <a:t>- Service is by publication. </a:t>
            </a:r>
            <a:br>
              <a:rPr lang="en-US" altLang="en-US" smtClean="0"/>
            </a:br>
            <a:endParaRPr lang="en-US" altLang="en-US" smtClean="0"/>
          </a:p>
        </p:txBody>
      </p:sp>
    </p:spTree>
    <p:extLst>
      <p:ext uri="{BB962C8B-B14F-4D97-AF65-F5344CB8AC3E}">
        <p14:creationId xmlns:p14="http://schemas.microsoft.com/office/powerpoint/2010/main" val="10205192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752600" y="0"/>
            <a:ext cx="8915400" cy="6858000"/>
          </a:xfrm>
        </p:spPr>
        <p:txBody>
          <a:bodyPr/>
          <a:lstStyle/>
          <a:p>
            <a:pPr algn="l" eaLnBrk="1" hangingPunct="1"/>
            <a:r>
              <a:rPr lang="en-US" altLang="en-US" sz="4000" dirty="0"/>
              <a:t>- </a:t>
            </a:r>
            <a:r>
              <a:rPr lang="en-US" altLang="en-US" sz="4000" dirty="0" err="1"/>
              <a:t>Pennoyer</a:t>
            </a:r>
            <a:r>
              <a:rPr lang="en-US" altLang="en-US" sz="4000" dirty="0"/>
              <a:t>, an Oregon resident, sues Neff, a California resident, in Oregon state court for breach of a contract Neff entered into </a:t>
            </a:r>
            <a:r>
              <a:rPr lang="en-US" altLang="en-US" sz="4000" dirty="0" smtClean="0"/>
              <a:t>in California to </a:t>
            </a:r>
            <a:r>
              <a:rPr lang="en-US" altLang="en-US" sz="4000" dirty="0"/>
              <a:t>sell </a:t>
            </a:r>
            <a:r>
              <a:rPr lang="en-US" altLang="en-US" sz="4000" dirty="0" err="1"/>
              <a:t>Pennoyer</a:t>
            </a:r>
            <a:r>
              <a:rPr lang="en-US" altLang="en-US" sz="4000" dirty="0"/>
              <a:t> property in California </a:t>
            </a:r>
            <a:br>
              <a:rPr lang="en-US" altLang="en-US" sz="4000" dirty="0"/>
            </a:br>
            <a:r>
              <a:rPr lang="en-US" altLang="en-US" sz="4000" dirty="0"/>
              <a:t>- </a:t>
            </a:r>
            <a:r>
              <a:rPr lang="en-US" altLang="en-US" sz="4000" dirty="0" err="1"/>
              <a:t>Pennoyer</a:t>
            </a:r>
            <a:r>
              <a:rPr lang="en-US" altLang="en-US" sz="4000" dirty="0"/>
              <a:t> gave Neff the money but Neff has not given </a:t>
            </a:r>
            <a:r>
              <a:rPr lang="en-US" altLang="en-US" sz="4000" dirty="0" err="1"/>
              <a:t>Pennoyer</a:t>
            </a:r>
            <a:r>
              <a:rPr lang="en-US" altLang="en-US" sz="4000" dirty="0"/>
              <a:t> the property</a:t>
            </a:r>
            <a:br>
              <a:rPr lang="en-US" altLang="en-US" sz="4000" dirty="0"/>
            </a:br>
            <a:r>
              <a:rPr lang="en-US" altLang="en-US" sz="4000" dirty="0"/>
              <a:t>- </a:t>
            </a:r>
            <a:r>
              <a:rPr lang="en-US" altLang="en-US" sz="4000" dirty="0" err="1"/>
              <a:t>Pennoyer</a:t>
            </a:r>
            <a:r>
              <a:rPr lang="en-US" altLang="en-US" sz="4000" dirty="0"/>
              <a:t> asks for an injunction ordering Neff to transfer title to </a:t>
            </a:r>
            <a:r>
              <a:rPr lang="en-US" altLang="en-US" sz="4000" dirty="0" err="1"/>
              <a:t>Pennoyer</a:t>
            </a:r>
            <a:r>
              <a:rPr lang="en-US" altLang="en-US" sz="4000" dirty="0"/>
              <a:t/>
            </a:r>
            <a:br>
              <a:rPr lang="en-US" altLang="en-US" sz="4000" dirty="0"/>
            </a:br>
            <a:r>
              <a:rPr lang="en-US" altLang="en-US" sz="4000" dirty="0"/>
              <a:t>- Service is in hand on Neff in Oregon. </a:t>
            </a:r>
          </a:p>
        </p:txBody>
      </p:sp>
    </p:spTree>
    <p:extLst>
      <p:ext uri="{BB962C8B-B14F-4D97-AF65-F5344CB8AC3E}">
        <p14:creationId xmlns:p14="http://schemas.microsoft.com/office/powerpoint/2010/main" val="20463023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600200" y="76200"/>
            <a:ext cx="8839200" cy="6629400"/>
          </a:xfrm>
        </p:spPr>
        <p:txBody>
          <a:bodyPr/>
          <a:lstStyle/>
          <a:p>
            <a:pPr algn="l" eaLnBrk="1" hangingPunct="1"/>
            <a:r>
              <a:rPr lang="en-US" altLang="en-US" sz="4000" dirty="0"/>
              <a:t>- </a:t>
            </a:r>
            <a:r>
              <a:rPr lang="en-US" altLang="en-US" sz="4000" dirty="0" err="1"/>
              <a:t>Pennoyer</a:t>
            </a:r>
            <a:r>
              <a:rPr lang="en-US" altLang="en-US" sz="4000" dirty="0"/>
              <a:t>, an Oregon resident, sues Neff, a California resident, in Oregon state court for breach of a contract Neff entered into </a:t>
            </a:r>
            <a:r>
              <a:rPr lang="en-US" altLang="en-US" sz="4000" dirty="0" smtClean="0"/>
              <a:t>in California to </a:t>
            </a:r>
            <a:r>
              <a:rPr lang="en-US" altLang="en-US" sz="4000" dirty="0"/>
              <a:t>sell </a:t>
            </a:r>
            <a:r>
              <a:rPr lang="en-US" altLang="en-US" sz="4000" dirty="0" err="1"/>
              <a:t>Pennoyer</a:t>
            </a:r>
            <a:r>
              <a:rPr lang="en-US" altLang="en-US" sz="4000" dirty="0"/>
              <a:t> property in California </a:t>
            </a:r>
            <a:br>
              <a:rPr lang="en-US" altLang="en-US" sz="4000" dirty="0"/>
            </a:br>
            <a:r>
              <a:rPr lang="en-US" altLang="en-US" sz="4000" dirty="0"/>
              <a:t>- </a:t>
            </a:r>
            <a:r>
              <a:rPr lang="en-US" altLang="en-US" sz="4000" dirty="0" err="1"/>
              <a:t>Pennoyer</a:t>
            </a:r>
            <a:r>
              <a:rPr lang="en-US" altLang="en-US" sz="4000" dirty="0"/>
              <a:t> gave Neff the money but Neff has not given </a:t>
            </a:r>
            <a:r>
              <a:rPr lang="en-US" altLang="en-US" sz="4000" dirty="0" err="1"/>
              <a:t>Pennoyer</a:t>
            </a:r>
            <a:r>
              <a:rPr lang="en-US" altLang="en-US" sz="4000" dirty="0"/>
              <a:t> the property</a:t>
            </a:r>
            <a:br>
              <a:rPr lang="en-US" altLang="en-US" sz="4000" dirty="0"/>
            </a:br>
            <a:r>
              <a:rPr lang="en-US" altLang="en-US" sz="4000" dirty="0"/>
              <a:t>- </a:t>
            </a:r>
            <a:r>
              <a:rPr lang="en-US" altLang="en-US" sz="4000" dirty="0" err="1"/>
              <a:t>Pennoyer</a:t>
            </a:r>
            <a:r>
              <a:rPr lang="en-US" altLang="en-US" sz="4000" dirty="0"/>
              <a:t> asks the court to </a:t>
            </a:r>
            <a:r>
              <a:rPr lang="en-US" altLang="en-US" sz="4000" i="1" dirty="0"/>
              <a:t>transfer title to </a:t>
            </a:r>
            <a:r>
              <a:rPr lang="en-US" altLang="en-US" sz="4000" i="1" dirty="0" err="1"/>
              <a:t>Pennoyer</a:t>
            </a:r>
            <a:r>
              <a:rPr lang="en-US" altLang="en-US" sz="4000" dirty="0"/>
              <a:t/>
            </a:r>
            <a:br>
              <a:rPr lang="en-US" altLang="en-US" sz="4000" dirty="0"/>
            </a:br>
            <a:r>
              <a:rPr lang="en-US" altLang="en-US" sz="4000" dirty="0"/>
              <a:t>- Service is in hand on Neff in Oregon.</a:t>
            </a:r>
          </a:p>
        </p:txBody>
      </p:sp>
    </p:spTree>
    <p:extLst>
      <p:ext uri="{BB962C8B-B14F-4D97-AF65-F5344CB8AC3E}">
        <p14:creationId xmlns:p14="http://schemas.microsoft.com/office/powerpoint/2010/main" val="40674481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smtClean="0"/>
              <a:t>- Mitchell, an Oregon resident, brings an action against Neff in Oregon state court concerning $253.14 in legal fees that were incurred in Alaska. </a:t>
            </a:r>
            <a:br>
              <a:rPr lang="en-US" altLang="en-US" smtClean="0"/>
            </a:br>
            <a:r>
              <a:rPr lang="en-US" altLang="en-US" smtClean="0"/>
              <a:t>- Neff resides in California. </a:t>
            </a:r>
            <a:br>
              <a:rPr lang="en-US" altLang="en-US" smtClean="0"/>
            </a:br>
            <a:r>
              <a:rPr lang="en-US" altLang="en-US" smtClean="0"/>
              <a:t>- The Oregon state court attaches property in Oregon owned by Neff worth $300 at the beginning of the suit. </a:t>
            </a:r>
          </a:p>
        </p:txBody>
      </p:sp>
    </p:spTree>
    <p:extLst>
      <p:ext uri="{BB962C8B-B14F-4D97-AF65-F5344CB8AC3E}">
        <p14:creationId xmlns:p14="http://schemas.microsoft.com/office/powerpoint/2010/main" val="5683413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85344"/>
            <a:ext cx="12191999" cy="6595872"/>
          </a:xfrm>
        </p:spPr>
        <p:txBody>
          <a:bodyPr>
            <a:normAutofit/>
          </a:bodyPr>
          <a:lstStyle/>
          <a:p>
            <a:pPr algn="l" eaLnBrk="1" hangingPunct="1"/>
            <a:r>
              <a:rPr lang="en-US" altLang="en-US" sz="3200" dirty="0"/>
              <a:t>- Mitchell lures Neff to Oregon with a story that Neff has won a contest. </a:t>
            </a:r>
            <a:br>
              <a:rPr lang="en-US" altLang="en-US" sz="3200" dirty="0"/>
            </a:br>
            <a:r>
              <a:rPr lang="en-US" altLang="en-US" sz="3200" dirty="0"/>
              <a:t>- While he is in Oregon, Neff is served for a suit brought by Mitchell in Oregon state court concerning unpaid lawyers fees. Neff chooses to default. </a:t>
            </a:r>
            <a:br>
              <a:rPr lang="en-US" altLang="en-US" sz="3200" dirty="0"/>
            </a:br>
            <a:r>
              <a:rPr lang="en-US" altLang="en-US" sz="3200" dirty="0"/>
              <a:t>- Under Oregon law, someone can be submitted to personal jurisdiction on the basis of tagging in the state even when the tagging is the result of fraudulent inducement. </a:t>
            </a:r>
            <a:br>
              <a:rPr lang="en-US" altLang="en-US" sz="3200" dirty="0"/>
            </a:br>
            <a:r>
              <a:rPr lang="en-US" altLang="en-US" sz="3200" dirty="0"/>
              <a:t>- Mitchell then brings a suit in California state court to execute the Oregon judgment. </a:t>
            </a:r>
            <a:br>
              <a:rPr lang="en-US" altLang="en-US" sz="3200" dirty="0"/>
            </a:br>
            <a:r>
              <a:rPr lang="en-US" altLang="en-US" sz="3200" dirty="0"/>
              <a:t>- Under California law someone cannot be submitted to personal jurisdiction on the basis of tagging in the state when the tagging is the result of fraudulent inducement. </a:t>
            </a:r>
            <a:br>
              <a:rPr lang="en-US" altLang="en-US" sz="3200" dirty="0"/>
            </a:br>
            <a:r>
              <a:rPr lang="en-US" altLang="en-US" sz="3200" dirty="0"/>
              <a:t>- Neff argues that the earlier Oregon judgment is void. </a:t>
            </a:r>
            <a:br>
              <a:rPr lang="en-US" altLang="en-US" sz="3200" dirty="0"/>
            </a:br>
            <a:r>
              <a:rPr lang="en-US" altLang="en-US" sz="3200" dirty="0"/>
              <a:t>- What result?</a:t>
            </a:r>
          </a:p>
        </p:txBody>
      </p:sp>
    </p:spTree>
    <p:extLst>
      <p:ext uri="{BB962C8B-B14F-4D97-AF65-F5344CB8AC3E}">
        <p14:creationId xmlns:p14="http://schemas.microsoft.com/office/powerpoint/2010/main" val="55741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dirty="0" smtClean="0"/>
              <a:t>devices to defeat diversity/alienage</a:t>
            </a:r>
          </a:p>
        </p:txBody>
      </p:sp>
    </p:spTree>
    <p:extLst>
      <p:ext uri="{BB962C8B-B14F-4D97-AF65-F5344CB8AC3E}">
        <p14:creationId xmlns:p14="http://schemas.microsoft.com/office/powerpoint/2010/main" val="12943787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905000" y="274638"/>
            <a:ext cx="8305800" cy="6278562"/>
          </a:xfrm>
        </p:spPr>
        <p:txBody>
          <a:bodyPr/>
          <a:lstStyle/>
          <a:p>
            <a:pPr algn="l"/>
            <a:r>
              <a:rPr lang="en-US" altLang="en-US" smtClean="0"/>
              <a:t>Full Faith and Credit: The recognizing jurisdiction must give the judgment the </a:t>
            </a:r>
            <a:r>
              <a:rPr lang="en-US" altLang="en-US" i="1" smtClean="0"/>
              <a:t>same preclusive effect</a:t>
            </a:r>
            <a:r>
              <a:rPr lang="en-US" altLang="en-US" smtClean="0"/>
              <a:t> it would have in the rendering jurisdiction’s courts.</a:t>
            </a:r>
            <a:br>
              <a:rPr lang="en-US" altLang="en-US" smtClean="0"/>
            </a:br>
            <a:r>
              <a:rPr lang="en-US" altLang="en-US" smtClean="0"/>
              <a:t>e.g. a California court must give the Oregon judgment the same preclusive effect it would have in Oregon state court.</a:t>
            </a:r>
          </a:p>
        </p:txBody>
      </p:sp>
    </p:spTree>
    <p:extLst>
      <p:ext uri="{BB962C8B-B14F-4D97-AF65-F5344CB8AC3E}">
        <p14:creationId xmlns:p14="http://schemas.microsoft.com/office/powerpoint/2010/main" val="1421222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12192000" cy="6595872"/>
          </a:xfrm>
        </p:spPr>
        <p:txBody>
          <a:bodyPr>
            <a:normAutofit/>
          </a:bodyPr>
          <a:lstStyle/>
          <a:p>
            <a:pPr algn="l" eaLnBrk="1" hangingPunct="1"/>
            <a:r>
              <a:rPr lang="en-US" altLang="en-US" sz="3600" dirty="0"/>
              <a:t>- Neff is domiciled in Oregon, but is on an extended trip in California. </a:t>
            </a:r>
            <a:br>
              <a:rPr lang="en-US" altLang="en-US" sz="3600" dirty="0"/>
            </a:br>
            <a:r>
              <a:rPr lang="en-US" altLang="en-US" sz="3600" dirty="0"/>
              <a:t>- Mitchell sues Neff in Oregon state court for unpaid lawyers fees incurred in Alaska.</a:t>
            </a:r>
            <a:br>
              <a:rPr lang="en-US" altLang="en-US" sz="3600" dirty="0"/>
            </a:br>
            <a:r>
              <a:rPr lang="en-US" altLang="en-US" sz="3600" dirty="0"/>
              <a:t>- He has Neff served in California. </a:t>
            </a:r>
            <a:br>
              <a:rPr lang="en-US" altLang="en-US" sz="3600" dirty="0"/>
            </a:br>
            <a:r>
              <a:rPr lang="en-US" altLang="en-US" sz="3600" dirty="0"/>
              <a:t>- Neff defaults. </a:t>
            </a:r>
            <a:br>
              <a:rPr lang="en-US" altLang="en-US" sz="3600" dirty="0"/>
            </a:br>
            <a:r>
              <a:rPr lang="en-US" altLang="en-US" sz="3600" dirty="0"/>
              <a:t>- Mitchell then brings a suit in California state court to execute the Oregon judgment. </a:t>
            </a:r>
            <a:br>
              <a:rPr lang="en-US" altLang="en-US" sz="3600" dirty="0"/>
            </a:br>
            <a:r>
              <a:rPr lang="en-US" altLang="en-US" sz="3600" dirty="0"/>
              <a:t>- Neff collaterally attacks the judgment.</a:t>
            </a:r>
            <a:br>
              <a:rPr lang="en-US" altLang="en-US" sz="3600" dirty="0"/>
            </a:br>
            <a:r>
              <a:rPr lang="en-US" altLang="en-US" sz="3600" dirty="0"/>
              <a:t>- What result?</a:t>
            </a:r>
          </a:p>
        </p:txBody>
      </p:sp>
    </p:spTree>
    <p:extLst>
      <p:ext uri="{BB962C8B-B14F-4D97-AF65-F5344CB8AC3E}">
        <p14:creationId xmlns:p14="http://schemas.microsoft.com/office/powerpoint/2010/main" val="2482068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0" y="0"/>
            <a:ext cx="12033504" cy="6608064"/>
          </a:xfrm>
        </p:spPr>
        <p:txBody>
          <a:bodyPr>
            <a:normAutofit/>
          </a:bodyPr>
          <a:lstStyle/>
          <a:p>
            <a:pPr algn="l" eaLnBrk="1" hangingPunct="1"/>
            <a:r>
              <a:rPr lang="en-US" altLang="en-US" sz="3600" dirty="0"/>
              <a:t>- Neff is domiciled in California, but is spending the summer residing in Oregon. </a:t>
            </a:r>
            <a:br>
              <a:rPr lang="en-US" altLang="en-US" sz="3600" dirty="0"/>
            </a:br>
            <a:r>
              <a:rPr lang="en-US" altLang="en-US" sz="3600" dirty="0"/>
              <a:t>- Mitchell sues Neff in Oregon state court for unpaid lawyers fees incurred in Alaska.</a:t>
            </a:r>
            <a:br>
              <a:rPr lang="en-US" altLang="en-US" sz="3600" dirty="0"/>
            </a:br>
            <a:r>
              <a:rPr lang="en-US" altLang="en-US" sz="3600" dirty="0"/>
              <a:t>- He has Neff served in California, while he was there for a brief trip home.</a:t>
            </a:r>
            <a:br>
              <a:rPr lang="en-US" altLang="en-US" sz="3600" dirty="0"/>
            </a:br>
            <a:r>
              <a:rPr lang="en-US" altLang="en-US" sz="3600" dirty="0"/>
              <a:t>- Neff defaults. </a:t>
            </a:r>
            <a:br>
              <a:rPr lang="en-US" altLang="en-US" sz="3600" dirty="0"/>
            </a:br>
            <a:r>
              <a:rPr lang="en-US" altLang="en-US" sz="3600" dirty="0"/>
              <a:t>- Mitchell then brings a suit in California state court to execute the Oregon judgment. </a:t>
            </a:r>
            <a:br>
              <a:rPr lang="en-US" altLang="en-US" sz="3600" dirty="0"/>
            </a:br>
            <a:r>
              <a:rPr lang="en-US" altLang="en-US" sz="3600" dirty="0"/>
              <a:t>- Neff collaterally attacks the judgment.</a:t>
            </a:r>
            <a:br>
              <a:rPr lang="en-US" altLang="en-US" sz="3600" dirty="0"/>
            </a:br>
            <a:r>
              <a:rPr lang="en-US" altLang="en-US" sz="3600" dirty="0"/>
              <a:t>- What result?</a:t>
            </a:r>
          </a:p>
        </p:txBody>
      </p:sp>
    </p:spTree>
    <p:extLst>
      <p:ext uri="{BB962C8B-B14F-4D97-AF65-F5344CB8AC3E}">
        <p14:creationId xmlns:p14="http://schemas.microsoft.com/office/powerpoint/2010/main" val="281024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5961534"/>
          </a:xfrm>
        </p:spPr>
        <p:txBody>
          <a:bodyPr/>
          <a:lstStyle/>
          <a:p>
            <a:r>
              <a:rPr lang="en-US" dirty="0"/>
              <a:t>a</a:t>
            </a:r>
            <a:r>
              <a:rPr lang="en-US" dirty="0" smtClean="0"/>
              <a:t>dding plaintiffs to defeat diversity</a:t>
            </a:r>
            <a:endParaRPr lang="en-US" dirty="0"/>
          </a:p>
        </p:txBody>
      </p:sp>
    </p:spTree>
    <p:extLst>
      <p:ext uri="{BB962C8B-B14F-4D97-AF65-F5344CB8AC3E}">
        <p14:creationId xmlns:p14="http://schemas.microsoft.com/office/powerpoint/2010/main" val="737902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1145</Words>
  <Application>Microsoft Office PowerPoint</Application>
  <PresentationFormat>Widescreen</PresentationFormat>
  <Paragraphs>82</Paragraphs>
  <Slides>82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82</vt:i4>
      </vt:variant>
    </vt:vector>
  </HeadingPairs>
  <TitlesOfParts>
    <vt:vector size="86" baseType="lpstr">
      <vt:lpstr>Arial</vt:lpstr>
      <vt:lpstr>Calibri</vt:lpstr>
      <vt:lpstr>Calibri Light</vt:lpstr>
      <vt:lpstr>Office Theme</vt:lpstr>
      <vt:lpstr>Mon., Sep. 4</vt:lpstr>
      <vt:lpstr>review session every Monday from now on</vt:lpstr>
      <vt:lpstr>what statutory materials are you responsible for?</vt:lpstr>
      <vt:lpstr>removal</vt:lpstr>
      <vt:lpstr>P (NY) brings an action against D (NJ) in NY state court for loss of his hand in a car accident  P asks for $70k  May D remove? </vt:lpstr>
      <vt:lpstr>1446(c)(2)  If removal of a civil action is sought on the basis of the jurisdiction conferred by section 1332(a), the sum demanded in good faith in the initial pleading shall be deemed to be the amount in controversy, except that- (A) the notice of removal may assert the amount in controversy if the initial pleading seeks--  (i) nonmonetary relief; or  (ii) a money judgment, but the State practice either does not permit demand for a specific sum or permits recovery of damages in excess of the amount demanded; and  (B) removal of the action is proper on the basis of an amount in controversy asserted under subparagraph (A) if the district court finds, by the preponderance of the evidence, that the amount in controversy exceeds the amount specified in section 1332(a). </vt:lpstr>
      <vt:lpstr>St. Paul Mercury test  “It must appear to a legal certainty that the claim is really for less than the jurisdictional amount to justify dismissal.”</vt:lpstr>
      <vt:lpstr>devices to defeat diversity/alienage</vt:lpstr>
      <vt:lpstr>adding plaintiffs to defeat diversity</vt:lpstr>
      <vt:lpstr>P (Texas) assigns 1/10 of its contract right against D (New York) (worth $8,000 if the action prevails) to X (New York) for $1,000  P and X sue D in state court in Texas  May D remove to federal court? </vt:lpstr>
      <vt:lpstr>adding defendants to defeat diversity</vt:lpstr>
      <vt:lpstr>- P (NJ) wishes to sue the D Corp. for fraud  - D Corp. has is incorporated in NY with PPB in NY  - P does not want the action removed by the D Corp. to federal court  - So P joins X (NJ), an accountant who was in part responsible for the D Corp.’s misrepresentations, as a defendant   - Can the D Corp. successfully remove? </vt:lpstr>
      <vt:lpstr>fraudulent joinder</vt:lpstr>
      <vt:lpstr>Rose v. Giamatti, 721 F. Supp. 906 (S.D. Oh. 1989)   “In fraudulent joinder cases the underlying reason for removal is that there is no factual basis upon which it can be claimed that the resident [!] defendant is jointly liable or where there is such liability there is no purpose to prosecute the action against the resident defendant in good faith….”</vt:lpstr>
      <vt:lpstr>A (Nev.) sues B (France) and C (Oreg.) in Nevada state court for battery  A asks for $80k each from B and C  B wants to remove but C refuses  may the case be successfully removed to the D. Nev.? </vt:lpstr>
      <vt:lpstr>1446(b)(2)(A)  When a civil action is removed solely under section 1441(a), all defendants who have been properly joined and served must join in or consent to the removal of the action.  </vt:lpstr>
      <vt:lpstr>we will speak of counterclaims in connection with removal later</vt:lpstr>
      <vt:lpstr>1441(f) The court to which such civil action is removed is not precluded from hearing and determining any claim in such civil action because the State court from which such civil action is removed did not have jurisdiction over that claim </vt:lpstr>
      <vt:lpstr>Avitts v. Amoco Production Co. (5th Cir. 1995)</vt:lpstr>
      <vt:lpstr>procedure for removal</vt:lpstr>
      <vt:lpstr>timing</vt:lpstr>
      <vt:lpstr>P sues D in state court under state battery law and federal civil rights law  33 days after the complaint was filed in state court and 27 days after it was served on D, D files a notice removal in federal court  too late?</vt:lpstr>
      <vt:lpstr>§ 1446. Procedure for removal of civil actions … (b) Requirements; generally.--(1) The notice of removal of a civil action or proceeding shall be filed within 30 days after the receipt by the defendant, through service or otherwise, of a copy of the initial pleading setting forth the claim for relief upon which such action or proceeding is based, or within 30 days after the service of summons upon the defendant if such initial pleading has then been filed in court and is not required to be served on the defendant, whichever period is shorter.… </vt:lpstr>
      <vt:lpstr>P sues D1 and D2 in state court under state battery law and federal civil rights law  D1 is served 3 days before D2. 30 days after D2 is served, D2 wants to remove.   too late?</vt:lpstr>
      <vt:lpstr>1446(b)(2) …(B) Each defendant shall have 30 days after receipt by or service on that defendant of the initial pleading or summons described in paragraph (1) to file the notice of removal. (C) If defendants are served at different times, and a later-served defendant files a notice of removal, any earlier-served defendant may consent to the removal even though that earlier-served defendant did not previously initiate or consent to removal. </vt:lpstr>
      <vt:lpstr>P sues D in state court under state battery law  one and a half years after D is served, P amends his complaint to include a federal civil rights action  within 30 days of service of the amended complaint, D seeks to remove  too late?</vt:lpstr>
      <vt:lpstr>1446(b) …  (3) Except as provided in subsection (c), if the case stated by the initial pleading is not removable, a notice of removal may be filed within 30 days after receipt by the defendant, through service or otherwise, of a copy of an amended pleading, motion, order or other paper from which it may first be ascertained that the case is one which is or has become removable.  (c) Requirements; removal based on diversity of citizenship.—  (1) A case may not be removed under subsection (b)(3) on the basis of jurisdiction conferred by section 1332 more than 1 year after commencement of the action, unless the district court finds that the plaintiff has acted in bad faith in order to prevent a defendant from removing the action ....   (B) If the notice of removal is filed more than 1 year after commencement of the action and the district court finds that the plaintiff deliberately failed to disclose the actual amount in controversy to prevent removal, that finding shall be deemed bad faith under paragraph (1).</vt:lpstr>
      <vt:lpstr>waiving objections to non-removability</vt:lpstr>
      <vt:lpstr>PERSONAL JURISDICTION IN STATE COURT </vt:lpstr>
      <vt:lpstr>relationship between sovereigns</vt:lpstr>
      <vt:lpstr>P (NY) and his landlord D (NY) have a dispute about the rent for his New York apartment  P sues D in Iran (D has no connection to Iran)  D fails to appear and a default judgment is issued against D</vt:lpstr>
      <vt:lpstr>distinguish PJ from choice of law</vt:lpstr>
      <vt:lpstr>- P and D are New Yorkers who get in a brawl in New York - D is in Oregon on business trip - P sues D in Oregon state court - D is served in Oregon with summons and complaint </vt:lpstr>
      <vt:lpstr>distinguish PJ from subject matter jurisdiction</vt:lpstr>
      <vt:lpstr>- P (NY) slips and falls in D’s (Germany) store in Germany - D has no connection with US  - P sues D in in federal court in New York asking for $100,000 - D is served in Germany with the summons and complaint</vt:lpstr>
      <vt:lpstr>distinguish PJ from service/notice</vt:lpstr>
      <vt:lpstr>- P and D are New Yorkers who get in a brawl in New York - P sues D in Oregon state court - D is served in New York with summons and complaint </vt:lpstr>
      <vt:lpstr>- P and D are New Yorkers who get in a brawl in New York - P sues D in New York state court - P serves D by taking the summons and complaint and flushing it down the toilet </vt:lpstr>
      <vt:lpstr>Pennoyer v Neff (US 1878)</vt:lpstr>
      <vt:lpstr>what happened in Mitchell v. Neff?</vt:lpstr>
      <vt:lpstr>Mitchell v. Neff  - Mitchell sues Neff for unpaid legal services in Oregon state court - Neff has moved to Cal. - service was by a publication that had practically no circulation outside Oregon - Neff defaults - the Ore. state court attaches Oregon land and sells it in payment of the debt to...Mitchell himself - Mitchell sells it to Pennoyer</vt:lpstr>
      <vt:lpstr>what happened in Neff v. Pennoyer?</vt:lpstr>
      <vt:lpstr>Neff v. Pennoyer - Neff sues Pennoyer in ejectment in federal court in Ore. - diversity case - Pennoyer claims it is his, because it was Mitchell’s, who got it pursuant to the enforcement of a valid Ore. state ct judgment - so Neff is collateral attacking the validity of the judgment in Mitchell v. Neff - was there PJ? - federal trial court says no - US SCt affirms (for different reasons) – no attachment of the property at the initiation of the suit</vt:lpstr>
      <vt:lpstr>dicta: the matter going forward will be governed by the 14th A.  - but not in the present case, because the 14th A. had not been ratified when Mitchell v. Neff occurred  - the question must be answered according to international law (or natural law) on the recognition of foreign judgments (as interpreted by federal courts)</vt:lpstr>
      <vt:lpstr>was it really necessary that the property be attached at the initiation of the suit…?</vt:lpstr>
      <vt:lpstr>distinguish PJ from forms of preliminary relief</vt:lpstr>
      <vt:lpstr>- Mitchell sues Neff in state court in Oregon - the source of PJ is property Neff has in Oregon, identified at the initiation of the lawsuit - it does not look like Neff is at risk of selling is property to escape jurisdiction, so the court refrains from attaching the property</vt:lpstr>
      <vt:lpstr>- the requirement of attachment for in rem/quasi in rem was soon abandoned, provided that the property is identified at the outset</vt:lpstr>
      <vt:lpstr>Amendment XIV. Section 1.   . . . nor shall any State deprive any person of life, liberty, or property, without due process of law… </vt:lpstr>
      <vt:lpstr>effect of limits on PJ being read into the 14th Amendment...</vt:lpstr>
      <vt:lpstr> - P sues D in Oregon state court (action A) - D has no connection with Oregon, but Oregon law allows the assertion of PJ over D.  - D defaults.  - P then sues on the default judgment in Oregon state court (action B)  Pre-Pennoyer: D has no grounds for challenging the assertion of PJ in action A (or the recognition of the judgment of action A in action B) that could be entertained by the US SCt  Post-Pennoyer: D can challenge the assertion of PJ in action A (or the recognition of the judgment of action A in action B) as a violation of the Due Process Clause of the 14th Amendment and appeal to the US SCt </vt:lpstr>
      <vt:lpstr>what obligation does a court have to respect the judgment of another court system at all, even if there was PJ?</vt:lpstr>
      <vt:lpstr>- D, a US national residing in NY, is sued by P, an Iranian, in an Iranian court concerning a brawl that D got into with P in NY.  - D is tagged while in Iran on a brief trip.  - D defaults and a monetary judgment is issued against D.  - P then sues upon the judgment in New York state court. </vt:lpstr>
      <vt:lpstr>- D, a citizen and resident of NY, is sued by P, a citizen and resident of CA, in California state court concerning a brawl that D got into with P in NY.  - D is tagged while in CA on a brief trip.  - D defaults and a monetary judgment is issued against D.  - P then sues upon the judgment in state court in NY. </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D, a citizen and resident of NY, is sued by P, a citizen and resident of CA, in California state court concerning a brawl that D got into with P in NY.  - D is tagged while in CA on a brief trip.  - D defaults and a monetary judgment is issued against D.  - P then sues upon the judgment in federal court in NY. </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 D, a citizen and resident of NY, is sued by P, a citizen and resident of CA, in federal court in California concerning a brawl that D got into with P in NY.  - D is tagged while in CA on a brief trip.  - D defaults and a monetary judgment is issued against D.  - P then sues upon the judgment in state court in NY. </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but no FF&amp;C obligation if the judgment was invalid for lack of PJ</vt:lpstr>
      <vt:lpstr>distinguish  federal constitutional limits (under the 14th A.) on a state’s assertion of PJ over a defendant  - what a state can do  what a state has chosen to do under its own law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source of PJ is D’s property in state at initiation of suit, but suit does not concern ownership of property  although if P wins, D’s property may be used to execute judgment</vt:lpstr>
      <vt:lpstr>2) suit concerns ownership of property (e.g. quiet title action), BUT binding only on certain named parties</vt:lpstr>
      <vt:lpstr>what type of personal jurisdiction was Mitchell attempting in Mitchell v. Neff?</vt:lpstr>
      <vt:lpstr>the Pennoyer framework in action</vt:lpstr>
      <vt:lpstr>- Mitchell, an Oregon resident, sues Neff, a California resident, in Oregon state court for unpaid lawyer’s fees that Neff incurred in Oregon while he was a resident of Oregon.  - Service of the summons and complaint are delivered to Neff in hand in California.  - PJ permissible?</vt:lpstr>
      <vt:lpstr>- Mitchell, an Oregon resident, sues Neff, a California resident, in Oregon state court for unpaid lawyer’s fees that Neff incurred in  Oregon while he was a resident of Oregon - There is in-hand service of the summons and complaint upon Neff while he is in Oregon on a brief business trip - PJ permissible?</vt:lpstr>
      <vt:lpstr>- Mitchell, an Oregon resident, sues Neff, a California resident, in Oregon state court for unpaid lawyer’s fees that Neff incurred to Mitchell in California – Neff was never an Oregon resident - There is in-hand service of the summons and complaint upon Neff while he is in Oregon on a brief business trip - PJ?</vt:lpstr>
      <vt:lpstr>§ 78. Individual Voluntarily Within The State  A state can exercise through its courts jurisdiction over an individual voluntarily within its territory whether he is permanently or only temporarily there.</vt:lpstr>
      <vt:lpstr>- Pennoyer, an Oregon resident, sues Neff, a California resident, in Oregon state court in order to quiet title to property in Oregon that each claims he owns. - Service on Neff is in-hand in California </vt:lpstr>
      <vt:lpstr>§ 101. Jurisdiction Over Land  A state can exercise through its courts jurisdiction over land situated within the territory of the state, although a person owning or claiming an interest in the land is not personally subject to the jurisdiction of the state.</vt:lpstr>
      <vt:lpstr>- Pennoyer, an Oregon resident, brings a suit to quiet title to Oregon property that he claims he owns.  - He brings an action in Oregon state court that will bind everyone in the world - Service is by publication.  </vt:lpstr>
      <vt:lpstr>- Pennoyer, an Oregon resident, sues Neff, a California resident, in Oregon state court for breach of a contract Neff entered into in California to sell Pennoyer property in California  - Pennoyer gave Neff the money but Neff has not given Pennoyer the property - Pennoyer asks for an injunction ordering Neff to transfer title to Pennoyer - Service is in hand on Neff in Oregon. </vt:lpstr>
      <vt:lpstr>- Pennoyer, an Oregon resident, sues Neff, a California resident, in Oregon state court for breach of a contract Neff entered into in California to sell Pennoyer property in California  - Pennoyer gave Neff the money but Neff has not given Pennoyer the property - Pennoyer asks the court to transfer title to Pennoyer - Service is in hand on Neff in Oregon.</vt:lpstr>
      <vt:lpstr>- Mitchell, an Oregon resident, brings an action against Neff in Oregon state court concerning $253.14 in legal fees that were incurred in Alaska.  - Neff resides in California.  - The Oregon state court attaches property in Oregon owned by Neff worth $300 at the beginning of the suit. </vt:lpstr>
      <vt:lpstr>- Mitchell lures Neff to Oregon with a story that Neff has won a contest.  - While he is in Oregon, Neff is served for a suit brought by Mitchell in Oregon state court concerning unpaid lawyers fees. Neff chooses to default.  - Under Oregon law, someone can be submitted to personal jurisdiction on the basis of tagging in the state even when the tagging is the result of fraudulent inducement.  - Mitchell then brings a suit in California state court to execute the Oregon judgment.  - Under California law someone cannot be submitted to personal jurisdiction on the basis of tagging in the state when the tagging is the result of fraudulent inducement.  - Neff argues that the earlier Oregon judgment is void.  - What result?</vt:lpstr>
      <vt:lpstr>Full Faith and Credit: The recognizing jurisdiction must give the judgment the same preclusive effect it would have in the rendering jurisdiction’s courts. e.g. a California court must give the Oregon judgment the same preclusive effect it would have in Oregon state court.</vt:lpstr>
      <vt:lpstr>- Neff is domiciled in Oregon, but is on an extended trip in California.  - Mitchell sues Neff in Oregon state court for unpaid lawyers fees incurred in Alaska. - He has Neff served in California.  - Neff defaults.  - Mitchell then brings a suit in California state court to execute the Oregon judgment.  - Neff collaterally attacks the judgment. - What result?</vt:lpstr>
      <vt:lpstr>- Neff is domiciled in California, but is spending the summer residing in Oregon.  - Mitchell sues Neff in Oregon state court for unpaid lawyers fees incurred in Alaska. - He has Neff served in California, while he was there for a brief trip home. - Neff defaults.  - Mitchell then brings a suit in California state court to execute the Oregon judgment.  - Neff collaterally attacks the judgment. - What result?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43</cp:revision>
  <cp:lastPrinted>2017-09-04T16:56:24Z</cp:lastPrinted>
  <dcterms:created xsi:type="dcterms:W3CDTF">2017-08-27T17:05:13Z</dcterms:created>
  <dcterms:modified xsi:type="dcterms:W3CDTF">2017-09-04T17:49:18Z</dcterms:modified>
</cp:coreProperties>
</file>