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5"/>
  </p:handoutMasterIdLst>
  <p:sldIdLst>
    <p:sldId id="292" r:id="rId2"/>
    <p:sldId id="341" r:id="rId3"/>
    <p:sldId id="343" r:id="rId4"/>
    <p:sldId id="344" r:id="rId5"/>
    <p:sldId id="345" r:id="rId6"/>
    <p:sldId id="349" r:id="rId7"/>
    <p:sldId id="355" r:id="rId8"/>
    <p:sldId id="356" r:id="rId9"/>
    <p:sldId id="357" r:id="rId10"/>
    <p:sldId id="358" r:id="rId11"/>
    <p:sldId id="359" r:id="rId12"/>
    <p:sldId id="360" r:id="rId13"/>
    <p:sldId id="361" r:id="rId14"/>
    <p:sldId id="362" r:id="rId15"/>
    <p:sldId id="363" r:id="rId16"/>
    <p:sldId id="364" r:id="rId17"/>
    <p:sldId id="365" r:id="rId18"/>
    <p:sldId id="366" r:id="rId19"/>
    <p:sldId id="367" r:id="rId20"/>
    <p:sldId id="368" r:id="rId21"/>
    <p:sldId id="369" r:id="rId22"/>
    <p:sldId id="370" r:id="rId23"/>
    <p:sldId id="371" r:id="rId24"/>
    <p:sldId id="372" r:id="rId25"/>
    <p:sldId id="373" r:id="rId26"/>
    <p:sldId id="374" r:id="rId27"/>
    <p:sldId id="375" r:id="rId28"/>
    <p:sldId id="376" r:id="rId29"/>
    <p:sldId id="377" r:id="rId30"/>
    <p:sldId id="378" r:id="rId31"/>
    <p:sldId id="379" r:id="rId32"/>
    <p:sldId id="380" r:id="rId33"/>
    <p:sldId id="381" r:id="rId34"/>
    <p:sldId id="264" r:id="rId35"/>
    <p:sldId id="265" r:id="rId36"/>
    <p:sldId id="266" r:id="rId37"/>
    <p:sldId id="267" r:id="rId38"/>
    <p:sldId id="268" r:id="rId39"/>
    <p:sldId id="304" r:id="rId40"/>
    <p:sldId id="305" r:id="rId41"/>
    <p:sldId id="269" r:id="rId42"/>
    <p:sldId id="294" r:id="rId43"/>
    <p:sldId id="295" r:id="rId44"/>
  </p:sldIdLst>
  <p:sldSz cx="12192000" cy="6858000"/>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3" autoAdjust="0"/>
    <p:restoredTop sz="94660"/>
  </p:normalViewPr>
  <p:slideViewPr>
    <p:cSldViewPr snapToGrid="0">
      <p:cViewPr varScale="1">
        <p:scale>
          <a:sx n="78" d="100"/>
          <a:sy n="78" d="100"/>
        </p:scale>
        <p:origin x="504"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434"/>
          </a:xfrm>
          <a:prstGeom prst="rect">
            <a:avLst/>
          </a:prstGeom>
        </p:spPr>
        <p:txBody>
          <a:bodyPr vert="horz" lIns="93177" tIns="46589" rIns="93177" bIns="46589" rtlCol="0"/>
          <a:lstStyle>
            <a:lvl1pPr algn="r">
              <a:defRPr sz="1200"/>
            </a:lvl1pPr>
          </a:lstStyle>
          <a:p>
            <a:fld id="{5C3E8ED7-E1CF-4972-8D32-0D048FA79058}" type="datetimeFigureOut">
              <a:rPr lang="en-US" smtClean="0"/>
              <a:t>8/31/2017</a:t>
            </a:fld>
            <a:endParaRPr lang="en-US"/>
          </a:p>
        </p:txBody>
      </p:sp>
      <p:sp>
        <p:nvSpPr>
          <p:cNvPr id="4" name="Footer Placeholder 3"/>
          <p:cNvSpPr>
            <a:spLocks noGrp="1"/>
          </p:cNvSpPr>
          <p:nvPr>
            <p:ph type="ftr" sz="quarter" idx="2"/>
          </p:nvPr>
        </p:nvSpPr>
        <p:spPr>
          <a:xfrm>
            <a:off x="0" y="8829968"/>
            <a:ext cx="297180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8"/>
            <a:ext cx="2971800" cy="466433"/>
          </a:xfrm>
          <a:prstGeom prst="rect">
            <a:avLst/>
          </a:prstGeom>
        </p:spPr>
        <p:txBody>
          <a:bodyPr vert="horz" lIns="93177" tIns="46589" rIns="93177" bIns="46589" rtlCol="0" anchor="b"/>
          <a:lstStyle>
            <a:lvl1pPr algn="r">
              <a:defRPr sz="1200"/>
            </a:lvl1pPr>
          </a:lstStyle>
          <a:p>
            <a:fld id="{B0EC7C1F-DFE6-40EF-9BC0-0E96648AB036}" type="slidenum">
              <a:rPr lang="en-US" smtClean="0"/>
              <a:t>‹#›</a:t>
            </a:fld>
            <a:endParaRPr lang="en-US"/>
          </a:p>
        </p:txBody>
      </p:sp>
    </p:spTree>
    <p:extLst>
      <p:ext uri="{BB962C8B-B14F-4D97-AF65-F5344CB8AC3E}">
        <p14:creationId xmlns:p14="http://schemas.microsoft.com/office/powerpoint/2010/main" val="78607896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A2E3B6-981F-4FD3-9999-1597D7F58619}" type="datetimeFigureOut">
              <a:rPr lang="en-US" smtClean="0"/>
              <a:t>8/31/2017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1147386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A2E3B6-981F-4FD3-9999-1597D7F58619}" type="datetimeFigureOut">
              <a:rPr lang="en-US" smtClean="0"/>
              <a:t>8/31/2017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582044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A2E3B6-981F-4FD3-9999-1597D7F58619}" type="datetimeFigureOut">
              <a:rPr lang="en-US" smtClean="0"/>
              <a:t>8/31/2017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828184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A2E3B6-981F-4FD3-9999-1597D7F58619}" type="datetimeFigureOut">
              <a:rPr lang="en-US" smtClean="0"/>
              <a:t>8/31/2017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872448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A2E3B6-981F-4FD3-9999-1597D7F58619}" type="datetimeFigureOut">
              <a:rPr lang="en-US" smtClean="0"/>
              <a:t>8/31/2017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270041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A2E3B6-981F-4FD3-9999-1597D7F58619}" type="datetimeFigureOut">
              <a:rPr lang="en-US" smtClean="0"/>
              <a:t>8/31/2017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4074178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A2E3B6-981F-4FD3-9999-1597D7F58619}" type="datetimeFigureOut">
              <a:rPr lang="en-US" smtClean="0"/>
              <a:t>8/31/2017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4226081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A2E3B6-981F-4FD3-9999-1597D7F58619}" type="datetimeFigureOut">
              <a:rPr lang="en-US" smtClean="0"/>
              <a:t>8/31/2017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2165981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A2E3B6-981F-4FD3-9999-1597D7F58619}" type="datetimeFigureOut">
              <a:rPr lang="en-US" smtClean="0"/>
              <a:t>8/31/2017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497244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A2E3B6-981F-4FD3-9999-1597D7F58619}" type="datetimeFigureOut">
              <a:rPr lang="en-US" smtClean="0"/>
              <a:t>8/31/2017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2697782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A2E3B6-981F-4FD3-9999-1597D7F58619}" type="datetimeFigureOut">
              <a:rPr lang="en-US" smtClean="0"/>
              <a:t>8/31/2017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802342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A2E3B6-981F-4FD3-9999-1597D7F58619}" type="datetimeFigureOut">
              <a:rPr lang="en-US" smtClean="0"/>
              <a:t>8/31/2017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24AED1-7E5A-482A-A18E-42EF239DBB1C}" type="slidenum">
              <a:rPr lang="en-US" smtClean="0"/>
              <a:t>‹#›</a:t>
            </a:fld>
            <a:endParaRPr lang="en-US"/>
          </a:p>
        </p:txBody>
      </p:sp>
    </p:spTree>
    <p:extLst>
      <p:ext uri="{BB962C8B-B14F-4D97-AF65-F5344CB8AC3E}">
        <p14:creationId xmlns:p14="http://schemas.microsoft.com/office/powerpoint/2010/main" val="41886410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1905000" y="274638"/>
            <a:ext cx="8305800" cy="5668962"/>
          </a:xfrm>
        </p:spPr>
        <p:txBody>
          <a:bodyPr/>
          <a:lstStyle/>
          <a:p>
            <a:pPr eaLnBrk="1" hangingPunct="1"/>
            <a:r>
              <a:rPr lang="en-US" altLang="en-US" dirty="0" smtClean="0"/>
              <a:t>Thurs., Aug. 31</a:t>
            </a:r>
          </a:p>
        </p:txBody>
      </p:sp>
    </p:spTree>
    <p:extLst>
      <p:ext uri="{BB962C8B-B14F-4D97-AF65-F5344CB8AC3E}">
        <p14:creationId xmlns:p14="http://schemas.microsoft.com/office/powerpoint/2010/main" val="3096412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752600" y="274638"/>
            <a:ext cx="8458200" cy="5973762"/>
          </a:xfrm>
        </p:spPr>
        <p:txBody>
          <a:bodyPr/>
          <a:lstStyle/>
          <a:p>
            <a:pPr eaLnBrk="1" hangingPunct="1"/>
            <a:r>
              <a:rPr lang="en-US" altLang="en-US" dirty="0" smtClean="0"/>
              <a:t>P sues D to enjoin D from using a process protected by his patent</a:t>
            </a:r>
            <a:br>
              <a:rPr lang="en-US" altLang="en-US" dirty="0" smtClean="0"/>
            </a:br>
            <a:r>
              <a:rPr lang="en-US" altLang="en-US" dirty="0" smtClean="0"/>
              <a:t/>
            </a:r>
            <a:br>
              <a:rPr lang="en-US" altLang="en-US" dirty="0" smtClean="0"/>
            </a:br>
            <a:r>
              <a:rPr lang="en-US" altLang="en-US" dirty="0" smtClean="0"/>
              <a:t>SMJ under 1331 using creation test?</a:t>
            </a:r>
            <a:br>
              <a:rPr lang="en-US" altLang="en-US" dirty="0" smtClean="0"/>
            </a:br>
            <a:endParaRPr lang="en-US" altLang="en-US" dirty="0" smtClean="0"/>
          </a:p>
        </p:txBody>
      </p:sp>
    </p:spTree>
    <p:extLst>
      <p:ext uri="{BB962C8B-B14F-4D97-AF65-F5344CB8AC3E}">
        <p14:creationId xmlns:p14="http://schemas.microsoft.com/office/powerpoint/2010/main" val="27516578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27121" y="274638"/>
            <a:ext cx="9783679" cy="6126162"/>
          </a:xfrm>
        </p:spPr>
        <p:txBody>
          <a:bodyPr>
            <a:normAutofit/>
          </a:bodyPr>
          <a:lstStyle/>
          <a:p>
            <a:pPr algn="l" eaLnBrk="1" hangingPunct="1"/>
            <a:r>
              <a:rPr lang="en-US" altLang="en-US" dirty="0" smtClean="0"/>
              <a:t>P and D sign a contract licensing D to use P’s patent for a fee</a:t>
            </a:r>
            <a:br>
              <a:rPr lang="en-US" altLang="en-US" dirty="0" smtClean="0"/>
            </a:br>
            <a:r>
              <a:rPr lang="en-US" altLang="en-US" dirty="0" smtClean="0"/>
              <a:t/>
            </a:r>
            <a:br>
              <a:rPr lang="en-US" altLang="en-US" dirty="0" smtClean="0"/>
            </a:br>
            <a:r>
              <a:rPr lang="en-US" altLang="en-US" dirty="0" smtClean="0"/>
              <a:t>D uses the patent but doesn’t pay the fee</a:t>
            </a:r>
            <a:br>
              <a:rPr lang="en-US" altLang="en-US" dirty="0" smtClean="0"/>
            </a:br>
            <a:r>
              <a:rPr lang="en-US" altLang="en-US" dirty="0" smtClean="0"/>
              <a:t/>
            </a:r>
            <a:br>
              <a:rPr lang="en-US" altLang="en-US" dirty="0" smtClean="0"/>
            </a:br>
            <a:r>
              <a:rPr lang="en-US" altLang="en-US" dirty="0" smtClean="0"/>
              <a:t>P sues D for the fee</a:t>
            </a:r>
            <a:br>
              <a:rPr lang="en-US" altLang="en-US" dirty="0" smtClean="0"/>
            </a:br>
            <a:r>
              <a:rPr lang="en-US" altLang="en-US" dirty="0" smtClean="0"/>
              <a:t/>
            </a:r>
            <a:br>
              <a:rPr lang="en-US" altLang="en-US" dirty="0" smtClean="0"/>
            </a:br>
            <a:r>
              <a:rPr lang="en-US" altLang="en-US" dirty="0" smtClean="0"/>
              <a:t>SMJ under 1331 using </a:t>
            </a:r>
            <a:r>
              <a:rPr lang="en-US" altLang="en-US" smtClean="0"/>
              <a:t>creation test?</a:t>
            </a:r>
            <a:r>
              <a:rPr lang="en-US" altLang="en-US" dirty="0" smtClean="0"/>
              <a:t/>
            </a:r>
            <a:br>
              <a:rPr lang="en-US" altLang="en-US" dirty="0" smtClean="0"/>
            </a:br>
            <a:endParaRPr lang="en-US" altLang="en-US" dirty="0" smtClean="0"/>
          </a:p>
        </p:txBody>
      </p:sp>
    </p:spTree>
    <p:extLst>
      <p:ext uri="{BB962C8B-B14F-4D97-AF65-F5344CB8AC3E}">
        <p14:creationId xmlns:p14="http://schemas.microsoft.com/office/powerpoint/2010/main" val="7550864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8304" y="365125"/>
            <a:ext cx="10475495" cy="5596522"/>
          </a:xfrm>
        </p:spPr>
        <p:txBody>
          <a:bodyPr/>
          <a:lstStyle/>
          <a:p>
            <a:r>
              <a:rPr lang="en-US" dirty="0"/>
              <a:t>p</a:t>
            </a:r>
            <a:r>
              <a:rPr lang="en-US" dirty="0" smtClean="0"/>
              <a:t>roblem: what if a well-pleaded complaint must refer to both federal and state law?</a:t>
            </a:r>
            <a:endParaRPr lang="en-US" dirty="0"/>
          </a:p>
        </p:txBody>
      </p:sp>
    </p:spTree>
    <p:extLst>
      <p:ext uri="{BB962C8B-B14F-4D97-AF65-F5344CB8AC3E}">
        <p14:creationId xmlns:p14="http://schemas.microsoft.com/office/powerpoint/2010/main" val="15053362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9942" y="365125"/>
            <a:ext cx="10613858" cy="6222164"/>
          </a:xfrm>
        </p:spPr>
        <p:txBody>
          <a:bodyPr/>
          <a:lstStyle/>
          <a:p>
            <a:r>
              <a:rPr lang="en-US" dirty="0"/>
              <a:t>m</a:t>
            </a:r>
            <a:r>
              <a:rPr lang="en-US" dirty="0" smtClean="0"/>
              <a:t>ay knock out a case that satisfies the creation test</a:t>
            </a:r>
            <a:endParaRPr lang="en-US" dirty="0"/>
          </a:p>
        </p:txBody>
      </p:sp>
    </p:spTree>
    <p:extLst>
      <p:ext uri="{BB962C8B-B14F-4D97-AF65-F5344CB8AC3E}">
        <p14:creationId xmlns:p14="http://schemas.microsoft.com/office/powerpoint/2010/main" val="23970907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6037" y="365125"/>
            <a:ext cx="10577763" cy="6077786"/>
          </a:xfrm>
        </p:spPr>
        <p:txBody>
          <a:bodyPr/>
          <a:lstStyle/>
          <a:p>
            <a:r>
              <a:rPr lang="en-US" dirty="0"/>
              <a:t>e</a:t>
            </a:r>
            <a:r>
              <a:rPr lang="en-US" dirty="0" smtClean="0"/>
              <a:t>ven though federal law creates the cause of action, the federal statute may completely incorporate state law standards</a:t>
            </a:r>
            <a:br>
              <a:rPr lang="en-US" dirty="0" smtClean="0"/>
            </a:br>
            <a:r>
              <a:rPr lang="en-US" dirty="0"/>
              <a:t/>
            </a:r>
            <a:br>
              <a:rPr lang="en-US" dirty="0"/>
            </a:br>
            <a:r>
              <a:rPr lang="en-US" dirty="0" smtClean="0"/>
              <a:t>can mean no </a:t>
            </a:r>
            <a:r>
              <a:rPr lang="en-US" dirty="0" err="1" smtClean="0"/>
              <a:t>smj</a:t>
            </a:r>
            <a:endParaRPr lang="en-US" dirty="0"/>
          </a:p>
        </p:txBody>
      </p:sp>
    </p:spTree>
    <p:extLst>
      <p:ext uri="{BB962C8B-B14F-4D97-AF65-F5344CB8AC3E}">
        <p14:creationId xmlns:p14="http://schemas.microsoft.com/office/powerpoint/2010/main" val="32077282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7832" y="365125"/>
            <a:ext cx="10655968" cy="5849186"/>
          </a:xfrm>
        </p:spPr>
        <p:txBody>
          <a:bodyPr>
            <a:normAutofit fontScale="90000"/>
          </a:bodyPr>
          <a:lstStyle/>
          <a:p>
            <a:r>
              <a:rPr lang="en-US" dirty="0" smtClean="0"/>
              <a:t>Shoshone Mining (US 1900)</a:t>
            </a:r>
            <a:br>
              <a:rPr lang="en-US" dirty="0" smtClean="0"/>
            </a:br>
            <a:r>
              <a:rPr lang="en-US" dirty="0"/>
              <a:t/>
            </a:r>
            <a:br>
              <a:rPr lang="en-US" dirty="0"/>
            </a:br>
            <a:r>
              <a:rPr lang="en-US" dirty="0" smtClean="0"/>
              <a:t>a federal statute created a cause of action to determine mining rights (without specifying whether the action can be brought only in federal, in federal and state, or only in state court)</a:t>
            </a:r>
            <a:br>
              <a:rPr lang="en-US" dirty="0" smtClean="0"/>
            </a:br>
            <a:r>
              <a:rPr lang="en-US" dirty="0"/>
              <a:t/>
            </a:r>
            <a:br>
              <a:rPr lang="en-US" dirty="0"/>
            </a:br>
            <a:r>
              <a:rPr lang="en-US" dirty="0" smtClean="0"/>
              <a:t>the cause of </a:t>
            </a:r>
            <a:r>
              <a:rPr lang="en-US" smtClean="0"/>
              <a:t>action used </a:t>
            </a:r>
            <a:r>
              <a:rPr lang="en-US" dirty="0" smtClean="0"/>
              <a:t>local mining customs and statutes </a:t>
            </a:r>
            <a:br>
              <a:rPr lang="en-US" dirty="0" smtClean="0"/>
            </a:br>
            <a:r>
              <a:rPr lang="en-US" dirty="0"/>
              <a:t/>
            </a:r>
            <a:br>
              <a:rPr lang="en-US" dirty="0"/>
            </a:br>
            <a:r>
              <a:rPr lang="en-US" dirty="0" smtClean="0"/>
              <a:t>no federal question </a:t>
            </a:r>
            <a:r>
              <a:rPr lang="en-US" dirty="0" err="1" smtClean="0"/>
              <a:t>smj</a:t>
            </a:r>
            <a:endParaRPr lang="en-US" dirty="0"/>
          </a:p>
        </p:txBody>
      </p:sp>
    </p:spTree>
    <p:extLst>
      <p:ext uri="{BB962C8B-B14F-4D97-AF65-F5344CB8AC3E}">
        <p14:creationId xmlns:p14="http://schemas.microsoft.com/office/powerpoint/2010/main" val="14482544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7989" y="365125"/>
            <a:ext cx="10595811" cy="6137943"/>
          </a:xfrm>
        </p:spPr>
        <p:txBody>
          <a:bodyPr/>
          <a:lstStyle/>
          <a:p>
            <a:r>
              <a:rPr lang="en-US" dirty="0"/>
              <a:t>v</a:t>
            </a:r>
            <a:r>
              <a:rPr lang="en-US" dirty="0" smtClean="0"/>
              <a:t>ery, very rare</a:t>
            </a:r>
            <a:endParaRPr lang="en-US" dirty="0"/>
          </a:p>
        </p:txBody>
      </p:sp>
    </p:spTree>
    <p:extLst>
      <p:ext uri="{BB962C8B-B14F-4D97-AF65-F5344CB8AC3E}">
        <p14:creationId xmlns:p14="http://schemas.microsoft.com/office/powerpoint/2010/main" val="33267815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9942" y="365125"/>
            <a:ext cx="10613858" cy="6222164"/>
          </a:xfrm>
        </p:spPr>
        <p:txBody>
          <a:bodyPr/>
          <a:lstStyle/>
          <a:p>
            <a:r>
              <a:rPr lang="en-US" dirty="0" smtClean="0"/>
              <a:t/>
            </a:r>
            <a:br>
              <a:rPr lang="en-US" dirty="0" smtClean="0"/>
            </a:br>
            <a:r>
              <a:rPr lang="en-US" dirty="0"/>
              <a:t>what if a well-pleaded complaint must refer to both federal and state </a:t>
            </a:r>
            <a:r>
              <a:rPr lang="en-US" dirty="0" smtClean="0"/>
              <a:t>law…?</a:t>
            </a:r>
            <a:br>
              <a:rPr lang="en-US" dirty="0" smtClean="0"/>
            </a:br>
            <a:r>
              <a:rPr lang="en-US" dirty="0"/>
              <a:t/>
            </a:r>
            <a:br>
              <a:rPr lang="en-US" dirty="0"/>
            </a:br>
            <a:r>
              <a:rPr lang="en-US" dirty="0" smtClean="0"/>
              <a:t>may bring in a case that fails to satisfy the creation test</a:t>
            </a:r>
            <a:endParaRPr lang="en-US" dirty="0"/>
          </a:p>
        </p:txBody>
      </p:sp>
    </p:spTree>
    <p:extLst>
      <p:ext uri="{BB962C8B-B14F-4D97-AF65-F5344CB8AC3E}">
        <p14:creationId xmlns:p14="http://schemas.microsoft.com/office/powerpoint/2010/main" val="21030176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9863" y="274638"/>
            <a:ext cx="9630937" cy="6126162"/>
          </a:xfrm>
        </p:spPr>
        <p:txBody>
          <a:bodyPr rtlCol="0">
            <a:normAutofit fontScale="90000"/>
          </a:bodyPr>
          <a:lstStyle/>
          <a:p>
            <a:pPr>
              <a:defRPr/>
            </a:pPr>
            <a:r>
              <a:rPr lang="en-US" dirty="0" smtClean="0"/>
              <a:t>I am a beneficiary of a trust and sue the trustee (under state law) because he has invested in illegal securities in violation of the trust </a:t>
            </a:r>
            <a:br>
              <a:rPr lang="en-US" dirty="0" smtClean="0"/>
            </a:br>
            <a:r>
              <a:rPr lang="en-US" dirty="0" smtClean="0"/>
              <a:t/>
            </a:r>
            <a:br>
              <a:rPr lang="en-US" dirty="0" smtClean="0"/>
            </a:br>
            <a:r>
              <a:rPr lang="en-US" dirty="0" smtClean="0"/>
              <a:t>the securities are illegal because they are in violation of federal law</a:t>
            </a:r>
            <a:br>
              <a:rPr lang="en-US" dirty="0" smtClean="0"/>
            </a:br>
            <a:r>
              <a:rPr lang="en-US" dirty="0" smtClean="0"/>
              <a:t/>
            </a:r>
            <a:br>
              <a:rPr lang="en-US" dirty="0" smtClean="0"/>
            </a:br>
            <a:r>
              <a:rPr lang="en-US" dirty="0" smtClean="0"/>
              <a:t>SMJ under 1331 using the creation test?</a:t>
            </a:r>
            <a:br>
              <a:rPr lang="en-US" dirty="0" smtClean="0"/>
            </a:br>
            <a:r>
              <a:rPr lang="en-US" dirty="0" smtClean="0"/>
              <a:t/>
            </a:r>
            <a:br>
              <a:rPr lang="en-US" dirty="0" smtClean="0"/>
            </a:br>
            <a:r>
              <a:rPr lang="en-US" dirty="0"/>
              <a:t>s</a:t>
            </a:r>
            <a:r>
              <a:rPr lang="en-US" dirty="0" smtClean="0"/>
              <a:t>imilar to Smith </a:t>
            </a:r>
            <a:r>
              <a:rPr lang="en-US" dirty="0"/>
              <a:t>v. Kansas City Title &amp; Trust </a:t>
            </a:r>
            <a:r>
              <a:rPr lang="en-US" dirty="0" smtClean="0"/>
              <a:t>Co. (US 1921)</a:t>
            </a:r>
          </a:p>
        </p:txBody>
      </p:sp>
    </p:spTree>
    <p:extLst>
      <p:ext uri="{BB962C8B-B14F-4D97-AF65-F5344CB8AC3E}">
        <p14:creationId xmlns:p14="http://schemas.microsoft.com/office/powerpoint/2010/main" val="456494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2604" y="365125"/>
            <a:ext cx="10361195" cy="5885280"/>
          </a:xfrm>
        </p:spPr>
        <p:txBody>
          <a:bodyPr/>
          <a:lstStyle/>
          <a:p>
            <a:r>
              <a:rPr lang="en-US" dirty="0" smtClean="0"/>
              <a:t>Gunn v. Minton (US 2013)</a:t>
            </a:r>
            <a:endParaRPr lang="en-US" dirty="0"/>
          </a:p>
        </p:txBody>
      </p:sp>
    </p:spTree>
    <p:extLst>
      <p:ext uri="{BB962C8B-B14F-4D97-AF65-F5344CB8AC3E}">
        <p14:creationId xmlns:p14="http://schemas.microsoft.com/office/powerpoint/2010/main" val="3228013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981200" y="274638"/>
            <a:ext cx="8229600" cy="5973762"/>
          </a:xfrm>
        </p:spPr>
        <p:txBody>
          <a:bodyPr/>
          <a:lstStyle/>
          <a:p>
            <a:r>
              <a:rPr lang="en-US" altLang="en-US" dirty="0" smtClean="0"/>
              <a:t>federal subject matter jurisdiction</a:t>
            </a:r>
            <a:br>
              <a:rPr lang="en-US" altLang="en-US" dirty="0" smtClean="0"/>
            </a:br>
            <a:r>
              <a:rPr lang="en-US" altLang="en-US" dirty="0"/>
              <a:t/>
            </a:r>
            <a:br>
              <a:rPr lang="en-US" altLang="en-US" dirty="0"/>
            </a:br>
            <a:r>
              <a:rPr lang="en-US" altLang="en-US" dirty="0"/>
              <a:t>federal question</a:t>
            </a:r>
            <a:br>
              <a:rPr lang="en-US" altLang="en-US" dirty="0"/>
            </a:br>
            <a:r>
              <a:rPr lang="en-US" altLang="en-US" dirty="0"/>
              <a:t>(or “arising under”)</a:t>
            </a:r>
            <a:br>
              <a:rPr lang="en-US" altLang="en-US" dirty="0"/>
            </a:br>
            <a:r>
              <a:rPr lang="en-US" altLang="en-US" dirty="0"/>
              <a:t>jurisdiction</a:t>
            </a:r>
            <a:endParaRPr lang="en-US" altLang="en-US" dirty="0" smtClean="0"/>
          </a:p>
        </p:txBody>
      </p:sp>
    </p:spTree>
    <p:extLst>
      <p:ext uri="{BB962C8B-B14F-4D97-AF65-F5344CB8AC3E}">
        <p14:creationId xmlns:p14="http://schemas.microsoft.com/office/powerpoint/2010/main" val="23933253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7989" y="365125"/>
            <a:ext cx="10595811" cy="6035675"/>
          </a:xfrm>
        </p:spPr>
        <p:txBody>
          <a:bodyPr>
            <a:normAutofit/>
          </a:bodyPr>
          <a:lstStyle/>
          <a:p>
            <a:r>
              <a:rPr lang="en-US" b="1" dirty="0"/>
              <a:t>28 U.S. Code § 1338 </a:t>
            </a:r>
            <a:r>
              <a:rPr lang="en-US" b="1" dirty="0" smtClean="0"/>
              <a:t>– </a:t>
            </a:r>
            <a:br>
              <a:rPr lang="en-US" b="1" dirty="0" smtClean="0"/>
            </a:br>
            <a:r>
              <a:rPr lang="en-US" b="1" dirty="0"/>
              <a:t/>
            </a:r>
            <a:br>
              <a:rPr lang="en-US" b="1" dirty="0"/>
            </a:br>
            <a:r>
              <a:rPr lang="en-US" dirty="0" smtClean="0"/>
              <a:t>(</a:t>
            </a:r>
            <a:r>
              <a:rPr lang="en-US" dirty="0"/>
              <a:t>a) The district courts shall have original jurisdiction of any civil action arising under any Act of Congress relating to </a:t>
            </a:r>
            <a:r>
              <a:rPr lang="en-US" dirty="0" smtClean="0"/>
              <a:t>patents... </a:t>
            </a:r>
            <a:r>
              <a:rPr lang="en-US" dirty="0"/>
              <a:t>No State court shall have jurisdiction over any claim for relief arising under any Act of Congress relating to </a:t>
            </a:r>
            <a:r>
              <a:rPr lang="en-US" dirty="0" smtClean="0"/>
              <a:t>patents... </a:t>
            </a:r>
            <a:r>
              <a:rPr lang="en-US" dirty="0"/>
              <a:t/>
            </a:r>
            <a:br>
              <a:rPr lang="en-US" dirty="0"/>
            </a:br>
            <a:endParaRPr lang="en-US" dirty="0"/>
          </a:p>
        </p:txBody>
      </p:sp>
    </p:spTree>
    <p:extLst>
      <p:ext uri="{BB962C8B-B14F-4D97-AF65-F5344CB8AC3E}">
        <p14:creationId xmlns:p14="http://schemas.microsoft.com/office/powerpoint/2010/main" val="1802187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5168" y="365125"/>
            <a:ext cx="10908632" cy="6035675"/>
          </a:xfrm>
        </p:spPr>
        <p:txBody>
          <a:bodyPr/>
          <a:lstStyle/>
          <a:p>
            <a:r>
              <a:rPr lang="en-US" dirty="0"/>
              <a:t>w</a:t>
            </a:r>
            <a:r>
              <a:rPr lang="en-US" dirty="0" smtClean="0"/>
              <a:t>hat jurisdiction created Minton’s cause of action?</a:t>
            </a:r>
            <a:endParaRPr lang="en-US" dirty="0"/>
          </a:p>
        </p:txBody>
      </p:sp>
    </p:spTree>
    <p:extLst>
      <p:ext uri="{BB962C8B-B14F-4D97-AF65-F5344CB8AC3E}">
        <p14:creationId xmlns:p14="http://schemas.microsoft.com/office/powerpoint/2010/main" val="30509336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579" y="365125"/>
            <a:ext cx="10752221" cy="6168022"/>
          </a:xfrm>
        </p:spPr>
        <p:txBody>
          <a:bodyPr/>
          <a:lstStyle/>
          <a:p>
            <a:r>
              <a:rPr lang="en-US" dirty="0"/>
              <a:t>w</a:t>
            </a:r>
            <a:r>
              <a:rPr lang="en-US" dirty="0" smtClean="0"/>
              <a:t>hat does Minton have to show in a well-pleaded complaint to establish relief?</a:t>
            </a:r>
            <a:endParaRPr lang="en-US" dirty="0"/>
          </a:p>
        </p:txBody>
      </p:sp>
    </p:spTree>
    <p:extLst>
      <p:ext uri="{BB962C8B-B14F-4D97-AF65-F5344CB8AC3E}">
        <p14:creationId xmlns:p14="http://schemas.microsoft.com/office/powerpoint/2010/main" val="41058990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4853" y="365125"/>
            <a:ext cx="11028947" cy="6035675"/>
          </a:xfrm>
        </p:spPr>
        <p:txBody>
          <a:bodyPr/>
          <a:lstStyle/>
          <a:p>
            <a:r>
              <a:rPr lang="en-US" dirty="0" smtClean="0"/>
              <a:t>“Does </a:t>
            </a:r>
            <a:r>
              <a:rPr lang="en-US" dirty="0"/>
              <a:t>the </a:t>
            </a:r>
            <a:r>
              <a:rPr lang="en-US" dirty="0" smtClean="0"/>
              <a:t>state-law </a:t>
            </a:r>
            <a:r>
              <a:rPr lang="en-US" dirty="0"/>
              <a:t>claim necessarily raise a stated federal issue, actually disputed and substantial, which a federal forum may entertain without disturbing any congressionally approved balance of federal and state judicial </a:t>
            </a:r>
            <a:r>
              <a:rPr lang="en-US" dirty="0" smtClean="0"/>
              <a:t>responsibilities?” </a:t>
            </a:r>
            <a:br>
              <a:rPr lang="en-US" dirty="0" smtClean="0"/>
            </a:br>
            <a:r>
              <a:rPr lang="en-US" dirty="0"/>
              <a:t/>
            </a:r>
            <a:br>
              <a:rPr lang="en-US" dirty="0"/>
            </a:br>
            <a:r>
              <a:rPr lang="en-US" dirty="0" smtClean="0"/>
              <a:t>Grable </a:t>
            </a:r>
            <a:r>
              <a:rPr lang="en-US" dirty="0"/>
              <a:t>&amp; Sons Metal Products, Inc. v. </a:t>
            </a:r>
            <a:r>
              <a:rPr lang="en-US" dirty="0" err="1"/>
              <a:t>Darue</a:t>
            </a:r>
            <a:r>
              <a:rPr lang="en-US" dirty="0"/>
              <a:t> Engineering &amp; Mfg., </a:t>
            </a:r>
            <a:r>
              <a:rPr lang="en-US" dirty="0" smtClean="0"/>
              <a:t>(US 2005)</a:t>
            </a:r>
            <a:endParaRPr lang="en-US" dirty="0"/>
          </a:p>
        </p:txBody>
      </p:sp>
    </p:spTree>
    <p:extLst>
      <p:ext uri="{BB962C8B-B14F-4D97-AF65-F5344CB8AC3E}">
        <p14:creationId xmlns:p14="http://schemas.microsoft.com/office/powerpoint/2010/main" val="6570112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816" y="365125"/>
            <a:ext cx="10661984" cy="5981533"/>
          </a:xfrm>
        </p:spPr>
        <p:txBody>
          <a:bodyPr/>
          <a:lstStyle/>
          <a:p>
            <a:r>
              <a:rPr lang="en-US" dirty="0"/>
              <a:t>d</a:t>
            </a:r>
            <a:r>
              <a:rPr lang="en-US" dirty="0" smtClean="0"/>
              <a:t>oes Minton’s state law claim necessarily raise a federal issue?</a:t>
            </a:r>
            <a:endParaRPr lang="en-US" dirty="0"/>
          </a:p>
        </p:txBody>
      </p:sp>
    </p:spTree>
    <p:extLst>
      <p:ext uri="{BB962C8B-B14F-4D97-AF65-F5344CB8AC3E}">
        <p14:creationId xmlns:p14="http://schemas.microsoft.com/office/powerpoint/2010/main" val="39741852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9547" y="365125"/>
            <a:ext cx="10764253" cy="6077786"/>
          </a:xfrm>
        </p:spPr>
        <p:txBody>
          <a:bodyPr/>
          <a:lstStyle/>
          <a:p>
            <a:r>
              <a:rPr lang="en-US" dirty="0"/>
              <a:t>i</a:t>
            </a:r>
            <a:r>
              <a:rPr lang="en-US" dirty="0" smtClean="0"/>
              <a:t>s the federal issue actually disputed?</a:t>
            </a:r>
            <a:endParaRPr lang="en-US" dirty="0"/>
          </a:p>
        </p:txBody>
      </p:sp>
    </p:spTree>
    <p:extLst>
      <p:ext uri="{BB962C8B-B14F-4D97-AF65-F5344CB8AC3E}">
        <p14:creationId xmlns:p14="http://schemas.microsoft.com/office/powerpoint/2010/main" val="23197907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3847" y="365125"/>
            <a:ext cx="10649953" cy="5957470"/>
          </a:xfrm>
        </p:spPr>
        <p:txBody>
          <a:bodyPr/>
          <a:lstStyle/>
          <a:p>
            <a:r>
              <a:rPr lang="en-US" dirty="0"/>
              <a:t>i</a:t>
            </a:r>
            <a:r>
              <a:rPr lang="en-US" dirty="0" smtClean="0"/>
              <a:t>s the federal issue substantial?</a:t>
            </a:r>
            <a:endParaRPr lang="en-US" dirty="0"/>
          </a:p>
        </p:txBody>
      </p:sp>
    </p:spTree>
    <p:extLst>
      <p:ext uri="{BB962C8B-B14F-4D97-AF65-F5344CB8AC3E}">
        <p14:creationId xmlns:p14="http://schemas.microsoft.com/office/powerpoint/2010/main" val="9026034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8542" y="365125"/>
            <a:ext cx="10385258" cy="5843170"/>
          </a:xfrm>
        </p:spPr>
        <p:txBody>
          <a:bodyPr/>
          <a:lstStyle/>
          <a:p>
            <a:r>
              <a:rPr lang="en-US" dirty="0" smtClean="0"/>
              <a:t>“[I]t </a:t>
            </a:r>
            <a:r>
              <a:rPr lang="en-US" dirty="0"/>
              <a:t>is not enough that the federal issue be significant to the particular parties in the immediate </a:t>
            </a:r>
            <a:r>
              <a:rPr lang="en-US" dirty="0" smtClean="0"/>
              <a:t>suit… The </a:t>
            </a:r>
            <a:r>
              <a:rPr lang="en-US" dirty="0"/>
              <a:t>substantiality inquiry under Grable looks instead to the importance of the issue to the federal system as a whole</a:t>
            </a:r>
            <a:r>
              <a:rPr lang="en-US" dirty="0" smtClean="0"/>
              <a:t>.”</a:t>
            </a:r>
            <a:endParaRPr lang="en-US" dirty="0"/>
          </a:p>
        </p:txBody>
      </p:sp>
    </p:spTree>
    <p:extLst>
      <p:ext uri="{BB962C8B-B14F-4D97-AF65-F5344CB8AC3E}">
        <p14:creationId xmlns:p14="http://schemas.microsoft.com/office/powerpoint/2010/main" val="17178360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1342" y="365125"/>
            <a:ext cx="10842458" cy="5939422"/>
          </a:xfrm>
        </p:spPr>
        <p:txBody>
          <a:bodyPr/>
          <a:lstStyle/>
          <a:p>
            <a:r>
              <a:rPr lang="en-US" dirty="0"/>
              <a:t>w</a:t>
            </a:r>
            <a:r>
              <a:rPr lang="en-US" dirty="0" smtClean="0"/>
              <a:t>ould requiring a federal forum to entertain the case disturb any </a:t>
            </a:r>
            <a:r>
              <a:rPr lang="en-US" dirty="0"/>
              <a:t>congressionally approved balance of federal and state judicial responsibilities?</a:t>
            </a:r>
          </a:p>
        </p:txBody>
      </p:sp>
    </p:spTree>
    <p:extLst>
      <p:ext uri="{BB962C8B-B14F-4D97-AF65-F5344CB8AC3E}">
        <p14:creationId xmlns:p14="http://schemas.microsoft.com/office/powerpoint/2010/main" val="35295897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132" y="365125"/>
            <a:ext cx="10541668" cy="5957470"/>
          </a:xfrm>
        </p:spPr>
        <p:txBody>
          <a:bodyPr/>
          <a:lstStyle/>
          <a:p>
            <a:r>
              <a:rPr lang="en-US" dirty="0"/>
              <a:t>d</a:t>
            </a:r>
            <a:r>
              <a:rPr lang="en-US" dirty="0" smtClean="0"/>
              <a:t>oes it matter to the case that cases arising under patent law have exclusive federal SMJ?</a:t>
            </a:r>
            <a:endParaRPr lang="en-US" dirty="0"/>
          </a:p>
        </p:txBody>
      </p:sp>
    </p:spTree>
    <p:extLst>
      <p:ext uri="{BB962C8B-B14F-4D97-AF65-F5344CB8AC3E}">
        <p14:creationId xmlns:p14="http://schemas.microsoft.com/office/powerpoint/2010/main" val="6890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1981200" y="274638"/>
            <a:ext cx="8229600" cy="5973762"/>
          </a:xfrm>
        </p:spPr>
        <p:txBody>
          <a:bodyPr rtlCol="0">
            <a:normAutofit/>
          </a:bodyPr>
          <a:lstStyle/>
          <a:p>
            <a:pPr>
              <a:defRPr/>
            </a:pPr>
            <a:r>
              <a:rPr lang="en-US" b="1" smtClean="0"/>
              <a:t>U.S. Const. Article III.</a:t>
            </a:r>
            <a:r>
              <a:rPr lang="en-US" smtClean="0"/>
              <a:t> </a:t>
            </a:r>
            <a:br>
              <a:rPr lang="en-US" smtClean="0"/>
            </a:br>
            <a:r>
              <a:rPr lang="en-US" smtClean="0"/>
              <a:t>Section. 2. </a:t>
            </a:r>
            <a:br>
              <a:rPr lang="en-US" smtClean="0"/>
            </a:br>
            <a:r>
              <a:rPr lang="en-US" smtClean="0"/>
              <a:t/>
            </a:r>
            <a:br>
              <a:rPr lang="en-US" smtClean="0"/>
            </a:br>
            <a:r>
              <a:rPr lang="en-US" smtClean="0"/>
              <a:t>The judicial Power shall extend to all Cases, in Law and Equity, arising under this Constitution, the Laws of the United States, and Treaties made, or which shall be made, under their Authority…</a:t>
            </a:r>
          </a:p>
        </p:txBody>
      </p:sp>
    </p:spTree>
    <p:extLst>
      <p:ext uri="{BB962C8B-B14F-4D97-AF65-F5344CB8AC3E}">
        <p14:creationId xmlns:p14="http://schemas.microsoft.com/office/powerpoint/2010/main" val="39969594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7674" y="365125"/>
            <a:ext cx="10716126" cy="6071770"/>
          </a:xfrm>
        </p:spPr>
        <p:txBody>
          <a:bodyPr>
            <a:normAutofit fontScale="90000"/>
          </a:bodyPr>
          <a:lstStyle/>
          <a:p>
            <a:r>
              <a:rPr lang="en-US" dirty="0"/>
              <a:t>t</a:t>
            </a:r>
            <a:r>
              <a:rPr lang="en-US" dirty="0" smtClean="0"/>
              <a:t>he LMRA completely preempts state contract law concerning collective bargaining agreements between unions and employers and replaces the whole area of state law with federal law</a:t>
            </a:r>
            <a:br>
              <a:rPr lang="en-US" dirty="0" smtClean="0"/>
            </a:br>
            <a:r>
              <a:rPr lang="en-US" dirty="0"/>
              <a:t/>
            </a:r>
            <a:br>
              <a:rPr lang="en-US" dirty="0"/>
            </a:br>
            <a:r>
              <a:rPr lang="en-US" dirty="0" smtClean="0"/>
              <a:t>union sues employer under state contract law in state court</a:t>
            </a:r>
            <a:br>
              <a:rPr lang="en-US" dirty="0" smtClean="0"/>
            </a:br>
            <a:r>
              <a:rPr lang="en-US" dirty="0"/>
              <a:t/>
            </a:r>
            <a:br>
              <a:rPr lang="en-US" dirty="0"/>
            </a:br>
            <a:r>
              <a:rPr lang="en-US" dirty="0" smtClean="0"/>
              <a:t>employer removes on ground that the cause of action is really federal</a:t>
            </a:r>
            <a:br>
              <a:rPr lang="en-US" dirty="0" smtClean="0"/>
            </a:br>
            <a:r>
              <a:rPr lang="en-US" dirty="0"/>
              <a:t/>
            </a:r>
            <a:br>
              <a:rPr lang="en-US" dirty="0"/>
            </a:br>
            <a:r>
              <a:rPr lang="en-US" dirty="0" smtClean="0"/>
              <a:t>arising under SMJ?</a:t>
            </a:r>
            <a:endParaRPr lang="en-US" dirty="0"/>
          </a:p>
        </p:txBody>
      </p:sp>
    </p:spTree>
    <p:extLst>
      <p:ext uri="{BB962C8B-B14F-4D97-AF65-F5344CB8AC3E}">
        <p14:creationId xmlns:p14="http://schemas.microsoft.com/office/powerpoint/2010/main" val="9138567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1974" y="365125"/>
            <a:ext cx="10601826" cy="6059738"/>
          </a:xfrm>
        </p:spPr>
        <p:txBody>
          <a:bodyPr>
            <a:normAutofit fontScale="90000"/>
          </a:bodyPr>
          <a:lstStyle/>
          <a:p>
            <a:r>
              <a:rPr lang="en-US" dirty="0" smtClean="0"/>
              <a:t>P sues a municipality in federal court for damages </a:t>
            </a:r>
            <a:r>
              <a:rPr lang="en-US" dirty="0"/>
              <a:t>under 42 U.S.C. § 1983 </a:t>
            </a:r>
            <a:r>
              <a:rPr lang="en-US" dirty="0" smtClean="0"/>
              <a:t>for violations of his civil rights</a:t>
            </a:r>
            <a:br>
              <a:rPr lang="en-US" dirty="0" smtClean="0"/>
            </a:br>
            <a:r>
              <a:rPr lang="en-US" dirty="0"/>
              <a:t/>
            </a:r>
            <a:br>
              <a:rPr lang="en-US" dirty="0"/>
            </a:br>
            <a:r>
              <a:rPr lang="en-US" dirty="0" smtClean="0"/>
              <a:t>the US </a:t>
            </a:r>
            <a:r>
              <a:rPr lang="en-US" dirty="0" err="1" smtClean="0"/>
              <a:t>SCt</a:t>
            </a:r>
            <a:r>
              <a:rPr lang="en-US" dirty="0" smtClean="0"/>
              <a:t> has never decided whether a municipality can be sued under § </a:t>
            </a:r>
            <a:r>
              <a:rPr lang="en-US" dirty="0"/>
              <a:t>1983 </a:t>
            </a:r>
            <a:r>
              <a:rPr lang="en-US" dirty="0" smtClean="0"/>
              <a:t/>
            </a:r>
            <a:br>
              <a:rPr lang="en-US" dirty="0" smtClean="0"/>
            </a:br>
            <a:r>
              <a:rPr lang="en-US" dirty="0"/>
              <a:t/>
            </a:r>
            <a:br>
              <a:rPr lang="en-US" dirty="0"/>
            </a:br>
            <a:r>
              <a:rPr lang="en-US" dirty="0" smtClean="0"/>
              <a:t>the federal court concludes that municipalities cannot be sued under § </a:t>
            </a:r>
            <a:r>
              <a:rPr lang="en-US" dirty="0"/>
              <a:t>1983 </a:t>
            </a:r>
            <a:r>
              <a:rPr lang="en-US" dirty="0" smtClean="0"/>
              <a:t/>
            </a:r>
            <a:br>
              <a:rPr lang="en-US" dirty="0" smtClean="0"/>
            </a:br>
            <a:r>
              <a:rPr lang="en-US" dirty="0"/>
              <a:t/>
            </a:r>
            <a:br>
              <a:rPr lang="en-US" dirty="0"/>
            </a:br>
            <a:r>
              <a:rPr lang="en-US" dirty="0" smtClean="0"/>
              <a:t>how is the case dismissed: lack of SMJ or failure to state a claim?</a:t>
            </a:r>
            <a:endParaRPr lang="en-US" dirty="0"/>
          </a:p>
        </p:txBody>
      </p:sp>
    </p:spTree>
    <p:extLst>
      <p:ext uri="{BB962C8B-B14F-4D97-AF65-F5344CB8AC3E}">
        <p14:creationId xmlns:p14="http://schemas.microsoft.com/office/powerpoint/2010/main" val="42683521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3768" y="365125"/>
            <a:ext cx="10680032" cy="6095833"/>
          </a:xfrm>
        </p:spPr>
        <p:txBody>
          <a:bodyPr/>
          <a:lstStyle/>
          <a:p>
            <a:r>
              <a:rPr lang="en-US" dirty="0" smtClean="0"/>
              <a:t>P and D get into a fight </a:t>
            </a:r>
            <a:br>
              <a:rPr lang="en-US" dirty="0" smtClean="0"/>
            </a:br>
            <a:r>
              <a:rPr lang="en-US" dirty="0"/>
              <a:t/>
            </a:r>
            <a:br>
              <a:rPr lang="en-US" dirty="0"/>
            </a:br>
            <a:r>
              <a:rPr lang="en-US" dirty="0" smtClean="0"/>
              <a:t>P wants to sue D in federal court</a:t>
            </a:r>
            <a:br>
              <a:rPr lang="en-US" dirty="0" smtClean="0"/>
            </a:br>
            <a:r>
              <a:rPr lang="en-US" dirty="0"/>
              <a:t/>
            </a:r>
            <a:br>
              <a:rPr lang="en-US" dirty="0"/>
            </a:br>
            <a:r>
              <a:rPr lang="en-US" dirty="0" smtClean="0"/>
              <a:t>so P sues D for violating federal securities law by hitting him in the face</a:t>
            </a:r>
            <a:br>
              <a:rPr lang="en-US" dirty="0" smtClean="0"/>
            </a:br>
            <a:r>
              <a:rPr lang="en-US" dirty="0"/>
              <a:t/>
            </a:r>
            <a:br>
              <a:rPr lang="en-US" dirty="0"/>
            </a:br>
            <a:r>
              <a:rPr lang="en-US" dirty="0" smtClean="0"/>
              <a:t>failure to state a claim or lack of SMJ?</a:t>
            </a:r>
            <a:endParaRPr lang="en-US" dirty="0"/>
          </a:p>
        </p:txBody>
      </p:sp>
    </p:spTree>
    <p:extLst>
      <p:ext uri="{BB962C8B-B14F-4D97-AF65-F5344CB8AC3E}">
        <p14:creationId xmlns:p14="http://schemas.microsoft.com/office/powerpoint/2010/main" val="35994758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9863" y="365125"/>
            <a:ext cx="10773937" cy="5834953"/>
          </a:xfrm>
        </p:spPr>
        <p:txBody>
          <a:bodyPr/>
          <a:lstStyle/>
          <a:p>
            <a:r>
              <a:rPr lang="en-US" dirty="0" smtClean="0"/>
              <a:t>P (NY) sues D (NY), a state officer, in federal court for violating his federal civil rights in the course of an arrest</a:t>
            </a:r>
            <a:br>
              <a:rPr lang="en-US" dirty="0" smtClean="0"/>
            </a:br>
            <a:r>
              <a:rPr lang="en-US" dirty="0"/>
              <a:t/>
            </a:r>
            <a:br>
              <a:rPr lang="en-US" dirty="0"/>
            </a:br>
            <a:r>
              <a:rPr lang="en-US" dirty="0" smtClean="0"/>
              <a:t>P joins a state-law battery action against the officer</a:t>
            </a:r>
            <a:br>
              <a:rPr lang="en-US" dirty="0" smtClean="0"/>
            </a:br>
            <a:r>
              <a:rPr lang="en-US" dirty="0"/>
              <a:t/>
            </a:r>
            <a:br>
              <a:rPr lang="en-US" dirty="0"/>
            </a:br>
            <a:r>
              <a:rPr lang="en-US" dirty="0" smtClean="0"/>
              <a:t>is this </a:t>
            </a:r>
            <a:r>
              <a:rPr lang="en-US" smtClean="0"/>
              <a:t>a Smith/Grable/Gunn type case?</a:t>
            </a:r>
            <a:endParaRPr lang="en-US" dirty="0"/>
          </a:p>
        </p:txBody>
      </p:sp>
    </p:spTree>
    <p:extLst>
      <p:ext uri="{BB962C8B-B14F-4D97-AF65-F5344CB8AC3E}">
        <p14:creationId xmlns:p14="http://schemas.microsoft.com/office/powerpoint/2010/main" val="994987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2895600" y="1063626"/>
            <a:ext cx="6286500" cy="4594225"/>
          </a:xfrm>
        </p:spPr>
        <p:txBody>
          <a:bodyPr/>
          <a:lstStyle/>
          <a:p>
            <a:pPr eaLnBrk="1" hangingPunct="1"/>
            <a:r>
              <a:rPr lang="en-US" altLang="en-US" smtClean="0"/>
              <a:t>removal</a:t>
            </a:r>
          </a:p>
        </p:txBody>
      </p:sp>
    </p:spTree>
    <p:extLst>
      <p:ext uri="{BB962C8B-B14F-4D97-AF65-F5344CB8AC3E}">
        <p14:creationId xmlns:p14="http://schemas.microsoft.com/office/powerpoint/2010/main" val="41413027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981200" y="274638"/>
            <a:ext cx="8229600" cy="6049962"/>
          </a:xfrm>
        </p:spPr>
        <p:txBody>
          <a:bodyPr/>
          <a:lstStyle/>
          <a:p>
            <a:r>
              <a:rPr lang="en-US" altLang="en-US" i="1" smtClean="0"/>
              <a:t>transfer</a:t>
            </a:r>
            <a:r>
              <a:rPr lang="en-US" altLang="en-US" smtClean="0"/>
              <a:t> distinguished</a:t>
            </a:r>
          </a:p>
        </p:txBody>
      </p:sp>
    </p:spTree>
    <p:extLst>
      <p:ext uri="{BB962C8B-B14F-4D97-AF65-F5344CB8AC3E}">
        <p14:creationId xmlns:p14="http://schemas.microsoft.com/office/powerpoint/2010/main" val="282634970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1063626"/>
            <a:ext cx="8991600" cy="4765675"/>
          </a:xfrm>
        </p:spPr>
        <p:txBody>
          <a:bodyPr rtlCol="0">
            <a:normAutofit fontScale="90000"/>
          </a:bodyPr>
          <a:lstStyle/>
          <a:p>
            <a:pPr>
              <a:defRPr/>
            </a:pPr>
            <a:r>
              <a:rPr lang="en-US" dirty="0" smtClean="0"/>
              <a:t>1441(a) Except as otherwise expressly provided by Act of Congress, any civil action brought in a State court of which the district courts of the United States have original jurisdiction, may be removed by the defendant or the defendants, to the district court of the United States for the district and division embracing the place where such action is pending.</a:t>
            </a:r>
            <a:br>
              <a:rPr lang="en-US" dirty="0" smtClean="0"/>
            </a:br>
            <a:endParaRPr lang="en-US" dirty="0" smtClean="0"/>
          </a:p>
        </p:txBody>
      </p:sp>
    </p:spTree>
    <p:extLst>
      <p:ext uri="{BB962C8B-B14F-4D97-AF65-F5344CB8AC3E}">
        <p14:creationId xmlns:p14="http://schemas.microsoft.com/office/powerpoint/2010/main" val="17199101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4" descr="620px-US_Court_of_Appeals_and_District_Court_map.svg.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659064" y="1149350"/>
            <a:ext cx="6865937" cy="445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8975740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939114" y="1063626"/>
            <a:ext cx="8242986" cy="4651375"/>
          </a:xfrm>
        </p:spPr>
        <p:txBody>
          <a:bodyPr/>
          <a:lstStyle/>
          <a:p>
            <a:pPr eaLnBrk="1" hangingPunct="1"/>
            <a:r>
              <a:rPr lang="en-CA" altLang="en-US" dirty="0" smtClean="0"/>
              <a:t>A (Cal.) sues B (NY) and C (Cal) for battery in state court in Nevada</a:t>
            </a:r>
            <a:r>
              <a:rPr lang="en-US" altLang="en-US" dirty="0" smtClean="0"/>
              <a:t/>
            </a:r>
            <a:br>
              <a:rPr lang="en-US" altLang="en-US" dirty="0" smtClean="0"/>
            </a:br>
            <a:r>
              <a:rPr lang="en-US" altLang="en-US" dirty="0" smtClean="0"/>
              <a:t/>
            </a:r>
            <a:br>
              <a:rPr lang="en-US" altLang="en-US" dirty="0" smtClean="0"/>
            </a:br>
            <a:r>
              <a:rPr lang="en-CA" altLang="en-US" dirty="0" smtClean="0"/>
              <a:t>Can B and C remove </a:t>
            </a:r>
            <a:r>
              <a:rPr lang="en-US" altLang="en-US" dirty="0" smtClean="0"/>
              <a:t/>
            </a:r>
            <a:br>
              <a:rPr lang="en-US" altLang="en-US" dirty="0" smtClean="0"/>
            </a:br>
            <a:r>
              <a:rPr lang="en-US" altLang="en-US" dirty="0" smtClean="0"/>
              <a:t/>
            </a:r>
            <a:br>
              <a:rPr lang="en-US" altLang="en-US" dirty="0" smtClean="0"/>
            </a:br>
            <a:r>
              <a:rPr lang="en-CA" altLang="en-US" dirty="0" smtClean="0"/>
              <a:t>Can only B remove?</a:t>
            </a:r>
            <a:r>
              <a:rPr lang="en-US" altLang="en-US" dirty="0" smtClean="0"/>
              <a:t/>
            </a:r>
            <a:br>
              <a:rPr lang="en-US" altLang="en-US" dirty="0" smtClean="0"/>
            </a:br>
            <a:endParaRPr lang="en-US" altLang="en-US" dirty="0" smtClean="0"/>
          </a:p>
        </p:txBody>
      </p:sp>
    </p:spTree>
    <p:extLst>
      <p:ext uri="{BB962C8B-B14F-4D97-AF65-F5344CB8AC3E}">
        <p14:creationId xmlns:p14="http://schemas.microsoft.com/office/powerpoint/2010/main" val="7369824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803189" y="1063626"/>
            <a:ext cx="8378911" cy="4594225"/>
          </a:xfrm>
        </p:spPr>
        <p:txBody>
          <a:bodyPr/>
          <a:lstStyle/>
          <a:p>
            <a:pPr eaLnBrk="1" hangingPunct="1"/>
            <a:r>
              <a:rPr lang="en-CA" altLang="en-US" dirty="0" smtClean="0"/>
              <a:t>A (Nev.) sues B (Cal.) and C (</a:t>
            </a:r>
            <a:r>
              <a:rPr lang="en-CA" altLang="en-US" dirty="0" err="1" smtClean="0"/>
              <a:t>Oreg</a:t>
            </a:r>
            <a:r>
              <a:rPr lang="en-CA" altLang="en-US" dirty="0" smtClean="0"/>
              <a:t>.) in California state court for battery</a:t>
            </a:r>
            <a:r>
              <a:rPr lang="en-US" altLang="en-US" dirty="0" smtClean="0"/>
              <a:t/>
            </a:r>
            <a:br>
              <a:rPr lang="en-US" altLang="en-US" dirty="0" smtClean="0"/>
            </a:br>
            <a:r>
              <a:rPr lang="en-US" altLang="en-US" dirty="0" smtClean="0"/>
              <a:t/>
            </a:r>
            <a:br>
              <a:rPr lang="en-US" altLang="en-US" dirty="0" smtClean="0"/>
            </a:br>
            <a:r>
              <a:rPr lang="en-CA" altLang="en-US" dirty="0" smtClean="0"/>
              <a:t>A asks for $80k each from B and C</a:t>
            </a:r>
            <a:r>
              <a:rPr lang="en-US" altLang="en-US" dirty="0" smtClean="0"/>
              <a:t/>
            </a:r>
            <a:br>
              <a:rPr lang="en-US" altLang="en-US" dirty="0" smtClean="0"/>
            </a:br>
            <a:r>
              <a:rPr lang="en-US" altLang="en-US" dirty="0" smtClean="0"/>
              <a:t/>
            </a:r>
            <a:br>
              <a:rPr lang="en-US" altLang="en-US" dirty="0" smtClean="0"/>
            </a:br>
            <a:r>
              <a:rPr lang="en-CA" altLang="en-US" dirty="0" smtClean="0"/>
              <a:t>May B and C remove?</a:t>
            </a:r>
            <a:r>
              <a:rPr lang="en-US" altLang="en-US" dirty="0" smtClean="0"/>
              <a:t/>
            </a:r>
            <a:br>
              <a:rPr lang="en-US" altLang="en-US" dirty="0" smtClean="0"/>
            </a:br>
            <a:endParaRPr lang="en-US" altLang="en-US" dirty="0" smtClean="0"/>
          </a:p>
        </p:txBody>
      </p:sp>
    </p:spTree>
    <p:extLst>
      <p:ext uri="{BB962C8B-B14F-4D97-AF65-F5344CB8AC3E}">
        <p14:creationId xmlns:p14="http://schemas.microsoft.com/office/powerpoint/2010/main" val="1725329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7989" y="365125"/>
            <a:ext cx="10595811" cy="6198101"/>
          </a:xfrm>
        </p:spPr>
        <p:txBody>
          <a:bodyPr/>
          <a:lstStyle/>
          <a:p>
            <a:r>
              <a:rPr lang="en-US" dirty="0"/>
              <a:t>c</a:t>
            </a:r>
            <a:r>
              <a:rPr lang="en-US" dirty="0" smtClean="0"/>
              <a:t>onstitutional scope of arising under jurisdiction</a:t>
            </a:r>
            <a:br>
              <a:rPr lang="en-US" dirty="0" smtClean="0"/>
            </a:br>
            <a:r>
              <a:rPr lang="en-US" dirty="0"/>
              <a:t/>
            </a:r>
            <a:br>
              <a:rPr lang="en-US" dirty="0"/>
            </a:br>
            <a:r>
              <a:rPr lang="en-US" dirty="0" smtClean="0"/>
              <a:t>federal law forms an ingredient</a:t>
            </a:r>
            <a:endParaRPr lang="en-US" dirty="0"/>
          </a:p>
        </p:txBody>
      </p:sp>
    </p:spTree>
    <p:extLst>
      <p:ext uri="{BB962C8B-B14F-4D97-AF65-F5344CB8AC3E}">
        <p14:creationId xmlns:p14="http://schemas.microsoft.com/office/powerpoint/2010/main" val="11279806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2057400" y="304800"/>
            <a:ext cx="8305800" cy="6324600"/>
          </a:xfrm>
        </p:spPr>
        <p:txBody>
          <a:bodyPr/>
          <a:lstStyle/>
          <a:p>
            <a:pPr algn="l" eaLnBrk="1" hangingPunct="1"/>
            <a:r>
              <a:rPr lang="en-US" altLang="en-US" sz="4000"/>
              <a:t>1441(b)(2)</a:t>
            </a:r>
            <a:br>
              <a:rPr lang="en-US" altLang="en-US" sz="4000"/>
            </a:br>
            <a:r>
              <a:rPr lang="en-US" altLang="en-US" sz="4000"/>
              <a:t/>
            </a:r>
            <a:br>
              <a:rPr lang="en-US" altLang="en-US" sz="4000"/>
            </a:br>
            <a:r>
              <a:rPr lang="en-US" altLang="en-US" sz="4000"/>
              <a:t>A civil action otherwise removable solely on the basis of the jurisdiction under section 1332(a) of this title may not be removed if any of the parties in interest properly joined and served as defendants is a citizen of the State in which such action is brought.  </a:t>
            </a:r>
          </a:p>
        </p:txBody>
      </p:sp>
    </p:spTree>
    <p:extLst>
      <p:ext uri="{BB962C8B-B14F-4D97-AF65-F5344CB8AC3E}">
        <p14:creationId xmlns:p14="http://schemas.microsoft.com/office/powerpoint/2010/main" val="79092066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752600" y="1063626"/>
            <a:ext cx="8763000" cy="4594225"/>
          </a:xfrm>
        </p:spPr>
        <p:txBody>
          <a:bodyPr>
            <a:normAutofit fontScale="90000"/>
          </a:bodyPr>
          <a:lstStyle/>
          <a:p>
            <a:pPr eaLnBrk="1" hangingPunct="1"/>
            <a:r>
              <a:rPr lang="en-CA" altLang="en-US" dirty="0" smtClean="0"/>
              <a:t>A (Cal.) sues B (NY) and C (NJ) for battery</a:t>
            </a:r>
            <a:r>
              <a:rPr lang="en-US" altLang="en-US" dirty="0" smtClean="0"/>
              <a:t/>
            </a:r>
            <a:br>
              <a:rPr lang="en-US" altLang="en-US" dirty="0" smtClean="0"/>
            </a:br>
            <a:r>
              <a:rPr lang="en-US" altLang="en-US" dirty="0" smtClean="0"/>
              <a:t/>
            </a:r>
            <a:br>
              <a:rPr lang="en-US" altLang="en-US" dirty="0" smtClean="0"/>
            </a:br>
            <a:r>
              <a:rPr lang="en-CA" altLang="en-US" dirty="0" smtClean="0"/>
              <a:t>A asks B for more than 75K but C for only 20K</a:t>
            </a:r>
            <a:br>
              <a:rPr lang="en-CA" altLang="en-US" dirty="0" smtClean="0"/>
            </a:br>
            <a:r>
              <a:rPr lang="en-CA" altLang="en-US" dirty="0" smtClean="0"/>
              <a:t/>
            </a:r>
            <a:br>
              <a:rPr lang="en-CA" altLang="en-US" dirty="0" smtClean="0"/>
            </a:br>
            <a:r>
              <a:rPr lang="en-CA" altLang="en-US" dirty="0" smtClean="0"/>
              <a:t>May the case be successfully removed by B and C?</a:t>
            </a:r>
            <a:r>
              <a:rPr lang="en-US" altLang="en-US" dirty="0" smtClean="0"/>
              <a:t/>
            </a:r>
            <a:br>
              <a:rPr lang="en-US" altLang="en-US" dirty="0" smtClean="0"/>
            </a:br>
            <a:r>
              <a:rPr lang="en-US" altLang="en-US" dirty="0" smtClean="0"/>
              <a:t/>
            </a:r>
            <a:br>
              <a:rPr lang="en-US" altLang="en-US" dirty="0" smtClean="0"/>
            </a:br>
            <a:endParaRPr lang="en-US" altLang="en-US" dirty="0" smtClean="0"/>
          </a:p>
        </p:txBody>
      </p:sp>
    </p:spTree>
    <p:extLst>
      <p:ext uri="{BB962C8B-B14F-4D97-AF65-F5344CB8AC3E}">
        <p14:creationId xmlns:p14="http://schemas.microsoft.com/office/powerpoint/2010/main" val="285528533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1037968" y="1063626"/>
            <a:ext cx="10626810" cy="5225963"/>
          </a:xfrm>
        </p:spPr>
        <p:txBody>
          <a:bodyPr>
            <a:normAutofit/>
          </a:bodyPr>
          <a:lstStyle/>
          <a:p>
            <a:pPr eaLnBrk="1" hangingPunct="1"/>
            <a:r>
              <a:rPr lang="en-US" altLang="en-US" dirty="0" smtClean="0"/>
              <a:t>P (NY) brings an action against D (NJ) in NY state court for loss of his hand in a car accident</a:t>
            </a:r>
            <a:br>
              <a:rPr lang="en-US" altLang="en-US" dirty="0" smtClean="0"/>
            </a:br>
            <a:r>
              <a:rPr lang="en-US" altLang="en-US" dirty="0" smtClean="0"/>
              <a:t/>
            </a:r>
            <a:br>
              <a:rPr lang="en-US" altLang="en-US" dirty="0" smtClean="0"/>
            </a:br>
            <a:r>
              <a:rPr lang="en-US" altLang="en-US" dirty="0" smtClean="0"/>
              <a:t>P asks for $70k</a:t>
            </a:r>
            <a:br>
              <a:rPr lang="en-US" altLang="en-US" dirty="0" smtClean="0"/>
            </a:br>
            <a:r>
              <a:rPr lang="en-US" altLang="en-US" dirty="0" smtClean="0"/>
              <a:t/>
            </a:r>
            <a:br>
              <a:rPr lang="en-US" altLang="en-US" dirty="0" smtClean="0"/>
            </a:br>
            <a:r>
              <a:rPr lang="en-US" altLang="en-US" dirty="0" smtClean="0"/>
              <a:t>May D remove?</a:t>
            </a:r>
            <a:br>
              <a:rPr lang="en-US" altLang="en-US" dirty="0" smtClean="0"/>
            </a:br>
            <a:endParaRPr lang="en-US" altLang="en-US" dirty="0" smtClean="0"/>
          </a:p>
        </p:txBody>
      </p:sp>
    </p:spTree>
    <p:extLst>
      <p:ext uri="{BB962C8B-B14F-4D97-AF65-F5344CB8AC3E}">
        <p14:creationId xmlns:p14="http://schemas.microsoft.com/office/powerpoint/2010/main" val="19664200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197707" y="148282"/>
            <a:ext cx="11994293" cy="6709718"/>
          </a:xfrm>
        </p:spPr>
        <p:txBody>
          <a:bodyPr>
            <a:normAutofit/>
          </a:bodyPr>
          <a:lstStyle/>
          <a:p>
            <a:pPr algn="l" eaLnBrk="1" hangingPunct="1"/>
            <a:r>
              <a:rPr lang="en-US" altLang="en-US" sz="3200" dirty="0"/>
              <a:t>1446(c)(2) </a:t>
            </a:r>
            <a:r>
              <a:rPr lang="en-US" altLang="en-US" sz="3200" dirty="0" smtClean="0"/>
              <a:t/>
            </a:r>
            <a:br>
              <a:rPr lang="en-US" altLang="en-US" sz="3200" dirty="0" smtClean="0"/>
            </a:br>
            <a:r>
              <a:rPr lang="en-US" altLang="en-US" sz="3200" dirty="0" smtClean="0"/>
              <a:t>If </a:t>
            </a:r>
            <a:r>
              <a:rPr lang="en-US" altLang="en-US" sz="3200" dirty="0"/>
              <a:t>removal of a civil action is sought on the basis of the jurisdiction conferred by section 1332(a), the sum demanded in good faith in the initial pleading shall be deemed to be the amount in controversy, except that-</a:t>
            </a:r>
            <a:br>
              <a:rPr lang="en-US" altLang="en-US" sz="3200" dirty="0"/>
            </a:br>
            <a:r>
              <a:rPr lang="en-US" altLang="en-US" sz="3200" dirty="0"/>
              <a:t>(A) the notice of removal may assert the amount in controversy if the initial pleading seeks-- </a:t>
            </a:r>
            <a:br>
              <a:rPr lang="en-US" altLang="en-US" sz="3200" dirty="0"/>
            </a:br>
            <a:r>
              <a:rPr lang="en-US" altLang="en-US" sz="3200" dirty="0"/>
              <a:t>(</a:t>
            </a:r>
            <a:r>
              <a:rPr lang="en-US" altLang="en-US" sz="3200" dirty="0" err="1"/>
              <a:t>i</a:t>
            </a:r>
            <a:r>
              <a:rPr lang="en-US" altLang="en-US" sz="3200" dirty="0"/>
              <a:t>) nonmonetary relief; or </a:t>
            </a:r>
            <a:br>
              <a:rPr lang="en-US" altLang="en-US" sz="3200" dirty="0"/>
            </a:br>
            <a:r>
              <a:rPr lang="en-US" altLang="en-US" sz="3200" dirty="0"/>
              <a:t>(ii) a money judgment, but the State practice either does not permit demand for a specific sum or permits recovery of damages in excess of the amount demanded; and </a:t>
            </a:r>
            <a:br>
              <a:rPr lang="en-US" altLang="en-US" sz="3200" dirty="0"/>
            </a:br>
            <a:r>
              <a:rPr lang="en-US" altLang="en-US" sz="3200" dirty="0"/>
              <a:t>(B) removal of the action is proper on the basis of an amount in controversy asserted under subparagraph (A) if the district court finds, by the preponderance of the evidence, that the amount in controversy exceeds the amount specified in section 1332(a). </a:t>
            </a:r>
          </a:p>
        </p:txBody>
      </p:sp>
    </p:spTree>
    <p:extLst>
      <p:ext uri="{BB962C8B-B14F-4D97-AF65-F5344CB8AC3E}">
        <p14:creationId xmlns:p14="http://schemas.microsoft.com/office/powerpoint/2010/main" val="4238593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752600" y="274638"/>
            <a:ext cx="8458200" cy="6278562"/>
          </a:xfrm>
        </p:spPr>
        <p:txBody>
          <a:bodyPr/>
          <a:lstStyle/>
          <a:p>
            <a:pPr eaLnBrk="1" hangingPunct="1"/>
            <a:r>
              <a:rPr lang="en-US" altLang="en-US" smtClean="0"/>
              <a:t>28 U.S.C. §  1331. - Federal question</a:t>
            </a:r>
            <a:br>
              <a:rPr lang="en-US" altLang="en-US" smtClean="0"/>
            </a:br>
            <a:r>
              <a:rPr lang="en-US" altLang="en-US" smtClean="0"/>
              <a:t/>
            </a:r>
            <a:br>
              <a:rPr lang="en-US" altLang="en-US" smtClean="0"/>
            </a:br>
            <a:r>
              <a:rPr lang="en-US" altLang="en-US" smtClean="0"/>
              <a:t>The district courts shall have original jurisdiction of all civil actions arising under the Constitution, laws, or treaties of the United States.</a:t>
            </a:r>
            <a:br>
              <a:rPr lang="en-US" altLang="en-US" smtClean="0"/>
            </a:br>
            <a:r>
              <a:rPr lang="en-US" altLang="en-US" smtClean="0"/>
              <a:t>  </a:t>
            </a:r>
            <a:br>
              <a:rPr lang="en-US" altLang="en-US" smtClean="0"/>
            </a:br>
            <a:endParaRPr lang="en-US" altLang="en-US" smtClean="0"/>
          </a:p>
        </p:txBody>
      </p:sp>
    </p:spTree>
    <p:extLst>
      <p:ext uri="{BB962C8B-B14F-4D97-AF65-F5344CB8AC3E}">
        <p14:creationId xmlns:p14="http://schemas.microsoft.com/office/powerpoint/2010/main" val="33388906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365125"/>
            <a:ext cx="10782300" cy="5807075"/>
          </a:xfrm>
        </p:spPr>
        <p:txBody>
          <a:bodyPr/>
          <a:lstStyle/>
          <a:p>
            <a:r>
              <a:rPr lang="en-US" dirty="0"/>
              <a:t>w</a:t>
            </a:r>
            <a:r>
              <a:rPr lang="en-US" dirty="0" smtClean="0"/>
              <a:t>ell-pleaded complaint rule</a:t>
            </a:r>
            <a:br>
              <a:rPr lang="en-US" dirty="0" smtClean="0"/>
            </a:br>
            <a:r>
              <a:rPr lang="en-US" dirty="0"/>
              <a:t/>
            </a:r>
            <a:br>
              <a:rPr lang="en-US" dirty="0"/>
            </a:br>
            <a:r>
              <a:rPr lang="en-US" dirty="0" smtClean="0"/>
              <a:t>what is the bare minimum that the plaintiff must show to get relief</a:t>
            </a:r>
            <a:br>
              <a:rPr lang="en-US" dirty="0" smtClean="0"/>
            </a:br>
            <a:r>
              <a:rPr lang="en-US" dirty="0"/>
              <a:t/>
            </a:r>
            <a:br>
              <a:rPr lang="en-US" dirty="0"/>
            </a:br>
            <a:r>
              <a:rPr lang="en-US" dirty="0" smtClean="0"/>
              <a:t>that is what determines SMJ under 1331</a:t>
            </a:r>
            <a:endParaRPr lang="en-US" dirty="0"/>
          </a:p>
        </p:txBody>
      </p:sp>
    </p:spTree>
    <p:extLst>
      <p:ext uri="{BB962C8B-B14F-4D97-AF65-F5344CB8AC3E}">
        <p14:creationId xmlns:p14="http://schemas.microsoft.com/office/powerpoint/2010/main" val="10717865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905000" y="274638"/>
            <a:ext cx="8305800" cy="6126162"/>
          </a:xfrm>
        </p:spPr>
        <p:txBody>
          <a:bodyPr>
            <a:normAutofit fontScale="90000"/>
          </a:bodyPr>
          <a:lstStyle/>
          <a:p>
            <a:pPr eaLnBrk="1" hangingPunct="1"/>
            <a:r>
              <a:rPr lang="en-US" altLang="en-US" dirty="0"/>
              <a:t>w</a:t>
            </a:r>
            <a:r>
              <a:rPr lang="en-US" altLang="en-US" dirty="0" smtClean="0"/>
              <a:t>hat if the </a:t>
            </a:r>
            <a:r>
              <a:rPr lang="en-US" altLang="en-US" dirty="0" err="1" smtClean="0"/>
              <a:t>Mottleys</a:t>
            </a:r>
            <a:r>
              <a:rPr lang="en-US" altLang="en-US" dirty="0" smtClean="0"/>
              <a:t> had brought a declaratory judgment action to determine whether the federal statute overrode their contract and if it did whether it was a taking in violation of the Fifth Amendment?</a:t>
            </a:r>
            <a:br>
              <a:rPr lang="en-US" altLang="en-US" dirty="0" smtClean="0"/>
            </a:br>
            <a:r>
              <a:rPr lang="en-US" altLang="en-US" dirty="0" smtClean="0"/>
              <a:t/>
            </a:r>
            <a:br>
              <a:rPr lang="en-US" altLang="en-US" dirty="0" smtClean="0"/>
            </a:br>
            <a:r>
              <a:rPr lang="en-US" altLang="en-US" dirty="0" smtClean="0"/>
              <a:t>SMJ under 1331?</a:t>
            </a:r>
            <a:br>
              <a:rPr lang="en-US" altLang="en-US" dirty="0" smtClean="0"/>
            </a:br>
            <a:r>
              <a:rPr lang="en-US" altLang="en-US" dirty="0"/>
              <a:t/>
            </a:r>
            <a:br>
              <a:rPr lang="en-US" altLang="en-US" dirty="0"/>
            </a:br>
            <a:r>
              <a:rPr lang="en-US" altLang="en-US" dirty="0" smtClean="0"/>
              <a:t>How about if the Railroad had brought the declaratory judgment action?</a:t>
            </a:r>
          </a:p>
        </p:txBody>
      </p:sp>
    </p:spTree>
    <p:extLst>
      <p:ext uri="{BB962C8B-B14F-4D97-AF65-F5344CB8AC3E}">
        <p14:creationId xmlns:p14="http://schemas.microsoft.com/office/powerpoint/2010/main" val="42206983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926" y="365125"/>
            <a:ext cx="10619874" cy="6011612"/>
          </a:xfrm>
        </p:spPr>
        <p:txBody>
          <a:bodyPr/>
          <a:lstStyle/>
          <a:p>
            <a:r>
              <a:rPr lang="en-US" dirty="0"/>
              <a:t>d</a:t>
            </a:r>
            <a:r>
              <a:rPr lang="en-US" dirty="0" smtClean="0"/>
              <a:t>o not worry about counterclaims here</a:t>
            </a:r>
            <a:br>
              <a:rPr lang="en-US" dirty="0" smtClean="0"/>
            </a:br>
            <a:r>
              <a:rPr lang="en-US" dirty="0"/>
              <a:t/>
            </a:r>
            <a:br>
              <a:rPr lang="en-US" dirty="0"/>
            </a:br>
            <a:r>
              <a:rPr lang="en-US" dirty="0" smtClean="0"/>
              <a:t>- they cannot be a basis for federal question or diversity jurisdiction but we will deal with the details when we discuss counterclaims</a:t>
            </a:r>
            <a:endParaRPr lang="en-US" dirty="0"/>
          </a:p>
        </p:txBody>
      </p:sp>
    </p:spTree>
    <p:extLst>
      <p:ext uri="{BB962C8B-B14F-4D97-AF65-F5344CB8AC3E}">
        <p14:creationId xmlns:p14="http://schemas.microsoft.com/office/powerpoint/2010/main" val="11399249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926" y="365125"/>
            <a:ext cx="10619874" cy="5987549"/>
          </a:xfrm>
        </p:spPr>
        <p:txBody>
          <a:bodyPr/>
          <a:lstStyle/>
          <a:p>
            <a:r>
              <a:rPr lang="en-US" dirty="0"/>
              <a:t>o</a:t>
            </a:r>
            <a:r>
              <a:rPr lang="en-US" dirty="0" smtClean="0"/>
              <a:t>ne reading of the well-pleaded complaint rule</a:t>
            </a:r>
            <a:br>
              <a:rPr lang="en-US" dirty="0" smtClean="0"/>
            </a:br>
            <a:r>
              <a:rPr lang="en-US" dirty="0"/>
              <a:t/>
            </a:r>
            <a:br>
              <a:rPr lang="en-US" dirty="0"/>
            </a:br>
            <a:r>
              <a:rPr lang="en-US" dirty="0" smtClean="0"/>
              <a:t>Holmes’s “creation test”</a:t>
            </a:r>
            <a:br>
              <a:rPr lang="en-US" dirty="0" smtClean="0"/>
            </a:br>
            <a:r>
              <a:rPr lang="en-US" dirty="0"/>
              <a:t/>
            </a:r>
            <a:br>
              <a:rPr lang="en-US" dirty="0"/>
            </a:br>
            <a:r>
              <a:rPr lang="en-US" dirty="0" smtClean="0"/>
              <a:t>there is SMJ under 1331 if federal law creates the P’s cause of action</a:t>
            </a:r>
            <a:endParaRPr lang="en-US" dirty="0"/>
          </a:p>
        </p:txBody>
      </p:sp>
    </p:spTree>
    <p:extLst>
      <p:ext uri="{BB962C8B-B14F-4D97-AF65-F5344CB8AC3E}">
        <p14:creationId xmlns:p14="http://schemas.microsoft.com/office/powerpoint/2010/main" val="2998261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TotalTime>
  <Words>605</Words>
  <Application>Microsoft Office PowerPoint</Application>
  <PresentationFormat>Widescreen</PresentationFormat>
  <Paragraphs>42</Paragraphs>
  <Slides>43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43</vt:i4>
      </vt:variant>
    </vt:vector>
  </HeadingPairs>
  <TitlesOfParts>
    <vt:vector size="47" baseType="lpstr">
      <vt:lpstr>Arial</vt:lpstr>
      <vt:lpstr>Calibri</vt:lpstr>
      <vt:lpstr>Calibri Light</vt:lpstr>
      <vt:lpstr>Office Theme</vt:lpstr>
      <vt:lpstr>Thurs., Aug. 31</vt:lpstr>
      <vt:lpstr>federal subject matter jurisdiction  federal question (or “arising under”) jurisdiction</vt:lpstr>
      <vt:lpstr>U.S. Const. Article III.  Section. 2.   The judicial Power shall extend to all Cases, in Law and Equity, arising under this Constitution, the Laws of the United States, and Treaties made, or which shall be made, under their Authority…</vt:lpstr>
      <vt:lpstr>constitutional scope of arising under jurisdiction  federal law forms an ingredient</vt:lpstr>
      <vt:lpstr>28 U.S.C. §  1331. - Federal question  The district courts shall have original jurisdiction of all civil actions arising under the Constitution, laws, or treaties of the United States.    </vt:lpstr>
      <vt:lpstr>well-pleaded complaint rule  what is the bare minimum that the plaintiff must show to get relief  that is what determines SMJ under 1331</vt:lpstr>
      <vt:lpstr>what if the Mottleys had brought a declaratory judgment action to determine whether the federal statute overrode their contract and if it did whether it was a taking in violation of the Fifth Amendment?  SMJ under 1331?  How about if the Railroad had brought the declaratory judgment action?</vt:lpstr>
      <vt:lpstr>do not worry about counterclaims here  - they cannot be a basis for federal question or diversity jurisdiction but we will deal with the details when we discuss counterclaims</vt:lpstr>
      <vt:lpstr>one reading of the well-pleaded complaint rule  Holmes’s “creation test”  there is SMJ under 1331 if federal law creates the P’s cause of action</vt:lpstr>
      <vt:lpstr>P sues D to enjoin D from using a process protected by his patent  SMJ under 1331 using creation test? </vt:lpstr>
      <vt:lpstr>P and D sign a contract licensing D to use P’s patent for a fee  D uses the patent but doesn’t pay the fee  P sues D for the fee  SMJ under 1331 using creation test? </vt:lpstr>
      <vt:lpstr>problem: what if a well-pleaded complaint must refer to both federal and state law?</vt:lpstr>
      <vt:lpstr>may knock out a case that satisfies the creation test</vt:lpstr>
      <vt:lpstr>even though federal law creates the cause of action, the federal statute may completely incorporate state law standards  can mean no smj</vt:lpstr>
      <vt:lpstr>Shoshone Mining (US 1900)  a federal statute created a cause of action to determine mining rights (without specifying whether the action can be brought only in federal, in federal and state, or only in state court)  the cause of action used local mining customs and statutes   no federal question smj</vt:lpstr>
      <vt:lpstr>very, very rare</vt:lpstr>
      <vt:lpstr> what if a well-pleaded complaint must refer to both federal and state law…?  may bring in a case that fails to satisfy the creation test</vt:lpstr>
      <vt:lpstr>I am a beneficiary of a trust and sue the trustee (under state law) because he has invested in illegal securities in violation of the trust   the securities are illegal because they are in violation of federal law  SMJ under 1331 using the creation test?  similar to Smith v. Kansas City Title &amp; Trust Co. (US 1921)</vt:lpstr>
      <vt:lpstr>Gunn v. Minton (US 2013)</vt:lpstr>
      <vt:lpstr>28 U.S. Code § 1338 –   (a) The district courts shall have original jurisdiction of any civil action arising under any Act of Congress relating to patents... No State court shall have jurisdiction over any claim for relief arising under any Act of Congress relating to patents...  </vt:lpstr>
      <vt:lpstr>what jurisdiction created Minton’s cause of action?</vt:lpstr>
      <vt:lpstr>what does Minton have to show in a well-pleaded complaint to establish relief?</vt:lpstr>
      <vt:lpstr>“Does the state-law claim necessarily raise a stated federal issue, actually disputed and substantial, which a federal forum may entertain without disturbing any congressionally approved balance of federal and state judicial responsibilities?”   Grable &amp; Sons Metal Products, Inc. v. Darue Engineering &amp; Mfg., (US 2005)</vt:lpstr>
      <vt:lpstr>does Minton’s state law claim necessarily raise a federal issue?</vt:lpstr>
      <vt:lpstr>is the federal issue actually disputed?</vt:lpstr>
      <vt:lpstr>is the federal issue substantial?</vt:lpstr>
      <vt:lpstr>“[I]t is not enough that the federal issue be significant to the particular parties in the immediate suit… The substantiality inquiry under Grable looks instead to the importance of the issue to the federal system as a whole.”</vt:lpstr>
      <vt:lpstr>would requiring a federal forum to entertain the case disturb any congressionally approved balance of federal and state judicial responsibilities?</vt:lpstr>
      <vt:lpstr>does it matter to the case that cases arising under patent law have exclusive federal SMJ?</vt:lpstr>
      <vt:lpstr>the LMRA completely preempts state contract law concerning collective bargaining agreements between unions and employers and replaces the whole area of state law with federal law  union sues employer under state contract law in state court  employer removes on ground that the cause of action is really federal  arising under SMJ?</vt:lpstr>
      <vt:lpstr>P sues a municipality in federal court for damages under 42 U.S.C. § 1983 for violations of his civil rights  the US SCt has never decided whether a municipality can be sued under § 1983   the federal court concludes that municipalities cannot be sued under § 1983   how is the case dismissed: lack of SMJ or failure to state a claim?</vt:lpstr>
      <vt:lpstr>P and D get into a fight   P wants to sue D in federal court  so P sues D for violating federal securities law by hitting him in the face  failure to state a claim or lack of SMJ?</vt:lpstr>
      <vt:lpstr>P (NY) sues D (NY), a state officer, in federal court for violating his federal civil rights in the course of an arrest  P joins a state-law battery action against the officer  is this a Smith/Grable/Gunn type case?</vt:lpstr>
      <vt:lpstr>removal</vt:lpstr>
      <vt:lpstr>transfer distinguished</vt:lpstr>
      <vt:lpstr>1441(a) Except as otherwise expressly provided by Act of Congress, any civil action brought in a State court of which the district courts of the United States have original jurisdiction, may be removed by the defendant or the defendants, to the district court of the United States for the district and division embracing the place where such action is pending. </vt:lpstr>
      <vt:lpstr>PowerPoint Presentation</vt:lpstr>
      <vt:lpstr>A (Cal.) sues B (NY) and C (Cal) for battery in state court in Nevada  Can B and C remove   Can only B remove? </vt:lpstr>
      <vt:lpstr>A (Nev.) sues B (Cal.) and C (Oreg.) in California state court for battery  A asks for $80k each from B and C  May B and C remove? </vt:lpstr>
      <vt:lpstr>1441(b)(2)  A civil action otherwise removable solely on the basis of the jurisdiction under section 1332(a) of this title may not be removed if any of the parties in interest properly joined and served as defendants is a citizen of the State in which such action is brought.  </vt:lpstr>
      <vt:lpstr>A (Cal.) sues B (NY) and C (NJ) for battery  A asks B for more than 75K but C for only 20K  May the case be successfully removed by B and C?  </vt:lpstr>
      <vt:lpstr>P (NY) brings an action against D (NJ) in NY state court for loss of his hand in a car accident  P asks for $70k  May D remove? </vt:lpstr>
      <vt:lpstr>1446(c)(2)  If removal of a civil action is sought on the basis of the jurisdiction conferred by section 1332(a), the sum demanded in good faith in the initial pleading shall be deemed to be the amount in controversy, except that- (A) the notice of removal may assert the amount in controversy if the initial pleading seeks--  (i) nonmonetary relief; or  (ii) a money judgment, but the State practice either does not permit demand for a specific sum or permits recovery of damages in excess of the amount demanded; and  (B) removal of the action is proper on the basis of an amount in controversy asserted under subparagraph (A) if the district court finds, by the preponderance of the evidence, that the amount in controversy exceeds the amount specified in section 1332(a).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Green, Michael S</cp:lastModifiedBy>
  <cp:revision>24</cp:revision>
  <cp:lastPrinted>2017-08-31T17:23:43Z</cp:lastPrinted>
  <dcterms:created xsi:type="dcterms:W3CDTF">2017-08-27T17:05:13Z</dcterms:created>
  <dcterms:modified xsi:type="dcterms:W3CDTF">2017-08-31T19:57:55Z</dcterms:modified>
</cp:coreProperties>
</file>