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2"/>
  </p:notesMasterIdLst>
  <p:handoutMasterIdLst>
    <p:handoutMasterId r:id="rId63"/>
  </p:handoutMasterIdLst>
  <p:sldIdLst>
    <p:sldId id="271" r:id="rId2"/>
    <p:sldId id="287" r:id="rId3"/>
    <p:sldId id="289" r:id="rId4"/>
    <p:sldId id="290" r:id="rId5"/>
    <p:sldId id="295" r:id="rId6"/>
    <p:sldId id="425" r:id="rId7"/>
    <p:sldId id="405" r:id="rId8"/>
    <p:sldId id="424" r:id="rId9"/>
    <p:sldId id="426" r:id="rId10"/>
    <p:sldId id="410" r:id="rId11"/>
    <p:sldId id="397" r:id="rId12"/>
    <p:sldId id="398" r:id="rId13"/>
    <p:sldId id="399" r:id="rId14"/>
    <p:sldId id="411" r:id="rId15"/>
    <p:sldId id="414" r:id="rId16"/>
    <p:sldId id="400" r:id="rId17"/>
    <p:sldId id="401" r:id="rId18"/>
    <p:sldId id="402" r:id="rId19"/>
    <p:sldId id="415" r:id="rId20"/>
    <p:sldId id="416" r:id="rId21"/>
    <p:sldId id="417" r:id="rId22"/>
    <p:sldId id="418" r:id="rId23"/>
    <p:sldId id="404" r:id="rId24"/>
    <p:sldId id="419" r:id="rId25"/>
    <p:sldId id="420" r:id="rId26"/>
    <p:sldId id="421" r:id="rId27"/>
    <p:sldId id="422" r:id="rId28"/>
    <p:sldId id="452" r:id="rId29"/>
    <p:sldId id="427" r:id="rId30"/>
    <p:sldId id="474" r:id="rId31"/>
    <p:sldId id="429" r:id="rId32"/>
    <p:sldId id="430" r:id="rId33"/>
    <p:sldId id="431" r:id="rId34"/>
    <p:sldId id="432" r:id="rId35"/>
    <p:sldId id="453" r:id="rId36"/>
    <p:sldId id="475" r:id="rId37"/>
    <p:sldId id="440" r:id="rId38"/>
    <p:sldId id="441" r:id="rId39"/>
    <p:sldId id="455" r:id="rId40"/>
    <p:sldId id="477" r:id="rId41"/>
    <p:sldId id="478" r:id="rId42"/>
    <p:sldId id="456" r:id="rId43"/>
    <p:sldId id="457" r:id="rId44"/>
    <p:sldId id="473" r:id="rId45"/>
    <p:sldId id="443" r:id="rId46"/>
    <p:sldId id="444" r:id="rId47"/>
    <p:sldId id="459" r:id="rId48"/>
    <p:sldId id="460" r:id="rId49"/>
    <p:sldId id="461" r:id="rId50"/>
    <p:sldId id="462" r:id="rId51"/>
    <p:sldId id="463" r:id="rId52"/>
    <p:sldId id="464" r:id="rId53"/>
    <p:sldId id="465" r:id="rId54"/>
    <p:sldId id="466" r:id="rId55"/>
    <p:sldId id="446" r:id="rId56"/>
    <p:sldId id="445" r:id="rId57"/>
    <p:sldId id="447" r:id="rId58"/>
    <p:sldId id="476" r:id="rId59"/>
    <p:sldId id="468" r:id="rId60"/>
    <p:sldId id="469" r:id="rId6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875" autoAdjust="0"/>
    <p:restoredTop sz="94660"/>
  </p:normalViewPr>
  <p:slideViewPr>
    <p:cSldViewPr snapToGrid="0">
      <p:cViewPr varScale="1">
        <p:scale>
          <a:sx n="78" d="100"/>
          <a:sy n="78" d="100"/>
        </p:scale>
        <p:origin x="46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6CD21426-89A3-4BF6-AB47-01552AEE8D76}" type="datetimeFigureOut">
              <a:rPr lang="en-US" smtClean="0"/>
              <a:t>8/28/2017</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3492AEBA-6811-42A9-BC8A-4667065F7C12}" type="slidenum">
              <a:rPr lang="en-US" smtClean="0"/>
              <a:t>‹#›</a:t>
            </a:fld>
            <a:endParaRPr lang="en-US"/>
          </a:p>
        </p:txBody>
      </p:sp>
    </p:spTree>
    <p:extLst>
      <p:ext uri="{BB962C8B-B14F-4D97-AF65-F5344CB8AC3E}">
        <p14:creationId xmlns:p14="http://schemas.microsoft.com/office/powerpoint/2010/main" val="8006018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1A70EE81-0807-AF46-AFC9-6EEE043FFA0F}" type="datetimeFigureOut">
              <a:rPr lang="en-US" smtClean="0"/>
              <a:t>8/28/2017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924FB9C1-A476-E84F-857B-1F98DDBC7E37}" type="slidenum">
              <a:rPr lang="en-US" smtClean="0"/>
              <a:t>‹#›</a:t>
            </a:fld>
            <a:endParaRPr lang="en-US"/>
          </a:p>
        </p:txBody>
      </p:sp>
    </p:spTree>
    <p:extLst>
      <p:ext uri="{BB962C8B-B14F-4D97-AF65-F5344CB8AC3E}">
        <p14:creationId xmlns:p14="http://schemas.microsoft.com/office/powerpoint/2010/main" val="471877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252BCA-3F97-4AA1-AD82-60B14CF8848F}" type="datetimeFigureOut">
              <a:rPr lang="en-US" smtClean="0"/>
              <a:t>8/28/2017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916608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252BCA-3F97-4AA1-AD82-60B14CF8848F}" type="datetimeFigureOut">
              <a:rPr lang="en-US" smtClean="0"/>
              <a:t>8/28/2017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277969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252BCA-3F97-4AA1-AD82-60B14CF8848F}" type="datetimeFigureOut">
              <a:rPr lang="en-US" smtClean="0"/>
              <a:t>8/28/2017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2639236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252BCA-3F97-4AA1-AD82-60B14CF8848F}" type="datetimeFigureOut">
              <a:rPr lang="en-US" smtClean="0"/>
              <a:t>8/28/2017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1677663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252BCA-3F97-4AA1-AD82-60B14CF8848F}" type="datetimeFigureOut">
              <a:rPr lang="en-US" smtClean="0"/>
              <a:t>8/28/2017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466802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252BCA-3F97-4AA1-AD82-60B14CF8848F}" type="datetimeFigureOut">
              <a:rPr lang="en-US" smtClean="0"/>
              <a:t>8/28/2017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3597112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252BCA-3F97-4AA1-AD82-60B14CF8848F}" type="datetimeFigureOut">
              <a:rPr lang="en-US" smtClean="0"/>
              <a:t>8/28/2017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1381609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252BCA-3F97-4AA1-AD82-60B14CF8848F}" type="datetimeFigureOut">
              <a:rPr lang="en-US" smtClean="0"/>
              <a:t>8/28/2017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2709887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252BCA-3F97-4AA1-AD82-60B14CF8848F}" type="datetimeFigureOut">
              <a:rPr lang="en-US" smtClean="0"/>
              <a:t>8/28/2017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1798790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252BCA-3F97-4AA1-AD82-60B14CF8848F}" type="datetimeFigureOut">
              <a:rPr lang="en-US" smtClean="0"/>
              <a:t>8/28/2017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50248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252BCA-3F97-4AA1-AD82-60B14CF8848F}" type="datetimeFigureOut">
              <a:rPr lang="en-US" smtClean="0"/>
              <a:t>8/28/2017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3280649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252BCA-3F97-4AA1-AD82-60B14CF8848F}" type="datetimeFigureOut">
              <a:rPr lang="en-US" smtClean="0"/>
              <a:t>8/28/2017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ED6F31-2E8D-49FE-8149-23297BCE8EE5}" type="slidenum">
              <a:rPr lang="en-US" smtClean="0"/>
              <a:t>‹#›</a:t>
            </a:fld>
            <a:endParaRPr lang="en-US"/>
          </a:p>
        </p:txBody>
      </p:sp>
    </p:spTree>
    <p:extLst>
      <p:ext uri="{BB962C8B-B14F-4D97-AF65-F5344CB8AC3E}">
        <p14:creationId xmlns:p14="http://schemas.microsoft.com/office/powerpoint/2010/main" val="32833241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1905000" y="274638"/>
            <a:ext cx="8305800" cy="5668962"/>
          </a:xfrm>
        </p:spPr>
        <p:txBody>
          <a:bodyPr/>
          <a:lstStyle/>
          <a:p>
            <a:pPr eaLnBrk="1" hangingPunct="1"/>
            <a:r>
              <a:rPr lang="en-US" altLang="en-US" dirty="0" smtClean="0"/>
              <a:t>Monday, Aug. 28</a:t>
            </a:r>
          </a:p>
        </p:txBody>
      </p:sp>
    </p:spTree>
    <p:extLst>
      <p:ext uri="{BB962C8B-B14F-4D97-AF65-F5344CB8AC3E}">
        <p14:creationId xmlns:p14="http://schemas.microsoft.com/office/powerpoint/2010/main" val="32163049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2527" y="365125"/>
            <a:ext cx="10651273" cy="5979919"/>
          </a:xfrm>
        </p:spPr>
        <p:txBody>
          <a:bodyPr/>
          <a:lstStyle/>
          <a:p>
            <a:r>
              <a:rPr lang="en-US" dirty="0"/>
              <a:t>d</a:t>
            </a:r>
            <a:r>
              <a:rPr lang="en-US" dirty="0" smtClean="0"/>
              <a:t>oes it matter that Jean Paul only recovered $5000?</a:t>
            </a:r>
            <a:endParaRPr lang="en-US" dirty="0"/>
          </a:p>
        </p:txBody>
      </p:sp>
    </p:spTree>
    <p:extLst>
      <p:ext uri="{BB962C8B-B14F-4D97-AF65-F5344CB8AC3E}">
        <p14:creationId xmlns:p14="http://schemas.microsoft.com/office/powerpoint/2010/main" val="6954793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0832" y="365125"/>
            <a:ext cx="10562968" cy="5850324"/>
          </a:xfrm>
        </p:spPr>
        <p:txBody>
          <a:bodyPr/>
          <a:lstStyle/>
          <a:p>
            <a:r>
              <a:rPr lang="en-US" dirty="0" smtClean="0"/>
              <a:t>P (NY) seeks to recover funds he believes are due to him under the will of X (CA)</a:t>
            </a:r>
            <a:br>
              <a:rPr lang="en-US" dirty="0" smtClean="0"/>
            </a:br>
            <a:r>
              <a:rPr lang="en-US" dirty="0"/>
              <a:t/>
            </a:r>
            <a:br>
              <a:rPr lang="en-US" dirty="0"/>
            </a:br>
            <a:r>
              <a:rPr lang="en-US" dirty="0" smtClean="0"/>
              <a:t>P sues X’s executor D (CA) for the funds in federal court</a:t>
            </a:r>
            <a:br>
              <a:rPr lang="en-US" dirty="0" smtClean="0"/>
            </a:br>
            <a:r>
              <a:rPr lang="en-US" dirty="0"/>
              <a:t/>
            </a:r>
            <a:br>
              <a:rPr lang="en-US" dirty="0"/>
            </a:br>
            <a:r>
              <a:rPr lang="en-US" dirty="0" smtClean="0"/>
              <a:t>SMJ?</a:t>
            </a:r>
            <a:endParaRPr lang="en-US" dirty="0"/>
          </a:p>
        </p:txBody>
      </p:sp>
    </p:spTree>
    <p:extLst>
      <p:ext uri="{BB962C8B-B14F-4D97-AF65-F5344CB8AC3E}">
        <p14:creationId xmlns:p14="http://schemas.microsoft.com/office/powerpoint/2010/main" val="35049638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2952750" y="3200400"/>
            <a:ext cx="6172200" cy="857250"/>
          </a:xfrm>
        </p:spPr>
        <p:txBody>
          <a:bodyPr rtlCol="0">
            <a:normAutofit fontScale="90000"/>
          </a:bodyPr>
          <a:lstStyle/>
          <a:p>
            <a:pPr>
              <a:defRPr/>
            </a:pPr>
            <a:r>
              <a:rPr lang="en-US" smtClean="0"/>
              <a:t>Citizenship of Corporations for Diversity Purposes</a:t>
            </a:r>
          </a:p>
        </p:txBody>
      </p:sp>
    </p:spTree>
    <p:extLst>
      <p:ext uri="{BB962C8B-B14F-4D97-AF65-F5344CB8AC3E}">
        <p14:creationId xmlns:p14="http://schemas.microsoft.com/office/powerpoint/2010/main" val="41161090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1524000" y="1063626"/>
            <a:ext cx="8991600" cy="4708525"/>
          </a:xfrm>
        </p:spPr>
        <p:txBody>
          <a:bodyPr>
            <a:normAutofit fontScale="90000"/>
          </a:bodyPr>
          <a:lstStyle/>
          <a:p>
            <a:pPr algn="l" eaLnBrk="1" hangingPunct="1"/>
            <a:r>
              <a:rPr lang="en-US" altLang="en-US" dirty="0" smtClean="0"/>
              <a:t>28 U.S.C. 1332(c)(1)</a:t>
            </a:r>
            <a:br>
              <a:rPr lang="en-US" altLang="en-US" dirty="0" smtClean="0"/>
            </a:br>
            <a:r>
              <a:rPr lang="en-US" altLang="en-US" dirty="0" smtClean="0"/>
              <a:t>(c) For the purposes of this section and section 1441 of this title—</a:t>
            </a:r>
            <a:br>
              <a:rPr lang="en-US" altLang="en-US" dirty="0" smtClean="0"/>
            </a:br>
            <a:r>
              <a:rPr lang="en-US" altLang="en-US" dirty="0" smtClean="0"/>
              <a:t>(1) a corporation shall be deemed to be a citizen of every State and foreign state by which it has been incorporated and of the State or foreign state where it has its principal place of business…</a:t>
            </a:r>
            <a:br>
              <a:rPr lang="en-US" altLang="en-US" dirty="0" smtClean="0"/>
            </a:br>
            <a:endParaRPr lang="en-US" altLang="en-US" dirty="0" smtClean="0"/>
          </a:p>
        </p:txBody>
      </p:sp>
    </p:spTree>
    <p:extLst>
      <p:ext uri="{BB962C8B-B14F-4D97-AF65-F5344CB8AC3E}">
        <p14:creationId xmlns:p14="http://schemas.microsoft.com/office/powerpoint/2010/main" val="31847405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1015" y="365125"/>
            <a:ext cx="10762785" cy="5968768"/>
          </a:xfrm>
        </p:spPr>
        <p:txBody>
          <a:bodyPr/>
          <a:lstStyle/>
          <a:p>
            <a:r>
              <a:rPr lang="en-US" dirty="0" smtClean="0"/>
              <a:t>is </a:t>
            </a:r>
            <a:r>
              <a:rPr lang="en-US" altLang="en-US" dirty="0" smtClean="0"/>
              <a:t>28 </a:t>
            </a:r>
            <a:r>
              <a:rPr lang="en-US" altLang="en-US" dirty="0"/>
              <a:t>U.S.C. 1332(c)(1</a:t>
            </a:r>
            <a:r>
              <a:rPr lang="en-US" altLang="en-US" dirty="0" smtClean="0"/>
              <a:t>) constitutional?</a:t>
            </a:r>
            <a:endParaRPr lang="en-US" dirty="0"/>
          </a:p>
        </p:txBody>
      </p:sp>
    </p:spTree>
    <p:extLst>
      <p:ext uri="{BB962C8B-B14F-4D97-AF65-F5344CB8AC3E}">
        <p14:creationId xmlns:p14="http://schemas.microsoft.com/office/powerpoint/2010/main" val="4828025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1676400" y="1063626"/>
            <a:ext cx="8686800" cy="4765675"/>
          </a:xfrm>
        </p:spPr>
        <p:txBody>
          <a:bodyPr>
            <a:normAutofit fontScale="90000"/>
          </a:bodyPr>
          <a:lstStyle/>
          <a:p>
            <a:pPr algn="l" eaLnBrk="1" hangingPunct="1"/>
            <a:r>
              <a:rPr lang="en-US" altLang="en-US" b="1" smtClean="0"/>
              <a:t>U.S. Const. Article III.</a:t>
            </a:r>
            <a:r>
              <a:rPr lang="en-US" altLang="en-US" smtClean="0"/>
              <a:t> </a:t>
            </a:r>
            <a:br>
              <a:rPr lang="en-US" altLang="en-US" smtClean="0"/>
            </a:br>
            <a:r>
              <a:rPr lang="en-US" altLang="en-US" smtClean="0"/>
              <a:t>Section. 2. </a:t>
            </a:r>
            <a:br>
              <a:rPr lang="en-US" altLang="en-US" smtClean="0"/>
            </a:br>
            <a:r>
              <a:rPr lang="en-US" altLang="en-US" smtClean="0"/>
              <a:t>Clause 1:The judicial Power shall extend …to Controversies …between a State and Citizens of another State;--</a:t>
            </a:r>
            <a:r>
              <a:rPr lang="en-US" altLang="en-US" b="1" i="1" smtClean="0"/>
              <a:t>between Citizens of different States</a:t>
            </a:r>
            <a:r>
              <a:rPr lang="en-US" altLang="en-US" smtClean="0"/>
              <a:t>…and </a:t>
            </a:r>
            <a:r>
              <a:rPr lang="en-US" altLang="en-US" b="1" i="1" smtClean="0"/>
              <a:t>between a State, or the Citizens thereof, and foreign States, Citizens or Subjects</a:t>
            </a:r>
            <a:r>
              <a:rPr lang="en-US" altLang="en-US" smtClean="0"/>
              <a:t>. </a:t>
            </a:r>
            <a:br>
              <a:rPr lang="en-US" altLang="en-US" smtClean="0"/>
            </a:br>
            <a:endParaRPr lang="en-US" altLang="en-US" smtClean="0"/>
          </a:p>
        </p:txBody>
      </p:sp>
    </p:spTree>
    <p:extLst>
      <p:ext uri="{BB962C8B-B14F-4D97-AF65-F5344CB8AC3E}">
        <p14:creationId xmlns:p14="http://schemas.microsoft.com/office/powerpoint/2010/main" val="19770614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2952750" y="1063626"/>
            <a:ext cx="6229350" cy="4708525"/>
          </a:xfrm>
        </p:spPr>
        <p:txBody>
          <a:bodyPr>
            <a:normAutofit fontScale="90000"/>
          </a:bodyPr>
          <a:lstStyle/>
          <a:p>
            <a:pPr algn="l" eaLnBrk="1" hangingPunct="1"/>
            <a:r>
              <a:rPr lang="en-US" altLang="en-US" smtClean="0"/>
              <a:t>P (a citizen of New York) sues the D Corp (incorporated in California with its principal place of business in New York) under state law for more than $75K.</a:t>
            </a:r>
            <a:br>
              <a:rPr lang="en-US" altLang="en-US" smtClean="0"/>
            </a:br>
            <a:r>
              <a:rPr lang="en-US" altLang="en-US" smtClean="0"/>
              <a:t/>
            </a:r>
            <a:br>
              <a:rPr lang="en-US" altLang="en-US" smtClean="0"/>
            </a:br>
            <a:r>
              <a:rPr lang="en-US" altLang="en-US" smtClean="0"/>
              <a:t>Diversity under 1332(a)?</a:t>
            </a:r>
          </a:p>
        </p:txBody>
      </p:sp>
    </p:spTree>
    <p:extLst>
      <p:ext uri="{BB962C8B-B14F-4D97-AF65-F5344CB8AC3E}">
        <p14:creationId xmlns:p14="http://schemas.microsoft.com/office/powerpoint/2010/main" val="22456814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1676400" y="857250"/>
            <a:ext cx="8763000" cy="5029200"/>
          </a:xfrm>
        </p:spPr>
        <p:txBody>
          <a:bodyPr/>
          <a:lstStyle/>
          <a:p>
            <a:pPr algn="l" eaLnBrk="1" hangingPunct="1"/>
            <a:r>
              <a:rPr lang="en-US" altLang="en-US" sz="3200" dirty="0"/>
              <a:t>P, a citizen of California, sues the D Corp. in federal court in the N.D. Cal. under state law for more than $75k</a:t>
            </a:r>
            <a:br>
              <a:rPr lang="en-US" altLang="en-US" sz="3200" dirty="0"/>
            </a:br>
            <a:r>
              <a:rPr lang="en-US" altLang="en-US" sz="3200" dirty="0"/>
              <a:t>The D. Corp. has its three of its four manufacturing plants and 2/3 of its employees in Texas</a:t>
            </a:r>
            <a:br>
              <a:rPr lang="en-US" altLang="en-US" sz="3200" dirty="0"/>
            </a:br>
            <a:r>
              <a:rPr lang="en-US" altLang="en-US" sz="3200" dirty="0"/>
              <a:t>Its other plant and around 1/4 of its employees are in Louisiana</a:t>
            </a:r>
            <a:br>
              <a:rPr lang="en-US" altLang="en-US" sz="3200" dirty="0"/>
            </a:br>
            <a:r>
              <a:rPr lang="en-US" altLang="en-US" sz="3200" dirty="0"/>
              <a:t>Its financial and administrative headquarters is in </a:t>
            </a:r>
            <a:r>
              <a:rPr lang="en-US" altLang="en-US" sz="3200" dirty="0" smtClean="0"/>
              <a:t>Los Angeles, CA </a:t>
            </a:r>
            <a:r>
              <a:rPr lang="en-US" altLang="en-US" sz="3200" dirty="0"/>
              <a:t>where the President, Board of Directors and 1/12 of its employees are located</a:t>
            </a:r>
            <a:br>
              <a:rPr lang="en-US" altLang="en-US" sz="3200" dirty="0"/>
            </a:br>
            <a:r>
              <a:rPr lang="en-US" altLang="en-US" sz="3200" dirty="0"/>
              <a:t>SMJ?</a:t>
            </a:r>
          </a:p>
        </p:txBody>
      </p:sp>
    </p:spTree>
    <p:extLst>
      <p:ext uri="{BB962C8B-B14F-4D97-AF65-F5344CB8AC3E}">
        <p14:creationId xmlns:p14="http://schemas.microsoft.com/office/powerpoint/2010/main" val="28671944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1828800" y="274638"/>
            <a:ext cx="8382000" cy="6049962"/>
          </a:xfrm>
        </p:spPr>
        <p:txBody>
          <a:bodyPr/>
          <a:lstStyle/>
          <a:p>
            <a:r>
              <a:rPr lang="en-US" altLang="en-US" smtClean="0"/>
              <a:t>Hertz Corp. v. Friend </a:t>
            </a:r>
            <a:br>
              <a:rPr lang="en-US" altLang="en-US" smtClean="0"/>
            </a:br>
            <a:r>
              <a:rPr lang="en-US" altLang="en-US" smtClean="0"/>
              <a:t>(US 2010)</a:t>
            </a:r>
            <a:br>
              <a:rPr lang="en-US" altLang="en-US" smtClean="0"/>
            </a:br>
            <a:endParaRPr lang="en-US" altLang="en-US" smtClean="0"/>
          </a:p>
        </p:txBody>
      </p:sp>
    </p:spTree>
    <p:extLst>
      <p:ext uri="{BB962C8B-B14F-4D97-AF65-F5344CB8AC3E}">
        <p14:creationId xmlns:p14="http://schemas.microsoft.com/office/powerpoint/2010/main" val="15168871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1828800" y="274638"/>
            <a:ext cx="8382000" cy="6049962"/>
          </a:xfrm>
        </p:spPr>
        <p:txBody>
          <a:bodyPr/>
          <a:lstStyle/>
          <a:p>
            <a:r>
              <a:rPr lang="en-US" altLang="en-US" dirty="0"/>
              <a:t>w</a:t>
            </a:r>
            <a:r>
              <a:rPr lang="en-US" altLang="en-US" dirty="0" smtClean="0"/>
              <a:t>hat are Hertz’s contacts with CA?</a:t>
            </a:r>
            <a:br>
              <a:rPr lang="en-US" altLang="en-US" dirty="0" smtClean="0"/>
            </a:br>
            <a:r>
              <a:rPr lang="en-US" altLang="en-US" dirty="0"/>
              <a:t/>
            </a:r>
            <a:br>
              <a:rPr lang="en-US" altLang="en-US" dirty="0"/>
            </a:br>
            <a:r>
              <a:rPr lang="en-US" altLang="en-US" dirty="0" smtClean="0"/>
              <a:t>with NJ?</a:t>
            </a:r>
          </a:p>
        </p:txBody>
      </p:sp>
    </p:spTree>
    <p:extLst>
      <p:ext uri="{BB962C8B-B14F-4D97-AF65-F5344CB8AC3E}">
        <p14:creationId xmlns:p14="http://schemas.microsoft.com/office/powerpoint/2010/main" val="224511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390" y="3025198"/>
            <a:ext cx="10515600" cy="1325563"/>
          </a:xfrm>
        </p:spPr>
        <p:txBody>
          <a:bodyPr/>
          <a:lstStyle/>
          <a:p>
            <a:r>
              <a:rPr lang="en-US" dirty="0"/>
              <a:t>s</a:t>
            </a:r>
            <a:r>
              <a:rPr lang="en-US" dirty="0" smtClean="0"/>
              <a:t>ubject matter jurisdiction</a:t>
            </a:r>
            <a:endParaRPr lang="en-US" dirty="0"/>
          </a:p>
        </p:txBody>
      </p:sp>
    </p:spTree>
    <p:extLst>
      <p:ext uri="{BB962C8B-B14F-4D97-AF65-F5344CB8AC3E}">
        <p14:creationId xmlns:p14="http://schemas.microsoft.com/office/powerpoint/2010/main" val="29897732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1828800" y="274638"/>
            <a:ext cx="8382000" cy="6049962"/>
          </a:xfrm>
        </p:spPr>
        <p:txBody>
          <a:bodyPr/>
          <a:lstStyle/>
          <a:p>
            <a:r>
              <a:rPr lang="en-US" altLang="en-US" dirty="0"/>
              <a:t>w</a:t>
            </a:r>
            <a:r>
              <a:rPr lang="en-US" altLang="en-US" dirty="0" smtClean="0"/>
              <a:t>hat are Breyer’s arguments for the nerve center approach?</a:t>
            </a:r>
            <a:br>
              <a:rPr lang="en-US" altLang="en-US" dirty="0" smtClean="0"/>
            </a:br>
            <a:endParaRPr lang="en-US" altLang="en-US" dirty="0" smtClean="0"/>
          </a:p>
        </p:txBody>
      </p:sp>
    </p:spTree>
    <p:extLst>
      <p:ext uri="{BB962C8B-B14F-4D97-AF65-F5344CB8AC3E}">
        <p14:creationId xmlns:p14="http://schemas.microsoft.com/office/powerpoint/2010/main" val="14165823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1524000" y="1063626"/>
            <a:ext cx="8991600" cy="4708525"/>
          </a:xfrm>
        </p:spPr>
        <p:txBody>
          <a:bodyPr>
            <a:normAutofit fontScale="90000"/>
          </a:bodyPr>
          <a:lstStyle/>
          <a:p>
            <a:pPr algn="l" eaLnBrk="1" hangingPunct="1"/>
            <a:r>
              <a:rPr lang="en-US" altLang="en-US" dirty="0" smtClean="0"/>
              <a:t>28 U.S.C. 1332(c)(1)</a:t>
            </a:r>
            <a:br>
              <a:rPr lang="en-US" altLang="en-US" dirty="0" smtClean="0"/>
            </a:br>
            <a:r>
              <a:rPr lang="en-US" altLang="en-US" dirty="0" smtClean="0"/>
              <a:t>(c) For the purposes of this section and section 1441 of this title—</a:t>
            </a:r>
            <a:br>
              <a:rPr lang="en-US" altLang="en-US" dirty="0" smtClean="0"/>
            </a:br>
            <a:r>
              <a:rPr lang="en-US" altLang="en-US" dirty="0" smtClean="0"/>
              <a:t>(1) a corporation shall be deemed to be a citizen of every State and foreign state by which it has been incorporated and of the State or foreign state where it has its principal place of business…</a:t>
            </a:r>
            <a:br>
              <a:rPr lang="en-US" altLang="en-US" dirty="0" smtClean="0"/>
            </a:br>
            <a:endParaRPr lang="en-US" altLang="en-US" dirty="0" smtClean="0"/>
          </a:p>
        </p:txBody>
      </p:sp>
    </p:spTree>
    <p:extLst>
      <p:ext uri="{BB962C8B-B14F-4D97-AF65-F5344CB8AC3E}">
        <p14:creationId xmlns:p14="http://schemas.microsoft.com/office/powerpoint/2010/main" val="293382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1524000" y="1063626"/>
            <a:ext cx="8991600" cy="4708525"/>
          </a:xfrm>
        </p:spPr>
        <p:txBody>
          <a:bodyPr>
            <a:normAutofit/>
          </a:bodyPr>
          <a:lstStyle/>
          <a:p>
            <a:pPr algn="l" eaLnBrk="1" hangingPunct="1"/>
            <a:r>
              <a:rPr lang="en-US" altLang="en-US" dirty="0"/>
              <a:t>w</a:t>
            </a:r>
            <a:r>
              <a:rPr lang="en-US" altLang="en-US" dirty="0" smtClean="0"/>
              <a:t>hat are the problems with the nerve center test?</a:t>
            </a:r>
          </a:p>
        </p:txBody>
      </p:sp>
    </p:spTree>
    <p:extLst>
      <p:ext uri="{BB962C8B-B14F-4D97-AF65-F5344CB8AC3E}">
        <p14:creationId xmlns:p14="http://schemas.microsoft.com/office/powerpoint/2010/main" val="13140109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a:xfrm>
            <a:off x="1905000" y="274638"/>
            <a:ext cx="8305800" cy="6278562"/>
          </a:xfrm>
        </p:spPr>
        <p:txBody>
          <a:bodyPr/>
          <a:lstStyle/>
          <a:p>
            <a:r>
              <a:rPr lang="en-US" altLang="en-US" dirty="0" smtClean="0"/>
              <a:t>P (NY) sues the D law firm, with its one office in NY. The partners’ commute to the office from their homes in NJ and CT.</a:t>
            </a:r>
            <a:br>
              <a:rPr lang="en-US" altLang="en-US" dirty="0" smtClean="0"/>
            </a:br>
            <a:r>
              <a:rPr lang="en-US" altLang="en-US" dirty="0" smtClean="0"/>
              <a:t/>
            </a:r>
            <a:br>
              <a:rPr lang="en-US" altLang="en-US" dirty="0" smtClean="0"/>
            </a:br>
            <a:r>
              <a:rPr lang="en-US" altLang="en-US" dirty="0"/>
              <a:t>d</a:t>
            </a:r>
            <a:r>
              <a:rPr lang="en-US" altLang="en-US" dirty="0" smtClean="0"/>
              <a:t>iversity?</a:t>
            </a:r>
          </a:p>
        </p:txBody>
      </p:sp>
    </p:spTree>
    <p:extLst>
      <p:ext uri="{BB962C8B-B14F-4D97-AF65-F5344CB8AC3E}">
        <p14:creationId xmlns:p14="http://schemas.microsoft.com/office/powerpoint/2010/main" val="34518687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1524000" y="1063626"/>
            <a:ext cx="8991600" cy="4708525"/>
          </a:xfrm>
        </p:spPr>
        <p:txBody>
          <a:bodyPr>
            <a:normAutofit/>
          </a:bodyPr>
          <a:lstStyle/>
          <a:p>
            <a:pPr algn="l" eaLnBrk="1" hangingPunct="1"/>
            <a:r>
              <a:rPr lang="en-US" altLang="en-US" dirty="0" smtClean="0"/>
              <a:t>unions?</a:t>
            </a:r>
            <a:br>
              <a:rPr lang="en-US" altLang="en-US" dirty="0" smtClean="0"/>
            </a:br>
            <a:r>
              <a:rPr lang="en-US" altLang="en-US" dirty="0" smtClean="0"/>
              <a:t>limited partnerships?</a:t>
            </a:r>
            <a:br>
              <a:rPr lang="en-US" altLang="en-US" dirty="0" smtClean="0"/>
            </a:br>
            <a:r>
              <a:rPr lang="en-US" altLang="en-US" dirty="0"/>
              <a:t>l</a:t>
            </a:r>
            <a:r>
              <a:rPr lang="en-US" altLang="en-US" dirty="0" smtClean="0"/>
              <a:t>imited liability partnerships?</a:t>
            </a:r>
            <a:br>
              <a:rPr lang="en-US" altLang="en-US" dirty="0" smtClean="0"/>
            </a:br>
            <a:r>
              <a:rPr lang="en-US" altLang="en-US" dirty="0"/>
              <a:t>p</a:t>
            </a:r>
            <a:r>
              <a:rPr lang="en-US" altLang="en-US" dirty="0" smtClean="0"/>
              <a:t>rofessional corporations?</a:t>
            </a:r>
          </a:p>
        </p:txBody>
      </p:sp>
    </p:spTree>
    <p:extLst>
      <p:ext uri="{BB962C8B-B14F-4D97-AF65-F5344CB8AC3E}">
        <p14:creationId xmlns:p14="http://schemas.microsoft.com/office/powerpoint/2010/main" val="14085369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8207" y="365125"/>
            <a:ext cx="10955594" cy="5932436"/>
          </a:xfrm>
        </p:spPr>
        <p:txBody>
          <a:bodyPr>
            <a:normAutofit fontScale="90000"/>
          </a:bodyPr>
          <a:lstStyle/>
          <a:p>
            <a:r>
              <a:rPr lang="en-US" dirty="0" smtClean="0"/>
              <a:t>P(IL) sues the D Corp (a Venezuela </a:t>
            </a:r>
            <a:r>
              <a:rPr lang="en-US" dirty="0" err="1" smtClean="0"/>
              <a:t>corp</a:t>
            </a:r>
            <a:r>
              <a:rPr lang="en-US" dirty="0" smtClean="0"/>
              <a:t> with its ppb in Venezuela) and X (a US citizen domiciled in Venezuela) in federal court in IL</a:t>
            </a:r>
            <a:br>
              <a:rPr lang="en-US" dirty="0" smtClean="0"/>
            </a:br>
            <a:r>
              <a:rPr lang="en-US" dirty="0"/>
              <a:t/>
            </a:r>
            <a:br>
              <a:rPr lang="en-US" dirty="0"/>
            </a:br>
            <a:r>
              <a:rPr lang="en-US" dirty="0" smtClean="0"/>
              <a:t>P subsequently settles against X and prevails at trial against the D Corp</a:t>
            </a:r>
            <a:br>
              <a:rPr lang="en-US" dirty="0" smtClean="0"/>
            </a:br>
            <a:r>
              <a:rPr lang="en-US" dirty="0" smtClean="0"/>
              <a:t/>
            </a:r>
            <a:br>
              <a:rPr lang="en-US" dirty="0" smtClean="0"/>
            </a:br>
            <a:r>
              <a:rPr lang="en-US" dirty="0" smtClean="0"/>
              <a:t>the D Corp moves to have the case dismissed for lack of </a:t>
            </a:r>
            <a:r>
              <a:rPr lang="en-US" dirty="0" err="1" smtClean="0"/>
              <a:t>smj</a:t>
            </a:r>
            <a:r>
              <a:rPr lang="en-US" dirty="0"/>
              <a:t/>
            </a:r>
            <a:br>
              <a:rPr lang="en-US" dirty="0"/>
            </a:br>
            <a:r>
              <a:rPr lang="en-US" dirty="0" smtClean="0"/>
              <a:t/>
            </a:r>
            <a:br>
              <a:rPr lang="en-US" dirty="0" smtClean="0"/>
            </a:br>
            <a:r>
              <a:rPr lang="en-US" dirty="0" smtClean="0"/>
              <a:t>result?</a:t>
            </a:r>
            <a:endParaRPr lang="en-US" dirty="0"/>
          </a:p>
        </p:txBody>
      </p:sp>
    </p:spTree>
    <p:extLst>
      <p:ext uri="{BB962C8B-B14F-4D97-AF65-F5344CB8AC3E}">
        <p14:creationId xmlns:p14="http://schemas.microsoft.com/office/powerpoint/2010/main" val="6941434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8207" y="365125"/>
            <a:ext cx="10955594" cy="5932436"/>
          </a:xfrm>
        </p:spPr>
        <p:txBody>
          <a:bodyPr>
            <a:normAutofit/>
          </a:bodyPr>
          <a:lstStyle/>
          <a:p>
            <a:r>
              <a:rPr lang="en-US" dirty="0"/>
              <a:t>a</a:t>
            </a:r>
            <a:r>
              <a:rPr lang="en-US" dirty="0" smtClean="0"/>
              <a:t>ssume instead that P and X had not settled and that P had prevailed against both the D Corp and X at trial</a:t>
            </a:r>
            <a:br>
              <a:rPr lang="en-US" dirty="0" smtClean="0"/>
            </a:br>
            <a:r>
              <a:rPr lang="en-US" dirty="0"/>
              <a:t/>
            </a:r>
            <a:br>
              <a:rPr lang="en-US" dirty="0"/>
            </a:br>
            <a:r>
              <a:rPr lang="en-US" dirty="0" smtClean="0"/>
              <a:t>on appeal the 7</a:t>
            </a:r>
            <a:r>
              <a:rPr lang="en-US" baseline="30000" dirty="0" smtClean="0"/>
              <a:t>th</a:t>
            </a:r>
            <a:r>
              <a:rPr lang="en-US" dirty="0" smtClean="0"/>
              <a:t> Cir notices the problem</a:t>
            </a:r>
            <a:br>
              <a:rPr lang="en-US" dirty="0" smtClean="0"/>
            </a:br>
            <a:r>
              <a:rPr lang="en-US" dirty="0"/>
              <a:t/>
            </a:r>
            <a:br>
              <a:rPr lang="en-US" dirty="0"/>
            </a:br>
            <a:r>
              <a:rPr lang="en-US" dirty="0" smtClean="0"/>
              <a:t>can anything be done?</a:t>
            </a:r>
            <a:endParaRPr lang="en-US" dirty="0"/>
          </a:p>
        </p:txBody>
      </p:sp>
    </p:spTree>
    <p:extLst>
      <p:ext uri="{BB962C8B-B14F-4D97-AF65-F5344CB8AC3E}">
        <p14:creationId xmlns:p14="http://schemas.microsoft.com/office/powerpoint/2010/main" val="18110406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8207" y="365125"/>
            <a:ext cx="10955594" cy="5932436"/>
          </a:xfrm>
        </p:spPr>
        <p:txBody>
          <a:bodyPr>
            <a:normAutofit/>
          </a:bodyPr>
          <a:lstStyle/>
          <a:p>
            <a:r>
              <a:rPr lang="en-US" dirty="0" smtClean="0"/>
              <a:t>P(IL) sues the D Corp (a Venezuela </a:t>
            </a:r>
            <a:r>
              <a:rPr lang="en-US" dirty="0" err="1" smtClean="0"/>
              <a:t>corp</a:t>
            </a:r>
            <a:r>
              <a:rPr lang="en-US" dirty="0" smtClean="0"/>
              <a:t> with its ppb in Venezuela) and X (a US citizen domiciled in Venezuela) in federal court in IL</a:t>
            </a:r>
            <a:br>
              <a:rPr lang="en-US" dirty="0" smtClean="0"/>
            </a:br>
            <a:r>
              <a:rPr lang="en-US" dirty="0"/>
              <a:t/>
            </a:r>
            <a:br>
              <a:rPr lang="en-US" dirty="0"/>
            </a:br>
            <a:r>
              <a:rPr lang="en-US" dirty="0" smtClean="0"/>
              <a:t>the district court recognizes the problem and dismisses P’s action against X, without P’s consent, in order to retain jurisdiction</a:t>
            </a:r>
            <a:br>
              <a:rPr lang="en-US" dirty="0" smtClean="0"/>
            </a:br>
            <a:r>
              <a:rPr lang="en-US" dirty="0"/>
              <a:t/>
            </a:r>
            <a:br>
              <a:rPr lang="en-US" dirty="0"/>
            </a:br>
            <a:r>
              <a:rPr lang="en-US" dirty="0" smtClean="0"/>
              <a:t>OK?</a:t>
            </a:r>
            <a:endParaRPr lang="en-US" dirty="0"/>
          </a:p>
        </p:txBody>
      </p:sp>
    </p:spTree>
    <p:extLst>
      <p:ext uri="{BB962C8B-B14F-4D97-AF65-F5344CB8AC3E}">
        <p14:creationId xmlns:p14="http://schemas.microsoft.com/office/powerpoint/2010/main" val="12141820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8207" y="365125"/>
            <a:ext cx="10955594" cy="5932436"/>
          </a:xfrm>
        </p:spPr>
        <p:txBody>
          <a:bodyPr>
            <a:normAutofit/>
          </a:bodyPr>
          <a:lstStyle/>
          <a:p>
            <a:r>
              <a:rPr lang="en-US" dirty="0" smtClean="0"/>
              <a:t>P(IL) sues the D Corp (a Venezuela </a:t>
            </a:r>
            <a:r>
              <a:rPr lang="en-US" dirty="0" err="1" smtClean="0"/>
              <a:t>corp</a:t>
            </a:r>
            <a:r>
              <a:rPr lang="en-US" dirty="0" smtClean="0"/>
              <a:t> with its ppb in Venezuela) and X (a US citizen domiciled in Venezuela) in state court in IL</a:t>
            </a:r>
            <a:br>
              <a:rPr lang="en-US" dirty="0" smtClean="0"/>
            </a:br>
            <a:r>
              <a:rPr lang="en-US" dirty="0"/>
              <a:t/>
            </a:r>
            <a:br>
              <a:rPr lang="en-US" dirty="0"/>
            </a:br>
            <a:r>
              <a:rPr lang="en-US" dirty="0" smtClean="0"/>
              <a:t>the D Corp removes the action against it alone to federal court, leaving P v. X in state court</a:t>
            </a:r>
            <a:br>
              <a:rPr lang="en-US" dirty="0" smtClean="0"/>
            </a:br>
            <a:r>
              <a:rPr lang="en-US" dirty="0"/>
              <a:t/>
            </a:r>
            <a:br>
              <a:rPr lang="en-US" dirty="0"/>
            </a:br>
            <a:r>
              <a:rPr lang="en-US" dirty="0" smtClean="0"/>
              <a:t>OK?</a:t>
            </a:r>
            <a:endParaRPr lang="en-US" dirty="0"/>
          </a:p>
        </p:txBody>
      </p:sp>
    </p:spTree>
    <p:extLst>
      <p:ext uri="{BB962C8B-B14F-4D97-AF65-F5344CB8AC3E}">
        <p14:creationId xmlns:p14="http://schemas.microsoft.com/office/powerpoint/2010/main" val="9765277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719138" y="365125"/>
            <a:ext cx="10634662" cy="5954713"/>
          </a:xfrm>
        </p:spPr>
        <p:txBody>
          <a:bodyPr/>
          <a:lstStyle/>
          <a:p>
            <a:pPr algn="ctr" eaLnBrk="1" hangingPunct="1"/>
            <a:r>
              <a:rPr lang="en-US" altLang="en-US" smtClean="0"/>
              <a:t>devices to create diversity/alienage</a:t>
            </a:r>
          </a:p>
        </p:txBody>
      </p:sp>
    </p:spTree>
    <p:extLst>
      <p:ext uri="{BB962C8B-B14F-4D97-AF65-F5344CB8AC3E}">
        <p14:creationId xmlns:p14="http://schemas.microsoft.com/office/powerpoint/2010/main" val="12996981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3067050" y="1063626"/>
            <a:ext cx="6115050" cy="4422775"/>
          </a:xfrm>
        </p:spPr>
        <p:txBody>
          <a:bodyPr/>
          <a:lstStyle/>
          <a:p>
            <a:pPr eaLnBrk="1" hangingPunct="1"/>
            <a:r>
              <a:rPr lang="en-US" altLang="en-US" smtClean="0"/>
              <a:t>federal subject matter jurisdiction</a:t>
            </a:r>
            <a:br>
              <a:rPr lang="en-US" altLang="en-US" smtClean="0"/>
            </a:br>
            <a:r>
              <a:rPr lang="en-US" altLang="en-US" smtClean="0"/>
              <a:t/>
            </a:r>
            <a:br>
              <a:rPr lang="en-US" altLang="en-US" smtClean="0"/>
            </a:br>
            <a:r>
              <a:rPr lang="en-US" altLang="en-US" smtClean="0"/>
              <a:t>diversity and alienage jurisdiction</a:t>
            </a:r>
          </a:p>
        </p:txBody>
      </p:sp>
    </p:spTree>
    <p:extLst>
      <p:ext uri="{BB962C8B-B14F-4D97-AF65-F5344CB8AC3E}">
        <p14:creationId xmlns:p14="http://schemas.microsoft.com/office/powerpoint/2010/main" val="24607336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7132" y="365125"/>
            <a:ext cx="10606668" cy="5678836"/>
          </a:xfrm>
        </p:spPr>
        <p:txBody>
          <a:bodyPr/>
          <a:lstStyle/>
          <a:p>
            <a:r>
              <a:rPr lang="en-US" dirty="0"/>
              <a:t>c</a:t>
            </a:r>
            <a:r>
              <a:rPr lang="en-US" dirty="0" smtClean="0"/>
              <a:t>hanging domicile/state of incorporation/ppb</a:t>
            </a:r>
            <a:endParaRPr lang="en-US" dirty="0"/>
          </a:p>
        </p:txBody>
      </p:sp>
    </p:spTree>
    <p:extLst>
      <p:ext uri="{BB962C8B-B14F-4D97-AF65-F5344CB8AC3E}">
        <p14:creationId xmlns:p14="http://schemas.microsoft.com/office/powerpoint/2010/main" val="3590524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124" y="365125"/>
            <a:ext cx="10760676" cy="5899751"/>
          </a:xfrm>
        </p:spPr>
        <p:txBody>
          <a:bodyPr/>
          <a:lstStyle/>
          <a:p>
            <a:r>
              <a:rPr lang="en-US" dirty="0"/>
              <a:t>c</a:t>
            </a:r>
            <a:r>
              <a:rPr lang="en-US" dirty="0" smtClean="0"/>
              <a:t>hanging plaintiffs to create diversity</a:t>
            </a:r>
            <a:endParaRPr lang="en-US" dirty="0"/>
          </a:p>
        </p:txBody>
      </p:sp>
    </p:spTree>
    <p:extLst>
      <p:ext uri="{BB962C8B-B14F-4D97-AF65-F5344CB8AC3E}">
        <p14:creationId xmlns:p14="http://schemas.microsoft.com/office/powerpoint/2010/main" val="16026544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828800" y="274638"/>
            <a:ext cx="8382000" cy="6202362"/>
          </a:xfrm>
        </p:spPr>
        <p:txBody>
          <a:bodyPr/>
          <a:lstStyle/>
          <a:p>
            <a:pPr eaLnBrk="1" hangingPunct="1"/>
            <a:r>
              <a:rPr lang="en-CA" altLang="en-US" smtClean="0"/>
              <a:t>28 USC §1359</a:t>
            </a:r>
            <a:r>
              <a:rPr lang="en-US" altLang="en-US" smtClean="0"/>
              <a:t/>
            </a:r>
            <a:br>
              <a:rPr lang="en-US" altLang="en-US" smtClean="0"/>
            </a:br>
            <a:r>
              <a:rPr lang="en-US" altLang="en-US" smtClean="0"/>
              <a:t>A district court shall not have jurisdiction of a civil action in which any party, by assignment or otherwise, has been improperly or collusively made or joined to invoke the jurisdiction of such court.</a:t>
            </a:r>
            <a:br>
              <a:rPr lang="en-US" altLang="en-US" smtClean="0"/>
            </a:br>
            <a:endParaRPr lang="en-US" altLang="en-US" smtClean="0"/>
          </a:p>
        </p:txBody>
      </p:sp>
    </p:spTree>
    <p:extLst>
      <p:ext uri="{BB962C8B-B14F-4D97-AF65-F5344CB8AC3E}">
        <p14:creationId xmlns:p14="http://schemas.microsoft.com/office/powerpoint/2010/main" val="20734236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752600" y="274638"/>
            <a:ext cx="8458200" cy="6354762"/>
          </a:xfrm>
        </p:spPr>
        <p:txBody>
          <a:bodyPr/>
          <a:lstStyle/>
          <a:p>
            <a:pPr eaLnBrk="1" hangingPunct="1"/>
            <a:r>
              <a:rPr lang="en-US" altLang="en-US" dirty="0" smtClean="0"/>
              <a:t>X (Cal.) slips and falls in a store owned by D (Cal.).</a:t>
            </a:r>
            <a:br>
              <a:rPr lang="en-US" altLang="en-US" dirty="0" smtClean="0"/>
            </a:br>
            <a:r>
              <a:rPr lang="en-US" altLang="en-US" dirty="0" smtClean="0"/>
              <a:t/>
            </a:r>
            <a:br>
              <a:rPr lang="en-US" altLang="en-US" dirty="0" smtClean="0"/>
            </a:br>
            <a:r>
              <a:rPr lang="en-US" altLang="en-US" dirty="0" smtClean="0"/>
              <a:t>Can X generate diversity jurisdiction by assigning his lawsuit to P (Nev.)?</a:t>
            </a:r>
          </a:p>
        </p:txBody>
      </p:sp>
    </p:spTree>
    <p:extLst>
      <p:ext uri="{BB962C8B-B14F-4D97-AF65-F5344CB8AC3E}">
        <p14:creationId xmlns:p14="http://schemas.microsoft.com/office/powerpoint/2010/main" val="8144650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981200" y="274638"/>
            <a:ext cx="8229600" cy="6049962"/>
          </a:xfrm>
        </p:spPr>
        <p:txBody>
          <a:bodyPr>
            <a:normAutofit/>
          </a:bodyPr>
          <a:lstStyle/>
          <a:p>
            <a:r>
              <a:rPr lang="en-US" altLang="en-US" dirty="0" smtClean="0"/>
              <a:t>D </a:t>
            </a:r>
            <a:r>
              <a:rPr lang="en-US" altLang="en-US" dirty="0"/>
              <a:t>(Cal.) </a:t>
            </a:r>
            <a:r>
              <a:rPr lang="en-US" altLang="en-US" dirty="0" smtClean="0"/>
              <a:t>breaches a contract he entered into with X </a:t>
            </a:r>
            <a:r>
              <a:rPr lang="en-US" altLang="en-US" dirty="0"/>
              <a:t>(Cal.).</a:t>
            </a:r>
            <a:br>
              <a:rPr lang="en-US" altLang="en-US" dirty="0"/>
            </a:br>
            <a:r>
              <a:rPr lang="en-US" altLang="en-US" dirty="0"/>
              <a:t/>
            </a:r>
            <a:br>
              <a:rPr lang="en-US" altLang="en-US" dirty="0"/>
            </a:br>
            <a:r>
              <a:rPr lang="en-US" altLang="en-US" dirty="0"/>
              <a:t>Can X generate diversity jurisdiction by assigning his lawsuit to P (Nev</a:t>
            </a:r>
            <a:r>
              <a:rPr lang="en-US" altLang="en-US" dirty="0" smtClean="0"/>
              <a:t>.)?</a:t>
            </a:r>
            <a:br>
              <a:rPr lang="en-US" altLang="en-US" dirty="0" smtClean="0"/>
            </a:br>
            <a:endParaRPr lang="en-US" altLang="en-US" dirty="0" smtClean="0"/>
          </a:p>
        </p:txBody>
      </p:sp>
    </p:spTree>
    <p:extLst>
      <p:ext uri="{BB962C8B-B14F-4D97-AF65-F5344CB8AC3E}">
        <p14:creationId xmlns:p14="http://schemas.microsoft.com/office/powerpoint/2010/main" val="6527243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4335" y="365125"/>
            <a:ext cx="10649465" cy="6109816"/>
          </a:xfrm>
        </p:spPr>
        <p:txBody>
          <a:bodyPr/>
          <a:lstStyle/>
          <a:p>
            <a:r>
              <a:rPr lang="en-US" dirty="0"/>
              <a:t>l</a:t>
            </a:r>
            <a:r>
              <a:rPr lang="en-US" dirty="0" smtClean="0"/>
              <a:t>imiting defendants to create diversity</a:t>
            </a:r>
            <a:endParaRPr lang="en-US" dirty="0"/>
          </a:p>
        </p:txBody>
      </p:sp>
    </p:spTree>
    <p:extLst>
      <p:ext uri="{BB962C8B-B14F-4D97-AF65-F5344CB8AC3E}">
        <p14:creationId xmlns:p14="http://schemas.microsoft.com/office/powerpoint/2010/main" val="18951234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712" y="365125"/>
            <a:ext cx="10785088" cy="5779197"/>
          </a:xfrm>
        </p:spPr>
        <p:txBody>
          <a:bodyPr/>
          <a:lstStyle/>
          <a:p>
            <a:r>
              <a:rPr lang="en-US" dirty="0" smtClean="0"/>
              <a:t>D (NY) and X (Cal) beat up P (Cal) in a bar in Texas. P sues D in federal court for the damages caused.</a:t>
            </a:r>
            <a:endParaRPr lang="en-US" dirty="0"/>
          </a:p>
        </p:txBody>
      </p:sp>
    </p:spTree>
    <p:extLst>
      <p:ext uri="{BB962C8B-B14F-4D97-AF65-F5344CB8AC3E}">
        <p14:creationId xmlns:p14="http://schemas.microsoft.com/office/powerpoint/2010/main" val="3059776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449659" y="1063626"/>
            <a:ext cx="8932126" cy="4708525"/>
          </a:xfrm>
        </p:spPr>
        <p:txBody>
          <a:bodyPr/>
          <a:lstStyle/>
          <a:p>
            <a:pPr eaLnBrk="1" hangingPunct="1"/>
            <a:r>
              <a:rPr lang="en-US" altLang="en-US" dirty="0" smtClean="0"/>
              <a:t>amount in </a:t>
            </a:r>
            <a:r>
              <a:rPr lang="en-US" altLang="en-US" smtClean="0"/>
              <a:t>controversy requirement</a:t>
            </a:r>
          </a:p>
        </p:txBody>
      </p:sp>
    </p:spTree>
    <p:extLst>
      <p:ext uri="{BB962C8B-B14F-4D97-AF65-F5344CB8AC3E}">
        <p14:creationId xmlns:p14="http://schemas.microsoft.com/office/powerpoint/2010/main" val="11761266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203200" y="691376"/>
            <a:ext cx="11706578" cy="4966475"/>
          </a:xfrm>
        </p:spPr>
        <p:txBody>
          <a:bodyPr>
            <a:normAutofit fontScale="90000"/>
          </a:bodyPr>
          <a:lstStyle/>
          <a:p>
            <a:pPr eaLnBrk="1" hangingPunct="1"/>
            <a:r>
              <a:rPr lang="en-US" altLang="en-US" dirty="0" smtClean="0"/>
              <a:t>St. Paul Mercury test</a:t>
            </a:r>
            <a:br>
              <a:rPr lang="en-US" altLang="en-US" dirty="0" smtClean="0"/>
            </a:br>
            <a:r>
              <a:rPr lang="en-US" altLang="en-US" dirty="0" smtClean="0"/>
              <a:t/>
            </a:r>
            <a:br>
              <a:rPr lang="en-US" altLang="en-US" dirty="0" smtClean="0"/>
            </a:br>
            <a:r>
              <a:rPr lang="en-US" altLang="en-US" dirty="0" smtClean="0"/>
              <a:t>when a plaintiff is invoking diversity/alienage jurisdiction</a:t>
            </a:r>
            <a:br>
              <a:rPr lang="en-US" altLang="en-US" dirty="0" smtClean="0"/>
            </a:br>
            <a:r>
              <a:rPr lang="en-US" altLang="en-US" dirty="0" smtClean="0"/>
              <a:t>NOT when  defendant is seeking to remove</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“It must appear to a legal certainty that the claim is really for less than the jurisdictional amount to justify dismissal.”</a:t>
            </a:r>
          </a:p>
        </p:txBody>
      </p:sp>
    </p:spTree>
    <p:extLst>
      <p:ext uri="{BB962C8B-B14F-4D97-AF65-F5344CB8AC3E}">
        <p14:creationId xmlns:p14="http://schemas.microsoft.com/office/powerpoint/2010/main" val="172111956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4133" y="365125"/>
            <a:ext cx="10879667" cy="3698875"/>
          </a:xfrm>
        </p:spPr>
        <p:txBody>
          <a:bodyPr/>
          <a:lstStyle/>
          <a:p>
            <a:r>
              <a:rPr lang="en-US" dirty="0" err="1" smtClean="0"/>
              <a:t>Diefenthal</a:t>
            </a:r>
            <a:r>
              <a:rPr lang="en-US" dirty="0" smtClean="0"/>
              <a:t> v. C.A.B. (5th Cir. 1982)</a:t>
            </a:r>
            <a:endParaRPr lang="en-US" dirty="0"/>
          </a:p>
        </p:txBody>
      </p:sp>
    </p:spTree>
    <p:extLst>
      <p:ext uri="{BB962C8B-B14F-4D97-AF65-F5344CB8AC3E}">
        <p14:creationId xmlns:p14="http://schemas.microsoft.com/office/powerpoint/2010/main" val="19505604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676400" y="1063626"/>
            <a:ext cx="8686800" cy="4765675"/>
          </a:xfrm>
        </p:spPr>
        <p:txBody>
          <a:bodyPr>
            <a:normAutofit fontScale="90000"/>
          </a:bodyPr>
          <a:lstStyle/>
          <a:p>
            <a:pPr eaLnBrk="1" hangingPunct="1"/>
            <a:r>
              <a:rPr lang="en-US" altLang="en-US" b="1" smtClean="0"/>
              <a:t>U.S. Const. Article III.</a:t>
            </a:r>
            <a:r>
              <a:rPr lang="en-US" altLang="en-US" smtClean="0"/>
              <a:t> </a:t>
            </a:r>
            <a:br>
              <a:rPr lang="en-US" altLang="en-US" smtClean="0"/>
            </a:br>
            <a:r>
              <a:rPr lang="en-US" altLang="en-US" smtClean="0"/>
              <a:t>Section. 2. </a:t>
            </a:r>
            <a:br>
              <a:rPr lang="en-US" altLang="en-US" smtClean="0"/>
            </a:br>
            <a:r>
              <a:rPr lang="en-US" altLang="en-US" smtClean="0"/>
              <a:t>Clause 1:The judicial Power shall extend …to Controversies …between a State and Citizens of another State;--</a:t>
            </a:r>
            <a:r>
              <a:rPr lang="en-US" altLang="en-US" b="1" i="1" smtClean="0"/>
              <a:t>between Citizens of different States</a:t>
            </a:r>
            <a:r>
              <a:rPr lang="en-US" altLang="en-US" smtClean="0"/>
              <a:t>…and </a:t>
            </a:r>
            <a:r>
              <a:rPr lang="en-US" altLang="en-US" b="1" i="1" smtClean="0"/>
              <a:t>between a State, or the Citizens thereof, and foreign States, Citizens or Subjects</a:t>
            </a:r>
            <a:r>
              <a:rPr lang="en-US" altLang="en-US" smtClean="0"/>
              <a:t>. </a:t>
            </a:r>
            <a:br>
              <a:rPr lang="en-US" altLang="en-US" smtClean="0"/>
            </a:br>
            <a:endParaRPr lang="en-US" altLang="en-US" smtClean="0"/>
          </a:p>
        </p:txBody>
      </p:sp>
    </p:spTree>
    <p:extLst>
      <p:ext uri="{BB962C8B-B14F-4D97-AF65-F5344CB8AC3E}">
        <p14:creationId xmlns:p14="http://schemas.microsoft.com/office/powerpoint/2010/main" val="77838173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3189" y="365125"/>
            <a:ext cx="10550611" cy="6060389"/>
          </a:xfrm>
        </p:spPr>
        <p:txBody>
          <a:bodyPr/>
          <a:lstStyle/>
          <a:p>
            <a:r>
              <a:rPr lang="en-US" dirty="0"/>
              <a:t>w</a:t>
            </a:r>
            <a:r>
              <a:rPr lang="en-US" dirty="0" smtClean="0"/>
              <a:t>hat should the </a:t>
            </a:r>
            <a:r>
              <a:rPr lang="en-US" dirty="0" err="1" smtClean="0"/>
              <a:t>Diefenthals</a:t>
            </a:r>
            <a:r>
              <a:rPr lang="en-US" dirty="0" smtClean="0"/>
              <a:t> have said in </a:t>
            </a:r>
            <a:r>
              <a:rPr lang="en-US" smtClean="0"/>
              <a:t>their complaint?</a:t>
            </a:r>
            <a:endParaRPr lang="en-US" dirty="0"/>
          </a:p>
        </p:txBody>
      </p:sp>
    </p:spTree>
    <p:extLst>
      <p:ext uri="{BB962C8B-B14F-4D97-AF65-F5344CB8AC3E}">
        <p14:creationId xmlns:p14="http://schemas.microsoft.com/office/powerpoint/2010/main" val="187836623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049" y="365125"/>
            <a:ext cx="10624751" cy="6319880"/>
          </a:xfrm>
        </p:spPr>
        <p:txBody>
          <a:bodyPr/>
          <a:lstStyle/>
          <a:p>
            <a:r>
              <a:rPr lang="en-US" dirty="0"/>
              <a:t>c</a:t>
            </a:r>
            <a:r>
              <a:rPr lang="en-US" dirty="0" smtClean="0"/>
              <a:t>ould the court have claimed that the amount in controversy was not satisfied because the actions of the airline were </a:t>
            </a:r>
            <a:r>
              <a:rPr lang="en-US" smtClean="0"/>
              <a:t>not wrongful?</a:t>
            </a:r>
            <a:endParaRPr lang="en-US" dirty="0"/>
          </a:p>
        </p:txBody>
      </p:sp>
    </p:spTree>
    <p:extLst>
      <p:ext uri="{BB962C8B-B14F-4D97-AF65-F5344CB8AC3E}">
        <p14:creationId xmlns:p14="http://schemas.microsoft.com/office/powerpoint/2010/main" val="94942814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8311" y="365125"/>
            <a:ext cx="10755489" cy="5979231"/>
          </a:xfrm>
        </p:spPr>
        <p:txBody>
          <a:bodyPr/>
          <a:lstStyle/>
          <a:p>
            <a:r>
              <a:rPr lang="en-US" dirty="0" smtClean="0"/>
              <a:t>doesn’t determining whether the amount in controversy is satisfied mean trying the case? </a:t>
            </a:r>
            <a:endParaRPr lang="en-US" dirty="0"/>
          </a:p>
        </p:txBody>
      </p:sp>
    </p:spTree>
    <p:extLst>
      <p:ext uri="{BB962C8B-B14F-4D97-AF65-F5344CB8AC3E}">
        <p14:creationId xmlns:p14="http://schemas.microsoft.com/office/powerpoint/2010/main" val="69541458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0889" y="365125"/>
            <a:ext cx="10732911" cy="5888919"/>
          </a:xfrm>
        </p:spPr>
        <p:txBody>
          <a:bodyPr/>
          <a:lstStyle/>
          <a:p>
            <a:r>
              <a:rPr lang="en-US" dirty="0" smtClean="0"/>
              <a:t>Fed. R. Civ. P. states (roughly) that a factual allegation must have evidentiary support</a:t>
            </a:r>
            <a:br>
              <a:rPr lang="en-US" dirty="0" smtClean="0"/>
            </a:br>
            <a:r>
              <a:rPr lang="en-US" dirty="0"/>
              <a:t/>
            </a:r>
            <a:br>
              <a:rPr lang="en-US" dirty="0"/>
            </a:br>
            <a:r>
              <a:rPr lang="en-US" dirty="0" smtClean="0"/>
              <a:t>does satisfaction of St. Paul Mercury concerning damages mean that R 11 has been satisfied?</a:t>
            </a:r>
            <a:endParaRPr lang="en-US" dirty="0"/>
          </a:p>
        </p:txBody>
      </p:sp>
    </p:spTree>
    <p:extLst>
      <p:ext uri="{BB962C8B-B14F-4D97-AF65-F5344CB8AC3E}">
        <p14:creationId xmlns:p14="http://schemas.microsoft.com/office/powerpoint/2010/main" val="204095210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1752600" y="304800"/>
            <a:ext cx="8610600" cy="6400800"/>
          </a:xfrm>
        </p:spPr>
        <p:txBody>
          <a:bodyPr/>
          <a:lstStyle/>
          <a:p>
            <a:pPr algn="l" eaLnBrk="1" hangingPunct="1"/>
            <a:r>
              <a:rPr lang="en-US" altLang="en-US" sz="3200"/>
              <a:t>28 USC § 1332(b) </a:t>
            </a:r>
            <a:br>
              <a:rPr lang="en-US" altLang="en-US" sz="3200"/>
            </a:br>
            <a:r>
              <a:rPr lang="en-US" altLang="en-US" sz="3200"/>
              <a:t>Except when express provision therefor is otherwise made in a statute of the United States, where the plaintiff who files the case originally in the Federal courts is finally adjudged to be entitled to recover less than the sum or value of $75,000, computed without regard to any setoff or counterclaim to which the defendant may be adjudged to be entitled, and exclusive of interest and costs, the district court may deny costs to the plaintiff and, in addition, may impose costs on the plaintiff.</a:t>
            </a:r>
          </a:p>
        </p:txBody>
      </p:sp>
    </p:spTree>
    <p:extLst>
      <p:ext uri="{BB962C8B-B14F-4D97-AF65-F5344CB8AC3E}">
        <p14:creationId xmlns:p14="http://schemas.microsoft.com/office/powerpoint/2010/main" val="54754831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2895600" y="1063626"/>
            <a:ext cx="6286500" cy="4651375"/>
          </a:xfrm>
        </p:spPr>
        <p:txBody>
          <a:bodyPr/>
          <a:lstStyle/>
          <a:p>
            <a:pPr eaLnBrk="1" hangingPunct="1"/>
            <a:r>
              <a:rPr lang="en-US" altLang="en-US" smtClean="0"/>
              <a:t>aggregation</a:t>
            </a:r>
          </a:p>
        </p:txBody>
      </p:sp>
    </p:spTree>
    <p:extLst>
      <p:ext uri="{BB962C8B-B14F-4D97-AF65-F5344CB8AC3E}">
        <p14:creationId xmlns:p14="http://schemas.microsoft.com/office/powerpoint/2010/main" val="67734871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511175" y="365125"/>
            <a:ext cx="10842625" cy="6111875"/>
          </a:xfrm>
        </p:spPr>
        <p:txBody>
          <a:bodyPr/>
          <a:lstStyle/>
          <a:p>
            <a:pPr eaLnBrk="1" hangingPunct="1"/>
            <a:r>
              <a:rPr lang="en-US" altLang="en-US" dirty="0"/>
              <a:t>c</a:t>
            </a:r>
            <a:r>
              <a:rPr lang="en-US" altLang="en-US" dirty="0" smtClean="0"/>
              <a:t>an aggregate only an </a:t>
            </a:r>
            <a:r>
              <a:rPr lang="en-US" altLang="en-US" i="1" dirty="0" smtClean="0"/>
              <a:t>individual</a:t>
            </a:r>
            <a:r>
              <a:rPr lang="en-US" altLang="en-US" dirty="0" smtClean="0"/>
              <a:t> P’s actions against an </a:t>
            </a:r>
            <a:r>
              <a:rPr lang="en-US" altLang="en-US" i="1" dirty="0" smtClean="0"/>
              <a:t>individual</a:t>
            </a:r>
            <a:r>
              <a:rPr lang="en-US" altLang="en-US" dirty="0" smtClean="0"/>
              <a:t> D</a:t>
            </a:r>
          </a:p>
        </p:txBody>
      </p:sp>
    </p:spTree>
    <p:extLst>
      <p:ext uri="{BB962C8B-B14F-4D97-AF65-F5344CB8AC3E}">
        <p14:creationId xmlns:p14="http://schemas.microsoft.com/office/powerpoint/2010/main" val="38909067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2781300" y="1063626"/>
            <a:ext cx="6400800" cy="4765675"/>
          </a:xfrm>
        </p:spPr>
        <p:txBody>
          <a:bodyPr/>
          <a:lstStyle/>
          <a:p>
            <a:pPr eaLnBrk="1" hangingPunct="1"/>
            <a:r>
              <a:rPr lang="en-US" altLang="en-US" dirty="0" smtClean="0"/>
              <a:t>P (NY) sues D (CA) for battery ($40K) joined with an unrelated breach of contract action ($40K) </a:t>
            </a:r>
            <a:br>
              <a:rPr lang="en-US" altLang="en-US" dirty="0" smtClean="0"/>
            </a:br>
            <a:r>
              <a:rPr lang="en-US" altLang="en-US" dirty="0"/>
              <a:t/>
            </a:r>
            <a:br>
              <a:rPr lang="en-US" altLang="en-US" dirty="0"/>
            </a:br>
            <a:r>
              <a:rPr lang="en-US" altLang="en-US" dirty="0" smtClean="0"/>
              <a:t>diversity case?</a:t>
            </a:r>
          </a:p>
        </p:txBody>
      </p:sp>
    </p:spTree>
    <p:extLst>
      <p:ext uri="{BB962C8B-B14F-4D97-AF65-F5344CB8AC3E}">
        <p14:creationId xmlns:p14="http://schemas.microsoft.com/office/powerpoint/2010/main" val="359404427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79501" y="304800"/>
            <a:ext cx="10883591" cy="6172200"/>
          </a:xfrm>
        </p:spPr>
        <p:txBody>
          <a:bodyPr/>
          <a:lstStyle/>
          <a:p>
            <a:pPr algn="l" eaLnBrk="1" hangingPunct="1"/>
            <a:r>
              <a:rPr lang="en-US" altLang="en-US" sz="3600" dirty="0" smtClean="0"/>
              <a:t>- P </a:t>
            </a:r>
            <a:r>
              <a:rPr lang="en-US" altLang="en-US" sz="3600" dirty="0"/>
              <a:t>and D had an agreement for P to do work for D for $</a:t>
            </a:r>
            <a:r>
              <a:rPr lang="en-US" altLang="en-US" sz="3600" dirty="0" smtClean="0"/>
              <a:t>50,000</a:t>
            </a:r>
            <a:br>
              <a:rPr lang="en-US" altLang="en-US" sz="3600" dirty="0" smtClean="0"/>
            </a:br>
            <a:r>
              <a:rPr lang="en-US" altLang="en-US" sz="3600" dirty="0" smtClean="0"/>
              <a:t>- P </a:t>
            </a:r>
            <a:r>
              <a:rPr lang="en-US" altLang="en-US" sz="3600" dirty="0"/>
              <a:t>does the work but D doesn't </a:t>
            </a:r>
            <a:r>
              <a:rPr lang="en-US" altLang="en-US" sz="3600" dirty="0" smtClean="0"/>
              <a:t>pay</a:t>
            </a:r>
            <a:br>
              <a:rPr lang="en-US" altLang="en-US" sz="3600" dirty="0" smtClean="0"/>
            </a:br>
            <a:r>
              <a:rPr lang="en-US" altLang="en-US" sz="3600" dirty="0" smtClean="0"/>
              <a:t>- in </a:t>
            </a:r>
            <a:r>
              <a:rPr lang="en-US" altLang="en-US" sz="3600" dirty="0"/>
              <a:t>P's (NY) complaint against D (NJ), P asks for $50,000 under a theory of breach of </a:t>
            </a:r>
            <a:r>
              <a:rPr lang="en-US" altLang="en-US" sz="3600" dirty="0" smtClean="0"/>
              <a:t>contract</a:t>
            </a:r>
            <a:br>
              <a:rPr lang="en-US" altLang="en-US" sz="3600" dirty="0" smtClean="0"/>
            </a:br>
            <a:r>
              <a:rPr lang="en-US" altLang="en-US" sz="3600" dirty="0" smtClean="0"/>
              <a:t>- alternatively </a:t>
            </a:r>
            <a:r>
              <a:rPr lang="en-US" altLang="en-US" sz="3600" dirty="0"/>
              <a:t>- if it is found that there is no contract - he asks for $40,000 in </a:t>
            </a:r>
            <a:r>
              <a:rPr lang="en-US" altLang="en-US" sz="3600" dirty="0" err="1"/>
              <a:t>quantuum</a:t>
            </a:r>
            <a:r>
              <a:rPr lang="en-US" altLang="en-US" sz="3600" dirty="0"/>
              <a:t> </a:t>
            </a:r>
            <a:r>
              <a:rPr lang="en-US" altLang="en-US" sz="3600" dirty="0" err="1"/>
              <a:t>meruit</a:t>
            </a:r>
            <a:r>
              <a:rPr lang="en-US" altLang="en-US" sz="3600" dirty="0"/>
              <a:t> (the fair market value of the labor he </a:t>
            </a:r>
            <a:r>
              <a:rPr lang="en-US" altLang="en-US" sz="3600" dirty="0" smtClean="0"/>
              <a:t>performed)</a:t>
            </a:r>
            <a:br>
              <a:rPr lang="en-US" altLang="en-US" sz="3600" dirty="0" smtClean="0"/>
            </a:br>
            <a:r>
              <a:rPr lang="en-US" altLang="en-US" sz="3600" dirty="0" smtClean="0"/>
              <a:t>- diversity </a:t>
            </a:r>
            <a:r>
              <a:rPr lang="en-US" altLang="en-US" sz="3600" dirty="0"/>
              <a:t>case?</a:t>
            </a:r>
            <a:br>
              <a:rPr lang="en-US" altLang="en-US" sz="3600" dirty="0"/>
            </a:br>
            <a:endParaRPr lang="en-US" altLang="en-US" sz="3600" dirty="0"/>
          </a:p>
        </p:txBody>
      </p:sp>
    </p:spTree>
    <p:extLst>
      <p:ext uri="{BB962C8B-B14F-4D97-AF65-F5344CB8AC3E}">
        <p14:creationId xmlns:p14="http://schemas.microsoft.com/office/powerpoint/2010/main" val="19039534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324853" y="1063626"/>
            <a:ext cx="8857247" cy="4594225"/>
          </a:xfrm>
        </p:spPr>
        <p:txBody>
          <a:bodyPr/>
          <a:lstStyle/>
          <a:p>
            <a:pPr eaLnBrk="1" hangingPunct="1"/>
            <a:r>
              <a:rPr lang="en-US" altLang="en-US" dirty="0" smtClean="0"/>
              <a:t>D (CA) beats up P1 (NY) and P2 (NY) in a barroom brawl</a:t>
            </a:r>
            <a:br>
              <a:rPr lang="en-US" altLang="en-US" dirty="0" smtClean="0"/>
            </a:br>
            <a:r>
              <a:rPr lang="en-US" altLang="en-US" dirty="0"/>
              <a:t/>
            </a:r>
            <a:br>
              <a:rPr lang="en-US" altLang="en-US" dirty="0"/>
            </a:br>
            <a:r>
              <a:rPr lang="en-US" altLang="en-US" dirty="0" smtClean="0"/>
              <a:t>P1 and P2 together sue D, asking for $40K damages each</a:t>
            </a:r>
            <a:br>
              <a:rPr lang="en-US" altLang="en-US" dirty="0" smtClean="0"/>
            </a:br>
            <a:r>
              <a:rPr lang="en-US" altLang="en-US" dirty="0"/>
              <a:t/>
            </a:r>
            <a:br>
              <a:rPr lang="en-US" altLang="en-US" dirty="0"/>
            </a:br>
            <a:r>
              <a:rPr lang="en-US" altLang="en-US" dirty="0"/>
              <a:t>d</a:t>
            </a:r>
            <a:r>
              <a:rPr lang="en-US" altLang="en-US" dirty="0" smtClean="0"/>
              <a:t>iversity case?</a:t>
            </a:r>
          </a:p>
        </p:txBody>
      </p:sp>
    </p:spTree>
    <p:extLst>
      <p:ext uri="{BB962C8B-B14F-4D97-AF65-F5344CB8AC3E}">
        <p14:creationId xmlns:p14="http://schemas.microsoft.com/office/powerpoint/2010/main" val="1236539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72191" y="1063626"/>
            <a:ext cx="11804073" cy="4937125"/>
          </a:xfrm>
        </p:spPr>
        <p:txBody>
          <a:bodyPr>
            <a:normAutofit fontScale="90000"/>
          </a:bodyPr>
          <a:lstStyle/>
          <a:p>
            <a:r>
              <a:rPr lang="en-US" sz="2800" b="1" dirty="0"/>
              <a:t>Sec. 1332. - Diversity of citizenship; amount in controversy; costs</a:t>
            </a:r>
            <a:r>
              <a:rPr lang="en-US" sz="2800" dirty="0"/>
              <a:t> </a:t>
            </a:r>
            <a:r>
              <a:rPr lang="en-US" sz="2800" dirty="0" smtClean="0"/>
              <a:t/>
            </a:r>
            <a:br>
              <a:rPr lang="en-US" sz="2800" dirty="0" smtClean="0"/>
            </a:br>
            <a:r>
              <a:rPr lang="en-US" sz="2800" dirty="0"/>
              <a:t/>
            </a:r>
            <a:br>
              <a:rPr lang="en-US" sz="2800" dirty="0"/>
            </a:br>
            <a:r>
              <a:rPr lang="en-US" sz="2800" dirty="0"/>
              <a:t>(a) The district courts shall have original jurisdiction of all civil actions where the matter in controversy exceeds the sum or value of $75,000, exclusive of interest and costs, and is between-</a:t>
            </a:r>
            <a:r>
              <a:rPr lang="en-US" sz="2800" dirty="0" smtClean="0"/>
              <a:t>-</a:t>
            </a:r>
            <a:r>
              <a:rPr lang="en-US" sz="2800" dirty="0"/>
              <a:t/>
            </a:r>
            <a:br>
              <a:rPr lang="en-US" sz="2800" dirty="0"/>
            </a:br>
            <a:r>
              <a:rPr lang="en-US" sz="2800" dirty="0"/>
              <a:t>(1) citizens of different States</a:t>
            </a:r>
            <a:r>
              <a:rPr lang="en-US" sz="2800" dirty="0" smtClean="0"/>
              <a:t>;</a:t>
            </a:r>
            <a:r>
              <a:rPr lang="en-US" sz="2800" dirty="0"/>
              <a:t/>
            </a:r>
            <a:br>
              <a:rPr lang="en-US" sz="2800" dirty="0"/>
            </a:br>
            <a:r>
              <a:rPr lang="en-US" sz="2800" dirty="0"/>
              <a:t>(2) citizens of a State and citizens or subjects of a foreign state, except that the district courts shall not have original jurisdiction under this subsection of an action between citizens of a State and citizens or subjects of a foreign state who are lawfully admitted for permanent residence in the United States and are domiciled in the same State</a:t>
            </a:r>
            <a:r>
              <a:rPr lang="en-US" sz="2800" dirty="0" smtClean="0"/>
              <a:t>;</a:t>
            </a:r>
            <a:r>
              <a:rPr lang="en-US" sz="2800" dirty="0"/>
              <a:t/>
            </a:r>
            <a:br>
              <a:rPr lang="en-US" sz="2800" dirty="0"/>
            </a:br>
            <a:r>
              <a:rPr lang="en-US" sz="2800" dirty="0"/>
              <a:t>(3) citizens of different States and in which citizens or subjects of a foreign state are additional parties; </a:t>
            </a:r>
            <a:r>
              <a:rPr lang="en-US" sz="2800" dirty="0" smtClean="0"/>
              <a:t>and</a:t>
            </a:r>
            <a:r>
              <a:rPr lang="en-US" sz="2800" dirty="0"/>
              <a:t/>
            </a:r>
            <a:br>
              <a:rPr lang="en-US" sz="2800" dirty="0"/>
            </a:br>
            <a:r>
              <a:rPr lang="en-US" sz="2800" dirty="0"/>
              <a:t>(4) a foreign state, defined in section 1603(a) of this title, as plaintiff and citizens of a State or of different States.. . . </a:t>
            </a:r>
            <a:r>
              <a:rPr lang="en-US" sz="2800" dirty="0" smtClean="0"/>
              <a:t/>
            </a:r>
            <a:br>
              <a:rPr lang="en-US" sz="2800" dirty="0" smtClean="0"/>
            </a:br>
            <a:r>
              <a:rPr lang="en-US" sz="2800" dirty="0"/>
              <a:t/>
            </a:r>
            <a:br>
              <a:rPr lang="en-US" sz="2800" dirty="0"/>
            </a:br>
            <a:r>
              <a:rPr lang="en-US" sz="2800" dirty="0"/>
              <a:t>(e) The word ''States'', as used in this section, includes the Territories, the District of Columbia, and the Commonwealth of Puerto Rico </a:t>
            </a:r>
          </a:p>
        </p:txBody>
      </p:sp>
    </p:spTree>
    <p:extLst>
      <p:ext uri="{BB962C8B-B14F-4D97-AF65-F5344CB8AC3E}">
        <p14:creationId xmlns:p14="http://schemas.microsoft.com/office/powerpoint/2010/main" val="194125253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571500" y="1063626"/>
            <a:ext cx="8610600" cy="4594225"/>
          </a:xfrm>
        </p:spPr>
        <p:txBody>
          <a:bodyPr>
            <a:normAutofit/>
          </a:bodyPr>
          <a:lstStyle/>
          <a:p>
            <a:pPr eaLnBrk="1" hangingPunct="1"/>
            <a:r>
              <a:rPr lang="en-US" altLang="en-US" dirty="0" smtClean="0"/>
              <a:t>- D1 (CA) and D2 (CA) beat up P (NY) in a barroom brawl</a:t>
            </a:r>
            <a:br>
              <a:rPr lang="en-US" altLang="en-US" dirty="0" smtClean="0"/>
            </a:br>
            <a:r>
              <a:rPr lang="en-US" altLang="en-US" dirty="0" smtClean="0"/>
              <a:t>- P sues D1 and D2, asking for $40K damages each (for the damages that each defendant individually caused him)</a:t>
            </a:r>
            <a:br>
              <a:rPr lang="en-US" altLang="en-US" dirty="0" smtClean="0"/>
            </a:br>
            <a:r>
              <a:rPr lang="en-US" altLang="en-US" dirty="0" smtClean="0"/>
              <a:t>- diversity case?</a:t>
            </a:r>
          </a:p>
        </p:txBody>
      </p:sp>
    </p:spTree>
    <p:extLst>
      <p:ext uri="{BB962C8B-B14F-4D97-AF65-F5344CB8AC3E}">
        <p14:creationId xmlns:p14="http://schemas.microsoft.com/office/powerpoint/2010/main" val="231463896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571500" y="1063626"/>
            <a:ext cx="8610600" cy="4594225"/>
          </a:xfrm>
        </p:spPr>
        <p:txBody>
          <a:bodyPr>
            <a:normAutofit/>
          </a:bodyPr>
          <a:lstStyle/>
          <a:p>
            <a:pPr eaLnBrk="1" hangingPunct="1"/>
            <a:r>
              <a:rPr lang="en-US" altLang="en-US" dirty="0" smtClean="0"/>
              <a:t>- D1 (CA) and D2 (CA) beat up P (NY) in a barroom brawl</a:t>
            </a:r>
            <a:br>
              <a:rPr lang="en-US" altLang="en-US" dirty="0" smtClean="0"/>
            </a:br>
            <a:r>
              <a:rPr lang="en-US" altLang="en-US" dirty="0" smtClean="0"/>
              <a:t>- P sues D1 and D2, asking for $40K damages each (for the damages that each defendant individually caused him)</a:t>
            </a:r>
            <a:br>
              <a:rPr lang="en-US" altLang="en-US" dirty="0" smtClean="0"/>
            </a:br>
            <a:r>
              <a:rPr lang="en-US" altLang="en-US" dirty="0" smtClean="0"/>
              <a:t>- diversity case?</a:t>
            </a:r>
          </a:p>
        </p:txBody>
      </p:sp>
    </p:spTree>
    <p:extLst>
      <p:ext uri="{BB962C8B-B14F-4D97-AF65-F5344CB8AC3E}">
        <p14:creationId xmlns:p14="http://schemas.microsoft.com/office/powerpoint/2010/main" val="327446460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571500" y="1063626"/>
            <a:ext cx="8610600" cy="4594225"/>
          </a:xfrm>
        </p:spPr>
        <p:txBody>
          <a:bodyPr>
            <a:normAutofit/>
          </a:bodyPr>
          <a:lstStyle/>
          <a:p>
            <a:pPr eaLnBrk="1" hangingPunct="1"/>
            <a:r>
              <a:rPr lang="en-US" altLang="en-US" dirty="0" smtClean="0"/>
              <a:t>- D1 (CA) and D2 (CA) beat up P (NY) in a barroom brawl</a:t>
            </a:r>
            <a:br>
              <a:rPr lang="en-US" altLang="en-US" dirty="0" smtClean="0"/>
            </a:br>
            <a:r>
              <a:rPr lang="en-US" altLang="en-US" dirty="0" smtClean="0"/>
              <a:t>- P sues D1 and D2, asking for $80K damages from D1 and $40K damages from D2 (for the damages that each defendant individually caused him)</a:t>
            </a:r>
            <a:br>
              <a:rPr lang="en-US" altLang="en-US" dirty="0" smtClean="0"/>
            </a:br>
            <a:r>
              <a:rPr lang="en-US" altLang="en-US" dirty="0" smtClean="0"/>
              <a:t>- diversity case?</a:t>
            </a:r>
          </a:p>
        </p:txBody>
      </p:sp>
    </p:spTree>
    <p:extLst>
      <p:ext uri="{BB962C8B-B14F-4D97-AF65-F5344CB8AC3E}">
        <p14:creationId xmlns:p14="http://schemas.microsoft.com/office/powerpoint/2010/main" val="418123772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721895" y="1063626"/>
            <a:ext cx="8460205" cy="4594225"/>
          </a:xfrm>
        </p:spPr>
        <p:txBody>
          <a:bodyPr>
            <a:normAutofit/>
          </a:bodyPr>
          <a:lstStyle/>
          <a:p>
            <a:pPr eaLnBrk="1" hangingPunct="1"/>
            <a:r>
              <a:rPr lang="en-US" altLang="en-US" dirty="0" smtClean="0"/>
              <a:t>D (CA) beats up P1 (NY) and P2 (NY) in a barroom brawl</a:t>
            </a:r>
            <a:br>
              <a:rPr lang="en-US" altLang="en-US" dirty="0" smtClean="0"/>
            </a:br>
            <a:r>
              <a:rPr lang="en-US" altLang="en-US" dirty="0"/>
              <a:t/>
            </a:r>
            <a:br>
              <a:rPr lang="en-US" altLang="en-US" dirty="0"/>
            </a:br>
            <a:r>
              <a:rPr lang="en-US" altLang="en-US" dirty="0" smtClean="0"/>
              <a:t>P1 asks for $80K damages and P2 asks for $40K damages</a:t>
            </a:r>
            <a:br>
              <a:rPr lang="en-US" altLang="en-US" dirty="0" smtClean="0"/>
            </a:br>
            <a:r>
              <a:rPr lang="en-US" altLang="en-US" dirty="0"/>
              <a:t/>
            </a:r>
            <a:br>
              <a:rPr lang="en-US" altLang="en-US" dirty="0"/>
            </a:br>
            <a:r>
              <a:rPr lang="en-US" altLang="en-US" dirty="0"/>
              <a:t>d</a:t>
            </a:r>
            <a:r>
              <a:rPr lang="en-US" altLang="en-US" dirty="0" smtClean="0"/>
              <a:t>iversity case?</a:t>
            </a:r>
          </a:p>
        </p:txBody>
      </p:sp>
    </p:spTree>
    <p:extLst>
      <p:ext uri="{BB962C8B-B14F-4D97-AF65-F5344CB8AC3E}">
        <p14:creationId xmlns:p14="http://schemas.microsoft.com/office/powerpoint/2010/main" val="164515719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6432" y="365125"/>
            <a:ext cx="10427368" cy="5813091"/>
          </a:xfrm>
        </p:spPr>
        <p:txBody>
          <a:bodyPr/>
          <a:lstStyle/>
          <a:p>
            <a:r>
              <a:rPr lang="en-US" dirty="0"/>
              <a:t>s</a:t>
            </a:r>
            <a:r>
              <a:rPr lang="en-US" dirty="0" smtClean="0"/>
              <a:t>upplemental jurisdiction</a:t>
            </a:r>
            <a:endParaRPr lang="en-US" dirty="0"/>
          </a:p>
        </p:txBody>
      </p:sp>
    </p:spTree>
    <p:extLst>
      <p:ext uri="{BB962C8B-B14F-4D97-AF65-F5344CB8AC3E}">
        <p14:creationId xmlns:p14="http://schemas.microsoft.com/office/powerpoint/2010/main" val="164915292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625642" y="304800"/>
            <a:ext cx="9508958" cy="6400800"/>
          </a:xfrm>
        </p:spPr>
        <p:txBody>
          <a:bodyPr/>
          <a:lstStyle/>
          <a:p>
            <a:pPr algn="l" eaLnBrk="1" hangingPunct="1"/>
            <a:r>
              <a:rPr lang="en-CA" altLang="en-US" sz="3600" dirty="0"/>
              <a:t>Someone has </a:t>
            </a:r>
            <a:r>
              <a:rPr lang="en-CA" altLang="en-US" sz="3600" dirty="0" smtClean="0"/>
              <a:t>died</a:t>
            </a:r>
            <a:br>
              <a:rPr lang="en-CA" altLang="en-US" sz="3600" dirty="0" smtClean="0"/>
            </a:br>
            <a:r>
              <a:rPr lang="en-CA" altLang="en-US" sz="3600" dirty="0" smtClean="0"/>
              <a:t/>
            </a:r>
            <a:br>
              <a:rPr lang="en-CA" altLang="en-US" sz="3600" dirty="0" smtClean="0"/>
            </a:br>
            <a:r>
              <a:rPr lang="en-CA" altLang="en-US" sz="3600" dirty="0" smtClean="0"/>
              <a:t>the </a:t>
            </a:r>
            <a:r>
              <a:rPr lang="en-CA" altLang="en-US" sz="3600" dirty="0"/>
              <a:t>two children of the decedent (P1 (NY) and P2 (NY)) are the </a:t>
            </a:r>
            <a:r>
              <a:rPr lang="en-CA" altLang="en-US" sz="3600" dirty="0" err="1"/>
              <a:t>distributees</a:t>
            </a:r>
            <a:r>
              <a:rPr lang="en-CA" altLang="en-US" sz="3600" dirty="0"/>
              <a:t> of his estate -- that is, they have a right to </a:t>
            </a:r>
            <a:r>
              <a:rPr lang="en-CA" altLang="en-US" sz="3600" dirty="0" smtClean="0"/>
              <a:t>inherit</a:t>
            </a:r>
            <a:br>
              <a:rPr lang="en-CA" altLang="en-US" sz="3600" dirty="0" smtClean="0"/>
            </a:br>
            <a:r>
              <a:rPr lang="en-CA" altLang="en-US" sz="3600" dirty="0"/>
              <a:t/>
            </a:r>
            <a:br>
              <a:rPr lang="en-CA" altLang="en-US" sz="3600" dirty="0"/>
            </a:br>
            <a:r>
              <a:rPr lang="en-CA" altLang="en-US" sz="3600" dirty="0" smtClean="0"/>
              <a:t>P1 </a:t>
            </a:r>
            <a:r>
              <a:rPr lang="en-CA" altLang="en-US" sz="3600" dirty="0"/>
              <a:t>and P2 bring an action against the executor of the estate (D (CA)), who, they allege, has absconded with $</a:t>
            </a:r>
            <a:r>
              <a:rPr lang="en-CA" altLang="en-US" sz="3600" dirty="0" smtClean="0"/>
              <a:t>80,000</a:t>
            </a:r>
            <a:r>
              <a:rPr lang="en-CA" altLang="en-US" sz="3600" dirty="0"/>
              <a:t/>
            </a:r>
            <a:br>
              <a:rPr lang="en-CA" altLang="en-US" sz="3600" dirty="0"/>
            </a:br>
            <a:r>
              <a:rPr lang="en-CA" altLang="en-US" sz="3600" dirty="0" smtClean="0"/>
              <a:t/>
            </a:r>
            <a:br>
              <a:rPr lang="en-CA" altLang="en-US" sz="3600" dirty="0" smtClean="0"/>
            </a:br>
            <a:r>
              <a:rPr lang="en-CA" altLang="en-US" sz="3600" dirty="0" smtClean="0"/>
              <a:t>$40,000 </a:t>
            </a:r>
            <a:r>
              <a:rPr lang="en-CA" altLang="en-US" sz="3600" dirty="0"/>
              <a:t>of that should go to P1 and $40,000 to P2. </a:t>
            </a:r>
            <a:endParaRPr lang="en-US" altLang="en-US" sz="3600" dirty="0"/>
          </a:p>
        </p:txBody>
      </p:sp>
    </p:spTree>
    <p:extLst>
      <p:ext uri="{BB962C8B-B14F-4D97-AF65-F5344CB8AC3E}">
        <p14:creationId xmlns:p14="http://schemas.microsoft.com/office/powerpoint/2010/main" val="65022090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752600" y="274638"/>
            <a:ext cx="8458200" cy="6049962"/>
          </a:xfrm>
        </p:spPr>
        <p:txBody>
          <a:bodyPr/>
          <a:lstStyle/>
          <a:p>
            <a:pPr eaLnBrk="1" hangingPunct="1"/>
            <a:r>
              <a:rPr lang="en-CA" altLang="en-US" sz="3600" smtClean="0"/>
              <a:t>exception to prohibition on aggregation concerning multiple parties – </a:t>
            </a:r>
            <a:br>
              <a:rPr lang="en-CA" altLang="en-US" sz="3600" smtClean="0"/>
            </a:br>
            <a:r>
              <a:rPr lang="en-CA" altLang="en-US" sz="3600" smtClean="0"/>
              <a:t/>
            </a:r>
            <a:br>
              <a:rPr lang="en-CA" altLang="en-US" sz="3600" smtClean="0"/>
            </a:br>
            <a:r>
              <a:rPr lang="en-CA" altLang="en-US" sz="3600" smtClean="0"/>
              <a:t>common and undivided right</a:t>
            </a:r>
            <a:endParaRPr lang="en-US" altLang="en-US" sz="3600" smtClean="0"/>
          </a:p>
        </p:txBody>
      </p:sp>
    </p:spTree>
    <p:extLst>
      <p:ext uri="{BB962C8B-B14F-4D97-AF65-F5344CB8AC3E}">
        <p14:creationId xmlns:p14="http://schemas.microsoft.com/office/powerpoint/2010/main" val="35933683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162427" y="1063626"/>
            <a:ext cx="11815010" cy="4708525"/>
          </a:xfrm>
        </p:spPr>
        <p:txBody>
          <a:bodyPr>
            <a:normAutofit fontScale="90000"/>
          </a:bodyPr>
          <a:lstStyle/>
          <a:p>
            <a:pPr algn="l" eaLnBrk="1" hangingPunct="1"/>
            <a:r>
              <a:rPr lang="en-US" altLang="en-US" dirty="0" smtClean="0"/>
              <a:t>P1 and P2 are suing D (P1 and P2 each have property adjoining D's)</a:t>
            </a:r>
            <a:br>
              <a:rPr lang="en-US" altLang="en-US" dirty="0" smtClean="0"/>
            </a:br>
            <a:r>
              <a:rPr lang="en-US" altLang="en-US" dirty="0"/>
              <a:t/>
            </a:r>
            <a:br>
              <a:rPr lang="en-US" altLang="en-US" dirty="0"/>
            </a:br>
            <a:r>
              <a:rPr lang="en-US" altLang="en-US" dirty="0" smtClean="0"/>
              <a:t>P1 and P2 ask the court to enjoin D from polluting their property by shutting down his rendering plant</a:t>
            </a:r>
            <a:br>
              <a:rPr lang="en-US" altLang="en-US" dirty="0" smtClean="0"/>
            </a:br>
            <a:r>
              <a:rPr lang="en-US" altLang="en-US" dirty="0"/>
              <a:t/>
            </a:r>
            <a:br>
              <a:rPr lang="en-US" altLang="en-US" dirty="0"/>
            </a:br>
            <a:r>
              <a:rPr lang="en-US" altLang="en-US" dirty="0"/>
              <a:t>a</a:t>
            </a:r>
            <a:r>
              <a:rPr lang="en-US" altLang="en-US" dirty="0" smtClean="0"/>
              <a:t>ssume that the cost to D in lost revenue if he shuts down the plant is $70,000</a:t>
            </a:r>
            <a:br>
              <a:rPr lang="en-US" altLang="en-US" dirty="0" smtClean="0"/>
            </a:br>
            <a:r>
              <a:rPr lang="en-US" altLang="en-US" dirty="0"/>
              <a:t/>
            </a:r>
            <a:br>
              <a:rPr lang="en-US" altLang="en-US" dirty="0"/>
            </a:br>
            <a:r>
              <a:rPr lang="en-US" altLang="en-US" dirty="0" smtClean="0"/>
              <a:t>the value to P1 and P2 of the injunction is $70,000 each </a:t>
            </a:r>
            <a:r>
              <a:rPr lang="en-US" altLang="en-US" dirty="0"/>
              <a:t/>
            </a:r>
            <a:br>
              <a:rPr lang="en-US" altLang="en-US" dirty="0"/>
            </a:br>
            <a:r>
              <a:rPr lang="en-US" altLang="en-US" dirty="0" smtClean="0"/>
              <a:t/>
            </a:r>
            <a:br>
              <a:rPr lang="en-US" altLang="en-US" dirty="0" smtClean="0"/>
            </a:br>
            <a:r>
              <a:rPr lang="en-US" altLang="en-US" dirty="0"/>
              <a:t>i</a:t>
            </a:r>
            <a:r>
              <a:rPr lang="en-US" altLang="en-US" dirty="0" smtClean="0"/>
              <a:t>s the amount in controversy satisfied for diversity? </a:t>
            </a:r>
          </a:p>
        </p:txBody>
      </p:sp>
    </p:spTree>
    <p:extLst>
      <p:ext uri="{BB962C8B-B14F-4D97-AF65-F5344CB8AC3E}">
        <p14:creationId xmlns:p14="http://schemas.microsoft.com/office/powerpoint/2010/main" val="186590397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712" y="365125"/>
            <a:ext cx="10785088" cy="5734592"/>
          </a:xfrm>
        </p:spPr>
        <p:txBody>
          <a:bodyPr/>
          <a:lstStyle/>
          <a:p>
            <a:r>
              <a:rPr lang="en-US" dirty="0"/>
              <a:t>c</a:t>
            </a:r>
            <a:r>
              <a:rPr lang="en-US" dirty="0" smtClean="0"/>
              <a:t>onstitutional scope of diversity jurisdiction</a:t>
            </a:r>
            <a:endParaRPr lang="en-US" dirty="0"/>
          </a:p>
        </p:txBody>
      </p:sp>
    </p:spTree>
    <p:extLst>
      <p:ext uri="{BB962C8B-B14F-4D97-AF65-F5344CB8AC3E}">
        <p14:creationId xmlns:p14="http://schemas.microsoft.com/office/powerpoint/2010/main" val="172905571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752600" y="1063626"/>
            <a:ext cx="8763000" cy="4937125"/>
          </a:xfrm>
        </p:spPr>
        <p:txBody>
          <a:bodyPr>
            <a:normAutofit fontScale="90000"/>
          </a:bodyPr>
          <a:lstStyle/>
          <a:p>
            <a:pPr algn="l" eaLnBrk="1" hangingPunct="1"/>
            <a:r>
              <a:rPr lang="en-US" altLang="en-US" sz="2800"/>
              <a:t>Class Action Fairness Act</a:t>
            </a:r>
            <a:br>
              <a:rPr lang="en-US" altLang="en-US" sz="2800"/>
            </a:br>
            <a:r>
              <a:rPr lang="en-US" altLang="en-US" sz="2800"/>
              <a:t>1332(d)(2)</a:t>
            </a:r>
            <a:br>
              <a:rPr lang="en-US" altLang="en-US" sz="2800"/>
            </a:br>
            <a:r>
              <a:rPr lang="en-US" altLang="en-US" sz="2800"/>
              <a:t>The district courts shall have original jurisdiction of any civil action in which the matter in controversy exceeds the sum or value of $5,000,000, exclusive of interest and costs, and is a class action in which—</a:t>
            </a:r>
            <a:br>
              <a:rPr lang="en-US" altLang="en-US" sz="2800"/>
            </a:br>
            <a:r>
              <a:rPr lang="en-US" altLang="en-US" sz="2800"/>
              <a:t>(A) any member of a class of plaintiffs is a citizen of a State different from any defendant;</a:t>
            </a:r>
            <a:br>
              <a:rPr lang="en-US" altLang="en-US" sz="2800"/>
            </a:br>
            <a:r>
              <a:rPr lang="en-US" altLang="en-US" sz="2800"/>
              <a:t>(B) any member of a class of plaintiffs is a foreign state or a citizen or subject of a foreign state and any defendant is a citizen of a State; or</a:t>
            </a:r>
            <a:br>
              <a:rPr lang="en-US" altLang="en-US" sz="2800"/>
            </a:br>
            <a:r>
              <a:rPr lang="en-US" altLang="en-US" sz="2800"/>
              <a:t>(C) any member of a class of plaintiffs is a citizen of a State and any defendant is a foreign state or a citizen or subject of a foreign state.</a:t>
            </a:r>
            <a:br>
              <a:rPr lang="en-US" altLang="en-US" sz="2800"/>
            </a:br>
            <a:endParaRPr lang="en-US" altLang="en-US" sz="2800"/>
          </a:p>
        </p:txBody>
      </p:sp>
    </p:spTree>
    <p:extLst>
      <p:ext uri="{BB962C8B-B14F-4D97-AF65-F5344CB8AC3E}">
        <p14:creationId xmlns:p14="http://schemas.microsoft.com/office/powerpoint/2010/main" val="35365077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224" y="365125"/>
            <a:ext cx="10673576" cy="5901860"/>
          </a:xfrm>
        </p:spPr>
        <p:txBody>
          <a:bodyPr/>
          <a:lstStyle/>
          <a:p>
            <a:r>
              <a:rPr lang="en-US" dirty="0"/>
              <a:t>t</a:t>
            </a:r>
            <a:r>
              <a:rPr lang="en-US" dirty="0" smtClean="0"/>
              <a:t>est for domicile</a:t>
            </a:r>
            <a:br>
              <a:rPr lang="en-US" dirty="0" smtClean="0"/>
            </a:br>
            <a:r>
              <a:rPr lang="en-US" dirty="0" smtClean="0"/>
              <a:t/>
            </a:r>
            <a:br>
              <a:rPr lang="en-US" dirty="0" smtClean="0"/>
            </a:br>
            <a:r>
              <a:rPr lang="en-US" dirty="0" smtClean="0"/>
              <a:t>- intent to remain indefinitely</a:t>
            </a:r>
            <a:br>
              <a:rPr lang="en-US" dirty="0" smtClean="0"/>
            </a:br>
            <a:r>
              <a:rPr lang="en-US" dirty="0" smtClean="0"/>
              <a:t>- intent to make your home (for the indefinite future)</a:t>
            </a:r>
            <a:endParaRPr lang="en-US" dirty="0"/>
          </a:p>
        </p:txBody>
      </p:sp>
    </p:spTree>
    <p:extLst>
      <p:ext uri="{BB962C8B-B14F-4D97-AF65-F5344CB8AC3E}">
        <p14:creationId xmlns:p14="http://schemas.microsoft.com/office/powerpoint/2010/main" val="18635121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676400" y="1063626"/>
            <a:ext cx="8686800" cy="4765675"/>
          </a:xfrm>
        </p:spPr>
        <p:txBody>
          <a:bodyPr>
            <a:normAutofit fontScale="90000"/>
          </a:bodyPr>
          <a:lstStyle/>
          <a:p>
            <a:pPr eaLnBrk="1" hangingPunct="1"/>
            <a:r>
              <a:rPr lang="en-US" altLang="en-US" b="1" smtClean="0"/>
              <a:t>U.S. Const. Article III.</a:t>
            </a:r>
            <a:r>
              <a:rPr lang="en-US" altLang="en-US" smtClean="0"/>
              <a:t> </a:t>
            </a:r>
            <a:br>
              <a:rPr lang="en-US" altLang="en-US" smtClean="0"/>
            </a:br>
            <a:r>
              <a:rPr lang="en-US" altLang="en-US" smtClean="0"/>
              <a:t>Section. 2. </a:t>
            </a:r>
            <a:br>
              <a:rPr lang="en-US" altLang="en-US" smtClean="0"/>
            </a:br>
            <a:r>
              <a:rPr lang="en-US" altLang="en-US" smtClean="0"/>
              <a:t>Clause 1:The judicial Power shall extend …to Controversies …between a State and Citizens of another State;--</a:t>
            </a:r>
            <a:r>
              <a:rPr lang="en-US" altLang="en-US" b="1" i="1" smtClean="0"/>
              <a:t>between Citizens of different States</a:t>
            </a:r>
            <a:r>
              <a:rPr lang="en-US" altLang="en-US" smtClean="0"/>
              <a:t>…and </a:t>
            </a:r>
            <a:r>
              <a:rPr lang="en-US" altLang="en-US" b="1" i="1" smtClean="0"/>
              <a:t>between a State, or the Citizens thereof, and foreign States, Citizens or Subjects</a:t>
            </a:r>
            <a:r>
              <a:rPr lang="en-US" altLang="en-US" smtClean="0"/>
              <a:t>. </a:t>
            </a:r>
            <a:br>
              <a:rPr lang="en-US" altLang="en-US" smtClean="0"/>
            </a:br>
            <a:endParaRPr lang="en-US" altLang="en-US" smtClean="0"/>
          </a:p>
        </p:txBody>
      </p:sp>
    </p:spTree>
    <p:extLst>
      <p:ext uri="{BB962C8B-B14F-4D97-AF65-F5344CB8AC3E}">
        <p14:creationId xmlns:p14="http://schemas.microsoft.com/office/powerpoint/2010/main" val="42123715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3771" y="365125"/>
            <a:ext cx="10570029" cy="5922859"/>
          </a:xfrm>
        </p:spPr>
        <p:txBody>
          <a:bodyPr/>
          <a:lstStyle/>
          <a:p>
            <a:r>
              <a:rPr lang="en-US" dirty="0" smtClean="0"/>
              <a:t>28 U.S.C. §1332(a)</a:t>
            </a:r>
            <a:br>
              <a:rPr lang="en-US" dirty="0" smtClean="0"/>
            </a:br>
            <a:r>
              <a:rPr lang="en-US" dirty="0"/>
              <a:t/>
            </a:r>
            <a:br>
              <a:rPr lang="en-US" dirty="0"/>
            </a:br>
            <a:r>
              <a:rPr lang="en-US" dirty="0" smtClean="0"/>
              <a:t>complete diversity</a:t>
            </a:r>
            <a:br>
              <a:rPr lang="en-US" dirty="0" smtClean="0"/>
            </a:br>
            <a:r>
              <a:rPr lang="en-US" dirty="0" smtClean="0"/>
              <a:t>complete alienage</a:t>
            </a:r>
            <a:endParaRPr lang="en-US" dirty="0"/>
          </a:p>
        </p:txBody>
      </p:sp>
    </p:spTree>
    <p:extLst>
      <p:ext uri="{BB962C8B-B14F-4D97-AF65-F5344CB8AC3E}">
        <p14:creationId xmlns:p14="http://schemas.microsoft.com/office/powerpoint/2010/main" val="10901246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654" y="365125"/>
            <a:ext cx="10863146" cy="6013373"/>
          </a:xfrm>
        </p:spPr>
        <p:txBody>
          <a:bodyPr>
            <a:normAutofit fontScale="90000"/>
          </a:bodyPr>
          <a:lstStyle/>
          <a:p>
            <a:r>
              <a:rPr lang="en-US" dirty="0"/>
              <a:t>f</a:t>
            </a:r>
            <a:r>
              <a:rPr lang="en-US" dirty="0" smtClean="0"/>
              <a:t>or 1332(a)</a:t>
            </a:r>
            <a:br>
              <a:rPr lang="en-US" dirty="0" smtClean="0"/>
            </a:br>
            <a:r>
              <a:rPr lang="en-US" dirty="0"/>
              <a:t/>
            </a:r>
            <a:br>
              <a:rPr lang="en-US" dirty="0"/>
            </a:br>
            <a:r>
              <a:rPr lang="en-US" dirty="0" smtClean="0"/>
              <a:t>if you are trying for 1332(a)(1) or (3), you need complete diversity</a:t>
            </a:r>
            <a:br>
              <a:rPr lang="en-US" dirty="0" smtClean="0"/>
            </a:br>
            <a:r>
              <a:rPr lang="en-US" dirty="0"/>
              <a:t>	</a:t>
            </a:r>
            <a:r>
              <a:rPr lang="en-US" dirty="0" smtClean="0"/>
              <a:t>no American on one side of the v. can be a domiciliary of the same </a:t>
            </a:r>
            <a:r>
              <a:rPr lang="en-US" smtClean="0"/>
              <a:t>state as any </a:t>
            </a:r>
            <a:r>
              <a:rPr lang="en-US" dirty="0"/>
              <a:t>American on </a:t>
            </a:r>
            <a:r>
              <a:rPr lang="en-US" dirty="0" smtClean="0"/>
              <a:t>the other side of the v.</a:t>
            </a:r>
            <a:br>
              <a:rPr lang="en-US" dirty="0" smtClean="0"/>
            </a:br>
            <a:r>
              <a:rPr lang="en-US" dirty="0"/>
              <a:t/>
            </a:r>
            <a:br>
              <a:rPr lang="en-US" dirty="0"/>
            </a:br>
            <a:r>
              <a:rPr lang="en-US" dirty="0" smtClean="0"/>
              <a:t>If you are trying for 1332(a)(2) you need complete alienage</a:t>
            </a:r>
            <a:br>
              <a:rPr lang="en-US" dirty="0" smtClean="0"/>
            </a:br>
            <a:r>
              <a:rPr lang="en-US" dirty="0"/>
              <a:t>	</a:t>
            </a:r>
            <a:r>
              <a:rPr lang="en-US" dirty="0" smtClean="0"/>
              <a:t>all aliens must be on only one side of the v. all citizens of a State on the other</a:t>
            </a:r>
            <a:endParaRPr lang="en-US" dirty="0"/>
          </a:p>
        </p:txBody>
      </p:sp>
    </p:spTree>
    <p:extLst>
      <p:ext uri="{BB962C8B-B14F-4D97-AF65-F5344CB8AC3E}">
        <p14:creationId xmlns:p14="http://schemas.microsoft.com/office/powerpoint/2010/main" val="16622608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4829" y="365125"/>
            <a:ext cx="10628971" cy="5768046"/>
          </a:xfrm>
        </p:spPr>
        <p:txBody>
          <a:bodyPr/>
          <a:lstStyle/>
          <a:p>
            <a:r>
              <a:rPr lang="en-US" dirty="0" smtClean="0"/>
              <a:t>U.S. citizens domiciled abroad fall through the cracks</a:t>
            </a:r>
            <a:endParaRPr lang="en-US" dirty="0"/>
          </a:p>
        </p:txBody>
      </p:sp>
    </p:spTree>
    <p:extLst>
      <p:ext uri="{BB962C8B-B14F-4D97-AF65-F5344CB8AC3E}">
        <p14:creationId xmlns:p14="http://schemas.microsoft.com/office/powerpoint/2010/main" val="10365804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478</TotalTime>
  <Words>746</Words>
  <Application>Microsoft Office PowerPoint</Application>
  <PresentationFormat>Widescreen</PresentationFormat>
  <Paragraphs>60</Paragraphs>
  <Slides>60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60</vt:i4>
      </vt:variant>
    </vt:vector>
  </HeadingPairs>
  <TitlesOfParts>
    <vt:vector size="64" baseType="lpstr">
      <vt:lpstr>Arial</vt:lpstr>
      <vt:lpstr>Calibri</vt:lpstr>
      <vt:lpstr>Calibri Light</vt:lpstr>
      <vt:lpstr>Office Theme</vt:lpstr>
      <vt:lpstr>Monday, Aug. 28</vt:lpstr>
      <vt:lpstr>subject matter jurisdiction</vt:lpstr>
      <vt:lpstr>federal subject matter jurisdiction  diversity and alienage jurisdiction</vt:lpstr>
      <vt:lpstr>U.S. Const. Article III.  Section. 2.  Clause 1:The judicial Power shall extend …to Controversies …between a State and Citizens of another State;--between Citizens of different States…and between a State, or the Citizens thereof, and foreign States, Citizens or Subjects.  </vt:lpstr>
      <vt:lpstr>Sec. 1332. - Diversity of citizenship; amount in controversy; costs   (a) The district courts shall have original jurisdiction of all civil actions where the matter in controversy exceeds the sum or value of $75,000, exclusive of interest and costs, and is between-- (1) citizens of different States; (2) citizens of a State and citizens or subjects of a foreign state, except that the district courts shall not have original jurisdiction under this subsection of an action between citizens of a State and citizens or subjects of a foreign state who are lawfully admitted for permanent residence in the United States and are domiciled in the same State; (3) citizens of different States and in which citizens or subjects of a foreign state are additional parties; and (4) a foreign state, defined in section 1603(a) of this title, as plaintiff and citizens of a State or of different States.. . .   (e) The word ''States'', as used in this section, includes the Territories, the District of Columbia, and the Commonwealth of Puerto Rico </vt:lpstr>
      <vt:lpstr>test for domicile  - intent to remain indefinitely - intent to make your home (for the indefinite future)</vt:lpstr>
      <vt:lpstr>28 U.S.C. §1332(a)  complete diversity complete alienage</vt:lpstr>
      <vt:lpstr>for 1332(a)  if you are trying for 1332(a)(1) or (3), you need complete diversity  no American on one side of the v. can be a domiciliary of the same state as any American on the other side of the v.  If you are trying for 1332(a)(2) you need complete alienage  all aliens must be on only one side of the v. all citizens of a State on the other</vt:lpstr>
      <vt:lpstr>U.S. citizens domiciled abroad fall through the cracks</vt:lpstr>
      <vt:lpstr>does it matter that Jean Paul only recovered $5000?</vt:lpstr>
      <vt:lpstr>P (NY) seeks to recover funds he believes are due to him under the will of X (CA)  P sues X’s executor D (CA) for the funds in federal court  SMJ?</vt:lpstr>
      <vt:lpstr>Citizenship of Corporations for Diversity Purposes</vt:lpstr>
      <vt:lpstr>28 U.S.C. 1332(c)(1) (c) For the purposes of this section and section 1441 of this title— (1) a corporation shall be deemed to be a citizen of every State and foreign state by which it has been incorporated and of the State or foreign state where it has its principal place of business… </vt:lpstr>
      <vt:lpstr>is 28 U.S.C. 1332(c)(1) constitutional?</vt:lpstr>
      <vt:lpstr>U.S. Const. Article III.  Section. 2.  Clause 1:The judicial Power shall extend …to Controversies …between a State and Citizens of another State;--between Citizens of different States…and between a State, or the Citizens thereof, and foreign States, Citizens or Subjects.  </vt:lpstr>
      <vt:lpstr>P (a citizen of New York) sues the D Corp (incorporated in California with its principal place of business in New York) under state law for more than $75K.  Diversity under 1332(a)?</vt:lpstr>
      <vt:lpstr>P, a citizen of California, sues the D Corp. in federal court in the N.D. Cal. under state law for more than $75k The D. Corp. has its three of its four manufacturing plants and 2/3 of its employees in Texas Its other plant and around 1/4 of its employees are in Louisiana Its financial and administrative headquarters is in Los Angeles, CA where the President, Board of Directors and 1/12 of its employees are located SMJ?</vt:lpstr>
      <vt:lpstr>Hertz Corp. v. Friend  (US 2010) </vt:lpstr>
      <vt:lpstr>what are Hertz’s contacts with CA?  with NJ?</vt:lpstr>
      <vt:lpstr>what are Breyer’s arguments for the nerve center approach? </vt:lpstr>
      <vt:lpstr>28 U.S.C. 1332(c)(1) (c) For the purposes of this section and section 1441 of this title— (1) a corporation shall be deemed to be a citizen of every State and foreign state by which it has been incorporated and of the State or foreign state where it has its principal place of business… </vt:lpstr>
      <vt:lpstr>what are the problems with the nerve center test?</vt:lpstr>
      <vt:lpstr>P (NY) sues the D law firm, with its one office in NY. The partners’ commute to the office from their homes in NJ and CT.  diversity?</vt:lpstr>
      <vt:lpstr>unions? limited partnerships? limited liability partnerships? professional corporations?</vt:lpstr>
      <vt:lpstr>P(IL) sues the D Corp (a Venezuela corp with its ppb in Venezuela) and X (a US citizen domiciled in Venezuela) in federal court in IL  P subsequently settles against X and prevails at trial against the D Corp  the D Corp moves to have the case dismissed for lack of smj  result?</vt:lpstr>
      <vt:lpstr>assume instead that P and X had not settled and that P had prevailed against both the D Corp and X at trial  on appeal the 7th Cir notices the problem  can anything be done?</vt:lpstr>
      <vt:lpstr>P(IL) sues the D Corp (a Venezuela corp with its ppb in Venezuela) and X (a US citizen domiciled in Venezuela) in federal court in IL  the district court recognizes the problem and dismisses P’s action against X, without P’s consent, in order to retain jurisdiction  OK?</vt:lpstr>
      <vt:lpstr>P(IL) sues the D Corp (a Venezuela corp with its ppb in Venezuela) and X (a US citizen domiciled in Venezuela) in state court in IL  the D Corp removes the action against it alone to federal court, leaving P v. X in state court  OK?</vt:lpstr>
      <vt:lpstr>devices to create diversity/alienage</vt:lpstr>
      <vt:lpstr>changing domicile/state of incorporation/ppb</vt:lpstr>
      <vt:lpstr>changing plaintiffs to create diversity</vt:lpstr>
      <vt:lpstr>28 USC §1359 A district court shall not have jurisdiction of a civil action in which any party, by assignment or otherwise, has been improperly or collusively made or joined to invoke the jurisdiction of such court. </vt:lpstr>
      <vt:lpstr>X (Cal.) slips and falls in a store owned by D (Cal.).  Can X generate diversity jurisdiction by assigning his lawsuit to P (Nev.)?</vt:lpstr>
      <vt:lpstr>D (Cal.) breaches a contract he entered into with X (Cal.).  Can X generate diversity jurisdiction by assigning his lawsuit to P (Nev.)? </vt:lpstr>
      <vt:lpstr>limiting defendants to create diversity</vt:lpstr>
      <vt:lpstr>D (NY) and X (Cal) beat up P (Cal) in a bar in Texas. P sues D in federal court for the damages caused.</vt:lpstr>
      <vt:lpstr>amount in controversy requirement</vt:lpstr>
      <vt:lpstr>St. Paul Mercury test  when a plaintiff is invoking diversity/alienage jurisdiction NOT when  defendant is seeking to remove   “It must appear to a legal certainty that the claim is really for less than the jurisdictional amount to justify dismissal.”</vt:lpstr>
      <vt:lpstr>Diefenthal v. C.A.B. (5th Cir. 1982)</vt:lpstr>
      <vt:lpstr>what should the Diefenthals have said in their complaint?</vt:lpstr>
      <vt:lpstr>could the court have claimed that the amount in controversy was not satisfied because the actions of the airline were not wrongful?</vt:lpstr>
      <vt:lpstr>doesn’t determining whether the amount in controversy is satisfied mean trying the case? </vt:lpstr>
      <vt:lpstr>Fed. R. Civ. P. states (roughly) that a factual allegation must have evidentiary support  does satisfaction of St. Paul Mercury concerning damages mean that R 11 has been satisfied?</vt:lpstr>
      <vt:lpstr>28 USC § 1332(b)  Except when express provision therefor is otherwise made in a statute of the United States, where the plaintiff who files the case originally in the Federal courts is finally adjudged to be entitled to recover less than the sum or value of $75,000, computed without regard to any setoff or counterclaim to which the defendant may be adjudged to be entitled, and exclusive of interest and costs, the district court may deny costs to the plaintiff and, in addition, may impose costs on the plaintiff.</vt:lpstr>
      <vt:lpstr>aggregation</vt:lpstr>
      <vt:lpstr>can aggregate only an individual P’s actions against an individual D</vt:lpstr>
      <vt:lpstr>P (NY) sues D (CA) for battery ($40K) joined with an unrelated breach of contract action ($40K)   diversity case?</vt:lpstr>
      <vt:lpstr>- P and D had an agreement for P to do work for D for $50,000 - P does the work but D doesn't pay - in P's (NY) complaint against D (NJ), P asks for $50,000 under a theory of breach of contract - alternatively - if it is found that there is no contract - he asks for $40,000 in quantuum meruit (the fair market value of the labor he performed) - diversity case? </vt:lpstr>
      <vt:lpstr>D (CA) beats up P1 (NY) and P2 (NY) in a barroom brawl  P1 and P2 together sue D, asking for $40K damages each  diversity case?</vt:lpstr>
      <vt:lpstr>- D1 (CA) and D2 (CA) beat up P (NY) in a barroom brawl - P sues D1 and D2, asking for $40K damages each (for the damages that each defendant individually caused him) - diversity case?</vt:lpstr>
      <vt:lpstr>- D1 (CA) and D2 (CA) beat up P (NY) in a barroom brawl - P sues D1 and D2, asking for $40K damages each (for the damages that each defendant individually caused him) - diversity case?</vt:lpstr>
      <vt:lpstr>- D1 (CA) and D2 (CA) beat up P (NY) in a barroom brawl - P sues D1 and D2, asking for $80K damages from D1 and $40K damages from D2 (for the damages that each defendant individually caused him) - diversity case?</vt:lpstr>
      <vt:lpstr>D (CA) beats up P1 (NY) and P2 (NY) in a barroom brawl  P1 asks for $80K damages and P2 asks for $40K damages  diversity case?</vt:lpstr>
      <vt:lpstr>supplemental jurisdiction</vt:lpstr>
      <vt:lpstr>Someone has died  the two children of the decedent (P1 (NY) and P2 (NY)) are the distributees of his estate -- that is, they have a right to inherit  P1 and P2 bring an action against the executor of the estate (D (CA)), who, they allege, has absconded with $80,000  $40,000 of that should go to P1 and $40,000 to P2. </vt:lpstr>
      <vt:lpstr>exception to prohibition on aggregation concerning multiple parties –   common and undivided right</vt:lpstr>
      <vt:lpstr>P1 and P2 are suing D (P1 and P2 each have property adjoining D's)  P1 and P2 ask the court to enjoin D from polluting their property by shutting down his rendering plant  assume that the cost to D in lost revenue if he shuts down the plant is $70,000  the value to P1 and P2 of the injunction is $70,000 each   is the amount in controversy satisfied for diversity? </vt:lpstr>
      <vt:lpstr>constitutional scope of diversity jurisdiction</vt:lpstr>
      <vt:lpstr>Class Action Fairness Act 1332(d)(2) The district courts shall have original jurisdiction of any civil action in which the matter in controversy exceeds the sum or value of $5,000,000, exclusive of interest and costs, and is a class action in which— (A) any member of a class of plaintiffs is a citizen of a State different from any defendant; (B) any member of a class of plaintiffs is a foreign state or a citizen or subject of a foreign state and any defendant is a citizen of a State; or (C) any member of a class of plaintiffs is a citizen of a State and any defendant is a foreign state or a citizen or subject of a foreign state. </vt:lpstr>
      <vt:lpstr>U.S. Const. Article III.  Section. 2.  Clause 1:The judicial Power shall extend …to Controversies …between a State and Citizens of another State;--between Citizens of different States…and between a State, or the Citizens thereof, and foreign States, Citizens or Subjects.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sources of procedural law in federal court</dc:title>
  <dc:creator>Owner</dc:creator>
  <cp:lastModifiedBy>Green, Michael S</cp:lastModifiedBy>
  <cp:revision>117</cp:revision>
  <cp:lastPrinted>2017-08-23T14:27:47Z</cp:lastPrinted>
  <dcterms:created xsi:type="dcterms:W3CDTF">2017-08-11T16:01:16Z</dcterms:created>
  <dcterms:modified xsi:type="dcterms:W3CDTF">2017-08-28T17:40:59Z</dcterms:modified>
</cp:coreProperties>
</file>