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7" r:id="rId2"/>
    <p:sldId id="913" r:id="rId3"/>
    <p:sldId id="914" r:id="rId4"/>
    <p:sldId id="1007" r:id="rId5"/>
    <p:sldId id="920" r:id="rId6"/>
    <p:sldId id="950" r:id="rId7"/>
    <p:sldId id="996" r:id="rId8"/>
    <p:sldId id="1036" r:id="rId9"/>
    <p:sldId id="969" r:id="rId10"/>
    <p:sldId id="1037" r:id="rId11"/>
    <p:sldId id="997" r:id="rId12"/>
    <p:sldId id="1038" r:id="rId13"/>
    <p:sldId id="970" r:id="rId14"/>
    <p:sldId id="1041" r:id="rId15"/>
    <p:sldId id="971" r:id="rId16"/>
    <p:sldId id="976" r:id="rId17"/>
    <p:sldId id="977" r:id="rId18"/>
    <p:sldId id="978" r:id="rId19"/>
    <p:sldId id="979" r:id="rId20"/>
    <p:sldId id="1000" r:id="rId21"/>
    <p:sldId id="1001" r:id="rId22"/>
    <p:sldId id="992" r:id="rId23"/>
    <p:sldId id="1002" r:id="rId24"/>
    <p:sldId id="1003" r:id="rId25"/>
    <p:sldId id="1008" r:id="rId26"/>
    <p:sldId id="1009" r:id="rId27"/>
    <p:sldId id="1010" r:id="rId28"/>
    <p:sldId id="1039" r:id="rId29"/>
    <p:sldId id="1042" r:id="rId30"/>
    <p:sldId id="1040" r:id="rId31"/>
    <p:sldId id="1012" r:id="rId32"/>
    <p:sldId id="1023" r:id="rId33"/>
    <p:sldId id="1015" r:id="rId34"/>
    <p:sldId id="1018" r:id="rId35"/>
    <p:sldId id="1021" r:id="rId36"/>
    <p:sldId id="1019" r:id="rId37"/>
    <p:sldId id="1044" r:id="rId38"/>
    <p:sldId id="1020" r:id="rId39"/>
    <p:sldId id="1043" r:id="rId40"/>
    <p:sldId id="1022" r:id="rId41"/>
    <p:sldId id="1027" r:id="rId42"/>
    <p:sldId id="1028" r:id="rId43"/>
    <p:sldId id="1029" r:id="rId44"/>
    <p:sldId id="1030" r:id="rId45"/>
    <p:sldId id="1031" r:id="rId46"/>
    <p:sldId id="1032" r:id="rId47"/>
    <p:sldId id="1033" r:id="rId48"/>
    <p:sldId id="1034" r:id="rId49"/>
    <p:sldId id="1035" r:id="rId50"/>
    <p:sldId id="1047" r:id="rId51"/>
    <p:sldId id="1048" r:id="rId52"/>
    <p:sldId id="1046"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93"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11/27/2017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11/27/2017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www.law.cornell.edu/supremecourt/text/439/322#fn15"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Nov. 27</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2" y="365125"/>
            <a:ext cx="10724408" cy="5940672"/>
          </a:xfrm>
        </p:spPr>
        <p:txBody>
          <a:bodyPr/>
          <a:lstStyle/>
          <a:p>
            <a:r>
              <a:rPr lang="en-US" dirty="0"/>
              <a:t>e</a:t>
            </a:r>
            <a:r>
              <a:rPr lang="en-US" dirty="0" smtClean="0"/>
              <a:t>xample of two issues, one not essential</a:t>
            </a:r>
            <a:endParaRPr lang="en-US" dirty="0"/>
          </a:p>
        </p:txBody>
      </p:sp>
    </p:spTree>
    <p:extLst>
      <p:ext uri="{BB962C8B-B14F-4D97-AF65-F5344CB8AC3E}">
        <p14:creationId xmlns:p14="http://schemas.microsoft.com/office/powerpoint/2010/main" val="188970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31" y="365125"/>
            <a:ext cx="11756570" cy="5886046"/>
          </a:xfrm>
        </p:spPr>
        <p:txBody>
          <a:bodyPr/>
          <a:lstStyle/>
          <a:p>
            <a:r>
              <a:rPr lang="en-US" dirty="0" smtClean="0"/>
              <a:t>Cambria v. Jeffrey (Mass. 1940)</a:t>
            </a:r>
            <a:br>
              <a:rPr lang="en-US" dirty="0" smtClean="0"/>
            </a:br>
            <a:r>
              <a:rPr lang="en-US" dirty="0"/>
              <a:t/>
            </a:r>
            <a:br>
              <a:rPr lang="en-US" dirty="0"/>
            </a:br>
            <a:r>
              <a:rPr lang="en-US" dirty="0" smtClean="0"/>
              <a:t>P sues D for negligence</a:t>
            </a:r>
            <a:br>
              <a:rPr lang="en-US" dirty="0" smtClean="0"/>
            </a:br>
            <a:r>
              <a:rPr lang="en-US" dirty="0" smtClean="0"/>
              <a:t>D wins </a:t>
            </a:r>
            <a:r>
              <a:rPr lang="mr-IN" dirty="0" smtClean="0"/>
              <a:t>–</a:t>
            </a:r>
            <a:r>
              <a:rPr lang="en-US" dirty="0" smtClean="0"/>
              <a:t> D negligent but P contributorily negligent</a:t>
            </a:r>
            <a:br>
              <a:rPr lang="en-US" dirty="0" smtClean="0"/>
            </a:br>
            <a:r>
              <a:rPr lang="en-US" dirty="0" smtClean="0"/>
              <a:t>D then sues P for negligence</a:t>
            </a:r>
            <a:br>
              <a:rPr lang="en-US" dirty="0" smtClean="0"/>
            </a:br>
            <a:r>
              <a:rPr lang="en-US" dirty="0" smtClean="0"/>
              <a:t>is D precluded from </a:t>
            </a:r>
            <a:r>
              <a:rPr lang="en-US" dirty="0" err="1" smtClean="0"/>
              <a:t>relitigating</a:t>
            </a:r>
            <a:r>
              <a:rPr lang="en-US" dirty="0" smtClean="0"/>
              <a:t> own negligence?</a:t>
            </a:r>
            <a:endParaRPr lang="en-US" dirty="0"/>
          </a:p>
        </p:txBody>
      </p:sp>
    </p:spTree>
    <p:extLst>
      <p:ext uri="{BB962C8B-B14F-4D97-AF65-F5344CB8AC3E}">
        <p14:creationId xmlns:p14="http://schemas.microsoft.com/office/powerpoint/2010/main" val="2177689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2" y="365125"/>
            <a:ext cx="10724408" cy="5940672"/>
          </a:xfrm>
        </p:spPr>
        <p:txBody>
          <a:bodyPr/>
          <a:lstStyle/>
          <a:p>
            <a:r>
              <a:rPr lang="en-US" dirty="0"/>
              <a:t>e</a:t>
            </a:r>
            <a:r>
              <a:rPr lang="en-US" dirty="0" smtClean="0"/>
              <a:t>xample of alternative determinations </a:t>
            </a:r>
            <a:r>
              <a:rPr lang="mr-IN" dirty="0" smtClean="0"/>
              <a:t>–</a:t>
            </a:r>
            <a:r>
              <a:rPr lang="en-US" dirty="0" smtClean="0"/>
              <a:t> two issues, neither essential (because either sufficient on its own) </a:t>
            </a:r>
            <a:endParaRPr lang="en-US" dirty="0"/>
          </a:p>
        </p:txBody>
      </p:sp>
    </p:spTree>
    <p:extLst>
      <p:ext uri="{BB962C8B-B14F-4D97-AF65-F5344CB8AC3E}">
        <p14:creationId xmlns:p14="http://schemas.microsoft.com/office/powerpoint/2010/main" val="171891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79502" y="1131888"/>
            <a:ext cx="9559848" cy="4500562"/>
          </a:xfrm>
        </p:spPr>
        <p:txBody>
          <a:bodyPr>
            <a:normAutofit fontScale="90000"/>
          </a:bodyPr>
          <a:lstStyle/>
          <a:p>
            <a:pPr algn="l"/>
            <a:r>
              <a:rPr lang="en-CA" altLang="en-US" dirty="0" smtClean="0"/>
              <a:t>- P sues D for interest on note</a:t>
            </a:r>
            <a:br>
              <a:rPr lang="en-CA" altLang="en-US" dirty="0" smtClean="0"/>
            </a:br>
            <a:r>
              <a:rPr lang="en-US" altLang="en-US" dirty="0" smtClean="0"/>
              <a:t/>
            </a:r>
            <a:br>
              <a:rPr lang="en-US" altLang="en-US" dirty="0" smtClean="0"/>
            </a:br>
            <a:r>
              <a:rPr lang="en-CA" altLang="en-US" dirty="0" smtClean="0"/>
              <a:t>- D alleges fraud in execution of note and release of obligation to pay interest</a:t>
            </a:r>
            <a:br>
              <a:rPr lang="en-CA" altLang="en-US" dirty="0" smtClean="0"/>
            </a:br>
            <a:r>
              <a:rPr lang="en-US" altLang="en-US" dirty="0" smtClean="0"/>
              <a:t/>
            </a:r>
            <a:br>
              <a:rPr lang="en-US" altLang="en-US" dirty="0" smtClean="0"/>
            </a:br>
            <a:r>
              <a:rPr lang="en-CA" altLang="en-US" dirty="0" smtClean="0"/>
              <a:t>- </a:t>
            </a:r>
            <a:r>
              <a:rPr lang="en-CA" altLang="en-US" b="1" i="1" dirty="0" smtClean="0"/>
              <a:t>D wins</a:t>
            </a:r>
            <a:r>
              <a:rPr lang="en-US" altLang="en-US" b="1" i="1" dirty="0" smtClean="0"/>
              <a:t> </a:t>
            </a:r>
            <a:r>
              <a:rPr lang="en-CA" altLang="en-US" b="1" i="1" dirty="0" smtClean="0"/>
              <a:t>on both grounds</a:t>
            </a:r>
            <a:br>
              <a:rPr lang="en-CA" altLang="en-US" b="1" i="1" dirty="0" smtClean="0"/>
            </a:br>
            <a:r>
              <a:rPr lang="en-CA" altLang="en-US" dirty="0" smtClean="0"/>
              <a:t/>
            </a:r>
            <a:br>
              <a:rPr lang="en-CA" altLang="en-US" dirty="0" smtClean="0"/>
            </a:br>
            <a:r>
              <a:rPr lang="en-CA" altLang="en-US" dirty="0" smtClean="0"/>
              <a:t>- P then sues for principal </a:t>
            </a:r>
            <a:br>
              <a:rPr lang="en-CA" altLang="en-US" dirty="0" smtClean="0"/>
            </a:br>
            <a:r>
              <a:rPr lang="en-CA" altLang="en-US" dirty="0" smtClean="0"/>
              <a:t/>
            </a:r>
            <a:br>
              <a:rPr lang="en-CA" altLang="en-US" dirty="0" smtClean="0"/>
            </a:br>
            <a:r>
              <a:rPr lang="en-CA" altLang="en-US" dirty="0" smtClean="0"/>
              <a:t>- D brings up fraud in execution of note</a:t>
            </a:r>
            <a:br>
              <a:rPr lang="en-CA" altLang="en-US" dirty="0" smtClean="0"/>
            </a:br>
            <a:r>
              <a:rPr lang="en-CA" altLang="en-US" dirty="0" smtClean="0"/>
              <a:t/>
            </a:r>
            <a:br>
              <a:rPr lang="en-CA" altLang="en-US" dirty="0" smtClean="0"/>
            </a:br>
            <a:r>
              <a:rPr lang="en-CA" altLang="en-US" dirty="0" smtClean="0"/>
              <a:t>- Is P issue precluded?</a:t>
            </a:r>
            <a:endParaRPr lang="en-US" altLang="en-US" dirty="0" smtClean="0"/>
          </a:p>
        </p:txBody>
      </p:sp>
    </p:spTree>
    <p:extLst>
      <p:ext uri="{BB962C8B-B14F-4D97-AF65-F5344CB8AC3E}">
        <p14:creationId xmlns:p14="http://schemas.microsoft.com/office/powerpoint/2010/main" val="105142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1886" y="213756"/>
            <a:ext cx="9818914" cy="6187044"/>
          </a:xfrm>
        </p:spPr>
        <p:txBody>
          <a:bodyPr/>
          <a:lstStyle/>
          <a:p>
            <a:r>
              <a:rPr lang="en-US" altLang="en-US" dirty="0"/>
              <a:t>some courts (1</a:t>
            </a:r>
            <a:r>
              <a:rPr lang="en-US" altLang="en-US" baseline="30000" dirty="0"/>
              <a:t>st</a:t>
            </a:r>
            <a:r>
              <a:rPr lang="en-US" altLang="en-US" dirty="0"/>
              <a:t> Rest. </a:t>
            </a:r>
            <a:r>
              <a:rPr lang="en-US" altLang="en-US" dirty="0" err="1" smtClean="0"/>
              <a:t>Js</a:t>
            </a:r>
            <a:r>
              <a:rPr lang="en-US" altLang="en-US" dirty="0" smtClean="0"/>
              <a:t>.): </a:t>
            </a:r>
            <a:r>
              <a:rPr lang="en-US" altLang="en-US" dirty="0"/>
              <a:t>both preclusive</a:t>
            </a:r>
            <a:br>
              <a:rPr lang="en-US" altLang="en-US" dirty="0"/>
            </a:br>
            <a:r>
              <a:rPr lang="en-US" altLang="en-US" dirty="0"/>
              <a:t>some courts (</a:t>
            </a:r>
            <a:r>
              <a:rPr lang="en-US" altLang="en-US" i="1" dirty="0" smtClean="0"/>
              <a:t>Halpern v. Schwartz </a:t>
            </a:r>
            <a:r>
              <a:rPr lang="en-US" altLang="en-US" dirty="0" smtClean="0"/>
              <a:t>(2d Cir. 1970)): </a:t>
            </a:r>
            <a:r>
              <a:rPr lang="en-US" altLang="en-US" dirty="0"/>
              <a:t>neither</a:t>
            </a:r>
            <a:br>
              <a:rPr lang="en-US" altLang="en-US" dirty="0"/>
            </a:br>
            <a:r>
              <a:rPr lang="en-US" altLang="en-US" dirty="0"/>
              <a:t>some courts (2d </a:t>
            </a:r>
            <a:r>
              <a:rPr lang="en-US" altLang="en-US" dirty="0" smtClean="0"/>
              <a:t>Rest</a:t>
            </a:r>
            <a:r>
              <a:rPr lang="en-US" altLang="en-US" dirty="0"/>
              <a:t>. </a:t>
            </a:r>
            <a:r>
              <a:rPr lang="en-US" altLang="en-US" dirty="0" err="1"/>
              <a:t>Js</a:t>
            </a:r>
            <a:r>
              <a:rPr lang="en-US" altLang="en-US" dirty="0"/>
              <a:t>.): neither unless one is appealed</a:t>
            </a:r>
            <a:br>
              <a:rPr lang="en-US" altLang="en-US" dirty="0"/>
            </a:br>
            <a:r>
              <a:rPr lang="en-US" altLang="en-US" dirty="0"/>
              <a:t>some courts </a:t>
            </a:r>
            <a:r>
              <a:rPr lang="en-US" altLang="en-US" dirty="0" smtClean="0"/>
              <a:t>(</a:t>
            </a:r>
            <a:r>
              <a:rPr lang="en-US" i="1" dirty="0" smtClean="0"/>
              <a:t>Malloy </a:t>
            </a:r>
            <a:r>
              <a:rPr lang="en-US" i="1" dirty="0"/>
              <a:t>v. </a:t>
            </a:r>
            <a:r>
              <a:rPr lang="en-US" i="1" dirty="0" err="1" smtClean="0"/>
              <a:t>Trombley</a:t>
            </a:r>
            <a:r>
              <a:rPr lang="en-US" i="1" dirty="0" smtClean="0"/>
              <a:t>, </a:t>
            </a:r>
            <a:r>
              <a:rPr lang="en-US" dirty="0" smtClean="0"/>
              <a:t>(NY 1980)</a:t>
            </a:r>
            <a:r>
              <a:rPr lang="en-US" altLang="en-US" dirty="0" smtClean="0"/>
              <a:t>): </a:t>
            </a:r>
            <a:r>
              <a:rPr lang="en-US" altLang="en-US" dirty="0"/>
              <a:t>preclusive if evidence that issue was given thorough and careful deliberation</a:t>
            </a:r>
          </a:p>
        </p:txBody>
      </p:sp>
    </p:spTree>
    <p:extLst>
      <p:ext uri="{BB962C8B-B14F-4D97-AF65-F5344CB8AC3E}">
        <p14:creationId xmlns:p14="http://schemas.microsoft.com/office/powerpoint/2010/main" val="996492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3031" y="1131889"/>
            <a:ext cx="11861442" cy="4676775"/>
          </a:xfrm>
        </p:spPr>
        <p:txBody>
          <a:bodyPr>
            <a:noAutofit/>
          </a:bodyPr>
          <a:lstStyle/>
          <a:p>
            <a:pPr algn="l"/>
            <a:r>
              <a:rPr lang="en-CA" altLang="en-US" sz="3600" dirty="0" smtClean="0"/>
              <a:t>- P sues D for interest on note</a:t>
            </a:r>
            <a:br>
              <a:rPr lang="en-CA" altLang="en-US" sz="3600" dirty="0" smtClean="0"/>
            </a:br>
            <a:r>
              <a:rPr lang="en-US" altLang="en-US" sz="3600" dirty="0" smtClean="0"/>
              <a:t/>
            </a:r>
            <a:br>
              <a:rPr lang="en-US" altLang="en-US" sz="3600" dirty="0" smtClean="0"/>
            </a:br>
            <a:r>
              <a:rPr lang="en-CA" altLang="en-US" sz="3600" dirty="0" smtClean="0"/>
              <a:t>- D alleges fraud in execution of note and release of obligation to pay interest</a:t>
            </a:r>
            <a:br>
              <a:rPr lang="en-CA" altLang="en-US" sz="3600" dirty="0" smtClean="0"/>
            </a:br>
            <a:r>
              <a:rPr lang="en-US" altLang="en-US" sz="3600" dirty="0" smtClean="0"/>
              <a:t/>
            </a:r>
            <a:br>
              <a:rPr lang="en-US" altLang="en-US" sz="3600" dirty="0" smtClean="0"/>
            </a:br>
            <a:r>
              <a:rPr lang="en-CA" altLang="en-US" sz="3600" dirty="0" smtClean="0"/>
              <a:t>- </a:t>
            </a:r>
            <a:r>
              <a:rPr lang="en-CA" altLang="en-US" sz="3600" b="1" i="1" dirty="0" smtClean="0"/>
              <a:t>D wins</a:t>
            </a:r>
            <a:r>
              <a:rPr lang="en-US" altLang="en-US" sz="3600" b="1" i="1" dirty="0" smtClean="0"/>
              <a:t> </a:t>
            </a:r>
            <a:r>
              <a:rPr lang="en-CA" altLang="en-US" sz="3600" b="1" i="1" dirty="0" smtClean="0"/>
              <a:t>on both grounds</a:t>
            </a:r>
            <a:r>
              <a:rPr lang="en-CA" altLang="en-US" sz="3600" dirty="0" smtClean="0"/>
              <a:t/>
            </a:r>
            <a:br>
              <a:rPr lang="en-CA" altLang="en-US" sz="3600" dirty="0" smtClean="0"/>
            </a:br>
            <a:r>
              <a:rPr lang="en-CA" altLang="en-US" sz="3600" dirty="0" smtClean="0"/>
              <a:t/>
            </a:r>
            <a:br>
              <a:rPr lang="en-CA" altLang="en-US" sz="3600" dirty="0" smtClean="0"/>
            </a:br>
            <a:r>
              <a:rPr lang="en-CA" altLang="en-US" sz="3600" dirty="0" smtClean="0"/>
              <a:t>- P then sues for subsequent interest</a:t>
            </a:r>
            <a:br>
              <a:rPr lang="en-CA" altLang="en-US" sz="3600" dirty="0" smtClean="0"/>
            </a:br>
            <a:r>
              <a:rPr lang="en-CA" altLang="en-US" sz="3600" dirty="0" smtClean="0"/>
              <a:t/>
            </a:r>
            <a:br>
              <a:rPr lang="en-CA" altLang="en-US" sz="3600" dirty="0" smtClean="0"/>
            </a:br>
            <a:r>
              <a:rPr lang="en-CA" altLang="en-US" sz="3600" dirty="0" smtClean="0"/>
              <a:t>- D alleges fraud in execution of note and release of obligation to pay interest</a:t>
            </a:r>
            <a:br>
              <a:rPr lang="en-CA" altLang="en-US" sz="3600" dirty="0" smtClean="0"/>
            </a:br>
            <a:r>
              <a:rPr lang="en-US" altLang="en-US" sz="3600" dirty="0" smtClean="0"/>
              <a:t/>
            </a:r>
            <a:br>
              <a:rPr lang="en-US" altLang="en-US" sz="3600" dirty="0" smtClean="0"/>
            </a:br>
            <a:r>
              <a:rPr lang="en-CA" altLang="en-US" sz="3600" dirty="0" smtClean="0"/>
              <a:t>- Is P issue precluded?</a:t>
            </a:r>
            <a:endParaRPr lang="en-US" altLang="en-US" sz="3600" dirty="0" smtClean="0"/>
          </a:p>
        </p:txBody>
      </p:sp>
    </p:spTree>
    <p:extLst>
      <p:ext uri="{BB962C8B-B14F-4D97-AF65-F5344CB8AC3E}">
        <p14:creationId xmlns:p14="http://schemas.microsoft.com/office/powerpoint/2010/main" val="230762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smtClean="0"/>
              <a:t>exceptions to issue preclusion  </a:t>
            </a:r>
          </a:p>
        </p:txBody>
      </p:sp>
    </p:spTree>
    <p:extLst>
      <p:ext uri="{BB962C8B-B14F-4D97-AF65-F5344CB8AC3E}">
        <p14:creationId xmlns:p14="http://schemas.microsoft.com/office/powerpoint/2010/main" val="1272223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dirty="0"/>
              <a:t> </a:t>
            </a:r>
            <a:r>
              <a:rPr lang="en-US" altLang="en-US" sz="4000" dirty="0"/>
              <a:t/>
            </a:r>
            <a:br>
              <a:rPr lang="en-US" altLang="en-US" sz="4000" dirty="0"/>
            </a:br>
            <a:r>
              <a:rPr lang="en-US" altLang="en-US" sz="4000" dirty="0"/>
              <a:t>Restatement (Second) of Judgments §</a:t>
            </a:r>
            <a:r>
              <a:rPr lang="en-US" altLang="en-US" sz="4000" dirty="0" smtClean="0"/>
              <a:t>28</a:t>
            </a:r>
            <a:br>
              <a:rPr lang="en-US" altLang="en-US" sz="4000" dirty="0" smtClean="0"/>
            </a:br>
            <a:r>
              <a:rPr lang="en-US" altLang="en-US" sz="4000" dirty="0"/>
              <a:t/>
            </a:r>
            <a:br>
              <a:rPr lang="en-US" altLang="en-US" sz="4000" dirty="0"/>
            </a:br>
            <a:r>
              <a:rPr lang="en-US" altLang="en-US" sz="4000" dirty="0"/>
              <a:t>Although an issue is actually litigated and determined by a valid and final judgment, and the determination is essential to the judgment, </a:t>
            </a:r>
            <a:r>
              <a:rPr lang="en-US" altLang="en-US" sz="4000" dirty="0" err="1"/>
              <a:t>relitigation</a:t>
            </a:r>
            <a:r>
              <a:rPr lang="en-US" altLang="en-US" sz="4000" dirty="0"/>
              <a:t> of the issue in a subsequent action between the parties is not precluded in the following circumstances:</a:t>
            </a:r>
            <a:br>
              <a:rPr lang="en-US" altLang="en-US" sz="4000" dirty="0"/>
            </a:br>
            <a:endParaRPr lang="en-US" altLang="en-US" sz="4000" dirty="0"/>
          </a:p>
        </p:txBody>
      </p:sp>
    </p:spTree>
    <p:extLst>
      <p:ext uri="{BB962C8B-B14F-4D97-AF65-F5344CB8AC3E}">
        <p14:creationId xmlns:p14="http://schemas.microsoft.com/office/powerpoint/2010/main" val="2070195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21414" y="100138"/>
            <a:ext cx="11305310" cy="6270172"/>
          </a:xfrm>
        </p:spPr>
        <p:txBody>
          <a:bodyPr>
            <a:normAutofit/>
          </a:bodyPr>
          <a:lstStyle/>
          <a:p>
            <a:r>
              <a:rPr lang="en-US" altLang="en-US" sz="3200" b="1" dirty="0"/>
              <a:t>(1) The party against whom preclusion is sought could not, as a matter of law, have obtained review of the judgment in the initial action; </a:t>
            </a:r>
            <a:r>
              <a:rPr lang="en-US" altLang="en-US" sz="3200" dirty="0" smtClean="0"/>
              <a:t>or</a:t>
            </a:r>
            <a:r>
              <a:rPr lang="en-US" altLang="en-US" sz="3200" dirty="0"/>
              <a:t/>
            </a:r>
            <a:br>
              <a:rPr lang="en-US" altLang="en-US" sz="3200" dirty="0"/>
            </a:br>
            <a:r>
              <a:rPr lang="en-US" sz="3200" dirty="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a:t>
            </a:r>
            <a:r>
              <a:rPr lang="en-US" altLang="en-US" sz="3200" dirty="0"/>
              <a:t/>
            </a:r>
            <a:br>
              <a:rPr lang="en-US" altLang="en-US" sz="3200" dirty="0"/>
            </a:br>
            <a:r>
              <a:rPr lang="en-US" altLang="en-US" sz="3200" b="1" dirty="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939340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47730" y="1131888"/>
            <a:ext cx="11500833" cy="4654550"/>
          </a:xfrm>
        </p:spPr>
        <p:txBody>
          <a:bodyPr>
            <a:noAutofit/>
          </a:bodyPr>
          <a:lstStyle/>
          <a:p>
            <a:pPr algn="l" eaLnBrk="1" hangingPunct="1"/>
            <a:r>
              <a:rPr lang="en-US" altLang="en-US" sz="3200" b="1" dirty="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r>
              <a:rPr lang="en-US" altLang="en-US" sz="3200" dirty="0"/>
              <a:t/>
            </a:r>
            <a:br>
              <a:rPr lang="en-US" altLang="en-US" sz="3200" dirty="0"/>
            </a:br>
            <a:r>
              <a:rPr lang="en-US" altLang="en-US" sz="3200" b="1" dirty="0"/>
              <a:t>(5) There is a clear and convincing need for a new determination of the issue (a) because of the potential adverse impact of the determination on the public interest or the interests of persons not themselves parties in the initial action</a:t>
            </a:r>
            <a:r>
              <a:rPr lang="en-US" altLang="en-US" sz="3200" dirty="0"/>
              <a:t>,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37841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smtClean="0"/>
              <a:t>issue preclusion</a:t>
            </a:r>
          </a:p>
        </p:txBody>
      </p:sp>
    </p:spTree>
    <p:extLst>
      <p:ext uri="{BB962C8B-B14F-4D97-AF65-F5344CB8AC3E}">
        <p14:creationId xmlns:p14="http://schemas.microsoft.com/office/powerpoint/2010/main" val="303990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0010" y="1079500"/>
            <a:ext cx="10148291" cy="4921250"/>
          </a:xfrm>
        </p:spPr>
        <p:txBody>
          <a:bodyPr>
            <a:normAutofit fontScale="90000"/>
          </a:bodyPr>
          <a:lstStyle/>
          <a:p>
            <a:pPr algn="l" eaLnBrk="1" hangingPunct="1"/>
            <a:r>
              <a:rPr lang="en-US" altLang="en-US" sz="3600" dirty="0"/>
              <a:t>- P sues D for negligence</a:t>
            </a:r>
            <a:br>
              <a:rPr lang="en-US" altLang="en-US" sz="3600" dirty="0"/>
            </a:br>
            <a:r>
              <a:rPr lang="en-US" altLang="en-US" sz="3600" dirty="0"/>
              <a:t>- P was also negligent</a:t>
            </a:r>
            <a:br>
              <a:rPr lang="en-US" altLang="en-US" sz="3600" dirty="0"/>
            </a:br>
            <a:r>
              <a:rPr lang="en-US" altLang="en-US" sz="3600" dirty="0"/>
              <a:t>- It is held that P is barred due to contributory negligence </a:t>
            </a:r>
            <a:r>
              <a:rPr lang="en-US" altLang="en-US" sz="3600" dirty="0" smtClean="0"/>
              <a:t>(the doctrine of comparative </a:t>
            </a:r>
            <a:r>
              <a:rPr lang="en-US" altLang="en-US" sz="3600" dirty="0"/>
              <a:t>fault is rejected)</a:t>
            </a:r>
            <a:br>
              <a:rPr lang="en-US" altLang="en-US" sz="3600" dirty="0"/>
            </a:br>
            <a:r>
              <a:rPr lang="en-US" altLang="en-US" sz="3600" dirty="0"/>
              <a:t>- P and D get into another accident</a:t>
            </a:r>
            <a:br>
              <a:rPr lang="en-US" altLang="en-US" sz="3600" dirty="0"/>
            </a:br>
            <a:r>
              <a:rPr lang="en-US" altLang="en-US" sz="3600" dirty="0"/>
              <a:t>- P sues D for negligence</a:t>
            </a:r>
            <a:br>
              <a:rPr lang="en-US" altLang="en-US" sz="3600" dirty="0"/>
            </a:br>
            <a:r>
              <a:rPr lang="en-US" altLang="en-US" sz="3600" dirty="0"/>
              <a:t>- P was also negligent </a:t>
            </a:r>
            <a:br>
              <a:rPr lang="en-US" altLang="en-US" sz="3600" dirty="0"/>
            </a:br>
            <a:r>
              <a:rPr lang="en-US" altLang="en-US" sz="3600" dirty="0"/>
              <a:t>- Is P precluded to </a:t>
            </a:r>
            <a:r>
              <a:rPr lang="en-US" altLang="en-US" sz="3600" dirty="0" err="1"/>
              <a:t>relitigate</a:t>
            </a:r>
            <a:r>
              <a:rPr lang="en-US" altLang="en-US" sz="3600" dirty="0"/>
              <a:t> whether P is barred by contributory negligence or comparative fault applies?</a:t>
            </a:r>
            <a:br>
              <a:rPr lang="en-US" altLang="en-US" sz="3600" dirty="0"/>
            </a:br>
            <a:endParaRPr lang="en-US" altLang="en-US" sz="3600" dirty="0"/>
          </a:p>
        </p:txBody>
      </p:sp>
    </p:spTree>
    <p:extLst>
      <p:ext uri="{BB962C8B-B14F-4D97-AF65-F5344CB8AC3E}">
        <p14:creationId xmlns:p14="http://schemas.microsoft.com/office/powerpoint/2010/main" val="2846560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2451" y="1100139"/>
            <a:ext cx="8145463" cy="4611687"/>
          </a:xfrm>
        </p:spPr>
        <p:txBody>
          <a:bodyPr/>
          <a:lstStyle/>
          <a:p>
            <a:pPr algn="l" eaLnBrk="1" hangingPunct="1"/>
            <a:r>
              <a:rPr lang="en-US" altLang="en-US" smtClean="0"/>
              <a:t>(2) The issue is one of law and (a) the two actions involve claims that are substantially unrelated</a:t>
            </a:r>
          </a:p>
        </p:txBody>
      </p:sp>
    </p:spTree>
    <p:extLst>
      <p:ext uri="{BB962C8B-B14F-4D97-AF65-F5344CB8AC3E}">
        <p14:creationId xmlns:p14="http://schemas.microsoft.com/office/powerpoint/2010/main" val="3792477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1063626"/>
            <a:ext cx="11961341" cy="4651375"/>
          </a:xfrm>
        </p:spPr>
        <p:txBody>
          <a:bodyPr>
            <a:normAutofit fontScale="90000"/>
          </a:bodyPr>
          <a:lstStyle/>
          <a:p>
            <a:pPr algn="l" eaLnBrk="1" hangingPunct="1"/>
            <a:r>
              <a:rPr lang="en-US" altLang="en-US" sz="4000" dirty="0"/>
              <a:t>- Business A sues </a:t>
            </a:r>
            <a:r>
              <a:rPr lang="en-US" altLang="en-US" sz="4000" dirty="0" smtClean="0"/>
              <a:t>gov’t</a:t>
            </a:r>
            <a:br>
              <a:rPr lang="en-US" altLang="en-US" sz="4000" dirty="0" smtClean="0"/>
            </a:br>
            <a:r>
              <a:rPr lang="en-US" altLang="en-US" sz="4000" dirty="0" smtClean="0"/>
              <a:t/>
            </a:r>
            <a:br>
              <a:rPr lang="en-US" altLang="en-US" sz="4000" dirty="0" smtClean="0"/>
            </a:br>
            <a:r>
              <a:rPr lang="en-US" altLang="en-US" sz="4000" dirty="0" smtClean="0"/>
              <a:t>- the </a:t>
            </a:r>
            <a:r>
              <a:rPr lang="en-US" altLang="en-US" sz="4000" dirty="0"/>
              <a:t>S.D.N.Y. determines that the widgets it imports do not have to have an import </a:t>
            </a:r>
            <a:r>
              <a:rPr lang="en-US" altLang="en-US" sz="4000" dirty="0" smtClean="0"/>
              <a:t>duty</a:t>
            </a:r>
            <a:r>
              <a:rPr lang="en-US" altLang="en-US" sz="4000" dirty="0"/>
              <a:t/>
            </a:r>
            <a:br>
              <a:rPr lang="en-US" altLang="en-US" sz="4000" dirty="0"/>
            </a:br>
            <a:r>
              <a:rPr lang="en-US" altLang="en-US" sz="4000" dirty="0"/>
              <a:t/>
            </a:r>
            <a:br>
              <a:rPr lang="en-US" altLang="en-US" sz="4000" dirty="0"/>
            </a:br>
            <a:r>
              <a:rPr lang="en-US" altLang="en-US" sz="4000" dirty="0"/>
              <a:t>- B</a:t>
            </a:r>
            <a:r>
              <a:rPr lang="en-US" altLang="en-US" sz="4000" dirty="0" smtClean="0"/>
              <a:t>usiness </a:t>
            </a:r>
            <a:r>
              <a:rPr lang="en-US" altLang="en-US" sz="4000" dirty="0"/>
              <a:t>B sues </a:t>
            </a:r>
            <a:r>
              <a:rPr lang="en-US" altLang="en-US" sz="4000" dirty="0" smtClean="0"/>
              <a:t>gov’t</a:t>
            </a:r>
            <a:br>
              <a:rPr lang="en-US" altLang="en-US" sz="4000" dirty="0" smtClean="0"/>
            </a:br>
            <a:r>
              <a:rPr lang="en-US" altLang="en-US" sz="4000" dirty="0"/>
              <a:t/>
            </a:r>
            <a:br>
              <a:rPr lang="en-US" altLang="en-US" sz="4000" dirty="0"/>
            </a:br>
            <a:r>
              <a:rPr lang="en-US" altLang="en-US" sz="4000" dirty="0" smtClean="0"/>
              <a:t>- the </a:t>
            </a:r>
            <a:r>
              <a:rPr lang="en-US" altLang="en-US" sz="4000" dirty="0"/>
              <a:t>N.D. Ca. determines that the same type of widgets have an import </a:t>
            </a:r>
            <a:r>
              <a:rPr lang="en-US" altLang="en-US" sz="4000" dirty="0" smtClean="0"/>
              <a:t>duty</a:t>
            </a:r>
            <a:r>
              <a:rPr lang="en-US" altLang="en-US" sz="4000" dirty="0"/>
              <a:t/>
            </a:r>
            <a:br>
              <a:rPr lang="en-US" altLang="en-US" sz="4000" dirty="0"/>
            </a:br>
            <a:r>
              <a:rPr lang="en-US" altLang="en-US" sz="4000" dirty="0"/>
              <a:t/>
            </a:r>
            <a:br>
              <a:rPr lang="en-US" altLang="en-US" sz="4000" dirty="0"/>
            </a:br>
            <a:r>
              <a:rPr lang="en-US" altLang="en-US" sz="4000" dirty="0"/>
              <a:t>- </a:t>
            </a:r>
            <a:r>
              <a:rPr lang="en-US" altLang="en-US" sz="4000" dirty="0" smtClean="0"/>
              <a:t>subsequently </a:t>
            </a:r>
            <a:r>
              <a:rPr lang="en-US" altLang="en-US" sz="4000" dirty="0"/>
              <a:t>the gov't sues A in the D. Del. to make it pay an import duty going </a:t>
            </a:r>
            <a:r>
              <a:rPr lang="en-US" altLang="en-US" sz="4000" dirty="0" smtClean="0"/>
              <a:t>forward</a:t>
            </a:r>
            <a:br>
              <a:rPr lang="en-US" altLang="en-US" sz="4000" dirty="0" smtClean="0"/>
            </a:br>
            <a:r>
              <a:rPr lang="en-US" altLang="en-US" sz="4000" dirty="0" smtClean="0"/>
              <a:t/>
            </a:r>
            <a:br>
              <a:rPr lang="en-US" altLang="en-US" sz="4000" dirty="0" smtClean="0"/>
            </a:br>
            <a:r>
              <a:rPr lang="en-US" altLang="en-US" sz="4000" dirty="0" smtClean="0"/>
              <a:t>- is </a:t>
            </a:r>
            <a:r>
              <a:rPr lang="en-US" altLang="en-US" sz="4000" dirty="0"/>
              <a:t>the government issue precluded? </a:t>
            </a:r>
          </a:p>
        </p:txBody>
      </p:sp>
    </p:spTree>
    <p:extLst>
      <p:ext uri="{BB962C8B-B14F-4D97-AF65-F5344CB8AC3E}">
        <p14:creationId xmlns:p14="http://schemas.microsoft.com/office/powerpoint/2010/main" val="1287285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1063626"/>
            <a:ext cx="8305800" cy="4651375"/>
          </a:xfrm>
        </p:spPr>
        <p:txBody>
          <a:bodyPr>
            <a:normAutofit fontScale="90000"/>
          </a:bodyPr>
          <a:lstStyle/>
          <a:p>
            <a:pPr algn="l" eaLnBrk="1" hangingPunct="1"/>
            <a:r>
              <a:rPr lang="en-US" altLang="en-US" smtClean="0"/>
              <a:t>(2) The issue is one of law and... (b) a new determination is warranted in order to take account of an intervening change in the applicable legal context or otherwise to avoid inequitable administration of the laws; or</a:t>
            </a:r>
            <a:br>
              <a:rPr lang="en-US" altLang="en-US" smtClean="0"/>
            </a:br>
            <a:endParaRPr lang="en-US" altLang="en-US" smtClean="0"/>
          </a:p>
        </p:txBody>
      </p:sp>
    </p:spTree>
    <p:extLst>
      <p:ext uri="{BB962C8B-B14F-4D97-AF65-F5344CB8AC3E}">
        <p14:creationId xmlns:p14="http://schemas.microsoft.com/office/powerpoint/2010/main" val="3995380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5351" y="123568"/>
            <a:ext cx="11813060" cy="6573794"/>
          </a:xfrm>
        </p:spPr>
        <p:txBody>
          <a:bodyPr/>
          <a:lstStyle/>
          <a:p>
            <a:pPr eaLnBrk="1" hangingPunct="1"/>
            <a:r>
              <a:rPr lang="en-CA" altLang="en-US" dirty="0" smtClean="0"/>
              <a:t>US v. Moser (U.S. 1924)</a:t>
            </a:r>
            <a:br>
              <a:rPr lang="en-CA" altLang="en-US" dirty="0" smtClean="0"/>
            </a:br>
            <a:r>
              <a:rPr lang="en-CA" altLang="en-US" dirty="0"/>
              <a:t/>
            </a:r>
            <a:br>
              <a:rPr lang="en-CA" altLang="en-US" dirty="0"/>
            </a:br>
            <a:r>
              <a:rPr lang="en-CA" altLang="en-US" dirty="0" smtClean="0"/>
              <a:t>- a federal court determined that Moser (who was a cadet the Naval Academy during the Civil War) “served in the Civil War” for the purposes of pension benefits</a:t>
            </a:r>
            <a:br>
              <a:rPr lang="en-CA" altLang="en-US" dirty="0" smtClean="0"/>
            </a:br>
            <a:r>
              <a:rPr lang="en-CA" altLang="en-US" dirty="0" smtClean="0"/>
              <a:t>- </a:t>
            </a:r>
            <a:r>
              <a:rPr lang="en-CA" altLang="en-US" smtClean="0"/>
              <a:t>Jasper then </a:t>
            </a:r>
            <a:r>
              <a:rPr lang="en-CA" altLang="en-US" dirty="0" smtClean="0"/>
              <a:t>sued on the same question and lost by reference to another relevant statute </a:t>
            </a:r>
            <a:br>
              <a:rPr lang="en-CA" altLang="en-US" dirty="0" smtClean="0"/>
            </a:br>
            <a:r>
              <a:rPr lang="en-CA" altLang="en-US" dirty="0" smtClean="0"/>
              <a:t>- U.S. refuses to give Moser his benefits and he sues</a:t>
            </a:r>
            <a:br>
              <a:rPr lang="en-CA" altLang="en-US" dirty="0" smtClean="0"/>
            </a:br>
            <a:r>
              <a:rPr lang="en-CA" altLang="en-US" dirty="0" smtClean="0"/>
              <a:t>- is U.S. issue precluded?</a:t>
            </a:r>
            <a:endParaRPr lang="en-US" altLang="en-US" dirty="0" smtClean="0"/>
          </a:p>
        </p:txBody>
      </p:sp>
    </p:spTree>
    <p:extLst>
      <p:ext uri="{BB962C8B-B14F-4D97-AF65-F5344CB8AC3E}">
        <p14:creationId xmlns:p14="http://schemas.microsoft.com/office/powerpoint/2010/main" val="1266057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5600" y="1063626"/>
            <a:ext cx="6286500" cy="4651375"/>
          </a:xfrm>
        </p:spPr>
        <p:txBody>
          <a:bodyPr/>
          <a:lstStyle/>
          <a:p>
            <a:pPr eaLnBrk="1" hangingPunct="1"/>
            <a:r>
              <a:rPr lang="en-US" altLang="en-US" smtClean="0"/>
              <a:t>issue preclusion used to require</a:t>
            </a:r>
            <a:br>
              <a:rPr lang="en-US" altLang="en-US" smtClean="0"/>
            </a:br>
            <a:r>
              <a:rPr lang="en-US" altLang="en-US" smtClean="0"/>
              <a:t/>
            </a:r>
            <a:br>
              <a:rPr lang="en-US" altLang="en-US" smtClean="0"/>
            </a:br>
            <a:r>
              <a:rPr lang="en-US" altLang="en-US" smtClean="0"/>
              <a:t>mutuality</a:t>
            </a:r>
          </a:p>
        </p:txBody>
      </p:sp>
    </p:spTree>
    <p:extLst>
      <p:ext uri="{BB962C8B-B14F-4D97-AF65-F5344CB8AC3E}">
        <p14:creationId xmlns:p14="http://schemas.microsoft.com/office/powerpoint/2010/main" val="186567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73132" y="106878"/>
            <a:ext cx="11792197" cy="6472052"/>
          </a:xfrm>
        </p:spPr>
        <p:txBody>
          <a:bodyPr>
            <a:normAutofit fontScale="90000"/>
          </a:bodyPr>
          <a:lstStyle/>
          <a:p>
            <a:pPr algn="l" eaLnBrk="1" hangingPunct="1"/>
            <a:r>
              <a:rPr lang="en-CA" altLang="en-US" dirty="0" smtClean="0"/>
              <a:t>- P, D, and X got into an accident</a:t>
            </a:r>
            <a:br>
              <a:rPr lang="en-CA" altLang="en-US" dirty="0" smtClean="0"/>
            </a:br>
            <a:r>
              <a:rPr lang="en-US" altLang="en-US" b="1" dirty="0" smtClean="0"/>
              <a:t/>
            </a:r>
            <a:br>
              <a:rPr lang="en-US" altLang="en-US" b="1" dirty="0" smtClean="0"/>
            </a:br>
            <a:r>
              <a:rPr lang="en-US" altLang="en-US" b="1" dirty="0" smtClean="0"/>
              <a:t>- </a:t>
            </a:r>
            <a:r>
              <a:rPr lang="en-CA" altLang="en-US" dirty="0" smtClean="0"/>
              <a:t>P sues D for negligence</a:t>
            </a:r>
            <a:br>
              <a:rPr lang="en-CA" altLang="en-US" dirty="0" smtClean="0"/>
            </a:br>
            <a:r>
              <a:rPr lang="en-CA" altLang="en-US" dirty="0" smtClean="0"/>
              <a:t/>
            </a:r>
            <a:br>
              <a:rPr lang="en-CA" altLang="en-US" dirty="0" smtClean="0"/>
            </a:br>
            <a:r>
              <a:rPr lang="en-CA" altLang="en-US" dirty="0" smtClean="0"/>
              <a:t>- it is determined that P was contributorily negligent</a:t>
            </a:r>
            <a:br>
              <a:rPr lang="en-CA" altLang="en-US" dirty="0" smtClean="0"/>
            </a:br>
            <a:r>
              <a:rPr lang="en-US" altLang="en-US" b="1" dirty="0" smtClean="0"/>
              <a:t/>
            </a:r>
            <a:br>
              <a:rPr lang="en-US" altLang="en-US" b="1" dirty="0" smtClean="0"/>
            </a:br>
            <a:r>
              <a:rPr lang="en-US" altLang="en-US" b="1" dirty="0" smtClean="0"/>
              <a:t>- </a:t>
            </a:r>
            <a:r>
              <a:rPr lang="en-CA" altLang="en-US" dirty="0" smtClean="0"/>
              <a:t>P then sues X for negligence</a:t>
            </a:r>
            <a:br>
              <a:rPr lang="en-CA" altLang="en-US" dirty="0" smtClean="0"/>
            </a:br>
            <a:r>
              <a:rPr lang="en-CA" altLang="en-US" dirty="0" smtClean="0"/>
              <a:t/>
            </a:r>
            <a:br>
              <a:rPr lang="en-CA" altLang="en-US" dirty="0" smtClean="0"/>
            </a:br>
            <a:r>
              <a:rPr lang="en-CA" altLang="en-US" dirty="0" smtClean="0"/>
              <a:t>- can X issue preclude P concerning his contributory negligence?</a:t>
            </a:r>
            <a:endParaRPr lang="en-US" altLang="en-US" dirty="0" smtClean="0"/>
          </a:p>
        </p:txBody>
      </p:sp>
    </p:spTree>
    <p:extLst>
      <p:ext uri="{BB962C8B-B14F-4D97-AF65-F5344CB8AC3E}">
        <p14:creationId xmlns:p14="http://schemas.microsoft.com/office/powerpoint/2010/main" val="318402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37506" y="274638"/>
            <a:ext cx="9973294" cy="6278562"/>
          </a:xfrm>
        </p:spPr>
        <p:txBody>
          <a:bodyPr/>
          <a:lstStyle/>
          <a:p>
            <a:pPr algn="l"/>
            <a:r>
              <a:rPr lang="en-CA" altLang="en-US" dirty="0"/>
              <a:t>a</a:t>
            </a:r>
            <a:r>
              <a:rPr lang="en-CA" altLang="en-US" dirty="0" smtClean="0"/>
              <a:t>ssume…</a:t>
            </a:r>
            <a:br>
              <a:rPr lang="en-CA" altLang="en-US" dirty="0" smtClean="0"/>
            </a:br>
            <a:r>
              <a:rPr lang="en-CA" altLang="en-US" dirty="0" smtClean="0"/>
              <a:t>- it had been determined that P was </a:t>
            </a:r>
            <a:r>
              <a:rPr lang="en-CA" altLang="en-US" i="1" dirty="0" smtClean="0"/>
              <a:t>not</a:t>
            </a:r>
            <a:r>
              <a:rPr lang="en-CA" altLang="en-US" dirty="0" smtClean="0"/>
              <a:t> contributorily negligent</a:t>
            </a:r>
            <a:r>
              <a:rPr lang="en-US" altLang="en-US" b="1" dirty="0" smtClean="0"/>
              <a:t/>
            </a:r>
            <a:br>
              <a:rPr lang="en-US" altLang="en-US" b="1" dirty="0" smtClean="0"/>
            </a:br>
            <a:r>
              <a:rPr lang="en-US" altLang="en-US" b="1" dirty="0" smtClean="0"/>
              <a:t>- </a:t>
            </a:r>
            <a:r>
              <a:rPr lang="en-CA" altLang="en-US" dirty="0" smtClean="0"/>
              <a:t>P then sues X for negligence</a:t>
            </a:r>
            <a:br>
              <a:rPr lang="en-CA" altLang="en-US" dirty="0" smtClean="0"/>
            </a:br>
            <a:r>
              <a:rPr lang="en-CA" altLang="en-US" dirty="0" smtClean="0"/>
              <a:t>- P clearly cannot issue preclude X from </a:t>
            </a:r>
            <a:r>
              <a:rPr lang="en-CA" altLang="en-US" dirty="0" err="1" smtClean="0"/>
              <a:t>relitigating</a:t>
            </a:r>
            <a:r>
              <a:rPr lang="en-CA" altLang="en-US" dirty="0" smtClean="0"/>
              <a:t> P’s contributory negligence</a:t>
            </a:r>
            <a:br>
              <a:rPr lang="en-CA" altLang="en-US" dirty="0" smtClean="0"/>
            </a:br>
            <a:r>
              <a:rPr lang="en-CA" altLang="en-US" dirty="0" smtClean="0"/>
              <a:t>- SO, under mutuality rule, X cannot issue preclude P concerning his contributory negligence</a:t>
            </a:r>
            <a:endParaRPr lang="en-US" altLang="en-US" dirty="0" smtClean="0"/>
          </a:p>
        </p:txBody>
      </p:sp>
    </p:spTree>
    <p:extLst>
      <p:ext uri="{BB962C8B-B14F-4D97-AF65-F5344CB8AC3E}">
        <p14:creationId xmlns:p14="http://schemas.microsoft.com/office/powerpoint/2010/main" val="2010346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5928797"/>
          </a:xfrm>
        </p:spPr>
        <p:txBody>
          <a:bodyPr/>
          <a:lstStyle/>
          <a:p>
            <a:r>
              <a:rPr lang="en-US" dirty="0" smtClean="0"/>
              <a:t>Ohio</a:t>
            </a:r>
            <a:br>
              <a:rPr lang="en-US" dirty="0" smtClean="0"/>
            </a:br>
            <a:r>
              <a:rPr lang="en-US" dirty="0" smtClean="0"/>
              <a:t>Georgia </a:t>
            </a:r>
            <a:br>
              <a:rPr lang="en-US" dirty="0" smtClean="0"/>
            </a:br>
            <a:r>
              <a:rPr lang="en-US" dirty="0" smtClean="0"/>
              <a:t>still have the mutuality requirement</a:t>
            </a:r>
            <a:br>
              <a:rPr lang="en-US" dirty="0" smtClean="0"/>
            </a:br>
            <a:r>
              <a:rPr lang="en-US" dirty="0"/>
              <a:t/>
            </a:r>
            <a:br>
              <a:rPr lang="en-US" dirty="0"/>
            </a:br>
            <a:r>
              <a:rPr lang="en-US" dirty="0" smtClean="0"/>
              <a:t>except</a:t>
            </a:r>
            <a:r>
              <a:rPr lang="mr-IN" dirty="0" smtClean="0"/>
              <a:t>…</a:t>
            </a:r>
            <a:endParaRPr lang="en-US" dirty="0"/>
          </a:p>
        </p:txBody>
      </p:sp>
    </p:spTree>
    <p:extLst>
      <p:ext uri="{BB962C8B-B14F-4D97-AF65-F5344CB8AC3E}">
        <p14:creationId xmlns:p14="http://schemas.microsoft.com/office/powerpoint/2010/main" val="1781053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4379" y="106878"/>
            <a:ext cx="12037621" cy="6531428"/>
          </a:xfrm>
        </p:spPr>
        <p:txBody>
          <a:bodyPr>
            <a:normAutofit fontScale="90000"/>
          </a:bodyPr>
          <a:lstStyle/>
          <a:p>
            <a:pPr algn="l" eaLnBrk="1" hangingPunct="1"/>
            <a:r>
              <a:rPr lang="en-US" altLang="en-US" sz="4000" dirty="0"/>
              <a:t/>
            </a:r>
            <a:br>
              <a:rPr lang="en-US" altLang="en-US" sz="4000" dirty="0"/>
            </a:br>
            <a:r>
              <a:rPr lang="en-US" altLang="en-US" sz="4000" dirty="0"/>
              <a:t>- P sues employee for battery as a result of a scuffle when the employee tried to stop P from </a:t>
            </a:r>
            <a:r>
              <a:rPr lang="en-US" altLang="en-US" sz="4000" dirty="0" smtClean="0"/>
              <a:t>shoplifting</a:t>
            </a:r>
            <a:br>
              <a:rPr lang="en-US" altLang="en-US" sz="4000" dirty="0" smtClean="0"/>
            </a:br>
            <a:r>
              <a:rPr lang="en-US" altLang="en-US" sz="4000" dirty="0"/>
              <a:t/>
            </a:r>
            <a:br>
              <a:rPr lang="en-US" altLang="en-US" sz="4000" dirty="0"/>
            </a:br>
            <a:r>
              <a:rPr lang="en-US" altLang="en-US" sz="4000" dirty="0"/>
              <a:t>- </a:t>
            </a:r>
            <a:r>
              <a:rPr lang="en-US" altLang="en-US" sz="4000" dirty="0" smtClean="0"/>
              <a:t>employee wins</a:t>
            </a:r>
            <a:br>
              <a:rPr lang="en-US" altLang="en-US" sz="4000" dirty="0" smtClean="0"/>
            </a:br>
            <a:r>
              <a:rPr lang="en-US" altLang="en-US" sz="4000" dirty="0"/>
              <a:t/>
            </a:r>
            <a:br>
              <a:rPr lang="en-US" altLang="en-US" sz="4000" dirty="0"/>
            </a:br>
            <a:r>
              <a:rPr lang="en-US" altLang="en-US" sz="4000" dirty="0"/>
              <a:t>- P then sues the employer on a theory of </a:t>
            </a:r>
            <a:r>
              <a:rPr lang="en-US" altLang="en-US" sz="4000" dirty="0" err="1"/>
              <a:t>respondeat</a:t>
            </a:r>
            <a:r>
              <a:rPr lang="en-US" altLang="en-US" sz="4000" dirty="0"/>
              <a:t> </a:t>
            </a:r>
            <a:r>
              <a:rPr lang="en-US" altLang="en-US" sz="4000" dirty="0" smtClean="0"/>
              <a:t>superior</a:t>
            </a:r>
            <a:br>
              <a:rPr lang="en-US" altLang="en-US" sz="4000" dirty="0" smtClean="0"/>
            </a:br>
            <a:r>
              <a:rPr lang="en-US" altLang="en-US" sz="4000" dirty="0"/>
              <a:t/>
            </a:r>
            <a:br>
              <a:rPr lang="en-US" altLang="en-US" sz="4000" dirty="0"/>
            </a:br>
            <a:r>
              <a:rPr lang="en-US" altLang="en-US" sz="4000" dirty="0"/>
              <a:t>- </a:t>
            </a:r>
            <a:r>
              <a:rPr lang="en-US" altLang="en-US" sz="4000" dirty="0" smtClean="0"/>
              <a:t>what </a:t>
            </a:r>
            <a:r>
              <a:rPr lang="en-US" altLang="en-US" sz="4000" dirty="0"/>
              <a:t>happens if the employer cannot take advantage of </a:t>
            </a:r>
            <a:r>
              <a:rPr lang="en-US" altLang="en-US" sz="4000" dirty="0" err="1"/>
              <a:t>nonmutual</a:t>
            </a:r>
            <a:r>
              <a:rPr lang="en-US" altLang="en-US" sz="4000" dirty="0"/>
              <a:t> issue preclusion and so P could win against the employer?</a:t>
            </a:r>
            <a:br>
              <a:rPr lang="en-US" altLang="en-US" sz="4000" dirty="0"/>
            </a:br>
            <a:endParaRPr lang="en-US" altLang="en-US" sz="4000" dirty="0"/>
          </a:p>
        </p:txBody>
      </p:sp>
    </p:spTree>
    <p:extLst>
      <p:ext uri="{BB962C8B-B14F-4D97-AF65-F5344CB8AC3E}">
        <p14:creationId xmlns:p14="http://schemas.microsoft.com/office/powerpoint/2010/main" val="186155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a:t>
            </a:r>
            <a:r>
              <a:rPr lang="en-CA" altLang="en-US" dirty="0" smtClean="0"/>
              <a:t>f in an earlier case an issue was </a:t>
            </a:r>
            <a:br>
              <a:rPr lang="en-CA" altLang="en-US" dirty="0" smtClean="0"/>
            </a:br>
            <a:r>
              <a:rPr lang="en-CA" altLang="en-US" dirty="0" smtClean="0"/>
              <a:t/>
            </a:r>
            <a:br>
              <a:rPr lang="en-CA" altLang="en-US" dirty="0" smtClean="0"/>
            </a:br>
            <a:r>
              <a:rPr lang="en-CA" altLang="en-US" dirty="0" smtClean="0"/>
              <a:t>- actually litigated and decided</a:t>
            </a:r>
            <a:br>
              <a:rPr lang="en-CA" altLang="en-US" dirty="0" smtClean="0"/>
            </a:br>
            <a:r>
              <a:rPr lang="en-US" altLang="en-US" dirty="0" smtClean="0"/>
              <a:t/>
            </a:r>
            <a:br>
              <a:rPr lang="en-US" altLang="en-US" dirty="0" smtClean="0"/>
            </a:br>
            <a:r>
              <a:rPr lang="en-US" altLang="en-US" dirty="0" smtClean="0"/>
              <a:t>- </a:t>
            </a:r>
            <a:r>
              <a:rPr lang="en-CA" altLang="en-US" dirty="0" smtClean="0"/>
              <a:t>litigated fairly and fully</a:t>
            </a:r>
            <a:br>
              <a:rPr lang="en-CA" altLang="en-US" dirty="0" smtClean="0"/>
            </a:br>
            <a:r>
              <a:rPr lang="en-US" altLang="en-US" dirty="0" smtClean="0"/>
              <a:t/>
            </a:r>
            <a:br>
              <a:rPr lang="en-US" altLang="en-US" dirty="0" smtClean="0"/>
            </a:br>
            <a:r>
              <a:rPr lang="en-US" altLang="en-US" dirty="0" smtClean="0"/>
              <a:t>- </a:t>
            </a:r>
            <a:r>
              <a:rPr lang="en-CA" altLang="en-US" dirty="0" smtClean="0"/>
              <a:t>and essential to the decision</a:t>
            </a:r>
            <a:br>
              <a:rPr lang="en-CA" altLang="en-US" dirty="0" smtClean="0"/>
            </a:br>
            <a:r>
              <a:rPr lang="en-US" altLang="en-US" dirty="0" smtClean="0"/>
              <a:t/>
            </a:r>
            <a:br>
              <a:rPr lang="en-US" altLang="en-US" dirty="0" smtClean="0"/>
            </a:br>
            <a:r>
              <a:rPr lang="en-CA" altLang="en-US" dirty="0" smtClean="0"/>
              <a:t>then the earlier determination of the issue precludes </a:t>
            </a:r>
            <a:r>
              <a:rPr lang="en-CA" altLang="en-US" dirty="0" err="1" smtClean="0"/>
              <a:t>relitigation</a:t>
            </a:r>
            <a:r>
              <a:rPr lang="en-CA" altLang="en-US" dirty="0" smtClean="0"/>
              <a:t> of the same issue by someone who was a party (or in </a:t>
            </a:r>
            <a:r>
              <a:rPr lang="en-CA" altLang="en-US" dirty="0" err="1" smtClean="0"/>
              <a:t>privity</a:t>
            </a:r>
            <a:r>
              <a:rPr lang="en-CA" altLang="en-US" dirty="0" smtClean="0"/>
              <a:t> with a party) in the earlier litigation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2852229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65125"/>
            <a:ext cx="10902538" cy="6166304"/>
          </a:xfrm>
        </p:spPr>
        <p:txBody>
          <a:bodyPr/>
          <a:lstStyle/>
          <a:p>
            <a:r>
              <a:rPr lang="en-US" dirty="0" smtClean="0"/>
              <a:t>Virginia (and some other states)</a:t>
            </a:r>
            <a:r>
              <a:rPr lang="mr-IN" dirty="0" smtClean="0"/>
              <a:t>…</a:t>
            </a:r>
            <a:r>
              <a:rPr lang="en-US" dirty="0" smtClean="0"/>
              <a:t/>
            </a:r>
            <a:br>
              <a:rPr lang="en-US" dirty="0" smtClean="0"/>
            </a:br>
            <a:r>
              <a:rPr lang="en-US" dirty="0" smtClean="0"/>
              <a:t/>
            </a:r>
            <a:br>
              <a:rPr lang="en-US" dirty="0" smtClean="0"/>
            </a:br>
            <a:r>
              <a:rPr lang="en-US" dirty="0" smtClean="0"/>
              <a:t>allow </a:t>
            </a:r>
            <a:r>
              <a:rPr lang="en-US" dirty="0"/>
              <a:t>o</a:t>
            </a:r>
            <a:r>
              <a:rPr lang="en-US" dirty="0" smtClean="0"/>
              <a:t>nly </a:t>
            </a:r>
            <a:r>
              <a:rPr lang="en-US" i="1" dirty="0" smtClean="0"/>
              <a:t>defensive</a:t>
            </a:r>
            <a:r>
              <a:rPr lang="en-US" dirty="0" smtClean="0"/>
              <a:t> </a:t>
            </a:r>
            <a:r>
              <a:rPr lang="en-US" dirty="0" err="1" smtClean="0"/>
              <a:t>nonmutual</a:t>
            </a:r>
            <a:r>
              <a:rPr lang="en-US" dirty="0" smtClean="0"/>
              <a:t> issue preclusion</a:t>
            </a:r>
            <a:endParaRPr lang="en-US" dirty="0"/>
          </a:p>
        </p:txBody>
      </p:sp>
    </p:spTree>
    <p:extLst>
      <p:ext uri="{BB962C8B-B14F-4D97-AF65-F5344CB8AC3E}">
        <p14:creationId xmlns:p14="http://schemas.microsoft.com/office/powerpoint/2010/main" val="1153225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0" y="1063626"/>
            <a:ext cx="8763000" cy="4765675"/>
          </a:xfrm>
        </p:spPr>
        <p:txBody>
          <a:bodyPr>
            <a:normAutofit/>
          </a:bodyPr>
          <a:lstStyle/>
          <a:p>
            <a:pPr algn="l" eaLnBrk="1" hangingPunct="1"/>
            <a:r>
              <a:rPr lang="en-US" altLang="en-US" dirty="0"/>
              <a:t>defensive </a:t>
            </a:r>
            <a:br>
              <a:rPr lang="en-US" altLang="en-US" dirty="0"/>
            </a:br>
            <a:r>
              <a:rPr lang="en-US" altLang="en-US" dirty="0"/>
              <a:t/>
            </a:r>
            <a:br>
              <a:rPr lang="en-US" altLang="en-US" dirty="0"/>
            </a:br>
            <a:r>
              <a:rPr lang="en-US" altLang="en-US" dirty="0"/>
              <a:t>- </a:t>
            </a:r>
            <a:r>
              <a:rPr lang="en-US" altLang="en-US" dirty="0" smtClean="0"/>
              <a:t>defendant </a:t>
            </a:r>
            <a:r>
              <a:rPr lang="en-US" altLang="en-US" dirty="0"/>
              <a:t>in second suit </a:t>
            </a:r>
            <a:r>
              <a:rPr lang="en-US" altLang="en-US" dirty="0" smtClean="0"/>
              <a:t>was not a party in first suit and uses </a:t>
            </a:r>
            <a:r>
              <a:rPr lang="en-US" altLang="en-US" dirty="0" err="1" smtClean="0"/>
              <a:t>nonmutual</a:t>
            </a:r>
            <a:r>
              <a:rPr lang="en-US" altLang="en-US" dirty="0" smtClean="0"/>
              <a:t> </a:t>
            </a:r>
            <a:r>
              <a:rPr lang="en-US" altLang="en-US" dirty="0"/>
              <a:t>issue preclusion as a </a:t>
            </a:r>
            <a:r>
              <a:rPr lang="en-US" altLang="en-US" dirty="0" smtClean="0"/>
              <a:t>shield</a:t>
            </a:r>
            <a:endParaRPr lang="en-US" altLang="en-US" dirty="0"/>
          </a:p>
        </p:txBody>
      </p:sp>
    </p:spTree>
    <p:extLst>
      <p:ext uri="{BB962C8B-B14F-4D97-AF65-F5344CB8AC3E}">
        <p14:creationId xmlns:p14="http://schemas.microsoft.com/office/powerpoint/2010/main" val="1168951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6" y="365124"/>
            <a:ext cx="11116294" cy="6249431"/>
          </a:xfrm>
        </p:spPr>
        <p:txBody>
          <a:bodyPr>
            <a:normAutofit/>
          </a:bodyPr>
          <a:lstStyle/>
          <a:p>
            <a:r>
              <a:rPr lang="en-US" dirty="0" smtClean="0"/>
              <a:t>Blonder-Tongue Labs (US 1971)</a:t>
            </a:r>
            <a:br>
              <a:rPr lang="en-US" dirty="0" smtClean="0"/>
            </a:br>
            <a:r>
              <a:rPr lang="en-US" dirty="0"/>
              <a:t/>
            </a:r>
            <a:br>
              <a:rPr lang="en-US" dirty="0"/>
            </a:br>
            <a:r>
              <a:rPr lang="en-US" dirty="0" smtClean="0"/>
              <a:t>Univ. of Illinois Foundation first sues </a:t>
            </a:r>
            <a:r>
              <a:rPr lang="en-US" dirty="0" err="1" smtClean="0"/>
              <a:t>Winegard</a:t>
            </a:r>
            <a:r>
              <a:rPr lang="en-US" dirty="0" smtClean="0"/>
              <a:t> Co. concerning patent infringement</a:t>
            </a:r>
            <a:br>
              <a:rPr lang="en-US" dirty="0" smtClean="0"/>
            </a:br>
            <a:r>
              <a:rPr lang="en-US" dirty="0" smtClean="0"/>
              <a:t/>
            </a:r>
            <a:br>
              <a:rPr lang="en-US" dirty="0" smtClean="0"/>
            </a:br>
            <a:r>
              <a:rPr lang="en-US" dirty="0" smtClean="0"/>
              <a:t>- U. of Ill. lost (patent invalid)</a:t>
            </a:r>
            <a:br>
              <a:rPr lang="en-US" dirty="0" smtClean="0"/>
            </a:br>
            <a:r>
              <a:rPr lang="en-US" dirty="0" smtClean="0"/>
              <a:t/>
            </a:r>
            <a:br>
              <a:rPr lang="en-US" dirty="0" smtClean="0"/>
            </a:br>
            <a:r>
              <a:rPr lang="en-US" dirty="0" smtClean="0"/>
              <a:t>- U. of Ill. then sues B-T concerning infringement of same patent</a:t>
            </a:r>
            <a:endParaRPr lang="en-US" dirty="0"/>
          </a:p>
        </p:txBody>
      </p:sp>
    </p:spTree>
    <p:extLst>
      <p:ext uri="{BB962C8B-B14F-4D97-AF65-F5344CB8AC3E}">
        <p14:creationId xmlns:p14="http://schemas.microsoft.com/office/powerpoint/2010/main" val="2069175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15686" y="228600"/>
            <a:ext cx="10047514" cy="5429251"/>
          </a:xfrm>
        </p:spPr>
        <p:txBody>
          <a:bodyPr>
            <a:normAutofit/>
          </a:bodyPr>
          <a:lstStyle/>
          <a:p>
            <a:pPr eaLnBrk="1" hangingPunct="1"/>
            <a:r>
              <a:rPr lang="en-US" altLang="en-US" dirty="0"/>
              <a:t>f</a:t>
            </a:r>
            <a:r>
              <a:rPr lang="en-US" altLang="en-US" dirty="0" smtClean="0"/>
              <a:t>ederal and some states also allow </a:t>
            </a:r>
            <a:r>
              <a:rPr lang="en-US" altLang="en-US" i="1" dirty="0" smtClean="0"/>
              <a:t>offensive</a:t>
            </a:r>
            <a:r>
              <a:rPr lang="en-US" altLang="en-US" dirty="0" smtClean="0"/>
              <a:t> </a:t>
            </a:r>
            <a:r>
              <a:rPr lang="en-US" altLang="en-US" dirty="0" err="1" smtClean="0"/>
              <a:t>nonmutual</a:t>
            </a:r>
            <a:r>
              <a:rPr lang="en-US" altLang="en-US" dirty="0" smtClean="0"/>
              <a:t> issue preclusion under certain circumstances</a:t>
            </a:r>
            <a:r>
              <a:rPr lang="en-US" altLang="en-US" dirty="0"/>
              <a:t/>
            </a:r>
            <a:br>
              <a:rPr lang="en-US" altLang="en-US" dirty="0"/>
            </a:br>
            <a:r>
              <a:rPr lang="en-US" altLang="en-US" dirty="0"/>
              <a:t/>
            </a:r>
            <a:br>
              <a:rPr lang="en-US" altLang="en-US" dirty="0"/>
            </a:br>
            <a:r>
              <a:rPr lang="en-US" altLang="en-US" dirty="0"/>
              <a:t>plaintiff in second suit </a:t>
            </a:r>
            <a:r>
              <a:rPr lang="en-US" altLang="en-US" dirty="0" smtClean="0"/>
              <a:t>was not a party in first suit and uses </a:t>
            </a:r>
            <a:r>
              <a:rPr lang="en-US" altLang="en-US" dirty="0"/>
              <a:t>issue preclusion as a </a:t>
            </a:r>
            <a:r>
              <a:rPr lang="en-US" altLang="en-US" dirty="0" smtClean="0"/>
              <a:t>sword</a:t>
            </a:r>
            <a:endParaRPr lang="en-US" altLang="en-US" dirty="0"/>
          </a:p>
        </p:txBody>
      </p:sp>
    </p:spTree>
    <p:extLst>
      <p:ext uri="{BB962C8B-B14F-4D97-AF65-F5344CB8AC3E}">
        <p14:creationId xmlns:p14="http://schemas.microsoft.com/office/powerpoint/2010/main" val="935970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781300" y="1063626"/>
            <a:ext cx="6400800" cy="4765675"/>
          </a:xfrm>
        </p:spPr>
        <p:txBody>
          <a:bodyPr/>
          <a:lstStyle/>
          <a:p>
            <a:pPr eaLnBrk="1" hangingPunct="1"/>
            <a:r>
              <a:rPr lang="en-CA" altLang="en-US"/>
              <a:t>Parklane Hosiery v. Shore</a:t>
            </a:r>
            <a:br>
              <a:rPr lang="en-CA" altLang="en-US"/>
            </a:br>
            <a:r>
              <a:rPr lang="en-CA" altLang="en-US"/>
              <a:t/>
            </a:r>
            <a:br>
              <a:rPr lang="en-CA" altLang="en-US"/>
            </a:br>
            <a:r>
              <a:rPr lang="en-CA" altLang="en-US"/>
              <a:t>(U.S. 1979)</a:t>
            </a:r>
            <a:br>
              <a:rPr lang="en-CA" altLang="en-US"/>
            </a:br>
            <a:r>
              <a:rPr lang="en-CA" altLang="en-US"/>
              <a:t/>
            </a:r>
            <a:br>
              <a:rPr lang="en-CA" altLang="en-US"/>
            </a:br>
            <a:r>
              <a:rPr lang="en-US" altLang="en-US"/>
              <a:t/>
            </a:r>
            <a:br>
              <a:rPr lang="en-US" altLang="en-US"/>
            </a:br>
            <a:endParaRPr lang="en-US" altLang="en-US"/>
          </a:p>
        </p:txBody>
      </p:sp>
    </p:spTree>
    <p:extLst>
      <p:ext uri="{BB962C8B-B14F-4D97-AF65-F5344CB8AC3E}">
        <p14:creationId xmlns:p14="http://schemas.microsoft.com/office/powerpoint/2010/main" val="1810549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r>
              <a:rPr lang="en-US" altLang="en-US"/>
              <a:t>Amendment VII</a:t>
            </a:r>
            <a:br>
              <a:rPr lang="en-US" altLang="en-US"/>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br>
              <a:rPr lang="en-US" altLang="en-US"/>
            </a:br>
            <a:endParaRPr lang="en-US" altLang="en-US"/>
          </a:p>
        </p:txBody>
      </p:sp>
    </p:spTree>
    <p:extLst>
      <p:ext uri="{BB962C8B-B14F-4D97-AF65-F5344CB8AC3E}">
        <p14:creationId xmlns:p14="http://schemas.microsoft.com/office/powerpoint/2010/main" val="1669370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5685" y="141515"/>
            <a:ext cx="11473543" cy="6444342"/>
          </a:xfrm>
        </p:spPr>
        <p:txBody>
          <a:bodyPr>
            <a:normAutofit/>
          </a:bodyPr>
          <a:lstStyle/>
          <a:p>
            <a:pPr algn="l" eaLnBrk="1" hangingPunct="1"/>
            <a:r>
              <a:rPr lang="en-US" altLang="en-US" sz="3600"/>
              <a:t>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a:t>
            </a:r>
            <a:r>
              <a:rPr lang="en-US" altLang="en-US" sz="3600" dirty="0"/>
              <a:t>Thus offensive use of collateral estoppel will likely increase rather than decrease the total amount of litigation, since potential plaintiffs will have everything to gain and nothing to lose by not intervening in the first action.</a:t>
            </a:r>
          </a:p>
        </p:txBody>
      </p:sp>
    </p:spTree>
    <p:extLst>
      <p:ext uri="{BB962C8B-B14F-4D97-AF65-F5344CB8AC3E}">
        <p14:creationId xmlns:p14="http://schemas.microsoft.com/office/powerpoint/2010/main" val="66605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r>
              <a:rPr lang="en-US" altLang="en-US" dirty="0" smtClean="0"/>
              <a:t/>
            </a:r>
            <a:br>
              <a:rPr lang="en-US" altLang="en-US" dirty="0" smtClean="0"/>
            </a:br>
            <a:r>
              <a:rPr lang="en-US" altLang="en-US" dirty="0" smtClean="0"/>
              <a:t>A </a:t>
            </a:r>
            <a:r>
              <a:rPr lang="en-US" altLang="en-US" dirty="0"/>
              <a:t>sues B for </a:t>
            </a:r>
            <a:r>
              <a:rPr lang="en-US" altLang="en-US" dirty="0" smtClean="0"/>
              <a:t>negligence</a:t>
            </a:r>
            <a:br>
              <a:rPr lang="en-US" altLang="en-US" dirty="0" smtClean="0"/>
            </a:br>
            <a:r>
              <a:rPr lang="en-US" altLang="en-US" dirty="0"/>
              <a:t/>
            </a:r>
            <a:br>
              <a:rPr lang="en-US" altLang="en-US" dirty="0"/>
            </a:br>
            <a:r>
              <a:rPr lang="en-US" altLang="en-US" dirty="0" smtClean="0"/>
              <a:t>A wins (B </a:t>
            </a:r>
            <a:r>
              <a:rPr lang="en-US" altLang="en-US" dirty="0"/>
              <a:t>is found </a:t>
            </a:r>
            <a:r>
              <a:rPr lang="en-US" altLang="en-US" dirty="0" smtClean="0"/>
              <a:t>negligent)</a:t>
            </a:r>
            <a:r>
              <a:rPr lang="en-US" altLang="en-US" dirty="0"/>
              <a:t/>
            </a:r>
            <a:br>
              <a:rPr lang="en-US" altLang="en-US" dirty="0"/>
            </a:br>
            <a:r>
              <a:rPr lang="en-US" altLang="en-US" dirty="0"/>
              <a:t/>
            </a:r>
            <a:br>
              <a:rPr lang="en-US" altLang="en-US" dirty="0"/>
            </a:br>
            <a:r>
              <a:rPr lang="en-US" altLang="en-US" dirty="0"/>
              <a:t>C then sues B for negligence in connection with the same </a:t>
            </a:r>
            <a:r>
              <a:rPr lang="en-US" altLang="en-US" dirty="0" smtClean="0"/>
              <a:t>accident</a:t>
            </a:r>
            <a:br>
              <a:rPr lang="en-US" altLang="en-US" dirty="0" smtClean="0"/>
            </a:br>
            <a:r>
              <a:rPr lang="en-US" altLang="en-US" dirty="0" smtClean="0"/>
              <a:t/>
            </a:r>
            <a:br>
              <a:rPr lang="en-US" altLang="en-US" dirty="0" smtClean="0"/>
            </a:br>
            <a:r>
              <a:rPr lang="mr-IN" altLang="en-US" dirty="0"/>
              <a:t> –</a:t>
            </a:r>
            <a:r>
              <a:rPr lang="en-US" altLang="en-US" dirty="0"/>
              <a:t> if offensive </a:t>
            </a:r>
            <a:r>
              <a:rPr lang="en-US" altLang="en-US" dirty="0" err="1"/>
              <a:t>nonmutual</a:t>
            </a:r>
            <a:r>
              <a:rPr lang="en-US" altLang="en-US" dirty="0"/>
              <a:t> issue preclusion is allowed, then </a:t>
            </a:r>
            <a:r>
              <a:rPr lang="en-US" altLang="en-US" dirty="0" smtClean="0"/>
              <a:t>B </a:t>
            </a:r>
            <a:r>
              <a:rPr lang="en-US" altLang="en-US" dirty="0"/>
              <a:t>is precluded from litigating own negligence</a:t>
            </a:r>
          </a:p>
        </p:txBody>
      </p:sp>
    </p:spTree>
    <p:extLst>
      <p:ext uri="{BB962C8B-B14F-4D97-AF65-F5344CB8AC3E}">
        <p14:creationId xmlns:p14="http://schemas.microsoft.com/office/powerpoint/2010/main" val="709992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371" y="293914"/>
            <a:ext cx="11538858" cy="6270171"/>
          </a:xfrm>
        </p:spPr>
        <p:txBody>
          <a:bodyPr>
            <a:normAutofit/>
          </a:bodyPr>
          <a:lstStyle/>
          <a:p>
            <a:pPr algn="l" eaLnBrk="1" hangingPunct="1"/>
            <a:r>
              <a:rPr lang="en-US" altLang="en-US" sz="3200" dirty="0"/>
              <a:t>A second argument against offensive use of collateral estoppel is that it may be unfair to a defendant. If a defendant in the first action is sued for small or nominal damages, he may have </a:t>
            </a:r>
            <a:r>
              <a:rPr lang="en-US" altLang="en-US" sz="3200" b="1" i="1" dirty="0"/>
              <a:t>little incentive to defend vigorously, particularly if future suits are not foreseeable. </a:t>
            </a:r>
            <a:r>
              <a:rPr lang="en-US" altLang="en-US" sz="3200" dirty="0"/>
              <a:t>Allowing offensive collateral estoppel may also be unfair to a defendant if the judgment relied upon as a basis for the estoppel is itself</a:t>
            </a:r>
            <a:r>
              <a:rPr lang="en-US" altLang="en-US" sz="3200" b="1" i="1" dirty="0"/>
              <a:t> inconsistent with one or more previous judgments in favor of the defendant</a:t>
            </a:r>
            <a:r>
              <a:rPr lang="en-US" altLang="en-US" sz="3200" dirty="0"/>
              <a:t>. Still another situation where it might be unfair to apply offensive estoppel is where the second action affords the defendant </a:t>
            </a:r>
            <a:r>
              <a:rPr lang="en-US" altLang="en-US" sz="3200" b="1" i="1" dirty="0"/>
              <a:t>procedural opportunities unavailable in the first action that could readily cause a different result</a:t>
            </a:r>
            <a:r>
              <a:rPr lang="en-US" altLang="en-US" sz="3200" dirty="0"/>
              <a:t>.</a:t>
            </a:r>
            <a:r>
              <a:rPr lang="en-US" altLang="en-US" sz="3200" dirty="0">
                <a:hlinkClick r:id="rId2"/>
              </a:rPr>
              <a:t> </a:t>
            </a:r>
            <a:endParaRPr lang="en-US" altLang="en-US" sz="3200" dirty="0"/>
          </a:p>
        </p:txBody>
      </p:sp>
    </p:spTree>
    <p:extLst>
      <p:ext uri="{BB962C8B-B14F-4D97-AF65-F5344CB8AC3E}">
        <p14:creationId xmlns:p14="http://schemas.microsoft.com/office/powerpoint/2010/main" val="600633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3" y="365125"/>
            <a:ext cx="11571515" cy="6046561"/>
          </a:xfrm>
        </p:spPr>
        <p:txBody>
          <a:bodyPr>
            <a:noAutofit/>
          </a:bodyPr>
          <a:lstStyle/>
          <a:p>
            <a:r>
              <a:rPr lang="en-US" sz="3200" dirty="0" smtClean="0"/>
              <a:t>P1 sues D Corp for damages from defective product </a:t>
            </a:r>
            <a:r>
              <a:rPr lang="mr-IN" sz="3200" dirty="0" smtClean="0"/>
              <a:t>–</a:t>
            </a:r>
            <a:r>
              <a:rPr lang="en-US" sz="3200" dirty="0" smtClean="0"/>
              <a:t> loses (product not defective)</a:t>
            </a:r>
            <a:br>
              <a:rPr lang="en-US" sz="3200" dirty="0" smtClean="0"/>
            </a:br>
            <a:r>
              <a:rPr lang="en-US" sz="3200" dirty="0"/>
              <a:t/>
            </a:r>
            <a:br>
              <a:rPr lang="en-US" sz="3200" dirty="0"/>
            </a:br>
            <a:r>
              <a:rPr lang="en-US" sz="3200" dirty="0" smtClean="0"/>
              <a:t>P2 </a:t>
            </a:r>
            <a:r>
              <a:rPr lang="en-US" sz="3200" dirty="0"/>
              <a:t>sues D Corp for damages from defective product </a:t>
            </a:r>
            <a:r>
              <a:rPr lang="mr-IN" sz="3200" dirty="0"/>
              <a:t>–</a:t>
            </a:r>
            <a:r>
              <a:rPr lang="en-US" sz="3200" dirty="0"/>
              <a:t> loses (product not defective</a:t>
            </a:r>
            <a:r>
              <a:rPr lang="en-US" sz="3200" dirty="0" smtClean="0"/>
              <a:t>)</a:t>
            </a:r>
            <a:br>
              <a:rPr lang="en-US" sz="3200" dirty="0" smtClean="0"/>
            </a:br>
            <a:r>
              <a:rPr lang="en-US" sz="3200" dirty="0"/>
              <a:t/>
            </a:r>
            <a:br>
              <a:rPr lang="en-US" sz="3200" dirty="0"/>
            </a:br>
            <a:r>
              <a:rPr lang="en-US" sz="3200" dirty="0" smtClean="0"/>
              <a:t>P3 </a:t>
            </a:r>
            <a:r>
              <a:rPr lang="en-US" sz="3200" dirty="0"/>
              <a:t>sues D Corp for damages from defective product </a:t>
            </a:r>
            <a:r>
              <a:rPr lang="mr-IN" sz="3200" dirty="0"/>
              <a:t>–</a:t>
            </a:r>
            <a:r>
              <a:rPr lang="en-US" sz="3200" dirty="0"/>
              <a:t> loses (product not defective</a:t>
            </a:r>
            <a:r>
              <a:rPr lang="en-US" sz="3200" dirty="0" smtClean="0"/>
              <a:t>)</a:t>
            </a:r>
            <a:br>
              <a:rPr lang="en-US" sz="3200" dirty="0" smtClean="0"/>
            </a:br>
            <a:r>
              <a:rPr lang="en-US" sz="3200" dirty="0"/>
              <a:t/>
            </a:r>
            <a:br>
              <a:rPr lang="en-US" sz="3200" dirty="0"/>
            </a:br>
            <a:r>
              <a:rPr lang="en-US" sz="3200" dirty="0" smtClean="0"/>
              <a:t>P4 </a:t>
            </a:r>
            <a:r>
              <a:rPr lang="en-US" sz="3200" dirty="0"/>
              <a:t>sues D Corp for damages from defective product </a:t>
            </a:r>
            <a:r>
              <a:rPr lang="mr-IN" sz="3200" dirty="0"/>
              <a:t>–</a:t>
            </a:r>
            <a:r>
              <a:rPr lang="en-US" sz="3200" dirty="0"/>
              <a:t> </a:t>
            </a:r>
            <a:r>
              <a:rPr lang="en-US" sz="3200" dirty="0" smtClean="0"/>
              <a:t>wins (product defective)</a:t>
            </a:r>
            <a:br>
              <a:rPr lang="en-US" sz="3200" dirty="0" smtClean="0"/>
            </a:br>
            <a:r>
              <a:rPr lang="en-US" sz="3200" dirty="0"/>
              <a:t/>
            </a:r>
            <a:br>
              <a:rPr lang="en-US" sz="3200" dirty="0"/>
            </a:br>
            <a:r>
              <a:rPr lang="en-US" sz="3200" dirty="0" smtClean="0"/>
              <a:t>P5-1000 take advantage of offensive </a:t>
            </a:r>
            <a:r>
              <a:rPr lang="en-US" sz="3200" dirty="0" err="1" smtClean="0"/>
              <a:t>nonmutual</a:t>
            </a:r>
            <a:r>
              <a:rPr lang="en-US" sz="3200" dirty="0" smtClean="0"/>
              <a:t> issue preclusion against D Corp</a:t>
            </a:r>
            <a:r>
              <a:rPr lang="mr-IN" sz="3200" dirty="0" smtClean="0"/>
              <a:t>…</a:t>
            </a:r>
            <a:r>
              <a:rPr lang="en-US" sz="3200" dirty="0" smtClean="0"/>
              <a:t>?</a:t>
            </a:r>
            <a:endParaRPr lang="en-US" sz="3200" dirty="0"/>
          </a:p>
        </p:txBody>
      </p:sp>
    </p:spTree>
    <p:extLst>
      <p:ext uri="{BB962C8B-B14F-4D97-AF65-F5344CB8AC3E}">
        <p14:creationId xmlns:p14="http://schemas.microsoft.com/office/powerpoint/2010/main" val="213520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365125"/>
            <a:ext cx="10968789" cy="6083801"/>
          </a:xfrm>
        </p:spPr>
        <p:txBody>
          <a:bodyPr/>
          <a:lstStyle/>
          <a:p>
            <a:r>
              <a:rPr lang="en-US" dirty="0"/>
              <a:t>a</a:t>
            </a:r>
            <a:r>
              <a:rPr lang="en-US" dirty="0" smtClean="0"/>
              <a:t>ctually litigated and decided</a:t>
            </a:r>
            <a:endParaRPr lang="en-US" dirty="0"/>
          </a:p>
        </p:txBody>
      </p:sp>
    </p:spTree>
    <p:extLst>
      <p:ext uri="{BB962C8B-B14F-4D97-AF65-F5344CB8AC3E}">
        <p14:creationId xmlns:p14="http://schemas.microsoft.com/office/powerpoint/2010/main" val="3920006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39486" y="206830"/>
            <a:ext cx="11658600" cy="6509656"/>
          </a:xfrm>
        </p:spPr>
        <p:txBody>
          <a:bodyPr>
            <a:normAutofit/>
          </a:bodyPr>
          <a:lstStyle/>
          <a:p>
            <a:pPr algn="l" eaLnBrk="1" hangingPunct="1"/>
            <a:r>
              <a:rPr lang="en-US" altLang="en-US" sz="3200" dirty="0"/>
              <a:t/>
            </a:r>
            <a:br>
              <a:rPr lang="en-US" altLang="en-US" sz="3200" dirty="0"/>
            </a:br>
            <a:r>
              <a:rPr lang="en-US" altLang="en-US" sz="3200" dirty="0"/>
              <a:t>DISTINGUISH!</a:t>
            </a:r>
            <a:br>
              <a:rPr lang="en-US" altLang="en-US" sz="3200" dirty="0"/>
            </a:br>
            <a:r>
              <a:rPr lang="en-US" altLang="en-US" sz="3200" dirty="0"/>
              <a:t/>
            </a:r>
            <a:br>
              <a:rPr lang="en-US" altLang="en-US" sz="3200" dirty="0"/>
            </a:br>
            <a:r>
              <a:rPr lang="en-US" altLang="en-US" sz="3200" dirty="0"/>
              <a:t>P sues D for negligence. P wins (D is negligent). X knew about the suit but refused to intervene. X sues D for negligence in connection with the same accident. X may not be able to issue preclude D concerning D’s negligence.</a:t>
            </a:r>
            <a:br>
              <a:rPr lang="en-US" altLang="en-US" sz="3200" dirty="0"/>
            </a:br>
            <a:r>
              <a:rPr lang="en-US" altLang="en-US" sz="3200" dirty="0"/>
              <a:t/>
            </a:r>
            <a:br>
              <a:rPr lang="en-US" altLang="en-US" sz="3200" dirty="0"/>
            </a:br>
            <a:r>
              <a:rPr lang="en-US" altLang="en-US" sz="3200" dirty="0"/>
              <a:t>P sues D to put up a dam. X’s property will be flooded, but he refuses to intervene in the suit. P wins. X may be precluded to sue D to take down dam.</a:t>
            </a:r>
          </a:p>
        </p:txBody>
      </p:sp>
    </p:spTree>
    <p:extLst>
      <p:ext uri="{BB962C8B-B14F-4D97-AF65-F5344CB8AC3E}">
        <p14:creationId xmlns:p14="http://schemas.microsoft.com/office/powerpoint/2010/main" val="241742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1063626"/>
            <a:ext cx="6286500" cy="4594225"/>
          </a:xfrm>
        </p:spPr>
        <p:txBody>
          <a:bodyPr/>
          <a:lstStyle/>
          <a:p>
            <a:pPr eaLnBrk="1" hangingPunct="1"/>
            <a:r>
              <a:rPr lang="en-US" altLang="en-US" smtClean="0"/>
              <a:t>Semtek Int'l Inc. v. Lockheed Martin Corp., </a:t>
            </a:r>
            <a:br>
              <a:rPr lang="en-US" altLang="en-US" smtClean="0"/>
            </a:br>
            <a:r>
              <a:rPr lang="en-US" altLang="en-US" smtClean="0"/>
              <a:t/>
            </a:r>
            <a:br>
              <a:rPr lang="en-US" altLang="en-US" smtClean="0"/>
            </a:br>
            <a:r>
              <a:rPr lang="en-US" altLang="en-US" smtClean="0"/>
              <a:t>(U.S. 2001)</a:t>
            </a:r>
          </a:p>
        </p:txBody>
      </p:sp>
    </p:spTree>
    <p:extLst>
      <p:ext uri="{BB962C8B-B14F-4D97-AF65-F5344CB8AC3E}">
        <p14:creationId xmlns:p14="http://schemas.microsoft.com/office/powerpoint/2010/main" val="15988117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18753" y="213756"/>
            <a:ext cx="11899075" cy="6519553"/>
          </a:xfrm>
        </p:spPr>
        <p:txBody>
          <a:bodyPr>
            <a:normAutofit fontScale="90000"/>
          </a:bodyPr>
          <a:lstStyle/>
          <a:p>
            <a:pPr algn="l" eaLnBrk="1" hangingPunct="1"/>
            <a:r>
              <a:rPr lang="en-US" altLang="en-US" sz="3200" dirty="0"/>
              <a:t>- </a:t>
            </a:r>
            <a:r>
              <a:rPr lang="en-US" altLang="en-US" sz="3200" dirty="0" err="1"/>
              <a:t>Semtek</a:t>
            </a:r>
            <a:r>
              <a:rPr lang="en-US" altLang="en-US" sz="3200" dirty="0"/>
              <a:t> sues Lockheed in state court in Ca. under Ca. </a:t>
            </a:r>
            <a:r>
              <a:rPr lang="en-US" altLang="en-US" sz="3200" dirty="0" smtClean="0"/>
              <a:t>law</a:t>
            </a:r>
            <a:br>
              <a:rPr lang="en-US" altLang="en-US" sz="3200" dirty="0" smtClean="0"/>
            </a:br>
            <a:r>
              <a:rPr lang="en-US" altLang="en-US" sz="3200" dirty="0"/>
              <a:t/>
            </a:r>
            <a:br>
              <a:rPr lang="en-US" altLang="en-US" sz="3200" dirty="0"/>
            </a:br>
            <a:r>
              <a:rPr lang="en-US" altLang="en-US" sz="3200" dirty="0"/>
              <a:t>-the action is removed under </a:t>
            </a:r>
            <a:r>
              <a:rPr lang="en-US" altLang="en-US" sz="3200" dirty="0" smtClean="0"/>
              <a:t>diversity</a:t>
            </a:r>
            <a:br>
              <a:rPr lang="en-US" altLang="en-US" sz="3200" dirty="0" smtClean="0"/>
            </a:br>
            <a:r>
              <a:rPr lang="en-US" altLang="en-US" sz="3200" dirty="0"/>
              <a:t/>
            </a:r>
            <a:br>
              <a:rPr lang="en-US" altLang="en-US" sz="3200" dirty="0"/>
            </a:br>
            <a:r>
              <a:rPr lang="en-US" altLang="en-US" sz="3200" dirty="0"/>
              <a:t>- then dismissed on statute of limitations </a:t>
            </a:r>
            <a:r>
              <a:rPr lang="en-US" altLang="en-US" sz="3200" dirty="0" smtClean="0"/>
              <a:t>grounds</a:t>
            </a:r>
            <a:br>
              <a:rPr lang="en-US" altLang="en-US" sz="3200" dirty="0" smtClean="0"/>
            </a:br>
            <a:r>
              <a:rPr lang="en-US" altLang="en-US" sz="3200" dirty="0"/>
              <a:t/>
            </a:r>
            <a:br>
              <a:rPr lang="en-US" altLang="en-US" sz="3200" dirty="0"/>
            </a:br>
            <a:r>
              <a:rPr lang="en-US" altLang="en-US" sz="3200" dirty="0"/>
              <a:t>- </a:t>
            </a:r>
            <a:r>
              <a:rPr lang="en-US" altLang="en-US" sz="3200" dirty="0" err="1"/>
              <a:t>Semtek</a:t>
            </a:r>
            <a:r>
              <a:rPr lang="en-US" altLang="en-US" sz="3200" dirty="0"/>
              <a:t> then brings an action in state court in Maryland (where there is a longer statute of limitations</a:t>
            </a:r>
            <a:r>
              <a:rPr lang="en-US" altLang="en-US" sz="3200" dirty="0" smtClean="0"/>
              <a:t>)</a:t>
            </a:r>
            <a:br>
              <a:rPr lang="en-US" altLang="en-US" sz="3200" dirty="0" smtClean="0"/>
            </a:br>
            <a:r>
              <a:rPr lang="en-US" altLang="en-US" sz="3200" dirty="0"/>
              <a:t/>
            </a:r>
            <a:br>
              <a:rPr lang="en-US" altLang="en-US" sz="3200" dirty="0"/>
            </a:br>
            <a:r>
              <a:rPr lang="en-US" altLang="en-US" sz="3200" dirty="0"/>
              <a:t>- claim precluded</a:t>
            </a:r>
            <a:r>
              <a:rPr lang="en-US" altLang="en-US" sz="3200" dirty="0" smtClean="0"/>
              <a:t>?</a:t>
            </a:r>
            <a:br>
              <a:rPr lang="en-US" altLang="en-US" sz="3200" dirty="0" smtClean="0"/>
            </a:br>
            <a:r>
              <a:rPr lang="en-US" altLang="en-US" sz="3200" dirty="0"/>
              <a:t/>
            </a:r>
            <a:br>
              <a:rPr lang="en-US" altLang="en-US" sz="3200" dirty="0"/>
            </a:br>
            <a:r>
              <a:rPr lang="en-US" altLang="en-US" sz="3200" dirty="0"/>
              <a:t>- assume that under federal law a dismissal under statute of limitations grounds has claim preclusive </a:t>
            </a:r>
            <a:r>
              <a:rPr lang="en-US" altLang="en-US" sz="3200" dirty="0" smtClean="0"/>
              <a:t>effect</a:t>
            </a:r>
            <a:br>
              <a:rPr lang="en-US" altLang="en-US" sz="3200" dirty="0" smtClean="0"/>
            </a:br>
            <a:r>
              <a:rPr lang="en-US" altLang="en-US" sz="3200" dirty="0"/>
              <a:t/>
            </a:r>
            <a:br>
              <a:rPr lang="en-US" altLang="en-US" sz="3200" dirty="0"/>
            </a:br>
            <a:r>
              <a:rPr lang="en-US" altLang="en-US" sz="3200" dirty="0"/>
              <a:t>- under California law it does </a:t>
            </a:r>
            <a:r>
              <a:rPr lang="en-US" altLang="en-US" sz="3200" dirty="0" smtClean="0"/>
              <a:t>not</a:t>
            </a:r>
            <a:endParaRPr lang="en-US" altLang="en-US" sz="3200" dirty="0"/>
          </a:p>
        </p:txBody>
      </p:sp>
    </p:spTree>
    <p:extLst>
      <p:ext uri="{BB962C8B-B14F-4D97-AF65-F5344CB8AC3E}">
        <p14:creationId xmlns:p14="http://schemas.microsoft.com/office/powerpoint/2010/main" val="1913371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708525"/>
          </a:xfrm>
        </p:spPr>
        <p:txBody>
          <a:bodyPr/>
          <a:lstStyle/>
          <a:p>
            <a:pPr eaLnBrk="1" hangingPunct="1"/>
            <a:r>
              <a:rPr lang="en-US" altLang="en-US" sz="2400"/>
              <a:t>Rule 41. Dismissal of Actions</a:t>
            </a:r>
            <a:br>
              <a:rPr lang="en-US" altLang="en-US" sz="2400"/>
            </a:br>
            <a:r>
              <a:rPr lang="en-US" altLang="en-US" sz="2400"/>
              <a:t>. . .</a:t>
            </a:r>
            <a:br>
              <a:rPr lang="en-US" altLang="en-US" sz="2400"/>
            </a:br>
            <a:r>
              <a:rPr lang="en-US" altLang="en-US" sz="2400"/>
              <a:t>(b) Involuntary Dismissal; Effect.  If the plaintiff fails to prosecute or to comply with these rules or a court order, a defendant may move to dismiss the action or any claim against it. Unless the dismissal order states otherwise, a dismissal under this subdivision (b) and any dismissal not under this rule — except one for lack of jurisdiction, improper venue, or failure to join a party under Rule 19 — operates as an adjudication on the merits.</a:t>
            </a:r>
          </a:p>
        </p:txBody>
      </p:sp>
    </p:spTree>
    <p:extLst>
      <p:ext uri="{BB962C8B-B14F-4D97-AF65-F5344CB8AC3E}">
        <p14:creationId xmlns:p14="http://schemas.microsoft.com/office/powerpoint/2010/main" val="1617241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7550" y="1131889"/>
            <a:ext cx="8051800" cy="4725987"/>
          </a:xfrm>
        </p:spPr>
        <p:txBody>
          <a:bodyPr/>
          <a:lstStyle/>
          <a:p>
            <a:r>
              <a:rPr lang="en-US" altLang="en-US" sz="3000"/>
              <a:t>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a:t>
            </a:r>
          </a:p>
        </p:txBody>
      </p:sp>
    </p:spTree>
    <p:extLst>
      <p:ext uri="{BB962C8B-B14F-4D97-AF65-F5344CB8AC3E}">
        <p14:creationId xmlns:p14="http://schemas.microsoft.com/office/powerpoint/2010/main" val="282294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89126" y="1131889"/>
            <a:ext cx="8150225" cy="4410075"/>
          </a:xfrm>
        </p:spPr>
        <p:txBody>
          <a:bodyPr/>
          <a:lstStyle/>
          <a:p>
            <a:r>
              <a:rPr lang="en-US" altLang="en-US" dirty="0"/>
              <a:t>i</a:t>
            </a:r>
            <a:r>
              <a:rPr lang="en-US" altLang="en-US" dirty="0" smtClean="0"/>
              <a:t>n federal common law track</a:t>
            </a:r>
            <a:br>
              <a:rPr lang="en-US" altLang="en-US" dirty="0" smtClean="0"/>
            </a:br>
            <a:r>
              <a:rPr lang="en-US" altLang="en-US" dirty="0" smtClean="0"/>
              <a:t/>
            </a:r>
            <a:br>
              <a:rPr lang="en-US" altLang="en-US" dirty="0" smtClean="0"/>
            </a:br>
            <a:r>
              <a:rPr lang="en-US" altLang="en-US" dirty="0" smtClean="0"/>
              <a:t>- is Ca’s preclusion law bound up with the Ca cause of action?</a:t>
            </a:r>
          </a:p>
        </p:txBody>
      </p:sp>
    </p:spTree>
    <p:extLst>
      <p:ext uri="{BB962C8B-B14F-4D97-AF65-F5344CB8AC3E}">
        <p14:creationId xmlns:p14="http://schemas.microsoft.com/office/powerpoint/2010/main" val="738537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22514" y="344385"/>
            <a:ext cx="11127180" cy="6044540"/>
          </a:xfrm>
        </p:spPr>
        <p:txBody>
          <a:bodyPr/>
          <a:lstStyle/>
          <a:p>
            <a:r>
              <a:rPr lang="en-US" altLang="en-US" smtClean="0"/>
              <a:t>will difference between federal and state law lead to forum shopping?</a:t>
            </a:r>
            <a:br>
              <a:rPr lang="en-US" altLang="en-US" smtClean="0"/>
            </a:br>
            <a:r>
              <a:rPr lang="en-US" altLang="en-US" smtClean="0"/>
              <a:t/>
            </a:r>
            <a:br>
              <a:rPr lang="en-US" altLang="en-US" smtClean="0"/>
            </a:br>
            <a:r>
              <a:rPr lang="en-US" altLang="en-US" dirty="0" smtClean="0"/>
              <a:t>are there countervailing federal interests?</a:t>
            </a:r>
          </a:p>
        </p:txBody>
      </p:sp>
    </p:spTree>
    <p:extLst>
      <p:ext uri="{BB962C8B-B14F-4D97-AF65-F5344CB8AC3E}">
        <p14:creationId xmlns:p14="http://schemas.microsoft.com/office/powerpoint/2010/main" val="1439635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98650" y="1131888"/>
            <a:ext cx="8140700" cy="4481512"/>
          </a:xfrm>
        </p:spPr>
        <p:txBody>
          <a:bodyPr>
            <a:normAutofit fontScale="90000"/>
          </a:bodyPr>
          <a:lstStyle/>
          <a:p>
            <a:pPr algn="l"/>
            <a:r>
              <a:rPr lang="en-US" altLang="en-US" sz="3600"/>
              <a:t>In other words, in Dupasseur the State was allowed (indeed, required) to give a federal diversity judgment no more effect than it would accord one of its own judgments only because reference to state law was the federal rule that this Court deemed appropriate . In short, federal common law governs the claim-preclusive effect of a dismissal by a federal court sitting in diversity.</a:t>
            </a:r>
          </a:p>
        </p:txBody>
      </p:sp>
    </p:spTree>
    <p:extLst>
      <p:ext uri="{BB962C8B-B14F-4D97-AF65-F5344CB8AC3E}">
        <p14:creationId xmlns:p14="http://schemas.microsoft.com/office/powerpoint/2010/main" val="15280756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5636" y="332510"/>
            <a:ext cx="11400312" cy="6246420"/>
          </a:xfrm>
        </p:spPr>
        <p:txBody>
          <a:bodyPr>
            <a:normAutofit/>
          </a:bodyPr>
          <a:lstStyle/>
          <a:p>
            <a:pPr algn="l" eaLnBrk="1" hangingPunct="1"/>
            <a:r>
              <a:rPr lang="en-US" altLang="en-US" sz="3200" dirty="0"/>
              <a:t>- P sues D in federal court in diversity in </a:t>
            </a:r>
            <a:r>
              <a:rPr lang="en-US" altLang="en-US" sz="3200" dirty="0" smtClean="0"/>
              <a:t>California</a:t>
            </a:r>
            <a:br>
              <a:rPr lang="en-US" altLang="en-US" sz="3200" dirty="0" smtClean="0"/>
            </a:br>
            <a:r>
              <a:rPr lang="en-US" altLang="en-US" sz="3200" dirty="0" smtClean="0"/>
              <a:t/>
            </a:r>
            <a:br>
              <a:rPr lang="en-US" altLang="en-US" sz="3200" dirty="0" smtClean="0"/>
            </a:br>
            <a:r>
              <a:rPr lang="en-US" altLang="en-US" sz="3200" dirty="0" smtClean="0"/>
              <a:t>- P's </a:t>
            </a:r>
            <a:r>
              <a:rPr lang="en-US" altLang="en-US" sz="3200" dirty="0"/>
              <a:t>suit is </a:t>
            </a:r>
            <a:r>
              <a:rPr lang="en-US" altLang="en-US" sz="3200" dirty="0" smtClean="0"/>
              <a:t>personal injury due to a defective hot water heater</a:t>
            </a:r>
            <a:br>
              <a:rPr lang="en-US" altLang="en-US" sz="3200" dirty="0" smtClean="0"/>
            </a:br>
            <a:r>
              <a:rPr lang="en-US" altLang="en-US" sz="3200" dirty="0" smtClean="0"/>
              <a:t/>
            </a:r>
            <a:br>
              <a:rPr lang="en-US" altLang="en-US" sz="3200" dirty="0" smtClean="0"/>
            </a:br>
            <a:r>
              <a:rPr lang="en-US" altLang="en-US" sz="3200" dirty="0" smtClean="0"/>
              <a:t>- </a:t>
            </a:r>
            <a:r>
              <a:rPr lang="en-US" altLang="en-US" sz="3200" dirty="0"/>
              <a:t>j</a:t>
            </a:r>
            <a:r>
              <a:rPr lang="en-US" altLang="en-US" sz="3200" dirty="0" smtClean="0"/>
              <a:t>udgment </a:t>
            </a:r>
            <a:r>
              <a:rPr lang="en-US" altLang="en-US" sz="3200" dirty="0"/>
              <a:t>for </a:t>
            </a:r>
            <a:r>
              <a:rPr lang="en-US" altLang="en-US" sz="3200" dirty="0" smtClean="0"/>
              <a:t>P</a:t>
            </a:r>
            <a:br>
              <a:rPr lang="en-US" altLang="en-US" sz="3200" dirty="0" smtClean="0"/>
            </a:br>
            <a:r>
              <a:rPr lang="en-US" altLang="en-US" sz="3200" dirty="0"/>
              <a:t/>
            </a:r>
            <a:br>
              <a:rPr lang="en-US" altLang="en-US" sz="3200" dirty="0"/>
            </a:br>
            <a:r>
              <a:rPr lang="en-US" altLang="en-US" sz="3200" dirty="0"/>
              <a:t>- P subsequently sues D in state court in </a:t>
            </a:r>
            <a:r>
              <a:rPr lang="en-US" altLang="en-US" sz="3200" dirty="0" smtClean="0"/>
              <a:t>California for property damages due to the water heater </a:t>
            </a:r>
            <a:br>
              <a:rPr lang="en-US" altLang="en-US" sz="3200" dirty="0" smtClean="0"/>
            </a:br>
            <a:r>
              <a:rPr lang="en-US" altLang="en-US" sz="3200" dirty="0"/>
              <a:t/>
            </a:r>
            <a:br>
              <a:rPr lang="en-US" altLang="en-US" sz="3200" dirty="0"/>
            </a:br>
            <a:r>
              <a:rPr lang="en-US" altLang="en-US" sz="3200" dirty="0"/>
              <a:t>- </a:t>
            </a:r>
            <a:r>
              <a:rPr lang="en-US" altLang="en-US" sz="3200" dirty="0" smtClean="0"/>
              <a:t>under California's law </a:t>
            </a:r>
            <a:r>
              <a:rPr lang="en-US" altLang="en-US" sz="3200" dirty="0"/>
              <a:t>of claim preclusion, </a:t>
            </a:r>
            <a:r>
              <a:rPr lang="en-US" altLang="en-US" sz="3200" dirty="0" smtClean="0"/>
              <a:t>an action for personal injury and for property damages concern different primary rights</a:t>
            </a:r>
            <a:br>
              <a:rPr lang="en-US" altLang="en-US" sz="3200" dirty="0" smtClean="0"/>
            </a:br>
            <a:r>
              <a:rPr lang="en-US" altLang="en-US" sz="3200" dirty="0"/>
              <a:t/>
            </a:r>
            <a:br>
              <a:rPr lang="en-US" altLang="en-US" sz="3200" dirty="0"/>
            </a:br>
            <a:r>
              <a:rPr lang="en-US" altLang="en-US" sz="3200" dirty="0"/>
              <a:t>- </a:t>
            </a:r>
            <a:r>
              <a:rPr lang="en-US" altLang="en-US" sz="3200" dirty="0" smtClean="0"/>
              <a:t>does </a:t>
            </a:r>
            <a:r>
              <a:rPr lang="en-US" altLang="en-US" sz="3200" dirty="0"/>
              <a:t>the </a:t>
            </a:r>
            <a:r>
              <a:rPr lang="en-US" altLang="en-US" sz="3200" dirty="0" smtClean="0"/>
              <a:t>California or </a:t>
            </a:r>
            <a:r>
              <a:rPr lang="en-US" altLang="en-US" sz="3200" dirty="0"/>
              <a:t>the federal (transactional) rule concerning the scope of P's claim against </a:t>
            </a:r>
            <a:r>
              <a:rPr lang="en-US" altLang="en-US" sz="3200" dirty="0" smtClean="0"/>
              <a:t>D apply? </a:t>
            </a:r>
            <a:endParaRPr lang="en-US" altLang="en-US" sz="3200" dirty="0"/>
          </a:p>
        </p:txBody>
      </p:sp>
    </p:spTree>
    <p:extLst>
      <p:ext uri="{BB962C8B-B14F-4D97-AF65-F5344CB8AC3E}">
        <p14:creationId xmlns:p14="http://schemas.microsoft.com/office/powerpoint/2010/main" val="6101285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131888"/>
            <a:ext cx="8534400" cy="4552950"/>
          </a:xfrm>
        </p:spPr>
        <p:txBody>
          <a:bodyPr>
            <a:normAutofit fontScale="90000"/>
          </a:bodyPr>
          <a:lstStyle/>
          <a:p>
            <a:pPr algn="l"/>
            <a:r>
              <a:rPr lang="en-US" altLang="en-US" sz="4000"/>
              <a:t>Rule 13. Counterclaim and Crossclaim</a:t>
            </a:r>
            <a:br>
              <a:rPr lang="en-US" altLang="en-US" sz="4000"/>
            </a:br>
            <a:r>
              <a:rPr lang="en-US" altLang="en-US" sz="4000"/>
              <a:t>(a) Compulsory Counterclaim.</a:t>
            </a:r>
            <a:br>
              <a:rPr lang="en-US" altLang="en-US" sz="4000"/>
            </a:br>
            <a:r>
              <a:rPr lang="en-US" altLang="en-US" sz="4000"/>
              <a:t>(1) </a:t>
            </a:r>
            <a:r>
              <a:rPr lang="en-US" altLang="en-US" sz="4000" i="1"/>
              <a:t>In General.</a:t>
            </a:r>
            <a:r>
              <a:rPr lang="en-US" altLang="en-US" sz="4000"/>
              <a:t> A pleading must state as a counterclaim any claim that—at the time of its service—the pleader has against an opposing party if the claim:</a:t>
            </a:r>
            <a:br>
              <a:rPr lang="en-US" altLang="en-US" sz="4000"/>
            </a:br>
            <a:r>
              <a:rPr lang="en-US" altLang="en-US" sz="4000"/>
              <a:t>(A) arises out of the transaction or occurrence that is the subject matter of the opposing party's claim...</a:t>
            </a:r>
          </a:p>
        </p:txBody>
      </p:sp>
    </p:spTree>
    <p:extLst>
      <p:ext uri="{BB962C8B-B14F-4D97-AF65-F5344CB8AC3E}">
        <p14:creationId xmlns:p14="http://schemas.microsoft.com/office/powerpoint/2010/main" val="19555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1063626"/>
            <a:ext cx="8382000" cy="4765675"/>
          </a:xfrm>
        </p:spPr>
        <p:txBody>
          <a:bodyPr/>
          <a:lstStyle/>
          <a:p>
            <a:pPr eaLnBrk="1" hangingPunct="1"/>
            <a:r>
              <a:rPr lang="en-US" altLang="en-US" dirty="0"/>
              <a:t>a</a:t>
            </a:r>
            <a:r>
              <a:rPr lang="en-US" altLang="en-US" dirty="0" smtClean="0"/>
              <a:t>dmissions? 			no</a:t>
            </a:r>
            <a:br>
              <a:rPr lang="en-US" altLang="en-US" dirty="0" smtClean="0"/>
            </a:br>
            <a:r>
              <a:rPr lang="en-US" altLang="en-US" dirty="0" smtClean="0"/>
              <a:t>default judgment?		no	</a:t>
            </a:r>
            <a:br>
              <a:rPr lang="en-US" altLang="en-US" dirty="0" smtClean="0"/>
            </a:br>
            <a:r>
              <a:rPr lang="en-US" altLang="en-US" dirty="0" smtClean="0"/>
              <a:t>summary judgment?	</a:t>
            </a:r>
            <a:r>
              <a:rPr lang="en-US" altLang="en-US" dirty="0"/>
              <a:t>y</a:t>
            </a:r>
            <a:r>
              <a:rPr lang="en-US" altLang="en-US" dirty="0" smtClean="0"/>
              <a:t>es</a:t>
            </a:r>
            <a:br>
              <a:rPr lang="en-US" altLang="en-US" dirty="0" smtClean="0"/>
            </a:br>
            <a:r>
              <a:rPr lang="en-US" altLang="en-US" dirty="0" smtClean="0"/>
              <a:t>directed verdict			yes</a:t>
            </a:r>
            <a:br>
              <a:rPr lang="en-US" altLang="en-US" dirty="0" smtClean="0"/>
            </a:br>
            <a:r>
              <a:rPr lang="en-US" altLang="en-US" dirty="0" smtClean="0"/>
              <a:t>consent judgment?		depends</a:t>
            </a:r>
          </a:p>
        </p:txBody>
      </p:sp>
    </p:spTree>
    <p:extLst>
      <p:ext uri="{BB962C8B-B14F-4D97-AF65-F5344CB8AC3E}">
        <p14:creationId xmlns:p14="http://schemas.microsoft.com/office/powerpoint/2010/main" val="18716965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5" y="550476"/>
            <a:ext cx="11948984" cy="6134529"/>
          </a:xfrm>
        </p:spPr>
        <p:txBody>
          <a:bodyPr>
            <a:noAutofit/>
          </a:bodyPr>
          <a:lstStyle/>
          <a:p>
            <a:r>
              <a:rPr lang="en-US" sz="2400" dirty="0"/>
              <a:t>Question 4.</a:t>
            </a:r>
            <a:br>
              <a:rPr lang="en-US" sz="2400" dirty="0"/>
            </a:br>
            <a:r>
              <a:rPr lang="en-US" sz="2400" dirty="0"/>
              <a:t>P, a citizen of New York, sues D, a citizen of New Jersey, for $100,000 in damages under New York battery law in the Federal District Court for the Southern District of New York. P seeks compensation for the partial loss of sight in an eye, as a result of a barroom brawl between P, on one side, and D and D’s friend, X (a citizen of New Jersey), on the other. D joins a contribution action against X for $50,000. After discovery, X brings a motion for summary judgment against D on the grounds that a reasonable jury would have to find that all of P’s damages were the result of D’s actions alone. X’s motion is granted. At trial, P receives a verdict in his favor and the court awards him a judgment against D for $60,000. Some months later, D sues X in New York state court under New York battery law for the $10,000 in damages caused by X’s blows against D during the brawl. Which of the following is most accurate about D’s $10,000 action against X? </a:t>
            </a:r>
            <a:br>
              <a:rPr lang="en-US" sz="2400" dirty="0"/>
            </a:br>
            <a:r>
              <a:rPr lang="en-US" sz="2400" dirty="0"/>
              <a:t>a</a:t>
            </a:r>
            <a:r>
              <a:rPr lang="en-US" sz="2400" dirty="0" smtClean="0"/>
              <a:t>. </a:t>
            </a:r>
            <a:r>
              <a:rPr lang="en-US" sz="2400" dirty="0"/>
              <a:t>It is not claim precluded, because X was not a necessary party in the earlier proceedings in federal court.</a:t>
            </a:r>
            <a:br>
              <a:rPr lang="en-US" sz="2400" dirty="0"/>
            </a:br>
            <a:r>
              <a:rPr lang="en-US" sz="2400" dirty="0" smtClean="0"/>
              <a:t>b. </a:t>
            </a:r>
            <a:r>
              <a:rPr lang="en-US" sz="2400" dirty="0"/>
              <a:t>It is not claim precluded. The action could not have been entertained by the federal court because there would have been no federal subject matter jurisdiction for it.</a:t>
            </a:r>
            <a:br>
              <a:rPr lang="en-US" sz="2400" dirty="0"/>
            </a:br>
            <a:r>
              <a:rPr lang="en-US" sz="2400" dirty="0" smtClean="0"/>
              <a:t>c. </a:t>
            </a:r>
            <a:r>
              <a:rPr lang="en-US" sz="2400" dirty="0"/>
              <a:t>It is not claim precluded, because Fed. R. Civ. P. 14(a) would not have allowed the action to be joined. It was not a claim that X was liable to D for all or part of P’s claim against D.</a:t>
            </a:r>
            <a:br>
              <a:rPr lang="en-US" sz="2400" dirty="0"/>
            </a:br>
            <a:r>
              <a:rPr lang="en-US" sz="2400" dirty="0" smtClean="0"/>
              <a:t>d. </a:t>
            </a:r>
            <a:r>
              <a:rPr lang="en-US" sz="2400" dirty="0"/>
              <a:t>It is not claim precluded, because D’s action against X in the earlier proceedings in federal court was disposed of on summary judgment</a:t>
            </a:r>
            <a:r>
              <a:rPr lang="en-US" sz="2400" dirty="0" smtClean="0"/>
              <a:t>.</a:t>
            </a:r>
            <a:br>
              <a:rPr lang="en-US" sz="2400" dirty="0" smtClean="0"/>
            </a:br>
            <a:r>
              <a:rPr lang="en-US" sz="2400" dirty="0" smtClean="0"/>
              <a:t>e. </a:t>
            </a:r>
            <a:r>
              <a:rPr lang="en-US" sz="2400" dirty="0"/>
              <a:t>It is claim precluded</a:t>
            </a:r>
            <a:r>
              <a:rPr lang="en-US" sz="2400" dirty="0" smtClean="0"/>
              <a:t>.</a:t>
            </a:r>
            <a:r>
              <a:rPr lang="en-US" sz="2400" dirty="0"/>
              <a:t/>
            </a:r>
            <a:br>
              <a:rPr lang="en-US" sz="2400" dirty="0"/>
            </a:br>
            <a:endParaRPr lang="en-US" sz="2400" dirty="0"/>
          </a:p>
        </p:txBody>
      </p:sp>
    </p:spTree>
    <p:extLst>
      <p:ext uri="{BB962C8B-B14F-4D97-AF65-F5344CB8AC3E}">
        <p14:creationId xmlns:p14="http://schemas.microsoft.com/office/powerpoint/2010/main" val="14843622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24" y="365125"/>
            <a:ext cx="12056076" cy="6208670"/>
          </a:xfrm>
        </p:spPr>
        <p:txBody>
          <a:bodyPr>
            <a:noAutofit/>
          </a:bodyPr>
          <a:lstStyle/>
          <a:p>
            <a:r>
              <a:rPr lang="en-US" sz="2400" dirty="0"/>
              <a:t>4.    D is a partnership. W and H are wife and husband. In reliance upon statements made by employees of D, W and H each made separate purchases of bonds issued by D. The price of these bonds subsequently plummeted and W and H each had to sell them at a heavy loss. W sued D in federal court in New York for her damages resulting from D’s alleged violation of federal securities laws. On a motion for summary judgment, the court found that no reasonable jury could find that the statements made by D’s employees were materially misleading. The court therefore granted summary judgment to D. Subsequently, D was purchased by the X Corp. After this purchase, H sued the X Corp in federal court in California for H’s damages as a result of D’s violations of federal securities laws. Which of the following is most accurate</a:t>
            </a:r>
            <a:r>
              <a:rPr lang="en-US" sz="2400" dirty="0" smtClean="0"/>
              <a:t>?</a:t>
            </a:r>
            <a:r>
              <a:rPr lang="en-US" sz="2400" dirty="0"/>
              <a:t/>
            </a:r>
            <a:br>
              <a:rPr lang="en-US" sz="2400" dirty="0"/>
            </a:br>
            <a:r>
              <a:rPr lang="en-US" sz="2400" dirty="0"/>
              <a:t>a.    Under </a:t>
            </a:r>
            <a:r>
              <a:rPr lang="en-US" sz="2400" dirty="0" err="1"/>
              <a:t>Parklane</a:t>
            </a:r>
            <a:r>
              <a:rPr lang="en-US" sz="2400" dirty="0"/>
              <a:t> Hosiery, H is issue precluded from </a:t>
            </a:r>
            <a:r>
              <a:rPr lang="en-US" sz="2400" dirty="0" err="1"/>
              <a:t>relitigating</a:t>
            </a:r>
            <a:r>
              <a:rPr lang="en-US" sz="2400" dirty="0"/>
              <a:t> whether D’s employees’ statements were materially misleading.</a:t>
            </a:r>
            <a:br>
              <a:rPr lang="en-US" sz="2400" dirty="0"/>
            </a:br>
            <a:r>
              <a:rPr lang="en-US" sz="2400" dirty="0"/>
              <a:t>b.    H is not issue precluded under </a:t>
            </a:r>
            <a:r>
              <a:rPr lang="en-US" sz="2400" dirty="0" err="1"/>
              <a:t>Parklane</a:t>
            </a:r>
            <a:r>
              <a:rPr lang="en-US" sz="2400" dirty="0"/>
              <a:t> Hosiery from </a:t>
            </a:r>
            <a:r>
              <a:rPr lang="en-US" sz="2400" dirty="0" err="1"/>
              <a:t>relitigating</a:t>
            </a:r>
            <a:r>
              <a:rPr lang="en-US" sz="2400" dirty="0"/>
              <a:t> whether D’s employees’ statements were materially misleading, because H could have easily intervened in W’s suit against D.</a:t>
            </a:r>
            <a:br>
              <a:rPr lang="en-US" sz="2400" dirty="0"/>
            </a:br>
            <a:r>
              <a:rPr lang="en-US" sz="2400" dirty="0"/>
              <a:t>c.    </a:t>
            </a:r>
            <a:r>
              <a:rPr lang="en-US" sz="2400" dirty="0" err="1"/>
              <a:t>Parklane</a:t>
            </a:r>
            <a:r>
              <a:rPr lang="en-US" sz="2400" dirty="0"/>
              <a:t> Hosiery is irrelevant to whether H is issue precluded, since the matter is determined by New York state law.</a:t>
            </a:r>
            <a:br>
              <a:rPr lang="en-US" sz="2400" dirty="0"/>
            </a:br>
            <a:r>
              <a:rPr lang="en-US" sz="2400" dirty="0"/>
              <a:t>d.    H is not issue precluded from </a:t>
            </a:r>
            <a:r>
              <a:rPr lang="en-US" sz="2400" dirty="0" err="1"/>
              <a:t>relitigating</a:t>
            </a:r>
            <a:r>
              <a:rPr lang="en-US" sz="2400" dirty="0"/>
              <a:t> whether D’s employees’ statements were materially misleading, because the X Corp and D are not in </a:t>
            </a:r>
            <a:r>
              <a:rPr lang="en-US" sz="2400" dirty="0" err="1"/>
              <a:t>privity</a:t>
            </a:r>
            <a:r>
              <a:rPr lang="en-US" sz="2400" dirty="0"/>
              <a:t>. </a:t>
            </a:r>
            <a:br>
              <a:rPr lang="en-US" sz="2400" dirty="0"/>
            </a:br>
            <a:r>
              <a:rPr lang="en-US" sz="2400" dirty="0"/>
              <a:t>e.    H is not issue precluded from </a:t>
            </a:r>
            <a:r>
              <a:rPr lang="en-US" sz="2400" dirty="0" err="1"/>
              <a:t>relitigating</a:t>
            </a:r>
            <a:r>
              <a:rPr lang="en-US" sz="2400" dirty="0"/>
              <a:t> whether D’s employees’ statements were materially misleading, because W and H are not in </a:t>
            </a:r>
            <a:r>
              <a:rPr lang="en-US" sz="2400" dirty="0" err="1"/>
              <a:t>privity</a:t>
            </a:r>
            <a:r>
              <a:rPr lang="en-US" sz="2400" dirty="0"/>
              <a:t>. </a:t>
            </a:r>
          </a:p>
        </p:txBody>
      </p:sp>
    </p:spTree>
    <p:extLst>
      <p:ext uri="{BB962C8B-B14F-4D97-AF65-F5344CB8AC3E}">
        <p14:creationId xmlns:p14="http://schemas.microsoft.com/office/powerpoint/2010/main" val="1726513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5" y="488692"/>
            <a:ext cx="11627709" cy="6208670"/>
          </a:xfrm>
        </p:spPr>
        <p:txBody>
          <a:bodyPr>
            <a:noAutofit/>
          </a:bodyPr>
          <a:lstStyle/>
          <a:p>
            <a:r>
              <a:rPr lang="en-US" sz="2800" dirty="0" smtClean="0"/>
              <a:t>- X </a:t>
            </a:r>
            <a:r>
              <a:rPr lang="en-US" sz="2800" dirty="0"/>
              <a:t>(a domiciliary of Nevada) established a trust for the benefit of twin brothers: P (a domiciliary of Oregon) and Y (a domiciliary of </a:t>
            </a:r>
            <a:r>
              <a:rPr lang="en-US" sz="2800" dirty="0" smtClean="0"/>
              <a:t>Oregon)</a:t>
            </a:r>
            <a:br>
              <a:rPr lang="en-US" sz="2800" dirty="0" smtClean="0"/>
            </a:br>
            <a:r>
              <a:rPr lang="en-US" sz="2800" dirty="0" smtClean="0"/>
              <a:t>- upon </a:t>
            </a:r>
            <a:r>
              <a:rPr lang="en-US" sz="2800" dirty="0"/>
              <a:t>reaching the age of 50, P will receive 75% and Y 25% of the value of the </a:t>
            </a:r>
            <a:r>
              <a:rPr lang="en-US" sz="2800" dirty="0" smtClean="0"/>
              <a:t>trust</a:t>
            </a:r>
            <a:br>
              <a:rPr lang="en-US" sz="2800" dirty="0" smtClean="0"/>
            </a:br>
            <a:r>
              <a:rPr lang="en-US" sz="2800" dirty="0" smtClean="0"/>
              <a:t>- at </a:t>
            </a:r>
            <a:r>
              <a:rPr lang="en-US" sz="2800" dirty="0"/>
              <a:t>the age of 25, P sued the trustee of the trust, D (a domiciliary of Nevada), in the federal district court for Northern District of </a:t>
            </a:r>
            <a:r>
              <a:rPr lang="en-US" sz="2800" dirty="0" smtClean="0"/>
              <a:t>Georgia</a:t>
            </a:r>
            <a:br>
              <a:rPr lang="en-US" sz="2800" dirty="0" smtClean="0"/>
            </a:br>
            <a:r>
              <a:rPr lang="en-US" sz="2800" dirty="0" smtClean="0"/>
              <a:t>- P </a:t>
            </a:r>
            <a:r>
              <a:rPr lang="en-US" sz="2800" dirty="0"/>
              <a:t>alleged that D wrongly claimed ownership of a $200,000 parcel of land in the Northern District of </a:t>
            </a:r>
            <a:r>
              <a:rPr lang="en-US" sz="2800" dirty="0" smtClean="0"/>
              <a:t>Georgia (the </a:t>
            </a:r>
            <a:r>
              <a:rPr lang="en-US" sz="2800" dirty="0"/>
              <a:t>land, P argued, belonged to the </a:t>
            </a:r>
            <a:r>
              <a:rPr lang="en-US" sz="2800" dirty="0" smtClean="0"/>
              <a:t>trust) </a:t>
            </a:r>
            <a:br>
              <a:rPr lang="en-US" sz="2800" dirty="0" smtClean="0"/>
            </a:br>
            <a:r>
              <a:rPr lang="en-US" sz="2800" dirty="0" smtClean="0"/>
              <a:t>- Y </a:t>
            </a:r>
            <a:r>
              <a:rPr lang="en-US" sz="2800" dirty="0"/>
              <a:t>testified as a witness in the </a:t>
            </a:r>
            <a:r>
              <a:rPr lang="en-US" sz="2800" dirty="0" smtClean="0"/>
              <a:t>case</a:t>
            </a:r>
            <a:br>
              <a:rPr lang="en-US" sz="2800" dirty="0" smtClean="0"/>
            </a:br>
            <a:r>
              <a:rPr lang="en-US" sz="2800" dirty="0" smtClean="0"/>
              <a:t>- the </a:t>
            </a:r>
            <a:r>
              <a:rPr lang="en-US" sz="2800" dirty="0"/>
              <a:t>jury determined that the land is in fact D’s and the federal court issued a judgment for </a:t>
            </a:r>
            <a:r>
              <a:rPr lang="en-US" sz="2800" dirty="0" smtClean="0"/>
              <a:t>D</a:t>
            </a:r>
            <a:r>
              <a:rPr lang="en-US" sz="2800" dirty="0"/>
              <a:t/>
            </a:r>
            <a:br>
              <a:rPr lang="en-US" sz="2800" dirty="0"/>
            </a:br>
            <a:r>
              <a:rPr lang="en-US" sz="2800" dirty="0" smtClean="0"/>
              <a:t>- soon </a:t>
            </a:r>
            <a:r>
              <a:rPr lang="en-US" sz="2800" dirty="0"/>
              <a:t>afterward, D </a:t>
            </a:r>
            <a:r>
              <a:rPr lang="en-US" sz="2800" dirty="0" smtClean="0"/>
              <a:t>died </a:t>
            </a:r>
            <a:r>
              <a:rPr lang="en-US" sz="2800" dirty="0"/>
              <a:t>and Z </a:t>
            </a:r>
            <a:r>
              <a:rPr lang="en-US" sz="2800" dirty="0" smtClean="0"/>
              <a:t>inherited </a:t>
            </a:r>
            <a:r>
              <a:rPr lang="en-US" sz="2800" dirty="0"/>
              <a:t>his </a:t>
            </a:r>
            <a:r>
              <a:rPr lang="en-US" sz="2800" dirty="0" smtClean="0"/>
              <a:t>estate</a:t>
            </a:r>
            <a:br>
              <a:rPr lang="en-US" sz="2800" dirty="0" smtClean="0"/>
            </a:br>
            <a:r>
              <a:rPr lang="en-US" sz="2800" dirty="0" smtClean="0"/>
              <a:t>- within </a:t>
            </a:r>
            <a:r>
              <a:rPr lang="en-US" sz="2800" dirty="0"/>
              <a:t>a year, Y </a:t>
            </a:r>
            <a:r>
              <a:rPr lang="en-US" sz="2800" dirty="0" smtClean="0"/>
              <a:t>sued </a:t>
            </a:r>
            <a:r>
              <a:rPr lang="en-US" sz="2800" dirty="0"/>
              <a:t>Z in state court in </a:t>
            </a:r>
            <a:r>
              <a:rPr lang="en-US" sz="2800" dirty="0" smtClean="0"/>
              <a:t>Georgia</a:t>
            </a:r>
            <a:br>
              <a:rPr lang="en-US" sz="2800" dirty="0" smtClean="0"/>
            </a:br>
            <a:r>
              <a:rPr lang="en-US" sz="2800" dirty="0" smtClean="0"/>
              <a:t>- Y </a:t>
            </a:r>
            <a:r>
              <a:rPr lang="en-US" sz="2800" dirty="0"/>
              <a:t>claims that the $200,000 property that Z inherited in fact belongs to the </a:t>
            </a:r>
            <a:r>
              <a:rPr lang="en-US" sz="2800" dirty="0" smtClean="0"/>
              <a:t>trust</a:t>
            </a:r>
            <a:br>
              <a:rPr lang="en-US" sz="2800" dirty="0" smtClean="0"/>
            </a:br>
            <a:r>
              <a:rPr lang="en-US" sz="2800" dirty="0" smtClean="0"/>
              <a:t>- Z </a:t>
            </a:r>
            <a:r>
              <a:rPr lang="en-US" sz="2800" dirty="0"/>
              <a:t>claims that Y is issue precluded from </a:t>
            </a:r>
            <a:r>
              <a:rPr lang="en-US" sz="2800" dirty="0" err="1"/>
              <a:t>relitigating</a:t>
            </a:r>
            <a:r>
              <a:rPr lang="en-US" sz="2800" dirty="0"/>
              <a:t> whether the property belongs to the </a:t>
            </a:r>
            <a:r>
              <a:rPr lang="en-US" sz="2800" dirty="0" smtClean="0"/>
              <a:t>trust - how </a:t>
            </a:r>
            <a:r>
              <a:rPr lang="en-US" sz="2800" dirty="0"/>
              <a:t>should the state court rule? </a:t>
            </a:r>
            <a:r>
              <a:rPr lang="en-US" sz="3200" dirty="0"/>
              <a:t/>
            </a:r>
            <a:br>
              <a:rPr lang="en-US" sz="3200" dirty="0"/>
            </a:br>
            <a:endParaRPr lang="en-US" sz="3200" dirty="0"/>
          </a:p>
        </p:txBody>
      </p:sp>
    </p:spTree>
    <p:extLst>
      <p:ext uri="{BB962C8B-B14F-4D97-AF65-F5344CB8AC3E}">
        <p14:creationId xmlns:p14="http://schemas.microsoft.com/office/powerpoint/2010/main" val="388127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83956"/>
          </a:xfrm>
        </p:spPr>
        <p:txBody>
          <a:bodyPr/>
          <a:lstStyle/>
          <a:p>
            <a:r>
              <a:rPr lang="en-US" dirty="0"/>
              <a:t>s</a:t>
            </a:r>
            <a:r>
              <a:rPr lang="en-US" dirty="0" smtClean="0"/>
              <a:t>ame issue</a:t>
            </a:r>
            <a:endParaRPr lang="en-US" dirty="0"/>
          </a:p>
        </p:txBody>
      </p:sp>
    </p:spTree>
    <p:extLst>
      <p:ext uri="{BB962C8B-B14F-4D97-AF65-F5344CB8AC3E}">
        <p14:creationId xmlns:p14="http://schemas.microsoft.com/office/powerpoint/2010/main" val="73553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365125"/>
            <a:ext cx="10613967" cy="6077239"/>
          </a:xfrm>
        </p:spPr>
        <p:txBody>
          <a:bodyPr/>
          <a:lstStyle/>
          <a:p>
            <a:r>
              <a:rPr lang="en-US" dirty="0"/>
              <a:t>m</a:t>
            </a:r>
            <a:r>
              <a:rPr lang="en-US" dirty="0" smtClean="0"/>
              <a:t>ust be essential to the judgment</a:t>
            </a:r>
            <a:endParaRPr lang="en-US" dirty="0"/>
          </a:p>
        </p:txBody>
      </p:sp>
    </p:spTree>
    <p:extLst>
      <p:ext uri="{BB962C8B-B14F-4D97-AF65-F5344CB8AC3E}">
        <p14:creationId xmlns:p14="http://schemas.microsoft.com/office/powerpoint/2010/main" val="349172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2" y="365125"/>
            <a:ext cx="10724408" cy="5940672"/>
          </a:xfrm>
        </p:spPr>
        <p:txBody>
          <a:bodyPr/>
          <a:lstStyle/>
          <a:p>
            <a:r>
              <a:rPr lang="en-US" dirty="0"/>
              <a:t>e</a:t>
            </a:r>
            <a:r>
              <a:rPr lang="en-US" dirty="0" smtClean="0"/>
              <a:t>xample of two issues, both essential</a:t>
            </a:r>
            <a:endParaRPr lang="en-US" dirty="0"/>
          </a:p>
        </p:txBody>
      </p:sp>
    </p:spTree>
    <p:extLst>
      <p:ext uri="{BB962C8B-B14F-4D97-AF65-F5344CB8AC3E}">
        <p14:creationId xmlns:p14="http://schemas.microsoft.com/office/powerpoint/2010/main" val="468232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76401" y="533400"/>
            <a:ext cx="8888413" cy="5867400"/>
          </a:xfrm>
        </p:spPr>
        <p:txBody>
          <a:bodyPr>
            <a:normAutofit fontScale="90000"/>
          </a:bodyPr>
          <a:lstStyle/>
          <a:p>
            <a:pPr algn="l" eaLnBrk="1" hangingPunct="1"/>
            <a:r>
              <a:rPr lang="en-CA" altLang="en-US" dirty="0" smtClean="0"/>
              <a:t>- P sues D for interest on note</a:t>
            </a:r>
            <a:r>
              <a:rPr lang="en-US" altLang="en-US" dirty="0" smtClean="0"/>
              <a:t/>
            </a:r>
            <a:br>
              <a:rPr lang="en-US" altLang="en-US" dirty="0" smtClean="0"/>
            </a:br>
            <a:r>
              <a:rPr lang="en-CA" altLang="en-US" dirty="0" smtClean="0"/>
              <a:t>- D alleges fraud in execution of note and release of obligation to pay interest</a:t>
            </a:r>
            <a:r>
              <a:rPr lang="en-US" altLang="en-US" dirty="0" smtClean="0"/>
              <a:t/>
            </a:r>
            <a:br>
              <a:rPr lang="en-US" altLang="en-US" dirty="0" smtClean="0"/>
            </a:br>
            <a:r>
              <a:rPr lang="en-CA" altLang="en-US" dirty="0" smtClean="0"/>
              <a:t>- </a:t>
            </a:r>
            <a:r>
              <a:rPr lang="en-CA" altLang="en-US" b="1" i="1" dirty="0" smtClean="0"/>
              <a:t>P wins</a:t>
            </a:r>
            <a:br>
              <a:rPr lang="en-CA" altLang="en-US" b="1" i="1" dirty="0" smtClean="0"/>
            </a:br>
            <a:r>
              <a:rPr lang="en-US" altLang="en-US" dirty="0" smtClean="0"/>
              <a:t/>
            </a:r>
            <a:br>
              <a:rPr lang="en-US" altLang="en-US" dirty="0" smtClean="0"/>
            </a:br>
            <a:r>
              <a:rPr lang="en-CA" altLang="en-US" dirty="0" smtClean="0"/>
              <a:t>- P then sues for principal </a:t>
            </a:r>
            <a:br>
              <a:rPr lang="en-CA" altLang="en-US" dirty="0" smtClean="0"/>
            </a:br>
            <a:r>
              <a:rPr lang="en-CA" altLang="en-US" dirty="0" smtClean="0"/>
              <a:t>- D brings up fraud in execution of note</a:t>
            </a:r>
            <a:br>
              <a:rPr lang="en-CA" altLang="en-US" dirty="0" smtClean="0"/>
            </a:br>
            <a:r>
              <a:rPr lang="en-CA" altLang="en-US" dirty="0" smtClean="0"/>
              <a:t>- Is D issue precluded?</a:t>
            </a:r>
            <a:r>
              <a:rPr lang="en-US" altLang="en-US" dirty="0" smtClean="0"/>
              <a:t> </a:t>
            </a:r>
          </a:p>
        </p:txBody>
      </p:sp>
    </p:spTree>
    <p:extLst>
      <p:ext uri="{BB962C8B-B14F-4D97-AF65-F5344CB8AC3E}">
        <p14:creationId xmlns:p14="http://schemas.microsoft.com/office/powerpoint/2010/main" val="3900069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2006</TotalTime>
  <Words>712</Words>
  <Application>Microsoft Office PowerPoint</Application>
  <PresentationFormat>Widescreen</PresentationFormat>
  <Paragraphs>52</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Mangal</vt:lpstr>
      <vt:lpstr>Office Theme</vt:lpstr>
      <vt:lpstr>Mon., Nov. 27</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actually litigated and decided</vt:lpstr>
      <vt:lpstr>admissions?    no default judgment?  no  summary judgment? yes directed verdict   yes consent judgment?  depends</vt:lpstr>
      <vt:lpstr>same issue</vt:lpstr>
      <vt:lpstr>must be essential to the judgment</vt:lpstr>
      <vt:lpstr>example of two issues, both essential</vt:lpstr>
      <vt:lpstr>- P sues D for interest on note - D alleges fraud in execution of note and release of obligation to pay interest - P wins  - P then sues for principal  - D brings up fraud in execution of note - Is D issue precluded? </vt:lpstr>
      <vt:lpstr>example of two issues, one not essential</vt:lpstr>
      <vt:lpstr>Cambria v. Jeffrey (Mass. 1940)  P sues D for negligence D wins – D negligent but P contributorily negligent D then sues P for negligence is D precluded from relitigating own negligence?</vt:lpstr>
      <vt:lpstr>example of alternative determinations – two issues, neither essential (because either sufficient on its own) </vt:lpstr>
      <vt:lpstr>- P sues D for interest on note  - D alleges fraud in execution of note and release of obligation to pay interest  - D wins on both grounds  - P then sues for principal   - D brings up fraud in execution of note  - Is P issue precluded?</vt:lpstr>
      <vt:lpstr>some courts (1st Rest. Js.): both preclusive some courts (Halpern v. Schwartz (2d Cir. 1970)): neither some courts (2d Rest. Js.): neither unless one is appealed some courts (Malloy v. Trombley, (NY 1980)): preclusive if evidence that issue was given thorough and careful deliberation</vt:lpstr>
      <vt:lpstr>- P sues D for interest on note  - D alleges fraud in execution of note and release of obligation to pay interest  - D wins on both grounds  - P then sues for subsequent interest  - D alleges fraud in execution of note and release of obligation to pay interest  - Is P issue precluded?</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 P sues D for negligence - P was also negligent - It is held that P is barred due to contributory negligence (the doctrine of comparative fault is rejected) - P and D get into another accident - P sues D for negligence - P was also negligent  - Is P precluded to relitigate whether P is barred by contributory negligence or comparative fault applies? </vt:lpstr>
      <vt:lpstr>(2) The issue is one of law and (a) the two actions involve claims that are substantially unrelated</vt:lpstr>
      <vt:lpstr>- Business A sues gov’t  - the S.D.N.Y. determines that the widgets it imports do not have to have an import duty  - Business B sues gov’t  - the N.D. Ca. determines that the same type of widgets have an import duty  - subsequently the gov't sues A in the D. Del. to make it pay an import duty going forward  - is the government issue precluded? </vt:lpstr>
      <vt:lpstr>(2) The issue is one of law and... (b) a new determination is warranted in order to take account of an intervening change in the applicable legal context or otherwise to avoid inequitable administration of the laws; or </vt:lpstr>
      <vt:lpstr>US v. Moser (U.S. 1924)  - a federal court determined that Moser (who was a cadet the Naval Academy during the Civil War) “served in the Civil War” for the purposes of pension benefits - Jasper then sued on the same question and lost by reference to another relevant statute  - U.S. refuses to give Moser his benefits and he sues - is U.S. issue precluded?</vt:lpstr>
      <vt:lpstr>issue preclusion used to require  mutuality</vt:lpstr>
      <vt:lpstr>- P, D, and X got into an accident  - P sues D for negligence  - it is determined that P was contributorily negligent  - P then sues X for negligence  - can X issue preclude P concerning his contributory negligence?</vt:lpstr>
      <vt:lpstr>assume… - it had been determined that P was not contributorily negligent - P then sues X for negligence - P clearly cannot issue preclude X from relitigating P’s contributory negligence - SO, under mutuality rule, X cannot issue preclude P concerning his contributory negligence</vt:lpstr>
      <vt:lpstr>Ohio Georgia  still have the mutuality requirement  except…</vt:lpstr>
      <vt:lpstr> - P sues employee for battery as a result of a scuffle when the employee tried to stop P from shoplifting  - employee wins  - P then sues the employer on a theory of respondeat superior  - what happens if the employer cannot take advantage of nonmutual issue preclusion and so P could win against the employer? </vt:lpstr>
      <vt:lpstr>Virginia (and some other states)…  allow only defensive nonmutual issue preclusion</vt:lpstr>
      <vt:lpstr>defensive   - defendant in second suit was not a party in first suit and uses nonmutual issue preclusion as a shield</vt:lpstr>
      <vt:lpstr>Blonder-Tongue Labs (US 1971)  Univ. of Illinois Foundation first sues Winegard Co. concerning patent infringement  - U. of Ill. lost (patent invalid)  - U. of Ill. then sues B-T concerning infringement of same patent</vt:lpstr>
      <vt:lpstr>federal and some states also allow offensive nonmutual issue preclusion under certain circumstances  plaintiff in second suit was not a party in first suit and uses issue preclusion as a sword</vt:lpstr>
      <vt:lpstr>Parklane Hosiery v. Shore  (U.S. 1979)   </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 </vt:lpstr>
      <vt:lpstr>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 second argument against offensive use of collateral estoppel is that it may be unfair to a defendant. If a defendant in the first action is sued for small or nominal damages, he may have little incentive to defend vigorously, particularly if future suits are not foreseeable. Allowing offensive collateral estoppel may also be unfair to a defendant if the judgment relied upon as a basis for the estoppel is itself inconsistent with one or more previous judgments in favor of the defendant. Still another situation where it might be unfair to apply offensive estoppel is where the second action affords the defendant procedural opportunities unavailable in the first action that could readily cause a different result. </vt:lpstr>
      <vt:lpstr>P1 sues D Corp for damages from defective product – loses (product not defective)  P2 sues D Corp for damages from defective product – loses (product not defective)  P3 sues D Corp for damages from defective product – loses (product not defective)  P4 sues D Corp for damages from defective product – wins (product defective)  P5-1000 take advantage of offensive nonmutual issue preclusion against D Corp…?</vt:lpstr>
      <vt:lpstr> DISTINGUISH!  P sues D for negligence. P wins (D is negligent). X knew about the suit but refused to intervene. X sues D for negligence in connection with the same accident. X may not be able to issue preclude D concerning D’s negligence.  P sues D to put up a dam. X’s property will be flooded, but he refuses to intervene in the suit. P wins. X may be precluded to sue D to take down dam.</vt:lpstr>
      <vt:lpstr>Semtek Int'l Inc. v. Lockheed Martin Corp.,   (U.S. 2001)</vt:lpstr>
      <vt:lpstr>- Semtek sues Lockheed in state court in Ca. under Ca. law  -the action is removed under diversity  - then dismissed on statute of limitations grounds  - Semtek then brings an action in state court in Maryland (where there is a longer statute of limitations)  - claim precluded?  - assume that under federal law a dismissal under statute of limitations grounds has claim preclusive effect  - under California law it does not</vt:lpstr>
      <vt:lpstr>Rule 41. Dismissal of Actions . . . (b) Involuntary Dismissal; Effect.  If the plaintiff fails to prosecute or to comply with these rules or a court order, a defendant may move to dismiss the action or any claim against it. Unless the dismissal order states otherwise, a dismissal under this subdivision (b) and any dismissal not under this rule — except one for lack of jurisdiction, improper venue, or failure to join a party under Rule 19 — operates as an adjudication on the merits.</vt:lpstr>
      <vt:lpstr>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vt:lpstr>
      <vt:lpstr>in federal common law track  - is Ca’s preclusion law bound up with the Ca cause of action?</vt:lpstr>
      <vt:lpstr>will difference between federal and state law lead to forum shopping?  are there countervailing federal interests?</vt:lpstr>
      <vt:lpstr>In other words, in Dupasseur the State was allowed (indeed, required) to give a federal diversity judgment no more effect than it would accord one of its own judgments only because reference to state law was the federal rule that this Court deemed appropriate . In short, federal common law governs the claim-preclusive effect of a dismissal by a federal court sitting in diversity.</vt:lpstr>
      <vt:lpstr>- P sues D in federal court in diversity in California  - P's suit is personal injury due to a defective hot water heater  - judgment for P  - P subsequently sues D in state court in California for property damages due to the water heater   - under California's law of claim preclusion, an action for personal injury and for property damages concern different primary rights  - does the California or the federal (transactional) rule concerning the scope of P's claim against D apply? </vt:lpstr>
      <vt:lpstr>Rule 13. Counterclaim and Crossclaim (a) Compulsory Counterclaim. (1) In General. A pleading must state as a counterclaim any claim that—at the time of its service—the pleader has against an opposing party if the claim: (A) arises out of the transaction or occurrence that is the subject matter of the opposing party's claim...</vt:lpstr>
      <vt:lpstr>Question 4. P, a citizen of New York, sues D, a citizen of New Jersey, for $100,000 in damages under New York battery law in the Federal District Court for the Southern District of New York. P seeks compensation for the partial loss of sight in an eye, as a result of a barroom brawl between P, on one side, and D and D’s friend, X (a citizen of New Jersey), on the other. D joins a contribution action against X for $50,000. After discovery, X brings a motion for summary judgment against D on the grounds that a reasonable jury would have to find that all of P’s damages were the result of D’s actions alone. X’s motion is granted. At trial, P receives a verdict in his favor and the court awards him a judgment against D for $60,000. Some months later, D sues X in New York state court under New York battery law for the $10,000 in damages caused by X’s blows against D during the brawl. Which of the following is most accurate about D’s $10,000 action against X?  a. It is not claim precluded, because X was not a necessary party in the earlier proceedings in federal court. b. It is not claim precluded. The action could not have been entertained by the federal court because there would have been no federal subject matter jurisdiction for it. c. It is not claim precluded, because Fed. R. Civ. P. 14(a) would not have allowed the action to be joined. It was not a claim that X was liable to D for all or part of P’s claim against D. d. It is not claim precluded, because D’s action against X in the earlier proceedings in federal court was disposed of on summary judgment. e. It is claim precluded. </vt:lpstr>
      <vt:lpstr>4.    D is a partnership. W and H are wife and husband. In reliance upon statements made by employees of D, W and H each made separate purchases of bonds issued by D. The price of these bonds subsequently plummeted and W and H each had to sell them at a heavy loss. W sued D in federal court in New York for her damages resulting from D’s alleged violation of federal securities laws. On a motion for summary judgment, the court found that no reasonable jury could find that the statements made by D’s employees were materially misleading. The court therefore granted summary judgment to D. Subsequently, D was purchased by the X Corp. After this purchase, H sued the X Corp in federal court in California for H’s damages as a result of D’s violations of federal securities laws. Which of the following is most accurate? a.    Under Parklane Hosiery, H is issue precluded from relitigating whether D’s employees’ statements were materially misleading. b.    H is not issue precluded under Parklane Hosiery from relitigating whether D’s employees’ statements were materially misleading, because H could have easily intervened in W’s suit against D. c.    Parklane Hosiery is irrelevant to whether H is issue precluded, since the matter is determined by New York state law. d.    H is not issue precluded from relitigating whether D’s employees’ statements were materially misleading, because the X Corp and D are not in privity.  e.    H is not issue precluded from relitigating whether D’s employees’ statements were materially misleading, because W and H are not in privity. </vt:lpstr>
      <vt:lpstr>- X (a domiciliary of Nevada) established a trust for the benefit of twin brothers: P (a domiciliary of Oregon) and Y (a domiciliary of Oregon) - upon reaching the age of 50, P will receive 75% and Y 25% of the value of the trust - at the age of 25, P sued the trustee of the trust, D (a domiciliary of Nevada), in the federal district court for Northern District of Georgia - P alleged that D wrongly claimed ownership of a $200,000 parcel of land in the Northern District of Georgia (the land, P argued, belonged to the trust)  - Y testified as a witness in the case - the jury determined that the land is in fact D’s and the federal court issued a judgment for D - soon afterward, D died and Z inherited his estate - within a year, Y sued Z in state court in Georgia - Y claims that the $200,000 property that Z inherited in fact belongs to the trust - Z claims that Y is issue precluded from relitigating whether the property belongs to the trust - how should the state court rule?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481</cp:revision>
  <cp:lastPrinted>2017-11-13T17:51:35Z</cp:lastPrinted>
  <dcterms:created xsi:type="dcterms:W3CDTF">2016-11-03T13:09:03Z</dcterms:created>
  <dcterms:modified xsi:type="dcterms:W3CDTF">2017-11-27T18:22:49Z</dcterms:modified>
</cp:coreProperties>
</file>