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handoutMasterIdLst>
    <p:handoutMasterId r:id="rId85"/>
  </p:handoutMasterIdLst>
  <p:sldIdLst>
    <p:sldId id="257" r:id="rId2"/>
    <p:sldId id="808" r:id="rId3"/>
    <p:sldId id="809" r:id="rId4"/>
    <p:sldId id="1008" r:id="rId5"/>
    <p:sldId id="823" r:id="rId6"/>
    <p:sldId id="824" r:id="rId7"/>
    <p:sldId id="875" r:id="rId8"/>
    <p:sldId id="826" r:id="rId9"/>
    <p:sldId id="830" r:id="rId10"/>
    <p:sldId id="960" r:id="rId11"/>
    <p:sldId id="961" r:id="rId12"/>
    <p:sldId id="834" r:id="rId13"/>
    <p:sldId id="880" r:id="rId14"/>
    <p:sldId id="1007" r:id="rId15"/>
    <p:sldId id="898" r:id="rId16"/>
    <p:sldId id="883" r:id="rId17"/>
    <p:sldId id="886" r:id="rId18"/>
    <p:sldId id="887" r:id="rId19"/>
    <p:sldId id="889" r:id="rId20"/>
    <p:sldId id="892" r:id="rId21"/>
    <p:sldId id="998" r:id="rId22"/>
    <p:sldId id="962" r:id="rId23"/>
    <p:sldId id="894" r:id="rId24"/>
    <p:sldId id="930" r:id="rId25"/>
    <p:sldId id="932" r:id="rId26"/>
    <p:sldId id="933" r:id="rId27"/>
    <p:sldId id="934" r:id="rId28"/>
    <p:sldId id="935" r:id="rId29"/>
    <p:sldId id="936" r:id="rId30"/>
    <p:sldId id="942" r:id="rId31"/>
    <p:sldId id="944" r:id="rId32"/>
    <p:sldId id="937" r:id="rId33"/>
    <p:sldId id="941" r:id="rId34"/>
    <p:sldId id="945" r:id="rId35"/>
    <p:sldId id="938" r:id="rId36"/>
    <p:sldId id="913" r:id="rId37"/>
    <p:sldId id="914" r:id="rId38"/>
    <p:sldId id="995" r:id="rId39"/>
    <p:sldId id="946" r:id="rId40"/>
    <p:sldId id="947" r:id="rId41"/>
    <p:sldId id="948" r:id="rId42"/>
    <p:sldId id="949" r:id="rId43"/>
    <p:sldId id="1009" r:id="rId44"/>
    <p:sldId id="919" r:id="rId45"/>
    <p:sldId id="920" r:id="rId46"/>
    <p:sldId id="950" r:id="rId47"/>
    <p:sldId id="951" r:id="rId48"/>
    <p:sldId id="952" r:id="rId49"/>
    <p:sldId id="953" r:id="rId50"/>
    <p:sldId id="954" r:id="rId51"/>
    <p:sldId id="955" r:id="rId52"/>
    <p:sldId id="956" r:id="rId53"/>
    <p:sldId id="957" r:id="rId54"/>
    <p:sldId id="959" r:id="rId55"/>
    <p:sldId id="958" r:id="rId56"/>
    <p:sldId id="996" r:id="rId57"/>
    <p:sldId id="969" r:id="rId58"/>
    <p:sldId id="970" r:id="rId59"/>
    <p:sldId id="997" r:id="rId60"/>
    <p:sldId id="971" r:id="rId61"/>
    <p:sldId id="972" r:id="rId62"/>
    <p:sldId id="976" r:id="rId63"/>
    <p:sldId id="977" r:id="rId64"/>
    <p:sldId id="978" r:id="rId65"/>
    <p:sldId id="979" r:id="rId66"/>
    <p:sldId id="980" r:id="rId67"/>
    <p:sldId id="981" r:id="rId68"/>
    <p:sldId id="982" r:id="rId69"/>
    <p:sldId id="983" r:id="rId70"/>
    <p:sldId id="984" r:id="rId71"/>
    <p:sldId id="985" r:id="rId72"/>
    <p:sldId id="986" r:id="rId73"/>
    <p:sldId id="989" r:id="rId74"/>
    <p:sldId id="990" r:id="rId75"/>
    <p:sldId id="991" r:id="rId76"/>
    <p:sldId id="1000" r:id="rId77"/>
    <p:sldId id="1001" r:id="rId78"/>
    <p:sldId id="992" r:id="rId79"/>
    <p:sldId id="1002" r:id="rId80"/>
    <p:sldId id="1003" r:id="rId81"/>
    <p:sldId id="1006" r:id="rId82"/>
    <p:sldId id="1004" r:id="rId8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2" autoAdjust="0"/>
    <p:restoredTop sz="94660"/>
  </p:normalViewPr>
  <p:slideViewPr>
    <p:cSldViewPr snapToGrid="0">
      <p:cViewPr varScale="1">
        <p:scale>
          <a:sx n="78" d="100"/>
          <a:sy n="78" d="100"/>
        </p:scale>
        <p:origin x="8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11/20/2017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Nov. </a:t>
            </a:r>
            <a:r>
              <a:rPr lang="en-US" altLang="en-US" smtClean="0"/>
              <a:t>20</a:t>
            </a:r>
            <a:endParaRPr lang="en-US" altLang="en-US" dirty="0" smtClean="0"/>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752600" y="0"/>
            <a:ext cx="8915400" cy="6858000"/>
          </a:xfrm>
        </p:spPr>
        <p:txBody>
          <a:bodyPr/>
          <a:lstStyle/>
          <a:p>
            <a:pPr algn="l" eaLnBrk="1" hangingPunct="1"/>
            <a:r>
              <a:rPr lang="en-US" altLang="en-US" sz="2800"/>
              <a:t>§ 20. Judgment For Defendant—Exceptions To The General Rule Of Bar</a:t>
            </a:r>
            <a:br>
              <a:rPr lang="en-US" altLang="en-US" sz="2800"/>
            </a:br>
            <a:r>
              <a:rPr lang="en-US" altLang="en-US" sz="2800"/>
              <a:t>(1) A personal judgment for the defendant, although valid and final, does not bar another action by the plaintiff on the same claim:</a:t>
            </a:r>
            <a:br>
              <a:rPr lang="en-US" altLang="en-US" sz="2800"/>
            </a:br>
            <a:r>
              <a:rPr lang="en-US" altLang="en-US" sz="2800"/>
              <a:t>(a) When the judgment is one of dismissal for </a:t>
            </a:r>
            <a:r>
              <a:rPr lang="en-US" altLang="en-US" sz="2800" b="1" i="1"/>
              <a:t>lack of jurisdiction</a:t>
            </a:r>
            <a:r>
              <a:rPr lang="en-US" altLang="en-US" sz="2800"/>
              <a:t>, for </a:t>
            </a:r>
            <a:r>
              <a:rPr lang="en-US" altLang="en-US" sz="2800" b="1" i="1"/>
              <a:t>improper venue</a:t>
            </a:r>
            <a:r>
              <a:rPr lang="en-US" altLang="en-US" sz="2800"/>
              <a:t>, or for </a:t>
            </a:r>
            <a:r>
              <a:rPr lang="en-US" altLang="en-US" sz="2800" b="1" i="1"/>
              <a:t>nonjoinder or misjoinder of parties</a:t>
            </a:r>
            <a:r>
              <a:rPr lang="en-US" altLang="en-US" sz="2800"/>
              <a:t>; or</a:t>
            </a:r>
            <a:br>
              <a:rPr lang="en-US" altLang="en-US" sz="2800"/>
            </a:br>
            <a:r>
              <a:rPr lang="en-US" altLang="en-US" sz="2800"/>
              <a:t>(b) When the plaintiff agrees to or elects a nonsuit (or </a:t>
            </a:r>
            <a:r>
              <a:rPr lang="en-US" altLang="en-US" sz="2800" b="1" i="1"/>
              <a:t>voluntary dismissal</a:t>
            </a:r>
            <a:r>
              <a:rPr lang="en-US" altLang="en-US" sz="2800"/>
              <a:t>) without prejudice or the court directs that the plaintiff be nonsuited (or that the action be otherwise dismissed) without prejudice; or</a:t>
            </a:r>
            <a:br>
              <a:rPr lang="en-US" altLang="en-US" sz="2800"/>
            </a:br>
            <a:r>
              <a:rPr lang="en-US" altLang="en-US" sz="2800"/>
              <a:t>(c) When by statute or rule of court the judgment does not operate as a bar to another action on the same claim, or does not so operate unless the court specifies, and no such specification is made.</a:t>
            </a:r>
          </a:p>
        </p:txBody>
      </p:sp>
    </p:spTree>
    <p:extLst>
      <p:ext uri="{BB962C8B-B14F-4D97-AF65-F5344CB8AC3E}">
        <p14:creationId xmlns:p14="http://schemas.microsoft.com/office/powerpoint/2010/main" val="199464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524000" y="1219200"/>
            <a:ext cx="8991600" cy="4724400"/>
          </a:xfrm>
        </p:spPr>
        <p:txBody>
          <a:bodyPr/>
          <a:lstStyle/>
          <a:p>
            <a:pPr algn="l" eaLnBrk="1" hangingPunct="1"/>
            <a:r>
              <a:rPr lang="en-US" altLang="en-US" sz="2400"/>
              <a:t>(2) A valid and final personal judgment for the defendant, which rests on the </a:t>
            </a:r>
            <a:r>
              <a:rPr lang="en-US" altLang="en-US" sz="2400" b="1" i="1"/>
              <a:t>prematurity of the action</a:t>
            </a:r>
            <a:r>
              <a:rPr lang="en-US" altLang="en-US" sz="2400"/>
              <a:t> or on the plaintiff's </a:t>
            </a:r>
            <a:r>
              <a:rPr lang="en-US" altLang="en-US" sz="2400" b="1" i="1"/>
              <a:t>failure to satisfy a precondition to suit</a:t>
            </a:r>
            <a:r>
              <a:rPr lang="en-US" altLang="en-US" sz="2400"/>
              <a:t>, does not bar another action by the plaintiff instituted after the claim has matured, or the precondition has been satisfied, unless a second action is precluded by operation of the substantive law.</a:t>
            </a:r>
          </a:p>
        </p:txBody>
      </p:sp>
    </p:spTree>
    <p:extLst>
      <p:ext uri="{BB962C8B-B14F-4D97-AF65-F5344CB8AC3E}">
        <p14:creationId xmlns:p14="http://schemas.microsoft.com/office/powerpoint/2010/main" val="1599567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2895600" y="1063626"/>
            <a:ext cx="6286500" cy="4651375"/>
          </a:xfrm>
        </p:spPr>
        <p:txBody>
          <a:bodyPr/>
          <a:lstStyle/>
          <a:p>
            <a:pPr eaLnBrk="1" hangingPunct="1"/>
            <a:r>
              <a:rPr lang="en-US" altLang="en-US" smtClean="0"/>
              <a:t>scope of a claim</a:t>
            </a:r>
          </a:p>
        </p:txBody>
      </p:sp>
    </p:spTree>
    <p:extLst>
      <p:ext uri="{BB962C8B-B14F-4D97-AF65-F5344CB8AC3E}">
        <p14:creationId xmlns:p14="http://schemas.microsoft.com/office/powerpoint/2010/main" val="1076747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684338" y="1063626"/>
            <a:ext cx="8888412" cy="4937125"/>
          </a:xfrm>
        </p:spPr>
        <p:txBody>
          <a:bodyPr>
            <a:normAutofit fontScale="90000"/>
          </a:bodyPr>
          <a:lstStyle/>
          <a:p>
            <a:pPr algn="l" eaLnBrk="1" hangingPunct="1"/>
            <a:r>
              <a:rPr lang="en-US" altLang="en-US" sz="2400"/>
              <a:t>Rest. (2d) of Judgments</a:t>
            </a:r>
            <a:br>
              <a:rPr lang="en-US" altLang="en-US" sz="2400"/>
            </a:br>
            <a:r>
              <a:rPr lang="en-US" altLang="en-US" sz="2400"/>
              <a:t>§ 24. Dimensions Of “Claim” For Purposes Of Merger Or Bar—General Rule Concerning “Splitting”</a:t>
            </a:r>
            <a:br>
              <a:rPr lang="en-US" altLang="en-US" sz="2400"/>
            </a:br>
            <a:r>
              <a:rPr lang="en-US" altLang="en-US" sz="2400"/>
              <a:t>(1)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a:t>
            </a:r>
            <a:br>
              <a:rPr lang="en-US" altLang="en-US" sz="2400"/>
            </a:br>
            <a:r>
              <a:rPr lang="en-US" altLang="en-US" sz="2400"/>
              <a:t>(2)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a:t>
            </a:r>
            <a:br>
              <a:rPr lang="en-US" altLang="en-US" sz="2400"/>
            </a:br>
            <a:endParaRPr lang="en-US" altLang="en-US" sz="2400"/>
          </a:p>
        </p:txBody>
      </p:sp>
    </p:spTree>
    <p:extLst>
      <p:ext uri="{BB962C8B-B14F-4D97-AF65-F5344CB8AC3E}">
        <p14:creationId xmlns:p14="http://schemas.microsoft.com/office/powerpoint/2010/main" val="2789186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85102"/>
          </a:xfrm>
        </p:spPr>
        <p:txBody>
          <a:bodyPr/>
          <a:lstStyle/>
          <a:p>
            <a:r>
              <a:rPr lang="en-US"/>
              <a:t>t</a:t>
            </a:r>
            <a:r>
              <a:rPr lang="en-US" smtClean="0"/>
              <a:t>ransactional test </a:t>
            </a:r>
            <a:r>
              <a:rPr lang="en-US" dirty="0" smtClean="0"/>
              <a:t/>
            </a:r>
            <a:br>
              <a:rPr lang="en-US" dirty="0" smtClean="0"/>
            </a:br>
            <a:r>
              <a:rPr lang="en-US" dirty="0" smtClean="0"/>
              <a:t>evidence test (AL</a:t>
            </a:r>
            <a:r>
              <a:rPr lang="en-US" smtClean="0"/>
              <a:t>, FL, </a:t>
            </a:r>
            <a:r>
              <a:rPr lang="en-US"/>
              <a:t>GA</a:t>
            </a:r>
            <a:r>
              <a:rPr lang="en-US" smtClean="0"/>
              <a:t>, IN, NE, NV, WV)</a:t>
            </a:r>
            <a:r>
              <a:rPr lang="en-US" dirty="0" smtClean="0"/>
              <a:t/>
            </a:r>
            <a:br>
              <a:rPr lang="en-US" dirty="0" smtClean="0"/>
            </a:br>
            <a:r>
              <a:rPr lang="en-US" dirty="0" smtClean="0"/>
              <a:t>“primary rights” test (CA)</a:t>
            </a:r>
            <a:endParaRPr lang="en-US" dirty="0"/>
          </a:p>
        </p:txBody>
      </p:sp>
    </p:spTree>
    <p:extLst>
      <p:ext uri="{BB962C8B-B14F-4D97-AF65-F5344CB8AC3E}">
        <p14:creationId xmlns:p14="http://schemas.microsoft.com/office/powerpoint/2010/main" val="652570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4638"/>
            <a:ext cx="8229600" cy="6278562"/>
          </a:xfrm>
        </p:spPr>
        <p:txBody>
          <a:bodyPr/>
          <a:lstStyle/>
          <a:p>
            <a:r>
              <a:rPr lang="en-US" altLang="en-US" dirty="0" smtClean="0"/>
              <a:t>interjurisdictional preclusion</a:t>
            </a:r>
          </a:p>
        </p:txBody>
      </p:sp>
    </p:spTree>
    <p:extLst>
      <p:ext uri="{BB962C8B-B14F-4D97-AF65-F5344CB8AC3E}">
        <p14:creationId xmlns:p14="http://schemas.microsoft.com/office/powerpoint/2010/main" val="1658742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24" y="365125"/>
            <a:ext cx="10946476" cy="5994111"/>
          </a:xfrm>
        </p:spPr>
        <p:txBody>
          <a:bodyPr/>
          <a:lstStyle/>
          <a:p>
            <a:r>
              <a:rPr lang="en-US" dirty="0"/>
              <a:t>n</a:t>
            </a:r>
            <a:r>
              <a:rPr lang="en-US" dirty="0" smtClean="0"/>
              <a:t>on-party preclusion</a:t>
            </a:r>
            <a:endParaRPr lang="en-US" dirty="0"/>
          </a:p>
        </p:txBody>
      </p:sp>
    </p:spTree>
    <p:extLst>
      <p:ext uri="{BB962C8B-B14F-4D97-AF65-F5344CB8AC3E}">
        <p14:creationId xmlns:p14="http://schemas.microsoft.com/office/powerpoint/2010/main" val="496956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95600" y="1063626"/>
            <a:ext cx="6286500" cy="4594225"/>
          </a:xfrm>
        </p:spPr>
        <p:txBody>
          <a:bodyPr/>
          <a:lstStyle/>
          <a:p>
            <a:pPr eaLnBrk="1" hangingPunct="1"/>
            <a:r>
              <a:rPr lang="en-US" altLang="en-US" smtClean="0"/>
              <a:t>privity</a:t>
            </a:r>
          </a:p>
        </p:txBody>
      </p:sp>
    </p:spTree>
    <p:extLst>
      <p:ext uri="{BB962C8B-B14F-4D97-AF65-F5344CB8AC3E}">
        <p14:creationId xmlns:p14="http://schemas.microsoft.com/office/powerpoint/2010/main" val="2888661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38450" y="1063626"/>
            <a:ext cx="6343650" cy="4651375"/>
          </a:xfrm>
        </p:spPr>
        <p:txBody>
          <a:bodyPr/>
          <a:lstStyle/>
          <a:p>
            <a:pPr eaLnBrk="1" hangingPunct="1"/>
            <a:r>
              <a:rPr lang="en-US" altLang="en-US" smtClean="0"/>
              <a:t>guardian/ward</a:t>
            </a:r>
            <a:br>
              <a:rPr lang="en-US" altLang="en-US" smtClean="0"/>
            </a:br>
            <a:r>
              <a:rPr lang="en-US" altLang="en-US" smtClean="0"/>
              <a:t>trustee/beneficiary</a:t>
            </a:r>
            <a:br>
              <a:rPr lang="en-US" altLang="en-US" smtClean="0"/>
            </a:br>
            <a:r>
              <a:rPr lang="en-US" altLang="en-US" smtClean="0"/>
              <a:t>executor/decedent</a:t>
            </a:r>
            <a:br>
              <a:rPr lang="en-US" altLang="en-US" smtClean="0"/>
            </a:br>
            <a:endParaRPr lang="en-US" altLang="en-US" smtClean="0"/>
          </a:p>
        </p:txBody>
      </p:sp>
    </p:spTree>
    <p:extLst>
      <p:ext uri="{BB962C8B-B14F-4D97-AF65-F5344CB8AC3E}">
        <p14:creationId xmlns:p14="http://schemas.microsoft.com/office/powerpoint/2010/main" val="2997323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422775"/>
          </a:xfrm>
        </p:spPr>
        <p:txBody>
          <a:bodyPr/>
          <a:lstStyle/>
          <a:p>
            <a:pPr eaLnBrk="1" hangingPunct="1"/>
            <a:r>
              <a:rPr lang="en-CA" altLang="en-US" smtClean="0"/>
              <a:t>successor in interest</a:t>
            </a:r>
            <a:endParaRPr lang="en-US" altLang="en-US" smtClean="0"/>
          </a:p>
        </p:txBody>
      </p:sp>
    </p:spTree>
    <p:extLst>
      <p:ext uri="{BB962C8B-B14F-4D97-AF65-F5344CB8AC3E}">
        <p14:creationId xmlns:p14="http://schemas.microsoft.com/office/powerpoint/2010/main" val="209933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126162"/>
          </a:xfrm>
        </p:spPr>
        <p:txBody>
          <a:bodyPr/>
          <a:lstStyle/>
          <a:p>
            <a:r>
              <a:rPr lang="en-US" altLang="en-US" dirty="0"/>
              <a:t>p</a:t>
            </a:r>
            <a:r>
              <a:rPr lang="en-US" altLang="en-US" dirty="0" smtClean="0"/>
              <a:t>reclusion</a:t>
            </a:r>
            <a:br>
              <a:rPr lang="en-US" altLang="en-US" dirty="0" smtClean="0"/>
            </a:br>
            <a:r>
              <a:rPr lang="en-US" altLang="en-US" dirty="0"/>
              <a:t/>
            </a:r>
            <a:br>
              <a:rPr lang="en-US" altLang="en-US" dirty="0"/>
            </a:br>
            <a:r>
              <a:rPr lang="en-US" altLang="en-US" dirty="0" smtClean="0"/>
              <a:t>claim preclusion</a:t>
            </a:r>
            <a:br>
              <a:rPr lang="en-US" altLang="en-US" dirty="0" smtClean="0"/>
            </a:br>
            <a:r>
              <a:rPr lang="en-US" altLang="en-US" dirty="0" smtClean="0"/>
              <a:t>issue preclusion</a:t>
            </a:r>
          </a:p>
        </p:txBody>
      </p:sp>
    </p:spTree>
    <p:extLst>
      <p:ext uri="{BB962C8B-B14F-4D97-AF65-F5344CB8AC3E}">
        <p14:creationId xmlns:p14="http://schemas.microsoft.com/office/powerpoint/2010/main" val="1856642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702" y="365125"/>
            <a:ext cx="10830098" cy="5902671"/>
          </a:xfrm>
        </p:spPr>
        <p:txBody>
          <a:bodyPr/>
          <a:lstStyle/>
          <a:p>
            <a:r>
              <a:rPr lang="en-US" dirty="0"/>
              <a:t>v</a:t>
            </a:r>
            <a:r>
              <a:rPr lang="en-US" dirty="0" smtClean="0"/>
              <a:t>irtual representation</a:t>
            </a:r>
            <a:endParaRPr lang="en-US" dirty="0"/>
          </a:p>
        </p:txBody>
      </p:sp>
    </p:spTree>
    <p:extLst>
      <p:ext uri="{BB962C8B-B14F-4D97-AF65-F5344CB8AC3E}">
        <p14:creationId xmlns:p14="http://schemas.microsoft.com/office/powerpoint/2010/main" val="3757174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829" y="365125"/>
            <a:ext cx="10628971" cy="5879558"/>
          </a:xfrm>
        </p:spPr>
        <p:txBody>
          <a:bodyPr/>
          <a:lstStyle/>
          <a:p>
            <a:r>
              <a:rPr lang="en-US" dirty="0" smtClean="0"/>
              <a:t>Taylor v. </a:t>
            </a:r>
            <a:r>
              <a:rPr lang="en-US" dirty="0" err="1" smtClean="0"/>
              <a:t>Sturgell</a:t>
            </a:r>
            <a:r>
              <a:rPr lang="en-US" dirty="0" smtClean="0"/>
              <a:t> (US 2008)</a:t>
            </a:r>
            <a:endParaRPr lang="en-US" dirty="0"/>
          </a:p>
        </p:txBody>
      </p:sp>
    </p:spTree>
    <p:extLst>
      <p:ext uri="{BB962C8B-B14F-4D97-AF65-F5344CB8AC3E}">
        <p14:creationId xmlns:p14="http://schemas.microsoft.com/office/powerpoint/2010/main" val="1585657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365125"/>
            <a:ext cx="10863349" cy="5985799"/>
          </a:xfrm>
        </p:spPr>
        <p:txBody>
          <a:bodyPr/>
          <a:lstStyle/>
          <a:p>
            <a:r>
              <a:rPr lang="en-US" dirty="0"/>
              <a:t>n</a:t>
            </a:r>
            <a:r>
              <a:rPr lang="en-US" dirty="0" smtClean="0"/>
              <a:t>on-intervening necessary party with notice preclusion</a:t>
            </a:r>
            <a:endParaRPr lang="en-US" dirty="0"/>
          </a:p>
        </p:txBody>
      </p:sp>
    </p:spTree>
    <p:extLst>
      <p:ext uri="{BB962C8B-B14F-4D97-AF65-F5344CB8AC3E}">
        <p14:creationId xmlns:p14="http://schemas.microsoft.com/office/powerpoint/2010/main" val="831795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365125"/>
            <a:ext cx="11046229" cy="5910984"/>
          </a:xfrm>
        </p:spPr>
        <p:txBody>
          <a:bodyPr>
            <a:normAutofit fontScale="90000"/>
          </a:bodyPr>
          <a:lstStyle/>
          <a:p>
            <a:r>
              <a:rPr lang="en-US" dirty="0"/>
              <a:t>w</a:t>
            </a:r>
            <a:r>
              <a:rPr lang="en-US" dirty="0" smtClean="0"/>
              <a:t>ater from river flowing from D’s property down to P’s is flooding P’s property</a:t>
            </a:r>
            <a:br>
              <a:rPr lang="en-US" dirty="0" smtClean="0"/>
            </a:br>
            <a:r>
              <a:rPr lang="en-US" dirty="0"/>
              <a:t/>
            </a:r>
            <a:br>
              <a:rPr lang="en-US" dirty="0"/>
            </a:br>
            <a:r>
              <a:rPr lang="en-US" dirty="0" smtClean="0"/>
              <a:t>P sues D to get D to build a dam</a:t>
            </a:r>
            <a:br>
              <a:rPr lang="en-US" dirty="0" smtClean="0"/>
            </a:br>
            <a:r>
              <a:rPr lang="en-US" dirty="0"/>
              <a:t/>
            </a:r>
            <a:br>
              <a:rPr lang="en-US" dirty="0"/>
            </a:br>
            <a:r>
              <a:rPr lang="en-US" dirty="0" smtClean="0"/>
              <a:t>P wins</a:t>
            </a:r>
            <a:br>
              <a:rPr lang="en-US" dirty="0" smtClean="0"/>
            </a:br>
            <a:r>
              <a:rPr lang="en-US" dirty="0"/>
              <a:t/>
            </a:r>
            <a:br>
              <a:rPr lang="en-US" dirty="0"/>
            </a:br>
            <a:r>
              <a:rPr lang="en-US" dirty="0" smtClean="0"/>
              <a:t>X, who knew about the suit but did not intervene, sues D to get D to take down the dam because water backing up from the dam is going on X’s property</a:t>
            </a:r>
            <a:endParaRPr lang="en-US" dirty="0"/>
          </a:p>
        </p:txBody>
      </p:sp>
    </p:spTree>
    <p:extLst>
      <p:ext uri="{BB962C8B-B14F-4D97-AF65-F5344CB8AC3E}">
        <p14:creationId xmlns:p14="http://schemas.microsoft.com/office/powerpoint/2010/main" val="1205904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09816"/>
          </a:xfrm>
        </p:spPr>
        <p:txBody>
          <a:bodyPr/>
          <a:lstStyle/>
          <a:p>
            <a:r>
              <a:rPr lang="en-US" dirty="0"/>
              <a:t>e</a:t>
            </a:r>
            <a:r>
              <a:rPr lang="en-US" dirty="0" smtClean="0"/>
              <a:t>xceptions to claim preclusion</a:t>
            </a:r>
            <a:endParaRPr lang="en-US" dirty="0"/>
          </a:p>
        </p:txBody>
      </p:sp>
    </p:spTree>
    <p:extLst>
      <p:ext uri="{BB962C8B-B14F-4D97-AF65-F5344CB8AC3E}">
        <p14:creationId xmlns:p14="http://schemas.microsoft.com/office/powerpoint/2010/main" val="4131976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332237"/>
          </a:xfrm>
        </p:spPr>
        <p:txBody>
          <a:bodyPr>
            <a:noAutofit/>
          </a:bodyPr>
          <a:lstStyle/>
          <a:p>
            <a:r>
              <a:rPr lang="en-US" sz="3200" dirty="0"/>
              <a:t>§ 26 Exceptions to the General Rule Concerning Splitting</a:t>
            </a:r>
            <a:br>
              <a:rPr lang="en-US" sz="3200" dirty="0"/>
            </a:br>
            <a:r>
              <a:rPr lang="en-US" sz="3200" dirty="0" smtClean="0"/>
              <a:t>(</a:t>
            </a:r>
            <a:r>
              <a:rPr lang="en-US" sz="3200" dirty="0"/>
              <a:t>1) When any of the following circumstances exists, the general rule of § 24 does not apply to extinguish the claim, and part or all of the claim subsists as a possible basis for a second action by the plaintiff against the defendant:</a:t>
            </a:r>
            <a:br>
              <a:rPr lang="en-US" sz="3200" dirty="0"/>
            </a:br>
            <a:endParaRPr lang="en-US" sz="3200" dirty="0"/>
          </a:p>
        </p:txBody>
      </p:sp>
    </p:spTree>
    <p:extLst>
      <p:ext uri="{BB962C8B-B14F-4D97-AF65-F5344CB8AC3E}">
        <p14:creationId xmlns:p14="http://schemas.microsoft.com/office/powerpoint/2010/main" val="2002122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59243"/>
          </a:xfrm>
        </p:spPr>
        <p:txBody>
          <a:bodyPr>
            <a:normAutofit/>
          </a:bodyPr>
          <a:lstStyle/>
          <a:p>
            <a:r>
              <a:rPr lang="en-US" dirty="0"/>
              <a:t>(a) The parties have agreed in terms or in effect that the plaintiff may split his claim, or the defendant has acquiesced </a:t>
            </a:r>
            <a:r>
              <a:rPr lang="en-US" dirty="0" smtClean="0"/>
              <a:t>therein</a:t>
            </a:r>
            <a:endParaRPr lang="en-US" dirty="0"/>
          </a:p>
        </p:txBody>
      </p:sp>
    </p:spTree>
    <p:extLst>
      <p:ext uri="{BB962C8B-B14F-4D97-AF65-F5344CB8AC3E}">
        <p14:creationId xmlns:p14="http://schemas.microsoft.com/office/powerpoint/2010/main" val="2436712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70453"/>
          </a:xfrm>
        </p:spPr>
        <p:txBody>
          <a:bodyPr>
            <a:normAutofit/>
          </a:bodyPr>
          <a:lstStyle/>
          <a:p>
            <a:r>
              <a:rPr lang="en-US" dirty="0"/>
              <a:t>(b) The court in the first action has expressly reserved the plaintiff's right to maintain the second </a:t>
            </a:r>
            <a:r>
              <a:rPr lang="en-US" dirty="0" smtClean="0"/>
              <a:t>action</a:t>
            </a:r>
            <a:endParaRPr lang="en-US" dirty="0"/>
          </a:p>
        </p:txBody>
      </p:sp>
    </p:spTree>
    <p:extLst>
      <p:ext uri="{BB962C8B-B14F-4D97-AF65-F5344CB8AC3E}">
        <p14:creationId xmlns:p14="http://schemas.microsoft.com/office/powerpoint/2010/main" val="1417929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45740"/>
          </a:xfrm>
        </p:spPr>
        <p:txBody>
          <a:bodyPr>
            <a:normAutofit fontScale="90000"/>
          </a:bodyPr>
          <a:lstStyle/>
          <a:p>
            <a:r>
              <a:rPr lang="en-US" dirty="0" smtClean="0"/>
              <a:t>(c</a:t>
            </a:r>
            <a:r>
              <a:rPr lang="en-US" dirty="0"/>
              <a:t>)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a:t>
            </a:r>
            <a:r>
              <a:rPr lang="en-US" dirty="0" smtClean="0"/>
              <a:t>relief</a:t>
            </a:r>
            <a:r>
              <a:rPr lang="en-US" b="1" dirty="0"/>
              <a:t/>
            </a:r>
            <a:br>
              <a:rPr lang="en-US" b="1" dirty="0"/>
            </a:br>
            <a:endParaRPr lang="en-US" dirty="0"/>
          </a:p>
        </p:txBody>
      </p:sp>
    </p:spTree>
    <p:extLst>
      <p:ext uri="{BB962C8B-B14F-4D97-AF65-F5344CB8AC3E}">
        <p14:creationId xmlns:p14="http://schemas.microsoft.com/office/powerpoint/2010/main" val="3393238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307524"/>
          </a:xfrm>
        </p:spPr>
        <p:txBody>
          <a:bodyPr>
            <a:normAutofit/>
          </a:bodyPr>
          <a:lstStyle/>
          <a:p>
            <a:r>
              <a:rPr lang="en-US" dirty="0"/>
              <a:t>(d) The judgment in the first action was plainly inconsistent with the fair and equitable implementation of a statutory or constitutional scheme, or it is the sense of the scheme that the plaintiff should be permitted to split his </a:t>
            </a:r>
            <a:r>
              <a:rPr lang="en-US" dirty="0" smtClean="0"/>
              <a:t>claim</a:t>
            </a:r>
            <a:r>
              <a:rPr lang="en-US" b="1" dirty="0"/>
              <a:t/>
            </a:r>
            <a:br>
              <a:rPr lang="en-US" b="1" dirty="0"/>
            </a:br>
            <a:endParaRPr lang="en-US" dirty="0"/>
          </a:p>
        </p:txBody>
      </p:sp>
    </p:spTree>
    <p:extLst>
      <p:ext uri="{BB962C8B-B14F-4D97-AF65-F5344CB8AC3E}">
        <p14:creationId xmlns:p14="http://schemas.microsoft.com/office/powerpoint/2010/main" val="3308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828800" y="1063626"/>
            <a:ext cx="8534400" cy="4708525"/>
          </a:xfrm>
        </p:spPr>
        <p:txBody>
          <a:bodyPr>
            <a:normAutofit fontScale="90000"/>
          </a:bodyPr>
          <a:lstStyle/>
          <a:p>
            <a:pPr algn="l"/>
            <a:r>
              <a:rPr lang="en-US" altLang="en-US" dirty="0" smtClean="0"/>
              <a:t>claim preclusion</a:t>
            </a:r>
            <a:br>
              <a:rPr lang="en-US" altLang="en-US" dirty="0" smtClean="0"/>
            </a:br>
            <a:r>
              <a:rPr lang="en-US" altLang="en-US" dirty="0" smtClean="0"/>
              <a:t/>
            </a:r>
            <a:br>
              <a:rPr lang="en-US" altLang="en-US" dirty="0" smtClean="0"/>
            </a:br>
            <a:r>
              <a:rPr lang="en-US" altLang="en-US" dirty="0" smtClean="0"/>
              <a:t>- when P sues D and it comes to a final valid judgment on the merits</a:t>
            </a:r>
            <a:br>
              <a:rPr lang="en-US" altLang="en-US" dirty="0" smtClean="0"/>
            </a:br>
            <a:r>
              <a:rPr lang="en-US" altLang="en-US" dirty="0" smtClean="0"/>
              <a:t/>
            </a:r>
            <a:br>
              <a:rPr lang="en-US" altLang="en-US" dirty="0" smtClean="0"/>
            </a:br>
            <a:r>
              <a:rPr lang="en-US" altLang="en-US" dirty="0" smtClean="0"/>
              <a:t>claim preclusion bars P from subsequently bringing suit on actions that P did bring or </a:t>
            </a:r>
            <a:r>
              <a:rPr lang="en-US" altLang="en-US" i="1" dirty="0" smtClean="0"/>
              <a:t>should have brought </a:t>
            </a:r>
            <a:r>
              <a:rPr lang="en-US" altLang="en-US" dirty="0" smtClean="0"/>
              <a:t>in the earlier suit</a:t>
            </a:r>
            <a:br>
              <a:rPr lang="en-US" altLang="en-US" dirty="0" smtClean="0"/>
            </a:br>
            <a:endParaRPr lang="en-US" altLang="en-US" dirty="0" smtClean="0"/>
          </a:p>
        </p:txBody>
      </p:sp>
    </p:spTree>
    <p:extLst>
      <p:ext uri="{BB962C8B-B14F-4D97-AF65-F5344CB8AC3E}">
        <p14:creationId xmlns:p14="http://schemas.microsoft.com/office/powerpoint/2010/main" val="1654081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82810"/>
          </a:xfrm>
        </p:spPr>
        <p:txBody>
          <a:bodyPr>
            <a:normAutofit/>
          </a:bodyPr>
          <a:lstStyle/>
          <a:p>
            <a:r>
              <a:rPr lang="en-US" dirty="0" smtClean="0"/>
              <a:t>African-Americans as a class sue city for racially segregating school</a:t>
            </a:r>
            <a:br>
              <a:rPr lang="en-US" dirty="0" smtClean="0"/>
            </a:br>
            <a:r>
              <a:rPr lang="en-US" dirty="0"/>
              <a:t/>
            </a:r>
            <a:br>
              <a:rPr lang="en-US" dirty="0"/>
            </a:br>
            <a:r>
              <a:rPr lang="en-US" dirty="0" smtClean="0"/>
              <a:t>this is pre-</a:t>
            </a:r>
            <a:r>
              <a:rPr lang="en-US" i="1" dirty="0" smtClean="0"/>
              <a:t>Brown</a:t>
            </a:r>
            <a:r>
              <a:rPr lang="en-US" dirty="0" smtClean="0"/>
              <a:t> and the plaintiffs lose</a:t>
            </a:r>
            <a:br>
              <a:rPr lang="en-US" dirty="0" smtClean="0"/>
            </a:br>
            <a:r>
              <a:rPr lang="en-US" dirty="0"/>
              <a:t/>
            </a:r>
            <a:br>
              <a:rPr lang="en-US" dirty="0"/>
            </a:br>
            <a:r>
              <a:rPr lang="en-US" i="1" dirty="0" smtClean="0"/>
              <a:t>Brown</a:t>
            </a:r>
            <a:r>
              <a:rPr lang="en-US" dirty="0" smtClean="0"/>
              <a:t> is decided</a:t>
            </a:r>
            <a:br>
              <a:rPr lang="en-US" dirty="0" smtClean="0"/>
            </a:br>
            <a:r>
              <a:rPr lang="en-US" dirty="0"/>
              <a:t/>
            </a:r>
            <a:br>
              <a:rPr lang="en-US" dirty="0"/>
            </a:br>
            <a:r>
              <a:rPr lang="en-US" dirty="0" smtClean="0"/>
              <a:t>Ps are not claim precluded to sue again</a:t>
            </a:r>
            <a:endParaRPr lang="en-US" dirty="0"/>
          </a:p>
        </p:txBody>
      </p:sp>
    </p:spTree>
    <p:extLst>
      <p:ext uri="{BB962C8B-B14F-4D97-AF65-F5344CB8AC3E}">
        <p14:creationId xmlns:p14="http://schemas.microsoft.com/office/powerpoint/2010/main" val="3584811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96562" y="247135"/>
            <a:ext cx="11689492" cy="6264875"/>
          </a:xfrm>
        </p:spPr>
        <p:txBody>
          <a:bodyPr>
            <a:normAutofit fontScale="90000"/>
          </a:bodyPr>
          <a:lstStyle/>
          <a:p>
            <a:r>
              <a:rPr lang="en-US" altLang="en-US" sz="3000" dirty="0"/>
              <a:t>- P sues D (a municipality) for employment discrimination on the basis of sex under Title VII of the Civil Rights Act of </a:t>
            </a:r>
            <a:r>
              <a:rPr lang="en-US" altLang="en-US" sz="3000" dirty="0" smtClean="0"/>
              <a:t>1964</a:t>
            </a:r>
            <a:br>
              <a:rPr lang="en-US" altLang="en-US" sz="3000" dirty="0" smtClean="0"/>
            </a:br>
            <a:r>
              <a:rPr lang="en-US" altLang="en-US" sz="3000" dirty="0" smtClean="0"/>
              <a:t/>
            </a:r>
            <a:br>
              <a:rPr lang="en-US" altLang="en-US" sz="3000" dirty="0" smtClean="0"/>
            </a:br>
            <a:r>
              <a:rPr lang="en-US" altLang="en-US" sz="3000" dirty="0" smtClean="0"/>
              <a:t>- judgment for P with injunctive relief, but no compensatory damages, since it was held they are not available under Title VII </a:t>
            </a:r>
            <a:br>
              <a:rPr lang="en-US" altLang="en-US" sz="3000" dirty="0" smtClean="0"/>
            </a:br>
            <a:r>
              <a:rPr lang="en-US" altLang="en-US" sz="3000" dirty="0" smtClean="0"/>
              <a:t/>
            </a:r>
            <a:br>
              <a:rPr lang="en-US" altLang="en-US" sz="3000" dirty="0" smtClean="0"/>
            </a:br>
            <a:r>
              <a:rPr lang="en-US" altLang="en-US" sz="3000" dirty="0" smtClean="0"/>
              <a:t>- P does not join an action for damages under 42 </a:t>
            </a:r>
            <a:r>
              <a:rPr lang="en-US" altLang="en-US" sz="3000" dirty="0"/>
              <a:t>USC </a:t>
            </a:r>
            <a:r>
              <a:rPr lang="en-US" altLang="en-US" sz="3000" dirty="0" smtClean="0"/>
              <a:t>1983 because the Supreme Court has held such actions are not available against municipalities</a:t>
            </a:r>
            <a:br>
              <a:rPr lang="en-US" altLang="en-US" sz="3000" dirty="0" smtClean="0"/>
            </a:br>
            <a:r>
              <a:rPr lang="en-US" altLang="en-US" sz="3000" dirty="0" smtClean="0"/>
              <a:t/>
            </a:r>
            <a:br>
              <a:rPr lang="en-US" altLang="en-US" sz="3000" dirty="0" smtClean="0"/>
            </a:br>
            <a:r>
              <a:rPr lang="en-US" altLang="en-US" sz="3000" dirty="0" smtClean="0"/>
              <a:t>- </a:t>
            </a:r>
            <a:r>
              <a:rPr lang="en-US" altLang="en-US" sz="3000" dirty="0"/>
              <a:t>s</a:t>
            </a:r>
            <a:r>
              <a:rPr lang="en-US" altLang="en-US" sz="3000" dirty="0" smtClean="0"/>
              <a:t>ubsequently </a:t>
            </a:r>
            <a:r>
              <a:rPr lang="en-US" altLang="en-US" sz="3000" dirty="0"/>
              <a:t>the </a:t>
            </a:r>
            <a:r>
              <a:rPr lang="en-US" altLang="en-US" sz="3000" dirty="0" smtClean="0"/>
              <a:t>Supreme </a:t>
            </a:r>
            <a:r>
              <a:rPr lang="en-US" altLang="en-US" sz="3000" dirty="0"/>
              <a:t>Court decides that compensatory damages are available against municipalities under 42 USC </a:t>
            </a:r>
            <a:r>
              <a:rPr lang="en-US" altLang="en-US" sz="3000" dirty="0" smtClean="0"/>
              <a:t>1983</a:t>
            </a:r>
            <a:br>
              <a:rPr lang="en-US" altLang="en-US" sz="3000" dirty="0" smtClean="0"/>
            </a:br>
            <a:r>
              <a:rPr lang="en-US" altLang="en-US" sz="3000" dirty="0"/>
              <a:t/>
            </a:r>
            <a:br>
              <a:rPr lang="en-US" altLang="en-US" sz="3000" dirty="0"/>
            </a:br>
            <a:r>
              <a:rPr lang="en-US" altLang="en-US" sz="3000" dirty="0"/>
              <a:t>- P sues D under 1983 for compensatory damages for the past employment discrimination. </a:t>
            </a:r>
            <a:r>
              <a:rPr lang="en-US" altLang="en-US" sz="3000" dirty="0" smtClean="0"/>
              <a:t/>
            </a:r>
            <a:br>
              <a:rPr lang="en-US" altLang="en-US" sz="3000" dirty="0" smtClean="0"/>
            </a:br>
            <a:r>
              <a:rPr lang="en-US" altLang="en-US" sz="3000" dirty="0"/>
              <a:t/>
            </a:r>
            <a:br>
              <a:rPr lang="en-US" altLang="en-US" sz="3000" dirty="0"/>
            </a:br>
            <a:r>
              <a:rPr lang="en-US" altLang="en-US" sz="3000" dirty="0"/>
              <a:t>- </a:t>
            </a:r>
            <a:r>
              <a:rPr lang="en-US" altLang="en-US" sz="3000" dirty="0" smtClean="0"/>
              <a:t>claim </a:t>
            </a:r>
            <a:r>
              <a:rPr lang="en-US" altLang="en-US" sz="3000" dirty="0"/>
              <a:t>precluded?</a:t>
            </a:r>
          </a:p>
        </p:txBody>
      </p:sp>
    </p:spTree>
    <p:extLst>
      <p:ext uri="{BB962C8B-B14F-4D97-AF65-F5344CB8AC3E}">
        <p14:creationId xmlns:p14="http://schemas.microsoft.com/office/powerpoint/2010/main" val="575946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245740"/>
          </a:xfrm>
        </p:spPr>
        <p:txBody>
          <a:bodyPr>
            <a:normAutofit/>
          </a:bodyPr>
          <a:lstStyle/>
          <a:p>
            <a:r>
              <a:rPr lang="en-US" dirty="0"/>
              <a:t>(e) For reasons of substantive policy in a case involving a continuing or recurrent wrong, the plaintiff is given an option to sue once for the total harm, both past and prospective, or to sue from time to time for the damages incurred to the date of suit, and chooses the latter </a:t>
            </a:r>
            <a:r>
              <a:rPr lang="en-US" dirty="0" smtClean="0"/>
              <a:t>course</a:t>
            </a:r>
            <a:endParaRPr lang="en-US" dirty="0"/>
          </a:p>
        </p:txBody>
      </p:sp>
    </p:spTree>
    <p:extLst>
      <p:ext uri="{BB962C8B-B14F-4D97-AF65-F5344CB8AC3E}">
        <p14:creationId xmlns:p14="http://schemas.microsoft.com/office/powerpoint/2010/main" val="1255036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134529"/>
          </a:xfrm>
        </p:spPr>
        <p:txBody>
          <a:bodyPr>
            <a:normAutofit/>
          </a:bodyPr>
          <a:lstStyle/>
          <a:p>
            <a:r>
              <a:rPr lang="en-US" dirty="0"/>
              <a:t>t</a:t>
            </a:r>
            <a:r>
              <a:rPr lang="en-US" dirty="0" smtClean="0"/>
              <a:t>emporary vs. permanent nuisance</a:t>
            </a:r>
            <a:r>
              <a:rPr lang="en-US" dirty="0"/>
              <a:t/>
            </a:r>
            <a:br>
              <a:rPr lang="en-US" dirty="0"/>
            </a:br>
            <a:endParaRPr lang="en-US" dirty="0"/>
          </a:p>
        </p:txBody>
      </p:sp>
    </p:spTree>
    <p:extLst>
      <p:ext uri="{BB962C8B-B14F-4D97-AF65-F5344CB8AC3E}">
        <p14:creationId xmlns:p14="http://schemas.microsoft.com/office/powerpoint/2010/main" val="1344622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580768" y="432486"/>
            <a:ext cx="10948086" cy="6190736"/>
          </a:xfrm>
        </p:spPr>
        <p:txBody>
          <a:bodyPr>
            <a:normAutofit fontScale="90000"/>
          </a:bodyPr>
          <a:lstStyle/>
          <a:p>
            <a:pPr algn="l" eaLnBrk="1" hangingPunct="1"/>
            <a:r>
              <a:rPr lang="en-US" altLang="en-US" dirty="0" smtClean="0"/>
              <a:t>P sues D for mild asbestosis caused by asbestos exposure</a:t>
            </a:r>
            <a:br>
              <a:rPr lang="en-US" altLang="en-US" dirty="0" smtClean="0"/>
            </a:br>
            <a:r>
              <a:rPr lang="en-US" altLang="en-US" dirty="0"/>
              <a:t/>
            </a:r>
            <a:br>
              <a:rPr lang="en-US" altLang="en-US" dirty="0"/>
            </a:br>
            <a:r>
              <a:rPr lang="en-US" altLang="en-US" dirty="0" smtClean="0"/>
              <a:t>P receives damages</a:t>
            </a:r>
            <a:br>
              <a:rPr lang="en-US" altLang="en-US" dirty="0" smtClean="0"/>
            </a:br>
            <a:r>
              <a:rPr lang="en-US" altLang="en-US" dirty="0"/>
              <a:t/>
            </a:r>
            <a:br>
              <a:rPr lang="en-US" altLang="en-US" dirty="0"/>
            </a:br>
            <a:r>
              <a:rPr lang="en-US" altLang="en-US" dirty="0" smtClean="0"/>
              <a:t>years later, he develops deadly mesothelioma, a cancer caused by asbestos</a:t>
            </a:r>
            <a:br>
              <a:rPr lang="en-US" altLang="en-US" dirty="0" smtClean="0"/>
            </a:br>
            <a:r>
              <a:rPr lang="en-US" altLang="en-US" dirty="0"/>
              <a:t/>
            </a:r>
            <a:br>
              <a:rPr lang="en-US" altLang="en-US" dirty="0"/>
            </a:br>
            <a:r>
              <a:rPr lang="en-US" altLang="en-US" dirty="0" smtClean="0"/>
              <a:t>P sues D for this harm</a:t>
            </a:r>
            <a:br>
              <a:rPr lang="en-US" altLang="en-US" dirty="0" smtClean="0"/>
            </a:br>
            <a:r>
              <a:rPr lang="en-US" altLang="en-US" dirty="0"/>
              <a:t/>
            </a:r>
            <a:br>
              <a:rPr lang="en-US" altLang="en-US" dirty="0"/>
            </a:br>
            <a:r>
              <a:rPr lang="en-US" altLang="en-US" dirty="0" smtClean="0"/>
              <a:t>claim precluded?</a:t>
            </a:r>
            <a:br>
              <a:rPr lang="en-US" altLang="en-US" dirty="0" smtClean="0"/>
            </a:br>
            <a:endParaRPr lang="en-US" altLang="en-US" dirty="0" smtClean="0"/>
          </a:p>
        </p:txBody>
      </p:sp>
    </p:spTree>
    <p:extLst>
      <p:ext uri="{BB962C8B-B14F-4D97-AF65-F5344CB8AC3E}">
        <p14:creationId xmlns:p14="http://schemas.microsoft.com/office/powerpoint/2010/main" val="2530952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34529"/>
          </a:xfrm>
        </p:spPr>
        <p:txBody>
          <a:bodyPr>
            <a:normAutofit/>
          </a:bodyPr>
          <a:lstStyle/>
          <a:p>
            <a:r>
              <a:rPr lang="en-US" dirty="0"/>
              <a:t>(f)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a:t>
            </a:r>
            <a:r>
              <a:rPr lang="en-US" dirty="0" smtClean="0"/>
              <a:t>.</a:t>
            </a:r>
            <a:endParaRPr lang="en-US" dirty="0"/>
          </a:p>
        </p:txBody>
      </p:sp>
    </p:spTree>
    <p:extLst>
      <p:ext uri="{BB962C8B-B14F-4D97-AF65-F5344CB8AC3E}">
        <p14:creationId xmlns:p14="http://schemas.microsoft.com/office/powerpoint/2010/main" val="38631605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smtClean="0"/>
              <a:t>issue preclusion</a:t>
            </a:r>
          </a:p>
        </p:txBody>
      </p:sp>
    </p:spTree>
    <p:extLst>
      <p:ext uri="{BB962C8B-B14F-4D97-AF65-F5344CB8AC3E}">
        <p14:creationId xmlns:p14="http://schemas.microsoft.com/office/powerpoint/2010/main" val="30399014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a:t>i</a:t>
            </a:r>
            <a:r>
              <a:rPr lang="en-CA" altLang="en-US" dirty="0" smtClean="0"/>
              <a:t>f in an earlier case an issue was </a:t>
            </a:r>
            <a:br>
              <a:rPr lang="en-CA" altLang="en-US" dirty="0" smtClean="0"/>
            </a:br>
            <a:r>
              <a:rPr lang="en-CA" altLang="en-US" dirty="0" smtClean="0"/>
              <a:t/>
            </a:r>
            <a:br>
              <a:rPr lang="en-CA" altLang="en-US" dirty="0" smtClean="0"/>
            </a:br>
            <a:r>
              <a:rPr lang="en-CA" altLang="en-US" dirty="0" smtClean="0"/>
              <a:t>- actually litigated and decided</a:t>
            </a:r>
            <a:br>
              <a:rPr lang="en-CA" altLang="en-US" dirty="0" smtClean="0"/>
            </a:br>
            <a:r>
              <a:rPr lang="en-US" altLang="en-US" dirty="0" smtClean="0"/>
              <a:t/>
            </a:r>
            <a:br>
              <a:rPr lang="en-US" altLang="en-US" dirty="0" smtClean="0"/>
            </a:br>
            <a:r>
              <a:rPr lang="en-US" altLang="en-US" dirty="0" smtClean="0"/>
              <a:t>- </a:t>
            </a:r>
            <a:r>
              <a:rPr lang="en-CA" altLang="en-US" dirty="0" smtClean="0"/>
              <a:t>litigated fairly and fully</a:t>
            </a:r>
            <a:br>
              <a:rPr lang="en-CA" altLang="en-US" dirty="0" smtClean="0"/>
            </a:br>
            <a:r>
              <a:rPr lang="en-US" altLang="en-US" dirty="0" smtClean="0"/>
              <a:t/>
            </a:r>
            <a:br>
              <a:rPr lang="en-US" altLang="en-US" dirty="0" smtClean="0"/>
            </a:br>
            <a:r>
              <a:rPr lang="en-US" altLang="en-US" dirty="0" smtClean="0"/>
              <a:t>- </a:t>
            </a:r>
            <a:r>
              <a:rPr lang="en-CA" altLang="en-US" dirty="0" smtClean="0"/>
              <a:t>and essential to the decision</a:t>
            </a:r>
            <a:br>
              <a:rPr lang="en-CA" altLang="en-US" dirty="0" smtClean="0"/>
            </a:br>
            <a:r>
              <a:rPr lang="en-US" altLang="en-US" dirty="0" smtClean="0"/>
              <a:t/>
            </a:r>
            <a:br>
              <a:rPr lang="en-US" altLang="en-US" dirty="0" smtClean="0"/>
            </a:br>
            <a:r>
              <a:rPr lang="en-CA" altLang="en-US" dirty="0" smtClean="0"/>
              <a:t>then the earlier determination of the issue precludes </a:t>
            </a:r>
            <a:r>
              <a:rPr lang="en-CA" altLang="en-US" dirty="0" err="1" smtClean="0"/>
              <a:t>relitigation</a:t>
            </a:r>
            <a:r>
              <a:rPr lang="en-CA" altLang="en-US" dirty="0" smtClean="0"/>
              <a:t> of the same issue by someone who was a party (or in </a:t>
            </a:r>
            <a:r>
              <a:rPr lang="en-CA" altLang="en-US" dirty="0" err="1" smtClean="0"/>
              <a:t>privity</a:t>
            </a:r>
            <a:r>
              <a:rPr lang="en-CA" altLang="en-US" dirty="0" smtClean="0"/>
              <a:t> with a party) in the earlier litigation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2852229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28800" y="274638"/>
            <a:ext cx="8382000" cy="6126162"/>
          </a:xfrm>
        </p:spPr>
        <p:txBody>
          <a:bodyPr/>
          <a:lstStyle/>
          <a:p>
            <a:pPr algn="l"/>
            <a:r>
              <a:rPr lang="en-US" altLang="en-US" smtClean="0"/>
              <a:t>- not always necessary that there was a final judgment on the merits as long as the issue itself has been decided</a:t>
            </a:r>
          </a:p>
        </p:txBody>
      </p:sp>
    </p:spTree>
    <p:extLst>
      <p:ext uri="{BB962C8B-B14F-4D97-AF65-F5344CB8AC3E}">
        <p14:creationId xmlns:p14="http://schemas.microsoft.com/office/powerpoint/2010/main" val="191663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33383"/>
          </a:xfrm>
        </p:spPr>
        <p:txBody>
          <a:bodyPr/>
          <a:lstStyle/>
          <a:p>
            <a:r>
              <a:rPr lang="en-US" dirty="0" err="1" smtClean="0"/>
              <a:t>Felger</a:t>
            </a:r>
            <a:r>
              <a:rPr lang="en-US" dirty="0" smtClean="0"/>
              <a:t> v. Nichols (MD 1977)</a:t>
            </a:r>
            <a:endParaRPr lang="en-US" dirty="0"/>
          </a:p>
        </p:txBody>
      </p:sp>
    </p:spTree>
    <p:extLst>
      <p:ext uri="{BB962C8B-B14F-4D97-AF65-F5344CB8AC3E}">
        <p14:creationId xmlns:p14="http://schemas.microsoft.com/office/powerpoint/2010/main" val="678034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146886"/>
          </a:xfrm>
        </p:spPr>
        <p:txBody>
          <a:bodyPr/>
          <a:lstStyle/>
          <a:p>
            <a:r>
              <a:rPr lang="en-US" dirty="0"/>
              <a:t>a</a:t>
            </a:r>
            <a:r>
              <a:rPr lang="en-US" dirty="0" smtClean="0"/>
              <a:t>lso </a:t>
            </a:r>
            <a:br>
              <a:rPr lang="en-US" dirty="0" smtClean="0"/>
            </a:br>
            <a:r>
              <a:rPr lang="en-US" dirty="0"/>
              <a:t/>
            </a:r>
            <a:br>
              <a:rPr lang="en-US" dirty="0"/>
            </a:br>
            <a:r>
              <a:rPr lang="en-US" altLang="en-US" dirty="0"/>
              <a:t>claim preclusion bars </a:t>
            </a:r>
            <a:r>
              <a:rPr lang="en-US" altLang="en-US" dirty="0" smtClean="0"/>
              <a:t>D </a:t>
            </a:r>
            <a:r>
              <a:rPr lang="en-US" altLang="en-US" dirty="0"/>
              <a:t>from subsequently bringing suit </a:t>
            </a:r>
            <a:r>
              <a:rPr lang="en-US" altLang="en-US" dirty="0" smtClean="0"/>
              <a:t>to undo the judgment on the basis of defenses that D brought or </a:t>
            </a:r>
            <a:r>
              <a:rPr lang="en-US" altLang="en-US" i="1" dirty="0" smtClean="0"/>
              <a:t>should </a:t>
            </a:r>
            <a:r>
              <a:rPr lang="en-US" altLang="en-US" i="1" dirty="0"/>
              <a:t>have brought </a:t>
            </a:r>
            <a:r>
              <a:rPr lang="en-US" altLang="en-US" dirty="0"/>
              <a:t>in the earlier </a:t>
            </a:r>
            <a:r>
              <a:rPr lang="en-US" altLang="en-US" dirty="0" smtClean="0"/>
              <a:t>suit</a:t>
            </a:r>
            <a:endParaRPr lang="en-US" dirty="0"/>
          </a:p>
        </p:txBody>
      </p:sp>
    </p:spTree>
    <p:extLst>
      <p:ext uri="{BB962C8B-B14F-4D97-AF65-F5344CB8AC3E}">
        <p14:creationId xmlns:p14="http://schemas.microsoft.com/office/powerpoint/2010/main" val="2611586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5936821"/>
          </a:xfrm>
        </p:spPr>
        <p:txBody>
          <a:bodyPr/>
          <a:lstStyle/>
          <a:p>
            <a:r>
              <a:rPr lang="en-US" dirty="0"/>
              <a:t>w</a:t>
            </a:r>
            <a:r>
              <a:rPr lang="en-US" dirty="0" smtClean="0"/>
              <a:t>hy not claim preclusion?</a:t>
            </a:r>
            <a:endParaRPr lang="en-US" dirty="0"/>
          </a:p>
        </p:txBody>
      </p:sp>
    </p:spTree>
    <p:extLst>
      <p:ext uri="{BB962C8B-B14F-4D97-AF65-F5344CB8AC3E}">
        <p14:creationId xmlns:p14="http://schemas.microsoft.com/office/powerpoint/2010/main" val="4493788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72745"/>
          </a:xfrm>
        </p:spPr>
        <p:txBody>
          <a:bodyPr/>
          <a:lstStyle/>
          <a:p>
            <a:r>
              <a:rPr lang="en-US" dirty="0"/>
              <a:t>w</a:t>
            </a:r>
            <a:r>
              <a:rPr lang="en-US" dirty="0" smtClean="0"/>
              <a:t>hy not compulsory counterclaim rule?</a:t>
            </a:r>
            <a:endParaRPr lang="en-US" dirty="0"/>
          </a:p>
        </p:txBody>
      </p:sp>
    </p:spTree>
    <p:extLst>
      <p:ext uri="{BB962C8B-B14F-4D97-AF65-F5344CB8AC3E}">
        <p14:creationId xmlns:p14="http://schemas.microsoft.com/office/powerpoint/2010/main" val="99149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s</a:t>
            </a:r>
            <a:r>
              <a:rPr lang="en-US" dirty="0" smtClean="0"/>
              <a:t>ame issue?</a:t>
            </a:r>
            <a:endParaRPr lang="en-US" dirty="0"/>
          </a:p>
        </p:txBody>
      </p:sp>
    </p:spTree>
    <p:extLst>
      <p:ext uri="{BB962C8B-B14F-4D97-AF65-F5344CB8AC3E}">
        <p14:creationId xmlns:p14="http://schemas.microsoft.com/office/powerpoint/2010/main" val="1163413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72745"/>
          </a:xfrm>
        </p:spPr>
        <p:txBody>
          <a:bodyPr/>
          <a:lstStyle/>
          <a:p>
            <a:r>
              <a:rPr lang="en-US" dirty="0"/>
              <a:t>a</a:t>
            </a:r>
            <a:r>
              <a:rPr lang="en-US" dirty="0" smtClean="0"/>
              <a:t>ctually litigated and decided?</a:t>
            </a:r>
            <a:endParaRPr lang="en-US" dirty="0"/>
          </a:p>
        </p:txBody>
      </p:sp>
    </p:spTree>
    <p:extLst>
      <p:ext uri="{BB962C8B-B14F-4D97-AF65-F5344CB8AC3E}">
        <p14:creationId xmlns:p14="http://schemas.microsoft.com/office/powerpoint/2010/main" val="40569834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7709" y="228600"/>
            <a:ext cx="11994292" cy="6400800"/>
          </a:xfrm>
        </p:spPr>
        <p:txBody>
          <a:bodyPr/>
          <a:lstStyle/>
          <a:p>
            <a:pPr algn="l" eaLnBrk="1" hangingPunct="1"/>
            <a:r>
              <a:rPr lang="en-US" altLang="en-US" sz="4000" dirty="0"/>
              <a:t>- P sues D for negligence</a:t>
            </a:r>
            <a:br>
              <a:rPr lang="en-US" altLang="en-US" sz="4000" dirty="0"/>
            </a:br>
            <a:r>
              <a:rPr lang="en-US" altLang="en-US" sz="4000" dirty="0"/>
              <a:t>- D admits negligence but introduces the affirmative defense of contributory negligence in his answer</a:t>
            </a:r>
            <a:br>
              <a:rPr lang="en-US" altLang="en-US" sz="4000" dirty="0"/>
            </a:br>
            <a:r>
              <a:rPr lang="en-US" altLang="en-US" sz="4000" dirty="0"/>
              <a:t>- </a:t>
            </a:r>
            <a:r>
              <a:rPr lang="en-US" altLang="en-US" sz="4000" dirty="0" smtClean="0"/>
              <a:t>at </a:t>
            </a:r>
            <a:r>
              <a:rPr lang="en-US" altLang="en-US" sz="4000" dirty="0"/>
              <a:t>trial, no evidence for or against contributory negligence is offered by either side and the jury finds for P</a:t>
            </a:r>
            <a:br>
              <a:rPr lang="en-US" altLang="en-US" sz="4000" dirty="0"/>
            </a:br>
            <a:r>
              <a:rPr lang="en-US" altLang="en-US" sz="4000" dirty="0"/>
              <a:t>- D subsequently sues P for his damages in </a:t>
            </a:r>
            <a:r>
              <a:rPr lang="en-US" altLang="en-US" sz="4000" dirty="0" smtClean="0"/>
              <a:t>accident</a:t>
            </a:r>
            <a:r>
              <a:rPr lang="en-US" altLang="en-US" sz="4000" dirty="0"/>
              <a:t/>
            </a:r>
            <a:br>
              <a:rPr lang="en-US" altLang="en-US" sz="4000" dirty="0"/>
            </a:br>
            <a:r>
              <a:rPr lang="en-US" altLang="en-US" sz="4000" dirty="0"/>
              <a:t>- </a:t>
            </a:r>
            <a:r>
              <a:rPr lang="en-US" altLang="en-US" sz="4000" dirty="0" smtClean="0"/>
              <a:t>can D </a:t>
            </a:r>
            <a:r>
              <a:rPr lang="en-US" altLang="en-US" sz="4000" dirty="0"/>
              <a:t>be issue precluded from </a:t>
            </a:r>
            <a:r>
              <a:rPr lang="en-US" altLang="en-US" sz="4000" dirty="0" err="1"/>
              <a:t>relitigating</a:t>
            </a:r>
            <a:r>
              <a:rPr lang="en-US" altLang="en-US" sz="4000" dirty="0"/>
              <a:t> P’s negligence</a:t>
            </a:r>
            <a:r>
              <a:rPr lang="en-US" altLang="en-US" sz="4000" dirty="0" smtClean="0"/>
              <a:t>?</a:t>
            </a:r>
            <a:endParaRPr lang="en-US" altLang="en-US" sz="4000" dirty="0"/>
          </a:p>
        </p:txBody>
      </p:sp>
    </p:spTree>
    <p:extLst>
      <p:ext uri="{BB962C8B-B14F-4D97-AF65-F5344CB8AC3E}">
        <p14:creationId xmlns:p14="http://schemas.microsoft.com/office/powerpoint/2010/main" val="2250285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1063626"/>
            <a:ext cx="8382000" cy="4765675"/>
          </a:xfrm>
        </p:spPr>
        <p:txBody>
          <a:bodyPr/>
          <a:lstStyle/>
          <a:p>
            <a:pPr eaLnBrk="1" hangingPunct="1"/>
            <a:r>
              <a:rPr lang="en-US" altLang="en-US" dirty="0" smtClean="0"/>
              <a:t>default judgment?</a:t>
            </a:r>
            <a:br>
              <a:rPr lang="en-US" altLang="en-US" dirty="0" smtClean="0"/>
            </a:br>
            <a:r>
              <a:rPr lang="en-US" altLang="en-US" dirty="0" smtClean="0"/>
              <a:t/>
            </a:r>
            <a:br>
              <a:rPr lang="en-US" altLang="en-US" dirty="0" smtClean="0"/>
            </a:br>
            <a:r>
              <a:rPr lang="en-US" altLang="en-US" dirty="0" smtClean="0"/>
              <a:t>summary judgment?</a:t>
            </a:r>
            <a:br>
              <a:rPr lang="en-US" altLang="en-US" dirty="0" smtClean="0"/>
            </a:br>
            <a:r>
              <a:rPr lang="en-US" altLang="en-US" dirty="0" smtClean="0"/>
              <a:t/>
            </a:r>
            <a:br>
              <a:rPr lang="en-US" altLang="en-US" dirty="0" smtClean="0"/>
            </a:br>
            <a:r>
              <a:rPr lang="en-US" altLang="en-US" dirty="0" smtClean="0"/>
              <a:t>consent judgment?</a:t>
            </a:r>
          </a:p>
        </p:txBody>
      </p:sp>
    </p:spTree>
    <p:extLst>
      <p:ext uri="{BB962C8B-B14F-4D97-AF65-F5344CB8AC3E}">
        <p14:creationId xmlns:p14="http://schemas.microsoft.com/office/powerpoint/2010/main" val="1871696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83956"/>
          </a:xfrm>
        </p:spPr>
        <p:txBody>
          <a:bodyPr/>
          <a:lstStyle/>
          <a:p>
            <a:r>
              <a:rPr lang="en-US" dirty="0"/>
              <a:t>s</a:t>
            </a:r>
            <a:r>
              <a:rPr lang="en-US" dirty="0" smtClean="0"/>
              <a:t>ame issue</a:t>
            </a:r>
            <a:endParaRPr lang="en-US" dirty="0"/>
          </a:p>
        </p:txBody>
      </p:sp>
    </p:spTree>
    <p:extLst>
      <p:ext uri="{BB962C8B-B14F-4D97-AF65-F5344CB8AC3E}">
        <p14:creationId xmlns:p14="http://schemas.microsoft.com/office/powerpoint/2010/main" val="735534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19" y="160638"/>
            <a:ext cx="11627708" cy="6907427"/>
          </a:xfrm>
        </p:spPr>
        <p:txBody>
          <a:bodyPr>
            <a:normAutofit/>
          </a:bodyPr>
          <a:lstStyle/>
          <a:p>
            <a:r>
              <a:rPr lang="en-US" altLang="en-US" sz="3600" dirty="0"/>
              <a:t>- P sues D for breach of a contract to buy 10 shares of the C Corp. every month for 2 years</a:t>
            </a:r>
            <a:br>
              <a:rPr lang="en-US" altLang="en-US" sz="3600" dirty="0"/>
            </a:br>
            <a:r>
              <a:rPr lang="en-US" altLang="en-US" sz="3600" dirty="0"/>
              <a:t>- D introduces the defense of fraud, on the ground that at the time they entered into the contract P lied to D about the C Corp.’s oil assets</a:t>
            </a:r>
            <a:br>
              <a:rPr lang="en-US" altLang="en-US" sz="3600" dirty="0"/>
            </a:br>
            <a:r>
              <a:rPr lang="en-US" altLang="en-US" sz="3600" dirty="0"/>
              <a:t>- D loses on that issue; judgment for P</a:t>
            </a:r>
            <a:br>
              <a:rPr lang="en-US" altLang="en-US" sz="3600" dirty="0"/>
            </a:br>
            <a:r>
              <a:rPr lang="en-US" altLang="en-US" sz="3600" dirty="0" smtClean="0"/>
              <a:t>- subsequently </a:t>
            </a:r>
            <a:r>
              <a:rPr lang="en-US" altLang="en-US" sz="3600" dirty="0"/>
              <a:t>D breaches the contract again</a:t>
            </a:r>
            <a:br>
              <a:rPr lang="en-US" altLang="en-US" sz="3600" dirty="0"/>
            </a:br>
            <a:r>
              <a:rPr lang="en-US" altLang="en-US" sz="3600" dirty="0"/>
              <a:t>- P sues D and D introduces two defenses: </a:t>
            </a:r>
            <a:br>
              <a:rPr lang="en-US" altLang="en-US" sz="3600" dirty="0"/>
            </a:br>
            <a:r>
              <a:rPr lang="en-US" altLang="en-US" sz="3600" dirty="0"/>
              <a:t>statute of frauds (the contract was not in writing) </a:t>
            </a:r>
            <a:br>
              <a:rPr lang="en-US" altLang="en-US" sz="3600" dirty="0"/>
            </a:br>
            <a:r>
              <a:rPr lang="en-US" altLang="en-US" sz="3600" dirty="0"/>
              <a:t>fraud (at the time that they entered into the contract, P lied to D about the C Corp.’s coal assets)</a:t>
            </a:r>
            <a:br>
              <a:rPr lang="en-US" altLang="en-US" sz="3600" dirty="0"/>
            </a:br>
            <a:r>
              <a:rPr lang="en-US" altLang="en-US" sz="3600" dirty="0"/>
              <a:t>- </a:t>
            </a:r>
            <a:r>
              <a:rPr lang="en-US" altLang="en-US" sz="3600" dirty="0" smtClean="0"/>
              <a:t>is </a:t>
            </a:r>
            <a:r>
              <a:rPr lang="en-US" altLang="en-US" sz="3600" dirty="0"/>
              <a:t>D issue precluded</a:t>
            </a:r>
            <a:r>
              <a:rPr lang="en-US" altLang="en-US" sz="3600" dirty="0" smtClean="0"/>
              <a:t>?</a:t>
            </a:r>
            <a:endParaRPr lang="en-US" sz="3600" dirty="0"/>
          </a:p>
        </p:txBody>
      </p:sp>
    </p:spTree>
    <p:extLst>
      <p:ext uri="{BB962C8B-B14F-4D97-AF65-F5344CB8AC3E}">
        <p14:creationId xmlns:p14="http://schemas.microsoft.com/office/powerpoint/2010/main" val="2464746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208670"/>
          </a:xfrm>
        </p:spPr>
        <p:txBody>
          <a:bodyPr/>
          <a:lstStyle/>
          <a:p>
            <a:r>
              <a:rPr lang="en-US" dirty="0" err="1" smtClean="0"/>
              <a:t>Panniel</a:t>
            </a:r>
            <a:r>
              <a:rPr lang="en-US" dirty="0" smtClean="0"/>
              <a:t> v. Diaz (N.J. Super. Ct. Law Div. 2004)</a:t>
            </a:r>
            <a:endParaRPr lang="en-US" dirty="0"/>
          </a:p>
        </p:txBody>
      </p:sp>
    </p:spTree>
    <p:extLst>
      <p:ext uri="{BB962C8B-B14F-4D97-AF65-F5344CB8AC3E}">
        <p14:creationId xmlns:p14="http://schemas.microsoft.com/office/powerpoint/2010/main" val="2132981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035675"/>
          </a:xfrm>
        </p:spPr>
        <p:txBody>
          <a:bodyPr/>
          <a:lstStyle/>
          <a:p>
            <a:r>
              <a:rPr lang="en-US" dirty="0"/>
              <a:t>s</a:t>
            </a:r>
            <a:r>
              <a:rPr lang="en-US" dirty="0" smtClean="0"/>
              <a:t>ame issue?</a:t>
            </a:r>
            <a:endParaRPr lang="en-US" dirty="0"/>
          </a:p>
        </p:txBody>
      </p:sp>
    </p:spTree>
    <p:extLst>
      <p:ext uri="{BB962C8B-B14F-4D97-AF65-F5344CB8AC3E}">
        <p14:creationId xmlns:p14="http://schemas.microsoft.com/office/powerpoint/2010/main" val="353445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153400" cy="6049962"/>
          </a:xfrm>
        </p:spPr>
        <p:txBody>
          <a:bodyPr/>
          <a:lstStyle/>
          <a:p>
            <a:r>
              <a:rPr lang="en-US" altLang="en-US" smtClean="0"/>
              <a:t>requirements for claim preclusion</a:t>
            </a:r>
          </a:p>
        </p:txBody>
      </p:sp>
    </p:spTree>
    <p:extLst>
      <p:ext uri="{BB962C8B-B14F-4D97-AF65-F5344CB8AC3E}">
        <p14:creationId xmlns:p14="http://schemas.microsoft.com/office/powerpoint/2010/main" val="18123252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46886"/>
          </a:xfrm>
        </p:spPr>
        <p:txBody>
          <a:bodyPr/>
          <a:lstStyle/>
          <a:p>
            <a:r>
              <a:rPr lang="en-US" dirty="0"/>
              <a:t>a</a:t>
            </a:r>
            <a:r>
              <a:rPr lang="en-US" dirty="0" smtClean="0"/>
              <a:t>ctually litigated?</a:t>
            </a:r>
            <a:endParaRPr lang="en-US" dirty="0"/>
          </a:p>
        </p:txBody>
      </p:sp>
    </p:spTree>
    <p:extLst>
      <p:ext uri="{BB962C8B-B14F-4D97-AF65-F5344CB8AC3E}">
        <p14:creationId xmlns:p14="http://schemas.microsoft.com/office/powerpoint/2010/main" val="34977849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21026"/>
          </a:xfrm>
        </p:spPr>
        <p:txBody>
          <a:bodyPr/>
          <a:lstStyle/>
          <a:p>
            <a:r>
              <a:rPr lang="en-US" dirty="0"/>
              <a:t>f</a:t>
            </a:r>
            <a:r>
              <a:rPr lang="en-US" dirty="0" smtClean="0"/>
              <a:t>inal judgment on the merits?</a:t>
            </a:r>
            <a:endParaRPr lang="en-US" dirty="0"/>
          </a:p>
        </p:txBody>
      </p:sp>
    </p:spTree>
    <p:extLst>
      <p:ext uri="{BB962C8B-B14F-4D97-AF65-F5344CB8AC3E}">
        <p14:creationId xmlns:p14="http://schemas.microsoft.com/office/powerpoint/2010/main" val="2506089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282810"/>
          </a:xfrm>
        </p:spPr>
        <p:txBody>
          <a:bodyPr/>
          <a:lstStyle/>
          <a:p>
            <a:r>
              <a:rPr lang="en-US" dirty="0"/>
              <a:t>e</a:t>
            </a:r>
            <a:r>
              <a:rPr lang="en-US" dirty="0" smtClean="0"/>
              <a:t>ssential to the prior judgment?</a:t>
            </a:r>
            <a:endParaRPr lang="en-US" dirty="0"/>
          </a:p>
        </p:txBody>
      </p:sp>
    </p:spTree>
    <p:extLst>
      <p:ext uri="{BB962C8B-B14F-4D97-AF65-F5344CB8AC3E}">
        <p14:creationId xmlns:p14="http://schemas.microsoft.com/office/powerpoint/2010/main" val="9104711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83956"/>
          </a:xfrm>
        </p:spPr>
        <p:txBody>
          <a:bodyPr/>
          <a:lstStyle/>
          <a:p>
            <a:r>
              <a:rPr lang="en-US" dirty="0"/>
              <a:t>a</a:t>
            </a:r>
            <a:r>
              <a:rPr lang="en-US" dirty="0" smtClean="0"/>
              <a:t>sserted against someone who was a party to or in </a:t>
            </a:r>
            <a:r>
              <a:rPr lang="en-US" dirty="0" err="1" smtClean="0"/>
              <a:t>privity</a:t>
            </a:r>
            <a:r>
              <a:rPr lang="en-US" dirty="0" smtClean="0"/>
              <a:t> with a party to the earlier proceeding?</a:t>
            </a:r>
            <a:endParaRPr lang="en-US" dirty="0"/>
          </a:p>
        </p:txBody>
      </p:sp>
    </p:spTree>
    <p:extLst>
      <p:ext uri="{BB962C8B-B14F-4D97-AF65-F5344CB8AC3E}">
        <p14:creationId xmlns:p14="http://schemas.microsoft.com/office/powerpoint/2010/main" val="32576900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233383"/>
          </a:xfrm>
        </p:spPr>
        <p:txBody>
          <a:bodyPr/>
          <a:lstStyle/>
          <a:p>
            <a:r>
              <a:rPr lang="en-US" dirty="0" err="1" smtClean="0"/>
              <a:t>Panniel</a:t>
            </a:r>
            <a:r>
              <a:rPr lang="en-US" dirty="0" smtClean="0"/>
              <a:t> sues Diaz for $8 million – beyond the insurance coverage by NJM…?</a:t>
            </a:r>
            <a:endParaRPr lang="en-US" dirty="0"/>
          </a:p>
        </p:txBody>
      </p:sp>
    </p:spTree>
    <p:extLst>
      <p:ext uri="{BB962C8B-B14F-4D97-AF65-F5344CB8AC3E}">
        <p14:creationId xmlns:p14="http://schemas.microsoft.com/office/powerpoint/2010/main" val="42898819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270453"/>
          </a:xfrm>
        </p:spPr>
        <p:txBody>
          <a:bodyPr/>
          <a:lstStyle/>
          <a:p>
            <a:r>
              <a:rPr lang="en-US" dirty="0"/>
              <a:t>A brings an action against C for damages to A's property allegedly resulting from C's </a:t>
            </a:r>
            <a:r>
              <a:rPr lang="en-US" dirty="0" smtClean="0"/>
              <a:t>negligence</a:t>
            </a:r>
            <a:br>
              <a:rPr lang="en-US" dirty="0" smtClean="0"/>
            </a:br>
            <a:r>
              <a:rPr lang="en-US" dirty="0"/>
              <a:t/>
            </a:r>
            <a:br>
              <a:rPr lang="en-US" dirty="0"/>
            </a:br>
            <a:r>
              <a:rPr lang="en-US" dirty="0" smtClean="0"/>
              <a:t>B</a:t>
            </a:r>
            <a:r>
              <a:rPr lang="en-US" dirty="0"/>
              <a:t>, an insurance company that insured C against liability, assumes defense of the </a:t>
            </a:r>
            <a:r>
              <a:rPr lang="en-US" dirty="0" smtClean="0"/>
              <a:t>action</a:t>
            </a:r>
            <a:br>
              <a:rPr lang="en-US" dirty="0" smtClean="0"/>
            </a:br>
            <a:r>
              <a:rPr lang="en-US" dirty="0"/>
              <a:t/>
            </a:r>
            <a:br>
              <a:rPr lang="en-US" dirty="0"/>
            </a:br>
            <a:r>
              <a:rPr lang="en-US" dirty="0" smtClean="0"/>
              <a:t>A </a:t>
            </a:r>
            <a:r>
              <a:rPr lang="en-US" dirty="0"/>
              <a:t>judgment in favor of A is preclusive on B as to the issues determined in the </a:t>
            </a:r>
            <a:r>
              <a:rPr lang="en-US" dirty="0" smtClean="0"/>
              <a:t>action</a:t>
            </a:r>
            <a:endParaRPr lang="en-US" dirty="0"/>
          </a:p>
        </p:txBody>
      </p:sp>
    </p:spTree>
    <p:extLst>
      <p:ext uri="{BB962C8B-B14F-4D97-AF65-F5344CB8AC3E}">
        <p14:creationId xmlns:p14="http://schemas.microsoft.com/office/powerpoint/2010/main" val="23038354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33" y="365125"/>
            <a:ext cx="10613967" cy="6077239"/>
          </a:xfrm>
        </p:spPr>
        <p:txBody>
          <a:bodyPr/>
          <a:lstStyle/>
          <a:p>
            <a:r>
              <a:rPr lang="en-US" dirty="0"/>
              <a:t>m</a:t>
            </a:r>
            <a:r>
              <a:rPr lang="en-US" dirty="0" smtClean="0"/>
              <a:t>ust be essential to the judgment</a:t>
            </a:r>
            <a:endParaRPr lang="en-US" dirty="0"/>
          </a:p>
        </p:txBody>
      </p:sp>
    </p:spTree>
    <p:extLst>
      <p:ext uri="{BB962C8B-B14F-4D97-AF65-F5344CB8AC3E}">
        <p14:creationId xmlns:p14="http://schemas.microsoft.com/office/powerpoint/2010/main" val="34917288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76401" y="533400"/>
            <a:ext cx="8888413" cy="5867400"/>
          </a:xfrm>
        </p:spPr>
        <p:txBody>
          <a:bodyPr>
            <a:normAutofit fontScale="90000"/>
          </a:bodyPr>
          <a:lstStyle/>
          <a:p>
            <a:pPr algn="l" eaLnBrk="1" hangingPunct="1"/>
            <a:r>
              <a:rPr lang="en-CA" altLang="en-US" dirty="0" smtClean="0"/>
              <a:t>- P sues D for interest on note</a:t>
            </a:r>
            <a:r>
              <a:rPr lang="en-US" altLang="en-US" dirty="0" smtClean="0"/>
              <a:t/>
            </a:r>
            <a:br>
              <a:rPr lang="en-US" altLang="en-US" dirty="0" smtClean="0"/>
            </a:br>
            <a:r>
              <a:rPr lang="en-CA" altLang="en-US" dirty="0" smtClean="0"/>
              <a:t>- D alleges fraud in execution of note and release of obligation to pay interest</a:t>
            </a:r>
            <a:r>
              <a:rPr lang="en-US" altLang="en-US" dirty="0" smtClean="0"/>
              <a:t/>
            </a:r>
            <a:br>
              <a:rPr lang="en-US" altLang="en-US" dirty="0" smtClean="0"/>
            </a:br>
            <a:r>
              <a:rPr lang="en-CA" altLang="en-US" dirty="0" smtClean="0"/>
              <a:t>- </a:t>
            </a:r>
            <a:r>
              <a:rPr lang="en-CA" altLang="en-US" b="1" i="1" dirty="0" smtClean="0"/>
              <a:t>P wins</a:t>
            </a:r>
            <a:br>
              <a:rPr lang="en-CA" altLang="en-US" b="1" i="1" dirty="0" smtClean="0"/>
            </a:br>
            <a:r>
              <a:rPr lang="en-US" altLang="en-US" dirty="0" smtClean="0"/>
              <a:t/>
            </a:r>
            <a:br>
              <a:rPr lang="en-US" altLang="en-US" dirty="0" smtClean="0"/>
            </a:br>
            <a:r>
              <a:rPr lang="en-CA" altLang="en-US" dirty="0" smtClean="0"/>
              <a:t>- P then sues for principal </a:t>
            </a:r>
            <a:br>
              <a:rPr lang="en-CA" altLang="en-US" dirty="0" smtClean="0"/>
            </a:br>
            <a:r>
              <a:rPr lang="en-CA" altLang="en-US" dirty="0" smtClean="0"/>
              <a:t>- D brings up fraud in execution of note</a:t>
            </a:r>
            <a:br>
              <a:rPr lang="en-CA" altLang="en-US" dirty="0" smtClean="0"/>
            </a:br>
            <a:r>
              <a:rPr lang="en-CA" altLang="en-US" dirty="0" smtClean="0"/>
              <a:t>- Is D issue precluded?</a:t>
            </a:r>
            <a:r>
              <a:rPr lang="en-US" altLang="en-US" dirty="0" smtClean="0"/>
              <a:t> </a:t>
            </a:r>
          </a:p>
        </p:txBody>
      </p:sp>
    </p:spTree>
    <p:extLst>
      <p:ext uri="{BB962C8B-B14F-4D97-AF65-F5344CB8AC3E}">
        <p14:creationId xmlns:p14="http://schemas.microsoft.com/office/powerpoint/2010/main" val="39000691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79502" y="1131888"/>
            <a:ext cx="9559848" cy="4500562"/>
          </a:xfrm>
        </p:spPr>
        <p:txBody>
          <a:bodyPr>
            <a:normAutofit fontScale="90000"/>
          </a:bodyPr>
          <a:lstStyle/>
          <a:p>
            <a:pPr algn="l"/>
            <a:r>
              <a:rPr lang="en-CA" altLang="en-US" dirty="0" smtClean="0"/>
              <a:t>- P sues D for interest on note</a:t>
            </a:r>
            <a:br>
              <a:rPr lang="en-CA" altLang="en-US" dirty="0" smtClean="0"/>
            </a:br>
            <a:r>
              <a:rPr lang="en-US" altLang="en-US" dirty="0" smtClean="0"/>
              <a:t/>
            </a:r>
            <a:br>
              <a:rPr lang="en-US" altLang="en-US" dirty="0" smtClean="0"/>
            </a:br>
            <a:r>
              <a:rPr lang="en-CA" altLang="en-US" dirty="0" smtClean="0"/>
              <a:t>- D alleges fraud in execution of note and release of obligation to pay interest</a:t>
            </a:r>
            <a:br>
              <a:rPr lang="en-CA" altLang="en-US" dirty="0" smtClean="0"/>
            </a:br>
            <a:r>
              <a:rPr lang="en-US" altLang="en-US" dirty="0" smtClean="0"/>
              <a:t/>
            </a:r>
            <a:br>
              <a:rPr lang="en-US" altLang="en-US" dirty="0" smtClean="0"/>
            </a:br>
            <a:r>
              <a:rPr lang="en-CA" altLang="en-US" dirty="0" smtClean="0"/>
              <a:t>- </a:t>
            </a:r>
            <a:r>
              <a:rPr lang="en-CA" altLang="en-US" b="1" i="1" dirty="0" smtClean="0"/>
              <a:t>D wins</a:t>
            </a:r>
            <a:r>
              <a:rPr lang="en-US" altLang="en-US" b="1" i="1" dirty="0" smtClean="0"/>
              <a:t> </a:t>
            </a:r>
            <a:r>
              <a:rPr lang="en-CA" altLang="en-US" b="1" i="1" dirty="0" smtClean="0"/>
              <a:t>on both grounds</a:t>
            </a:r>
            <a:br>
              <a:rPr lang="en-CA" altLang="en-US" b="1" i="1" dirty="0" smtClean="0"/>
            </a:br>
            <a:r>
              <a:rPr lang="en-CA" altLang="en-US" dirty="0" smtClean="0"/>
              <a:t/>
            </a:r>
            <a:br>
              <a:rPr lang="en-CA" altLang="en-US" dirty="0" smtClean="0"/>
            </a:br>
            <a:r>
              <a:rPr lang="en-CA" altLang="en-US" dirty="0" smtClean="0"/>
              <a:t>- P then sues for principal </a:t>
            </a:r>
            <a:br>
              <a:rPr lang="en-CA" altLang="en-US" dirty="0" smtClean="0"/>
            </a:br>
            <a:r>
              <a:rPr lang="en-CA" altLang="en-US" dirty="0" smtClean="0"/>
              <a:t/>
            </a:r>
            <a:br>
              <a:rPr lang="en-CA" altLang="en-US" dirty="0" smtClean="0"/>
            </a:br>
            <a:r>
              <a:rPr lang="en-CA" altLang="en-US" dirty="0" smtClean="0"/>
              <a:t>- D brings up fraud in execution of note</a:t>
            </a:r>
            <a:br>
              <a:rPr lang="en-CA" altLang="en-US" dirty="0" smtClean="0"/>
            </a:br>
            <a:r>
              <a:rPr lang="en-CA" altLang="en-US" dirty="0" smtClean="0"/>
              <a:t/>
            </a:r>
            <a:br>
              <a:rPr lang="en-CA" altLang="en-US" dirty="0" smtClean="0"/>
            </a:br>
            <a:r>
              <a:rPr lang="en-CA" altLang="en-US" dirty="0" smtClean="0"/>
              <a:t>- Is P issue precluded?</a:t>
            </a:r>
            <a:endParaRPr lang="en-US" altLang="en-US" dirty="0" smtClean="0"/>
          </a:p>
        </p:txBody>
      </p:sp>
    </p:spTree>
    <p:extLst>
      <p:ext uri="{BB962C8B-B14F-4D97-AF65-F5344CB8AC3E}">
        <p14:creationId xmlns:p14="http://schemas.microsoft.com/office/powerpoint/2010/main" val="10514289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33" y="365125"/>
            <a:ext cx="10613967" cy="5886046"/>
          </a:xfrm>
        </p:spPr>
        <p:txBody>
          <a:bodyPr/>
          <a:lstStyle/>
          <a:p>
            <a:r>
              <a:rPr lang="en-US" dirty="0" smtClean="0"/>
              <a:t>Cambia v. Jeffrey (Mass. 1940)</a:t>
            </a:r>
            <a:endParaRPr lang="en-US" dirty="0"/>
          </a:p>
        </p:txBody>
      </p:sp>
    </p:spTree>
    <p:extLst>
      <p:ext uri="{BB962C8B-B14F-4D97-AF65-F5344CB8AC3E}">
        <p14:creationId xmlns:p14="http://schemas.microsoft.com/office/powerpoint/2010/main" val="2177689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2895600" y="1063626"/>
            <a:ext cx="6286500" cy="4594225"/>
          </a:xfrm>
        </p:spPr>
        <p:txBody>
          <a:bodyPr/>
          <a:lstStyle/>
          <a:p>
            <a:pPr eaLnBrk="1" hangingPunct="1"/>
            <a:r>
              <a:rPr lang="en-US" altLang="en-US" smtClean="0"/>
              <a:t>there must be: </a:t>
            </a:r>
            <a:br>
              <a:rPr lang="en-US" altLang="en-US" smtClean="0"/>
            </a:br>
            <a:r>
              <a:rPr lang="en-US" altLang="en-US" smtClean="0"/>
              <a:t/>
            </a:r>
            <a:br>
              <a:rPr lang="en-US" altLang="en-US" smtClean="0"/>
            </a:br>
            <a:r>
              <a:rPr lang="en-US" altLang="en-US" smtClean="0"/>
              <a:t>a final judgment</a:t>
            </a:r>
          </a:p>
        </p:txBody>
      </p:sp>
    </p:spTree>
    <p:extLst>
      <p:ext uri="{BB962C8B-B14F-4D97-AF65-F5344CB8AC3E}">
        <p14:creationId xmlns:p14="http://schemas.microsoft.com/office/powerpoint/2010/main" val="19904827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3031" y="1131889"/>
            <a:ext cx="11861442" cy="4676775"/>
          </a:xfrm>
        </p:spPr>
        <p:txBody>
          <a:bodyPr>
            <a:noAutofit/>
          </a:bodyPr>
          <a:lstStyle/>
          <a:p>
            <a:pPr algn="l"/>
            <a:r>
              <a:rPr lang="en-CA" altLang="en-US" sz="3600" dirty="0" smtClean="0"/>
              <a:t>- P sues D for interest on note</a:t>
            </a:r>
            <a:br>
              <a:rPr lang="en-CA" altLang="en-US" sz="3600" dirty="0" smtClean="0"/>
            </a:br>
            <a:r>
              <a:rPr lang="en-US" altLang="en-US" sz="3600" dirty="0" smtClean="0"/>
              <a:t/>
            </a:r>
            <a:br>
              <a:rPr lang="en-US" altLang="en-US" sz="3600" dirty="0" smtClean="0"/>
            </a:br>
            <a:r>
              <a:rPr lang="en-CA" altLang="en-US" sz="3600" dirty="0" smtClean="0"/>
              <a:t>- D alleges fraud in execution of note and release of obligation to pay interest</a:t>
            </a:r>
            <a:br>
              <a:rPr lang="en-CA" altLang="en-US" sz="3600" dirty="0" smtClean="0"/>
            </a:br>
            <a:r>
              <a:rPr lang="en-US" altLang="en-US" sz="3600" dirty="0" smtClean="0"/>
              <a:t/>
            </a:r>
            <a:br>
              <a:rPr lang="en-US" altLang="en-US" sz="3600" dirty="0" smtClean="0"/>
            </a:br>
            <a:r>
              <a:rPr lang="en-CA" altLang="en-US" sz="3600" dirty="0" smtClean="0"/>
              <a:t>- </a:t>
            </a:r>
            <a:r>
              <a:rPr lang="en-CA" altLang="en-US" sz="3600" b="1" i="1" dirty="0" smtClean="0"/>
              <a:t>D wins</a:t>
            </a:r>
            <a:r>
              <a:rPr lang="en-US" altLang="en-US" sz="3600" b="1" i="1" dirty="0" smtClean="0"/>
              <a:t> </a:t>
            </a:r>
            <a:r>
              <a:rPr lang="en-CA" altLang="en-US" sz="3600" b="1" i="1" dirty="0" smtClean="0"/>
              <a:t>on both grounds</a:t>
            </a:r>
            <a:r>
              <a:rPr lang="en-CA" altLang="en-US" sz="3600" dirty="0" smtClean="0"/>
              <a:t/>
            </a:r>
            <a:br>
              <a:rPr lang="en-CA" altLang="en-US" sz="3600" dirty="0" smtClean="0"/>
            </a:br>
            <a:r>
              <a:rPr lang="en-CA" altLang="en-US" sz="3600" dirty="0" smtClean="0"/>
              <a:t/>
            </a:r>
            <a:br>
              <a:rPr lang="en-CA" altLang="en-US" sz="3600" dirty="0" smtClean="0"/>
            </a:br>
            <a:r>
              <a:rPr lang="en-CA" altLang="en-US" sz="3600" dirty="0" smtClean="0"/>
              <a:t>- P then sues for subsequent interest</a:t>
            </a:r>
            <a:br>
              <a:rPr lang="en-CA" altLang="en-US" sz="3600" dirty="0" smtClean="0"/>
            </a:br>
            <a:r>
              <a:rPr lang="en-CA" altLang="en-US" sz="3600" dirty="0" smtClean="0"/>
              <a:t/>
            </a:r>
            <a:br>
              <a:rPr lang="en-CA" altLang="en-US" sz="3600" dirty="0" smtClean="0"/>
            </a:br>
            <a:r>
              <a:rPr lang="en-CA" altLang="en-US" sz="3600" dirty="0" smtClean="0"/>
              <a:t>- D alleges fraud in execution of note and release of obligation to pay interest</a:t>
            </a:r>
            <a:br>
              <a:rPr lang="en-CA" altLang="en-US" sz="3600" dirty="0" smtClean="0"/>
            </a:br>
            <a:r>
              <a:rPr lang="en-US" altLang="en-US" sz="3600" dirty="0" smtClean="0"/>
              <a:t/>
            </a:r>
            <a:br>
              <a:rPr lang="en-US" altLang="en-US" sz="3600" dirty="0" smtClean="0"/>
            </a:br>
            <a:r>
              <a:rPr lang="en-CA" altLang="en-US" sz="3600" dirty="0" smtClean="0"/>
              <a:t>- Is P issue precluded?</a:t>
            </a:r>
            <a:endParaRPr lang="en-US" altLang="en-US" sz="3600" dirty="0" smtClean="0"/>
          </a:p>
        </p:txBody>
      </p:sp>
    </p:spTree>
    <p:extLst>
      <p:ext uri="{BB962C8B-B14F-4D97-AF65-F5344CB8AC3E}">
        <p14:creationId xmlns:p14="http://schemas.microsoft.com/office/powerpoint/2010/main" val="23076235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4546" y="1063626"/>
            <a:ext cx="11500834" cy="4765675"/>
          </a:xfrm>
        </p:spPr>
        <p:txBody>
          <a:bodyPr>
            <a:normAutofit fontScale="90000"/>
          </a:bodyPr>
          <a:lstStyle/>
          <a:p>
            <a:pPr algn="l" eaLnBrk="1" hangingPunct="1"/>
            <a:r>
              <a:rPr lang="en-US" altLang="en-US" sz="3200" dirty="0"/>
              <a:t>- P and D contract for D to deliver coal to P </a:t>
            </a:r>
            <a:r>
              <a:rPr lang="en-US" altLang="en-US" sz="3200" dirty="0" smtClean="0"/>
              <a:t>monthly</a:t>
            </a:r>
            <a:r>
              <a:rPr lang="en-US" altLang="en-US" sz="3200" dirty="0"/>
              <a:t/>
            </a:r>
            <a:br>
              <a:rPr lang="en-US" altLang="en-US" sz="3200" dirty="0"/>
            </a:br>
            <a:r>
              <a:rPr lang="en-US" altLang="en-US" sz="3200" dirty="0"/>
              <a:t>- D breaches</a:t>
            </a:r>
            <a:br>
              <a:rPr lang="en-US" altLang="en-US" sz="3200" dirty="0"/>
            </a:br>
            <a:r>
              <a:rPr lang="en-US" altLang="en-US" sz="3200" dirty="0"/>
              <a:t>- P sues D in California</a:t>
            </a:r>
            <a:br>
              <a:rPr lang="en-US" altLang="en-US" sz="3200" dirty="0"/>
            </a:br>
            <a:r>
              <a:rPr lang="en-US" altLang="en-US" sz="3200" dirty="0"/>
              <a:t>- D argues that the contract is invalid, D loses on issue</a:t>
            </a:r>
            <a:br>
              <a:rPr lang="en-US" altLang="en-US" sz="3200" dirty="0"/>
            </a:br>
            <a:r>
              <a:rPr lang="en-US" altLang="en-US" sz="3200" dirty="0"/>
              <a:t>- D breaches again</a:t>
            </a:r>
            <a:br>
              <a:rPr lang="en-US" altLang="en-US" sz="3200" dirty="0"/>
            </a:br>
            <a:r>
              <a:rPr lang="en-US" altLang="en-US" sz="3200" dirty="0"/>
              <a:t>- P sues D in Nevada</a:t>
            </a:r>
            <a:br>
              <a:rPr lang="en-US" altLang="en-US" sz="3200" dirty="0"/>
            </a:br>
            <a:r>
              <a:rPr lang="en-US" altLang="en-US" sz="3200" dirty="0"/>
              <a:t>- D argues that the contract is invalid (P fails to mention issue preclusion), D wins on issue</a:t>
            </a:r>
            <a:br>
              <a:rPr lang="en-US" altLang="en-US" sz="3200" dirty="0"/>
            </a:br>
            <a:r>
              <a:rPr lang="en-US" altLang="en-US" sz="3200" dirty="0"/>
              <a:t/>
            </a:r>
            <a:br>
              <a:rPr lang="en-US" altLang="en-US" sz="3200" dirty="0"/>
            </a:br>
            <a:r>
              <a:rPr lang="en-US" altLang="en-US" sz="3200" dirty="0"/>
              <a:t>- D breaches again</a:t>
            </a:r>
            <a:br>
              <a:rPr lang="en-US" altLang="en-US" sz="3200" dirty="0"/>
            </a:br>
            <a:r>
              <a:rPr lang="en-US" altLang="en-US" sz="3200" dirty="0"/>
              <a:t>- P sues D in California</a:t>
            </a:r>
            <a:br>
              <a:rPr lang="en-US" altLang="en-US" sz="3200" dirty="0"/>
            </a:br>
            <a:r>
              <a:rPr lang="en-US" altLang="en-US" sz="3200" dirty="0"/>
              <a:t>- Which determination has issue preclusive effect?</a:t>
            </a:r>
          </a:p>
        </p:txBody>
      </p:sp>
    </p:spTree>
    <p:extLst>
      <p:ext uri="{BB962C8B-B14F-4D97-AF65-F5344CB8AC3E}">
        <p14:creationId xmlns:p14="http://schemas.microsoft.com/office/powerpoint/2010/main" val="29577987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00226" y="1131889"/>
            <a:ext cx="8239125" cy="4543425"/>
          </a:xfrm>
        </p:spPr>
        <p:txBody>
          <a:bodyPr/>
          <a:lstStyle/>
          <a:p>
            <a:pPr eaLnBrk="1" hangingPunct="1"/>
            <a:r>
              <a:rPr lang="en-US" altLang="en-US" smtClean="0"/>
              <a:t>exceptions to issue preclusion  </a:t>
            </a:r>
          </a:p>
        </p:txBody>
      </p:sp>
    </p:spTree>
    <p:extLst>
      <p:ext uri="{BB962C8B-B14F-4D97-AF65-F5344CB8AC3E}">
        <p14:creationId xmlns:p14="http://schemas.microsoft.com/office/powerpoint/2010/main" val="12722235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382000" cy="4479925"/>
          </a:xfrm>
        </p:spPr>
        <p:txBody>
          <a:bodyPr>
            <a:normAutofit fontScale="90000"/>
          </a:bodyPr>
          <a:lstStyle/>
          <a:p>
            <a:pPr algn="l" eaLnBrk="1" hangingPunct="1"/>
            <a:r>
              <a:rPr lang="en-CA" altLang="en-US" sz="4000" dirty="0"/>
              <a:t> </a:t>
            </a:r>
            <a:r>
              <a:rPr lang="en-US" altLang="en-US" sz="4000" dirty="0"/>
              <a:t/>
            </a:r>
            <a:br>
              <a:rPr lang="en-US" altLang="en-US" sz="4000" dirty="0"/>
            </a:br>
            <a:r>
              <a:rPr lang="en-US" altLang="en-US" sz="4000" dirty="0"/>
              <a:t>Restatement (Second) of Judgments §</a:t>
            </a:r>
            <a:r>
              <a:rPr lang="en-US" altLang="en-US" sz="4000" dirty="0" smtClean="0"/>
              <a:t>28</a:t>
            </a:r>
            <a:br>
              <a:rPr lang="en-US" altLang="en-US" sz="4000" dirty="0" smtClean="0"/>
            </a:br>
            <a:r>
              <a:rPr lang="en-US" altLang="en-US" sz="4000" dirty="0"/>
              <a:t/>
            </a:r>
            <a:br>
              <a:rPr lang="en-US" altLang="en-US" sz="4000" dirty="0"/>
            </a:br>
            <a:r>
              <a:rPr lang="en-US" altLang="en-US" sz="4000" dirty="0"/>
              <a:t>Although an issue is actually litigated and determined by a valid and final judgment, and the determination is essential to the judgment, </a:t>
            </a:r>
            <a:r>
              <a:rPr lang="en-US" altLang="en-US" sz="4000" dirty="0" err="1"/>
              <a:t>relitigation</a:t>
            </a:r>
            <a:r>
              <a:rPr lang="en-US" altLang="en-US" sz="4000" dirty="0"/>
              <a:t> of the issue in a subsequent action between the parties is not precluded in the following circumstances:</a:t>
            </a:r>
            <a:br>
              <a:rPr lang="en-US" altLang="en-US" sz="4000" dirty="0"/>
            </a:br>
            <a:endParaRPr lang="en-US" altLang="en-US" sz="4000" dirty="0"/>
          </a:p>
        </p:txBody>
      </p:sp>
    </p:spTree>
    <p:extLst>
      <p:ext uri="{BB962C8B-B14F-4D97-AF65-F5344CB8AC3E}">
        <p14:creationId xmlns:p14="http://schemas.microsoft.com/office/powerpoint/2010/main" val="20701958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24000" y="1063626"/>
            <a:ext cx="9144000" cy="4937125"/>
          </a:xfrm>
        </p:spPr>
        <p:txBody>
          <a:bodyPr>
            <a:normAutofit fontScale="90000"/>
          </a:bodyPr>
          <a:lstStyle/>
          <a:p>
            <a:r>
              <a:rPr lang="en-US" altLang="en-US" sz="3200" dirty="0"/>
              <a:t>(1) The party against whom preclusion is sought could not, as a matter of law, have obtained review of the judgment in the initial action; </a:t>
            </a:r>
            <a:r>
              <a:rPr lang="en-US" altLang="en-US" sz="3200" dirty="0" smtClean="0"/>
              <a:t>or</a:t>
            </a:r>
            <a:r>
              <a:rPr lang="en-US" altLang="en-US" sz="3200" dirty="0"/>
              <a:t/>
            </a:r>
            <a:br>
              <a:rPr lang="en-US" altLang="en-US" sz="3200" dirty="0"/>
            </a:br>
            <a:r>
              <a:rPr lang="en-US" sz="3200" dirty="0"/>
              <a:t>(2)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a:t>
            </a:r>
            <a:r>
              <a:rPr lang="en-US" altLang="en-US" sz="3200" dirty="0"/>
              <a:t/>
            </a:r>
            <a:br>
              <a:rPr lang="en-US" altLang="en-US" sz="3200" dirty="0"/>
            </a:br>
            <a:r>
              <a:rPr lang="en-US" altLang="en-US" sz="3200" dirty="0"/>
              <a:t>(3) A new determination of the issue is warranted by differences in the quality or extensiveness of the procedures followed in the two courts or by factors relating to the allocation of jurisdiction between them; or...</a:t>
            </a:r>
          </a:p>
        </p:txBody>
      </p:sp>
    </p:spTree>
    <p:extLst>
      <p:ext uri="{BB962C8B-B14F-4D97-AF65-F5344CB8AC3E}">
        <p14:creationId xmlns:p14="http://schemas.microsoft.com/office/powerpoint/2010/main" val="9393405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47730" y="1131888"/>
            <a:ext cx="11500833" cy="4654550"/>
          </a:xfrm>
        </p:spPr>
        <p:txBody>
          <a:bodyPr>
            <a:noAutofit/>
          </a:bodyPr>
          <a:lstStyle/>
          <a:p>
            <a:pPr algn="l" eaLnBrk="1" hangingPunct="1"/>
            <a:r>
              <a:rPr lang="en-US" altLang="en-US" sz="3200" dirty="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a:t>
            </a:r>
            <a:br>
              <a:rPr lang="en-US" altLang="en-US" sz="3200" dirty="0"/>
            </a:br>
            <a:r>
              <a:rPr lang="en-US" altLang="en-US" sz="3200" dirty="0"/>
              <a:t>(5)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1378416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651375"/>
          </a:xfrm>
        </p:spPr>
        <p:txBody>
          <a:bodyPr>
            <a:normAutofit fontScale="90000"/>
          </a:bodyPr>
          <a:lstStyle/>
          <a:p>
            <a:pPr algn="l" eaLnBrk="1" hangingPunct="1"/>
            <a:r>
              <a:rPr lang="en-US" altLang="en-US" dirty="0" smtClean="0"/>
              <a:t>- D is acquitted of battery in connection with resisting arrest</a:t>
            </a:r>
            <a:br>
              <a:rPr lang="en-US" altLang="en-US" dirty="0" smtClean="0"/>
            </a:br>
            <a:r>
              <a:rPr lang="en-US" altLang="en-US" dirty="0" smtClean="0"/>
              <a:t/>
            </a:r>
            <a:br>
              <a:rPr lang="en-US" altLang="en-US" dirty="0" smtClean="0"/>
            </a:br>
            <a:r>
              <a:rPr lang="en-US" altLang="en-US" dirty="0" smtClean="0"/>
              <a:t>- gov’t sues D civilly for battery to officer</a:t>
            </a:r>
            <a:br>
              <a:rPr lang="en-US" altLang="en-US" dirty="0" smtClean="0"/>
            </a:br>
            <a:r>
              <a:rPr lang="en-US" altLang="en-US" dirty="0" smtClean="0"/>
              <a:t/>
            </a:r>
            <a:br>
              <a:rPr lang="en-US" altLang="en-US" dirty="0" smtClean="0"/>
            </a:br>
            <a:r>
              <a:rPr lang="en-US" altLang="en-US" dirty="0" smtClean="0"/>
              <a:t>- is gov’t issue precluded?</a:t>
            </a:r>
            <a:br>
              <a:rPr lang="en-US" altLang="en-US" dirty="0" smtClean="0"/>
            </a:br>
            <a:endParaRPr lang="en-US" altLang="en-US" dirty="0" smtClean="0"/>
          </a:p>
        </p:txBody>
      </p:sp>
    </p:spTree>
    <p:extLst>
      <p:ext uri="{BB962C8B-B14F-4D97-AF65-F5344CB8AC3E}">
        <p14:creationId xmlns:p14="http://schemas.microsoft.com/office/powerpoint/2010/main" val="30940315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93888" y="1131889"/>
            <a:ext cx="8145462" cy="4579937"/>
          </a:xfrm>
        </p:spPr>
        <p:txBody>
          <a:bodyPr>
            <a:normAutofit fontScale="90000"/>
          </a:bodyPr>
          <a:lstStyle/>
          <a:p>
            <a:pPr marL="257175" indent="-257175"/>
            <a:r>
              <a:rPr lang="en-US" altLang="en-US" dirty="0" smtClean="0"/>
              <a:t>- imagine D is convicted of battery in connection with resisting arrest</a:t>
            </a:r>
            <a:br>
              <a:rPr lang="en-US" altLang="en-US" dirty="0" smtClean="0"/>
            </a:br>
            <a:r>
              <a:rPr lang="en-US" altLang="en-US" dirty="0" smtClean="0"/>
              <a:t/>
            </a:r>
            <a:br>
              <a:rPr lang="en-US" altLang="en-US" dirty="0" smtClean="0"/>
            </a:br>
            <a:r>
              <a:rPr lang="en-US" altLang="en-US" dirty="0" smtClean="0"/>
              <a:t>- gov’t sues D civilly for battery for damages to officer</a:t>
            </a:r>
            <a:br>
              <a:rPr lang="en-US" altLang="en-US" dirty="0" smtClean="0"/>
            </a:br>
            <a:r>
              <a:rPr lang="en-US" altLang="en-US" dirty="0" smtClean="0"/>
              <a:t/>
            </a:r>
            <a:br>
              <a:rPr lang="en-US" altLang="en-US" dirty="0" smtClean="0"/>
            </a:br>
            <a:r>
              <a:rPr lang="en-US" altLang="en-US" dirty="0" smtClean="0"/>
              <a:t>- is D issue precluded?</a:t>
            </a:r>
            <a:br>
              <a:rPr lang="en-US" altLang="en-US" dirty="0" smtClean="0"/>
            </a:br>
            <a:endParaRPr lang="en-US" altLang="en-US" dirty="0" smtClean="0"/>
          </a:p>
        </p:txBody>
      </p:sp>
    </p:spTree>
    <p:extLst>
      <p:ext uri="{BB962C8B-B14F-4D97-AF65-F5344CB8AC3E}">
        <p14:creationId xmlns:p14="http://schemas.microsoft.com/office/powerpoint/2010/main" val="2890126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28033" y="347730"/>
            <a:ext cx="11075831" cy="5872765"/>
          </a:xfrm>
        </p:spPr>
        <p:txBody>
          <a:bodyPr>
            <a:normAutofit fontScale="90000"/>
          </a:bodyPr>
          <a:lstStyle/>
          <a:p>
            <a:pPr algn="l" eaLnBrk="1" hangingPunct="1"/>
            <a:r>
              <a:rPr lang="en-US" altLang="en-US" sz="3600" dirty="0"/>
              <a:t>- i</a:t>
            </a:r>
            <a:r>
              <a:rPr lang="en-US" altLang="en-US" sz="3600" dirty="0" smtClean="0"/>
              <a:t>n </a:t>
            </a:r>
            <a:r>
              <a:rPr lang="en-US" altLang="en-US" sz="3600" dirty="0"/>
              <a:t>Illinois, the plaintiff suing for negligence has burden of production and persuasion concerning his own lack of contributory </a:t>
            </a:r>
            <a:r>
              <a:rPr lang="en-US" altLang="en-US" sz="3600" dirty="0" smtClean="0"/>
              <a:t>negligence</a:t>
            </a:r>
            <a:br>
              <a:rPr lang="en-US" altLang="en-US" sz="3600" dirty="0" smtClean="0"/>
            </a:br>
            <a:r>
              <a:rPr lang="en-US" altLang="en-US" sz="3600" dirty="0" smtClean="0"/>
              <a:t> </a:t>
            </a:r>
            <a:r>
              <a:rPr lang="en-US" altLang="en-US" sz="3600" dirty="0"/>
              <a:t/>
            </a:r>
            <a:br>
              <a:rPr lang="en-US" altLang="en-US" sz="3600" dirty="0"/>
            </a:br>
            <a:r>
              <a:rPr lang="en-US" altLang="en-US" sz="3600" dirty="0"/>
              <a:t>- P sues D for negligence and loses on ground that he could not satisfy the burden concerning his own lack of contributory </a:t>
            </a:r>
            <a:r>
              <a:rPr lang="en-US" altLang="en-US" sz="3600" dirty="0" smtClean="0"/>
              <a:t>negligence</a:t>
            </a:r>
            <a:r>
              <a:rPr lang="en-US" altLang="en-US" sz="3600" dirty="0"/>
              <a:t/>
            </a:r>
            <a:br>
              <a:rPr lang="en-US" altLang="en-US" sz="3600" dirty="0"/>
            </a:br>
            <a:r>
              <a:rPr lang="en-US" altLang="en-US" sz="3600" dirty="0"/>
              <a:t/>
            </a:r>
            <a:br>
              <a:rPr lang="en-US" altLang="en-US" sz="3600" dirty="0"/>
            </a:br>
            <a:r>
              <a:rPr lang="en-US" altLang="en-US" sz="3600" dirty="0"/>
              <a:t>- </a:t>
            </a:r>
            <a:r>
              <a:rPr lang="en-US" altLang="en-US" sz="3600" dirty="0" smtClean="0"/>
              <a:t>subsequently </a:t>
            </a:r>
            <a:r>
              <a:rPr lang="en-US" altLang="en-US" sz="3600" dirty="0"/>
              <a:t>X (another person in the accident) sues P for </a:t>
            </a:r>
            <a:r>
              <a:rPr lang="en-US" altLang="en-US" sz="3600" dirty="0" smtClean="0"/>
              <a:t>negligence</a:t>
            </a:r>
            <a:r>
              <a:rPr lang="en-US" altLang="en-US" sz="3600" dirty="0"/>
              <a:t/>
            </a:r>
            <a:br>
              <a:rPr lang="en-US" altLang="en-US" sz="3600" dirty="0"/>
            </a:br>
            <a:r>
              <a:rPr lang="en-US" altLang="en-US" sz="3600" dirty="0"/>
              <a:t/>
            </a:r>
            <a:br>
              <a:rPr lang="en-US" altLang="en-US" sz="3600" dirty="0"/>
            </a:br>
            <a:r>
              <a:rPr lang="en-US" altLang="en-US" sz="3600" dirty="0"/>
              <a:t>- </a:t>
            </a:r>
            <a:r>
              <a:rPr lang="en-US" altLang="en-US" sz="3600" dirty="0" smtClean="0"/>
              <a:t>can </a:t>
            </a:r>
            <a:r>
              <a:rPr lang="en-US" altLang="en-US" sz="3600" dirty="0"/>
              <a:t>X issue preclude P from </a:t>
            </a:r>
            <a:r>
              <a:rPr lang="en-US" altLang="en-US" sz="3600" dirty="0" err="1"/>
              <a:t>relitigating</a:t>
            </a:r>
            <a:r>
              <a:rPr lang="en-US" altLang="en-US" sz="3600" dirty="0"/>
              <a:t> his negligence in the accident?</a:t>
            </a:r>
          </a:p>
        </p:txBody>
      </p:sp>
    </p:spTree>
    <p:extLst>
      <p:ext uri="{BB962C8B-B14F-4D97-AF65-F5344CB8AC3E}">
        <p14:creationId xmlns:p14="http://schemas.microsoft.com/office/powerpoint/2010/main" val="804240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65326" y="1131888"/>
            <a:ext cx="8074025" cy="4500562"/>
          </a:xfrm>
        </p:spPr>
        <p:txBody>
          <a:bodyPr>
            <a:normAutofit fontScale="90000"/>
          </a:bodyPr>
          <a:lstStyle/>
          <a:p>
            <a:pPr algn="l" eaLnBrk="1" hangingPunct="1"/>
            <a:r>
              <a:rPr lang="en-US" altLang="en-US" smtClean="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a:t>
            </a:r>
          </a:p>
        </p:txBody>
      </p:sp>
    </p:spTree>
    <p:extLst>
      <p:ext uri="{BB962C8B-B14F-4D97-AF65-F5344CB8AC3E}">
        <p14:creationId xmlns:p14="http://schemas.microsoft.com/office/powerpoint/2010/main" val="210590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365125"/>
            <a:ext cx="10863349" cy="5985799"/>
          </a:xfrm>
        </p:spPr>
        <p:txBody>
          <a:bodyPr/>
          <a:lstStyle/>
          <a:p>
            <a:r>
              <a:rPr lang="en-US" dirty="0"/>
              <a:t>c</a:t>
            </a:r>
            <a:r>
              <a:rPr lang="en-US" dirty="0" smtClean="0"/>
              <a:t>laim splitting or prior action pending</a:t>
            </a:r>
            <a:endParaRPr lang="en-US" dirty="0"/>
          </a:p>
        </p:txBody>
      </p:sp>
    </p:spTree>
    <p:extLst>
      <p:ext uri="{BB962C8B-B14F-4D97-AF65-F5344CB8AC3E}">
        <p14:creationId xmlns:p14="http://schemas.microsoft.com/office/powerpoint/2010/main" val="4117600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6366" y="540914"/>
            <a:ext cx="9824434" cy="5288388"/>
          </a:xfrm>
        </p:spPr>
        <p:txBody>
          <a:bodyPr>
            <a:normAutofit fontScale="90000"/>
          </a:bodyPr>
          <a:lstStyle/>
          <a:p>
            <a:pPr algn="l" eaLnBrk="1" hangingPunct="1"/>
            <a:r>
              <a:rPr lang="en-CA" altLang="en-US" sz="3600" dirty="0"/>
              <a:t>- P</a:t>
            </a:r>
            <a:r>
              <a:rPr lang="en-US" altLang="en-US" sz="3600" dirty="0"/>
              <a:t> sues D to recover for property damage in small claims </a:t>
            </a:r>
            <a:r>
              <a:rPr lang="en-US" altLang="en-US" sz="3600" dirty="0" err="1"/>
              <a:t>ct</a:t>
            </a:r>
            <a:r>
              <a:rPr lang="en-US" altLang="en-US" sz="3600" dirty="0"/>
              <a:t> with a jurisdictional maximum of $500 and which operates informally without pleadings, counsel, or rules of </a:t>
            </a:r>
            <a:r>
              <a:rPr lang="en-US" altLang="en-US" sz="3600" dirty="0" smtClean="0"/>
              <a:t>evidence</a:t>
            </a:r>
            <a:br>
              <a:rPr lang="en-US" altLang="en-US" sz="3600" dirty="0" smtClean="0"/>
            </a:br>
            <a:r>
              <a:rPr lang="en-US" altLang="en-US" sz="3600" dirty="0"/>
              <a:t/>
            </a:r>
            <a:br>
              <a:rPr lang="en-US" altLang="en-US" sz="3600" dirty="0"/>
            </a:br>
            <a:r>
              <a:rPr lang="en-US" altLang="en-US" sz="3600" dirty="0" smtClean="0"/>
              <a:t>- there is no possibility of appeal</a:t>
            </a:r>
            <a:br>
              <a:rPr lang="en-US" altLang="en-US" sz="3600" dirty="0" smtClean="0"/>
            </a:br>
            <a:r>
              <a:rPr lang="en-US" altLang="en-US" sz="3600" dirty="0" smtClean="0"/>
              <a:t/>
            </a:r>
            <a:br>
              <a:rPr lang="en-US" altLang="en-US" sz="3600" dirty="0" smtClean="0"/>
            </a:br>
            <a:r>
              <a:rPr lang="en-US" altLang="en-US" sz="3600" dirty="0" smtClean="0"/>
              <a:t>- D </a:t>
            </a:r>
            <a:r>
              <a:rPr lang="en-US" altLang="en-US" sz="3600" dirty="0"/>
              <a:t>is found </a:t>
            </a:r>
            <a:r>
              <a:rPr lang="en-US" altLang="en-US" sz="3600" dirty="0" smtClean="0"/>
              <a:t>negligent</a:t>
            </a:r>
            <a:br>
              <a:rPr lang="en-US" altLang="en-US" sz="3600" dirty="0" smtClean="0"/>
            </a:br>
            <a:r>
              <a:rPr lang="en-US" altLang="en-US" sz="3600" dirty="0"/>
              <a:t/>
            </a:r>
            <a:br>
              <a:rPr lang="en-US" altLang="en-US" sz="3600" dirty="0"/>
            </a:br>
            <a:r>
              <a:rPr lang="en-US" altLang="en-US" sz="3600" dirty="0"/>
              <a:t>- </a:t>
            </a:r>
            <a:r>
              <a:rPr lang="en-US" altLang="en-US" sz="3600" dirty="0" smtClean="0"/>
              <a:t>in </a:t>
            </a:r>
            <a:r>
              <a:rPr lang="en-US" altLang="en-US" sz="3600" dirty="0"/>
              <a:t>a subsequent action by D against P brought in NY state court for $10,000 for personal injuries arising out of the same accident, is D issue precluded concerning his own negligence</a:t>
            </a:r>
            <a:r>
              <a:rPr lang="en-US" altLang="en-US" sz="3600" dirty="0" smtClean="0"/>
              <a:t>?</a:t>
            </a:r>
            <a:endParaRPr lang="en-US" altLang="en-US" sz="3600" dirty="0"/>
          </a:p>
        </p:txBody>
      </p:sp>
    </p:spTree>
    <p:extLst>
      <p:ext uri="{BB962C8B-B14F-4D97-AF65-F5344CB8AC3E}">
        <p14:creationId xmlns:p14="http://schemas.microsoft.com/office/powerpoint/2010/main" val="35450280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4" y="1131888"/>
            <a:ext cx="7989887" cy="4405312"/>
          </a:xfrm>
        </p:spPr>
        <p:txBody>
          <a:bodyPr/>
          <a:lstStyle/>
          <a:p>
            <a:pPr algn="l" eaLnBrk="1" hangingPunct="1"/>
            <a:r>
              <a:rPr lang="en-US" altLang="en-US" dirty="0" smtClean="0"/>
              <a:t>(3) A new determination of the issue is warranted by differences in the quality or extensiveness of the procedures followed in the two courts or by factors relating to the allocation of jurisdiction between them;</a:t>
            </a:r>
          </a:p>
        </p:txBody>
      </p:sp>
    </p:spTree>
    <p:extLst>
      <p:ext uri="{BB962C8B-B14F-4D97-AF65-F5344CB8AC3E}">
        <p14:creationId xmlns:p14="http://schemas.microsoft.com/office/powerpoint/2010/main" val="24589404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1131888"/>
            <a:ext cx="8210550" cy="4513262"/>
          </a:xfrm>
        </p:spPr>
        <p:txBody>
          <a:bodyPr/>
          <a:lstStyle/>
          <a:p>
            <a:pPr algn="l" eaLnBrk="1" hangingPunct="1"/>
            <a:r>
              <a:rPr lang="en-US" altLang="en-US" smtClean="0"/>
              <a:t>(1) The party against whom preclusion is sought could not, as a matter of law, have obtained review of the judgment in the initial action;</a:t>
            </a:r>
          </a:p>
        </p:txBody>
      </p:sp>
    </p:spTree>
    <p:extLst>
      <p:ext uri="{BB962C8B-B14F-4D97-AF65-F5344CB8AC3E}">
        <p14:creationId xmlns:p14="http://schemas.microsoft.com/office/powerpoint/2010/main" val="24420089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46276" y="1131889"/>
            <a:ext cx="8093075" cy="4592637"/>
          </a:xfrm>
        </p:spPr>
        <p:txBody>
          <a:bodyPr>
            <a:normAutofit fontScale="90000"/>
          </a:bodyPr>
          <a:lstStyle/>
          <a:p>
            <a:pPr algn="l" eaLnBrk="1" hangingPunct="1"/>
            <a:r>
              <a:rPr lang="en-US" altLang="en-US" sz="3600"/>
              <a:t>(5) There is a clear and convincing need for a new determination of the issue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40759988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52600" y="1063626"/>
            <a:ext cx="8686800" cy="4594225"/>
          </a:xfrm>
        </p:spPr>
        <p:txBody>
          <a:bodyPr/>
          <a:lstStyle/>
          <a:p>
            <a:pPr algn="l" eaLnBrk="1" hangingPunct="1"/>
            <a:r>
              <a:rPr lang="en-US" altLang="en-US" smtClean="0"/>
              <a:t>African-Americans as a class sue to have a park desegregated. It is before </a:t>
            </a:r>
            <a:r>
              <a:rPr lang="en-US" altLang="en-US" i="1" smtClean="0"/>
              <a:t>Brown</a:t>
            </a:r>
            <a:r>
              <a:rPr lang="en-US" altLang="en-US" smtClean="0"/>
              <a:t> and they lose. After Brown, they sue to have the park desegregated again. Issue precluded?</a:t>
            </a:r>
          </a:p>
        </p:txBody>
      </p:sp>
    </p:spTree>
    <p:extLst>
      <p:ext uri="{BB962C8B-B14F-4D97-AF65-F5344CB8AC3E}">
        <p14:creationId xmlns:p14="http://schemas.microsoft.com/office/powerpoint/2010/main" val="39896610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52600" y="1063626"/>
            <a:ext cx="8458200" cy="4765675"/>
          </a:xfrm>
        </p:spPr>
        <p:txBody>
          <a:bodyPr/>
          <a:lstStyle/>
          <a:p>
            <a:pPr algn="l" eaLnBrk="1" hangingPunct="1"/>
            <a:r>
              <a:rPr lang="en-US" altLang="en-US" sz="4000"/>
              <a:t>(5) There is a clear and convincing need for a new determination of the issue (a) because of the potential adverse impact of the determination on the public interest or the interests of persons not themselves parties in the initial action</a:t>
            </a:r>
            <a:br>
              <a:rPr lang="en-US" altLang="en-US" sz="4000"/>
            </a:br>
            <a:endParaRPr lang="en-US" altLang="en-US" sz="4000"/>
          </a:p>
        </p:txBody>
      </p:sp>
    </p:spTree>
    <p:extLst>
      <p:ext uri="{BB962C8B-B14F-4D97-AF65-F5344CB8AC3E}">
        <p14:creationId xmlns:p14="http://schemas.microsoft.com/office/powerpoint/2010/main" val="32861908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82764" y="1079500"/>
            <a:ext cx="8745537" cy="4921250"/>
          </a:xfrm>
        </p:spPr>
        <p:txBody>
          <a:bodyPr>
            <a:normAutofit fontScale="90000"/>
          </a:bodyPr>
          <a:lstStyle/>
          <a:p>
            <a:pPr algn="l" eaLnBrk="1" hangingPunct="1"/>
            <a:r>
              <a:rPr lang="en-US" altLang="en-US" sz="3600" dirty="0"/>
              <a:t>- P sues D for negligence</a:t>
            </a:r>
            <a:br>
              <a:rPr lang="en-US" altLang="en-US" sz="3600" dirty="0"/>
            </a:br>
            <a:r>
              <a:rPr lang="en-US" altLang="en-US" sz="3600" dirty="0"/>
              <a:t>- P was also negligent</a:t>
            </a:r>
            <a:br>
              <a:rPr lang="en-US" altLang="en-US" sz="3600" dirty="0"/>
            </a:br>
            <a:r>
              <a:rPr lang="en-US" altLang="en-US" sz="3600" dirty="0"/>
              <a:t>- It is held that P is barred due to contributory negligence </a:t>
            </a:r>
            <a:r>
              <a:rPr lang="en-US" altLang="en-US" sz="3600" dirty="0" smtClean="0"/>
              <a:t>(the doctrine of comparative </a:t>
            </a:r>
            <a:r>
              <a:rPr lang="en-US" altLang="en-US" sz="3600" dirty="0"/>
              <a:t>fault is rejected)</a:t>
            </a:r>
            <a:br>
              <a:rPr lang="en-US" altLang="en-US" sz="3600" dirty="0"/>
            </a:br>
            <a:r>
              <a:rPr lang="en-US" altLang="en-US" sz="3600" dirty="0"/>
              <a:t>- P and D get into another accident</a:t>
            </a:r>
            <a:br>
              <a:rPr lang="en-US" altLang="en-US" sz="3600" dirty="0"/>
            </a:br>
            <a:r>
              <a:rPr lang="en-US" altLang="en-US" sz="3600" dirty="0"/>
              <a:t>- P sues D for negligence</a:t>
            </a:r>
            <a:br>
              <a:rPr lang="en-US" altLang="en-US" sz="3600" dirty="0"/>
            </a:br>
            <a:r>
              <a:rPr lang="en-US" altLang="en-US" sz="3600" dirty="0"/>
              <a:t>- P was also negligent </a:t>
            </a:r>
            <a:br>
              <a:rPr lang="en-US" altLang="en-US" sz="3600" dirty="0"/>
            </a:br>
            <a:r>
              <a:rPr lang="en-US" altLang="en-US" sz="3600" dirty="0"/>
              <a:t>- Is P precluded to </a:t>
            </a:r>
            <a:r>
              <a:rPr lang="en-US" altLang="en-US" sz="3600" dirty="0" err="1"/>
              <a:t>relitigate</a:t>
            </a:r>
            <a:r>
              <a:rPr lang="en-US" altLang="en-US" sz="3600" dirty="0"/>
              <a:t> whether P is barred by contributory negligence or comparative fault applies?</a:t>
            </a:r>
            <a:br>
              <a:rPr lang="en-US" altLang="en-US" sz="3600" dirty="0"/>
            </a:br>
            <a:endParaRPr lang="en-US" altLang="en-US" sz="3600" dirty="0"/>
          </a:p>
        </p:txBody>
      </p:sp>
    </p:spTree>
    <p:extLst>
      <p:ext uri="{BB962C8B-B14F-4D97-AF65-F5344CB8AC3E}">
        <p14:creationId xmlns:p14="http://schemas.microsoft.com/office/powerpoint/2010/main" val="28465603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2451" y="1100139"/>
            <a:ext cx="8145463" cy="4611687"/>
          </a:xfrm>
        </p:spPr>
        <p:txBody>
          <a:bodyPr/>
          <a:lstStyle/>
          <a:p>
            <a:pPr algn="l" eaLnBrk="1" hangingPunct="1"/>
            <a:r>
              <a:rPr lang="en-US" altLang="en-US" smtClean="0"/>
              <a:t>(2) The issue is one of law and (a) the two actions involve claims that are substantially unrelated</a:t>
            </a:r>
          </a:p>
        </p:txBody>
      </p:sp>
    </p:spTree>
    <p:extLst>
      <p:ext uri="{BB962C8B-B14F-4D97-AF65-F5344CB8AC3E}">
        <p14:creationId xmlns:p14="http://schemas.microsoft.com/office/powerpoint/2010/main" val="37924773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86366" y="1063626"/>
            <a:ext cx="11269014" cy="4651375"/>
          </a:xfrm>
        </p:spPr>
        <p:txBody>
          <a:bodyPr>
            <a:normAutofit fontScale="90000"/>
          </a:bodyPr>
          <a:lstStyle/>
          <a:p>
            <a:pPr algn="l" eaLnBrk="1" hangingPunct="1"/>
            <a:r>
              <a:rPr lang="en-US" altLang="en-US" sz="4000" dirty="0"/>
              <a:t>- Business A sues </a:t>
            </a:r>
            <a:r>
              <a:rPr lang="en-US" altLang="en-US" sz="4000" dirty="0" smtClean="0"/>
              <a:t>gov’t</a:t>
            </a:r>
            <a:br>
              <a:rPr lang="en-US" altLang="en-US" sz="4000" dirty="0" smtClean="0"/>
            </a:br>
            <a:r>
              <a:rPr lang="en-US" altLang="en-US" sz="4000" dirty="0" smtClean="0"/>
              <a:t/>
            </a:r>
            <a:br>
              <a:rPr lang="en-US" altLang="en-US" sz="4000" dirty="0" smtClean="0"/>
            </a:br>
            <a:r>
              <a:rPr lang="en-US" altLang="en-US" sz="4000" dirty="0" smtClean="0"/>
              <a:t>- the </a:t>
            </a:r>
            <a:r>
              <a:rPr lang="en-US" altLang="en-US" sz="4000" dirty="0"/>
              <a:t>S.D.N.Y. determines that the widgets it imports do not have to have an import </a:t>
            </a:r>
            <a:r>
              <a:rPr lang="en-US" altLang="en-US" sz="4000" dirty="0" smtClean="0"/>
              <a:t>duty</a:t>
            </a:r>
            <a:r>
              <a:rPr lang="en-US" altLang="en-US" sz="4000" dirty="0"/>
              <a:t/>
            </a:r>
            <a:br>
              <a:rPr lang="en-US" altLang="en-US" sz="4000" dirty="0"/>
            </a:br>
            <a:r>
              <a:rPr lang="en-US" altLang="en-US" sz="4000" dirty="0"/>
              <a:t/>
            </a:r>
            <a:br>
              <a:rPr lang="en-US" altLang="en-US" sz="4000" dirty="0"/>
            </a:br>
            <a:r>
              <a:rPr lang="en-US" altLang="en-US" sz="4000" dirty="0"/>
              <a:t>- B</a:t>
            </a:r>
            <a:r>
              <a:rPr lang="en-US" altLang="en-US" sz="4000" dirty="0" smtClean="0"/>
              <a:t>usiness </a:t>
            </a:r>
            <a:r>
              <a:rPr lang="en-US" altLang="en-US" sz="4000" dirty="0"/>
              <a:t>B sues </a:t>
            </a:r>
            <a:r>
              <a:rPr lang="en-US" altLang="en-US" sz="4000" dirty="0" smtClean="0"/>
              <a:t>gov’t</a:t>
            </a:r>
            <a:br>
              <a:rPr lang="en-US" altLang="en-US" sz="4000" dirty="0" smtClean="0"/>
            </a:br>
            <a:r>
              <a:rPr lang="en-US" altLang="en-US" sz="4000" dirty="0"/>
              <a:t/>
            </a:r>
            <a:br>
              <a:rPr lang="en-US" altLang="en-US" sz="4000" dirty="0"/>
            </a:br>
            <a:r>
              <a:rPr lang="en-US" altLang="en-US" sz="4000" dirty="0" smtClean="0"/>
              <a:t>- the </a:t>
            </a:r>
            <a:r>
              <a:rPr lang="en-US" altLang="en-US" sz="4000" dirty="0"/>
              <a:t>N.D. Ca. determines that the same type of widgets have an import </a:t>
            </a:r>
            <a:r>
              <a:rPr lang="en-US" altLang="en-US" sz="4000" dirty="0" smtClean="0"/>
              <a:t>duty</a:t>
            </a:r>
            <a:r>
              <a:rPr lang="en-US" altLang="en-US" sz="4000" dirty="0"/>
              <a:t/>
            </a:r>
            <a:br>
              <a:rPr lang="en-US" altLang="en-US" sz="4000" dirty="0"/>
            </a:br>
            <a:r>
              <a:rPr lang="en-US" altLang="en-US" sz="4000" dirty="0"/>
              <a:t/>
            </a:r>
            <a:br>
              <a:rPr lang="en-US" altLang="en-US" sz="4000" dirty="0"/>
            </a:br>
            <a:r>
              <a:rPr lang="en-US" altLang="en-US" sz="4000" dirty="0"/>
              <a:t>- </a:t>
            </a:r>
            <a:r>
              <a:rPr lang="en-US" altLang="en-US" sz="4000" dirty="0" smtClean="0"/>
              <a:t>subsequently </a:t>
            </a:r>
            <a:r>
              <a:rPr lang="en-US" altLang="en-US" sz="4000" dirty="0"/>
              <a:t>the gov't sues A in the D. Del. to make it pay an import duty going forward. Is the government issue precluded? </a:t>
            </a:r>
          </a:p>
        </p:txBody>
      </p:sp>
    </p:spTree>
    <p:extLst>
      <p:ext uri="{BB962C8B-B14F-4D97-AF65-F5344CB8AC3E}">
        <p14:creationId xmlns:p14="http://schemas.microsoft.com/office/powerpoint/2010/main" val="12872853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1063626"/>
            <a:ext cx="8305800" cy="4651375"/>
          </a:xfrm>
        </p:spPr>
        <p:txBody>
          <a:bodyPr>
            <a:normAutofit fontScale="90000"/>
          </a:bodyPr>
          <a:lstStyle/>
          <a:p>
            <a:pPr algn="l" eaLnBrk="1" hangingPunct="1"/>
            <a:r>
              <a:rPr lang="en-US" altLang="en-US" smtClean="0"/>
              <a:t>(2) The issue is one of law and... (b) a new determination is warranted in order to take account of an intervening change in the applicable legal context or otherwise to avoid inequitable administration of the laws; or</a:t>
            </a:r>
            <a:br>
              <a:rPr lang="en-US" altLang="en-US" smtClean="0"/>
            </a:br>
            <a:endParaRPr lang="en-US" altLang="en-US" smtClean="0"/>
          </a:p>
        </p:txBody>
      </p:sp>
    </p:spTree>
    <p:extLst>
      <p:ext uri="{BB962C8B-B14F-4D97-AF65-F5344CB8AC3E}">
        <p14:creationId xmlns:p14="http://schemas.microsoft.com/office/powerpoint/2010/main" val="3995380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009900" y="1063626"/>
            <a:ext cx="6172200" cy="4651375"/>
          </a:xfrm>
        </p:spPr>
        <p:txBody>
          <a:bodyPr/>
          <a:lstStyle/>
          <a:p>
            <a:pPr eaLnBrk="1" hangingPunct="1"/>
            <a:r>
              <a:rPr lang="en-US" altLang="en-US" smtClean="0"/>
              <a:t>the judgment must be:</a:t>
            </a:r>
            <a:br>
              <a:rPr lang="en-US" altLang="en-US" smtClean="0"/>
            </a:br>
            <a:r>
              <a:rPr lang="en-US" altLang="en-US" smtClean="0"/>
              <a:t/>
            </a:r>
            <a:br>
              <a:rPr lang="en-US" altLang="en-US" smtClean="0"/>
            </a:br>
            <a:r>
              <a:rPr lang="en-US" altLang="en-US" smtClean="0"/>
              <a:t>valid</a:t>
            </a:r>
          </a:p>
        </p:txBody>
      </p:sp>
    </p:spTree>
    <p:extLst>
      <p:ext uri="{BB962C8B-B14F-4D97-AF65-F5344CB8AC3E}">
        <p14:creationId xmlns:p14="http://schemas.microsoft.com/office/powerpoint/2010/main" val="2985541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5351" y="123568"/>
            <a:ext cx="11813060" cy="6573794"/>
          </a:xfrm>
        </p:spPr>
        <p:txBody>
          <a:bodyPr/>
          <a:lstStyle/>
          <a:p>
            <a:pPr eaLnBrk="1" hangingPunct="1"/>
            <a:r>
              <a:rPr lang="en-CA" altLang="en-US" dirty="0" smtClean="0"/>
              <a:t>US v. Moser (U.S. 1924)</a:t>
            </a:r>
            <a:br>
              <a:rPr lang="en-CA" altLang="en-US" dirty="0" smtClean="0"/>
            </a:br>
            <a:r>
              <a:rPr lang="en-CA" altLang="en-US" dirty="0"/>
              <a:t/>
            </a:r>
            <a:br>
              <a:rPr lang="en-CA" altLang="en-US" dirty="0"/>
            </a:br>
            <a:r>
              <a:rPr lang="en-CA" altLang="en-US" dirty="0" smtClean="0"/>
              <a:t>- a federal court determined that Moser (who was a cadet the Naval Academy during the Civil War) “served in the Civil War” for the purposes of pension benefits</a:t>
            </a:r>
            <a:br>
              <a:rPr lang="en-CA" altLang="en-US" dirty="0" smtClean="0"/>
            </a:br>
            <a:r>
              <a:rPr lang="en-CA" altLang="en-US" dirty="0" smtClean="0"/>
              <a:t>- Jasper then  sued on the same question and lost by reference to another relevant statute </a:t>
            </a:r>
            <a:br>
              <a:rPr lang="en-CA" altLang="en-US" dirty="0" smtClean="0"/>
            </a:br>
            <a:r>
              <a:rPr lang="en-CA" altLang="en-US" dirty="0" smtClean="0"/>
              <a:t>- U.S. refuses to give Moser his benefits and he sues</a:t>
            </a:r>
            <a:br>
              <a:rPr lang="en-CA" altLang="en-US" dirty="0" smtClean="0"/>
            </a:br>
            <a:r>
              <a:rPr lang="en-CA" altLang="en-US" dirty="0" smtClean="0"/>
              <a:t>- is U.S. issue precluded?</a:t>
            </a:r>
            <a:endParaRPr lang="en-US" altLang="en-US" dirty="0" smtClean="0"/>
          </a:p>
        </p:txBody>
      </p:sp>
    </p:spTree>
    <p:extLst>
      <p:ext uri="{BB962C8B-B14F-4D97-AF65-F5344CB8AC3E}">
        <p14:creationId xmlns:p14="http://schemas.microsoft.com/office/powerpoint/2010/main" val="12660579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159243"/>
          </a:xfrm>
        </p:spPr>
        <p:txBody>
          <a:bodyPr>
            <a:normAutofit fontScale="90000"/>
          </a:bodyPr>
          <a:lstStyle/>
          <a:p>
            <a:r>
              <a:rPr lang="en-US" sz="3200" dirty="0" smtClean="0"/>
              <a:t>- P</a:t>
            </a:r>
            <a:r>
              <a:rPr lang="en-US" sz="3200" dirty="0"/>
              <a:t>, D, and X – each driving his own car – got into a car accident in </a:t>
            </a:r>
            <a:r>
              <a:rPr lang="en-US" sz="3200" dirty="0" smtClean="0"/>
              <a:t>Connecticut</a:t>
            </a:r>
            <a:br>
              <a:rPr lang="en-US" sz="3200" dirty="0" smtClean="0"/>
            </a:br>
            <a:r>
              <a:rPr lang="en-US" sz="3200" dirty="0" smtClean="0"/>
              <a:t>- P </a:t>
            </a:r>
            <a:r>
              <a:rPr lang="en-US" sz="3200" dirty="0"/>
              <a:t>sued D for negligence under Connecticut law in Connecticut state </a:t>
            </a:r>
            <a:r>
              <a:rPr lang="en-US" sz="3200" dirty="0" smtClean="0"/>
              <a:t>court</a:t>
            </a:r>
            <a:br>
              <a:rPr lang="en-US" sz="3200" dirty="0" smtClean="0"/>
            </a:br>
            <a:r>
              <a:rPr lang="en-US" sz="3200" dirty="0" smtClean="0"/>
              <a:t>- P </a:t>
            </a:r>
            <a:r>
              <a:rPr lang="en-US" sz="3200" dirty="0"/>
              <a:t>lost – although the jury found that P was not contributorily negligent, it also found that D was not </a:t>
            </a:r>
            <a:r>
              <a:rPr lang="en-US" sz="3200" dirty="0" smtClean="0"/>
              <a:t>negligent</a:t>
            </a:r>
            <a:br>
              <a:rPr lang="en-US" sz="3200" dirty="0" smtClean="0"/>
            </a:br>
            <a:r>
              <a:rPr lang="en-US" sz="3200" dirty="0" smtClean="0"/>
              <a:t>- although </a:t>
            </a:r>
            <a:r>
              <a:rPr lang="en-US" sz="3200" dirty="0"/>
              <a:t>X was aware of the lawsuit and could have intervened, he chose not </a:t>
            </a:r>
            <a:r>
              <a:rPr lang="en-US" sz="3200" dirty="0" smtClean="0"/>
              <a:t>to</a:t>
            </a:r>
            <a:br>
              <a:rPr lang="en-US" sz="3200" dirty="0" smtClean="0"/>
            </a:br>
            <a:r>
              <a:rPr lang="en-US" sz="3200" dirty="0" smtClean="0"/>
              <a:t>- after</a:t>
            </a:r>
            <a:r>
              <a:rPr lang="en-US" sz="3200" dirty="0"/>
              <a:t> </a:t>
            </a:r>
            <a:r>
              <a:rPr lang="en-US" sz="3200" i="1" dirty="0"/>
              <a:t>P v. D</a:t>
            </a:r>
            <a:r>
              <a:rPr lang="en-US" sz="3200" dirty="0"/>
              <a:t> came to a judgment, X then sued P and D for negligence under Connecticut law in federal court in Connecticut in connection with the same </a:t>
            </a:r>
            <a:r>
              <a:rPr lang="en-US" sz="3200" dirty="0" smtClean="0"/>
              <a:t>accident (the </a:t>
            </a:r>
            <a:r>
              <a:rPr lang="en-US" sz="3200" dirty="0"/>
              <a:t>source of federal subject matter was </a:t>
            </a:r>
            <a:r>
              <a:rPr lang="en-US" sz="3200" dirty="0" smtClean="0"/>
              <a:t>diversity)</a:t>
            </a:r>
            <a:br>
              <a:rPr lang="en-US" sz="3200" dirty="0" smtClean="0"/>
            </a:br>
            <a:r>
              <a:rPr lang="en-US" sz="3200" dirty="0" smtClean="0"/>
              <a:t>- both </a:t>
            </a:r>
            <a:r>
              <a:rPr lang="en-US" sz="3200" dirty="0"/>
              <a:t>P and D argued that X was claim precluded from suing concerning the accident or, if he was not claim precluded, that he was issued precluded from </a:t>
            </a:r>
            <a:r>
              <a:rPr lang="en-US" sz="3200" dirty="0" err="1"/>
              <a:t>relitigating</a:t>
            </a:r>
            <a:r>
              <a:rPr lang="en-US" sz="3200" dirty="0"/>
              <a:t> whether  P and D were </a:t>
            </a:r>
            <a:r>
              <a:rPr lang="en-US" sz="3200" dirty="0" smtClean="0"/>
              <a:t>negligent</a:t>
            </a:r>
            <a:br>
              <a:rPr lang="en-US" sz="3200" dirty="0" smtClean="0"/>
            </a:br>
            <a:r>
              <a:rPr lang="en-US" sz="3200" dirty="0" smtClean="0"/>
              <a:t>- how </a:t>
            </a:r>
            <a:r>
              <a:rPr lang="en-US" sz="3200" dirty="0"/>
              <a:t>should the federal court decide and why?</a:t>
            </a:r>
          </a:p>
        </p:txBody>
      </p:sp>
    </p:spTree>
    <p:extLst>
      <p:ext uri="{BB962C8B-B14F-4D97-AF65-F5344CB8AC3E}">
        <p14:creationId xmlns:p14="http://schemas.microsoft.com/office/powerpoint/2010/main" val="191656817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5" y="488692"/>
            <a:ext cx="11627709" cy="6208670"/>
          </a:xfrm>
        </p:spPr>
        <p:txBody>
          <a:bodyPr>
            <a:noAutofit/>
          </a:bodyPr>
          <a:lstStyle/>
          <a:p>
            <a:r>
              <a:rPr lang="en-US" sz="2800" dirty="0" smtClean="0"/>
              <a:t>- X </a:t>
            </a:r>
            <a:r>
              <a:rPr lang="en-US" sz="2800" dirty="0"/>
              <a:t>(a domiciliary of Nevada) established a trust for the benefit of twin brothers: P (a domiciliary of Oregon) and Y (a domiciliary of </a:t>
            </a:r>
            <a:r>
              <a:rPr lang="en-US" sz="2800" dirty="0" smtClean="0"/>
              <a:t>Oregon)</a:t>
            </a:r>
            <a:br>
              <a:rPr lang="en-US" sz="2800" dirty="0" smtClean="0"/>
            </a:br>
            <a:r>
              <a:rPr lang="en-US" sz="2800" dirty="0" smtClean="0"/>
              <a:t>- upon </a:t>
            </a:r>
            <a:r>
              <a:rPr lang="en-US" sz="2800" dirty="0"/>
              <a:t>reaching the age of 50, P will receive 75% and Y 25% of the value of the </a:t>
            </a:r>
            <a:r>
              <a:rPr lang="en-US" sz="2800" dirty="0" smtClean="0"/>
              <a:t>trust</a:t>
            </a:r>
            <a:br>
              <a:rPr lang="en-US" sz="2800" dirty="0" smtClean="0"/>
            </a:br>
            <a:r>
              <a:rPr lang="en-US" sz="2800" dirty="0" smtClean="0"/>
              <a:t>- at </a:t>
            </a:r>
            <a:r>
              <a:rPr lang="en-US" sz="2800" dirty="0"/>
              <a:t>the age of 25, P sued the trustee of the trust, D (a domiciliary of Nevada), in the federal district court for Northern District of </a:t>
            </a:r>
            <a:r>
              <a:rPr lang="en-US" sz="2800" dirty="0" smtClean="0"/>
              <a:t>Georgia</a:t>
            </a:r>
            <a:br>
              <a:rPr lang="en-US" sz="2800" dirty="0" smtClean="0"/>
            </a:br>
            <a:r>
              <a:rPr lang="en-US" sz="2800" dirty="0" smtClean="0"/>
              <a:t>- P </a:t>
            </a:r>
            <a:r>
              <a:rPr lang="en-US" sz="2800" dirty="0"/>
              <a:t>alleged that D wrongly claimed ownership of a $200,000 parcel of land in the Northern District of </a:t>
            </a:r>
            <a:r>
              <a:rPr lang="en-US" sz="2800" dirty="0" smtClean="0"/>
              <a:t>Georgia (the </a:t>
            </a:r>
            <a:r>
              <a:rPr lang="en-US" sz="2800" dirty="0"/>
              <a:t>land, P argued, belonged to the </a:t>
            </a:r>
            <a:r>
              <a:rPr lang="en-US" sz="2800" dirty="0" smtClean="0"/>
              <a:t>trust) </a:t>
            </a:r>
            <a:br>
              <a:rPr lang="en-US" sz="2800" dirty="0" smtClean="0"/>
            </a:br>
            <a:r>
              <a:rPr lang="en-US" sz="2800" dirty="0" smtClean="0"/>
              <a:t>- Y </a:t>
            </a:r>
            <a:r>
              <a:rPr lang="en-US" sz="2800" dirty="0"/>
              <a:t>testified as a witness in the </a:t>
            </a:r>
            <a:r>
              <a:rPr lang="en-US" sz="2800" dirty="0" smtClean="0"/>
              <a:t>case</a:t>
            </a:r>
            <a:br>
              <a:rPr lang="en-US" sz="2800" dirty="0" smtClean="0"/>
            </a:br>
            <a:r>
              <a:rPr lang="en-US" sz="2800" dirty="0" smtClean="0"/>
              <a:t>- the </a:t>
            </a:r>
            <a:r>
              <a:rPr lang="en-US" sz="2800" dirty="0"/>
              <a:t>jury determined that the land is in fact D’s and the federal court issued a judgment for </a:t>
            </a:r>
            <a:r>
              <a:rPr lang="en-US" sz="2800" dirty="0" smtClean="0"/>
              <a:t>D</a:t>
            </a:r>
            <a:r>
              <a:rPr lang="en-US" sz="2800" dirty="0"/>
              <a:t/>
            </a:r>
            <a:br>
              <a:rPr lang="en-US" sz="2800" dirty="0"/>
            </a:br>
            <a:r>
              <a:rPr lang="en-US" sz="2800" dirty="0" smtClean="0"/>
              <a:t>- soon </a:t>
            </a:r>
            <a:r>
              <a:rPr lang="en-US" sz="2800" dirty="0"/>
              <a:t>afterward, D dies and Z inherits his </a:t>
            </a:r>
            <a:r>
              <a:rPr lang="en-US" sz="2800" dirty="0" smtClean="0"/>
              <a:t>estate</a:t>
            </a:r>
            <a:br>
              <a:rPr lang="en-US" sz="2800" dirty="0" smtClean="0"/>
            </a:br>
            <a:r>
              <a:rPr lang="en-US" sz="2800" dirty="0" smtClean="0"/>
              <a:t>- within </a:t>
            </a:r>
            <a:r>
              <a:rPr lang="en-US" sz="2800" dirty="0"/>
              <a:t>a year, Y sues Z in state court in </a:t>
            </a:r>
            <a:r>
              <a:rPr lang="en-US" sz="2800" dirty="0" smtClean="0"/>
              <a:t>Georgia</a:t>
            </a:r>
            <a:br>
              <a:rPr lang="en-US" sz="2800" dirty="0" smtClean="0"/>
            </a:br>
            <a:r>
              <a:rPr lang="en-US" sz="2800" dirty="0" smtClean="0"/>
              <a:t>- Y </a:t>
            </a:r>
            <a:r>
              <a:rPr lang="en-US" sz="2800" dirty="0"/>
              <a:t>claims that the $200,000 property that Z inherited in fact belongs to the </a:t>
            </a:r>
            <a:r>
              <a:rPr lang="en-US" sz="2800" dirty="0" smtClean="0"/>
              <a:t>trust</a:t>
            </a:r>
            <a:br>
              <a:rPr lang="en-US" sz="2800" dirty="0" smtClean="0"/>
            </a:br>
            <a:r>
              <a:rPr lang="en-US" sz="2800" dirty="0" smtClean="0"/>
              <a:t>- Z </a:t>
            </a:r>
            <a:r>
              <a:rPr lang="en-US" sz="2800" dirty="0"/>
              <a:t>claims that Y is issue precluded from </a:t>
            </a:r>
            <a:r>
              <a:rPr lang="en-US" sz="2800" dirty="0" err="1"/>
              <a:t>relitigating</a:t>
            </a:r>
            <a:r>
              <a:rPr lang="en-US" sz="2800" dirty="0"/>
              <a:t> whether the property belongs to the </a:t>
            </a:r>
            <a:r>
              <a:rPr lang="en-US" sz="2800" dirty="0" smtClean="0"/>
              <a:t>trust - how </a:t>
            </a:r>
            <a:r>
              <a:rPr lang="en-US" sz="2800" dirty="0"/>
              <a:t>should the state court rule? </a:t>
            </a:r>
            <a:r>
              <a:rPr lang="en-US" sz="3200" dirty="0"/>
              <a:t/>
            </a:r>
            <a:br>
              <a:rPr lang="en-US" sz="3200" dirty="0"/>
            </a:br>
            <a:endParaRPr lang="en-US" sz="3200" dirty="0"/>
          </a:p>
        </p:txBody>
      </p:sp>
    </p:spTree>
    <p:extLst>
      <p:ext uri="{BB962C8B-B14F-4D97-AF65-F5344CB8AC3E}">
        <p14:creationId xmlns:p14="http://schemas.microsoft.com/office/powerpoint/2010/main" val="261463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895600" y="1063626"/>
            <a:ext cx="6286500" cy="4594225"/>
          </a:xfrm>
        </p:spPr>
        <p:txBody>
          <a:bodyPr/>
          <a:lstStyle/>
          <a:p>
            <a:pPr eaLnBrk="1" hangingPunct="1"/>
            <a:r>
              <a:rPr lang="en-US" altLang="en-US" dirty="0" smtClean="0"/>
              <a:t>the judgment must be:</a:t>
            </a:r>
            <a:br>
              <a:rPr lang="en-US" altLang="en-US" dirty="0" smtClean="0"/>
            </a:br>
            <a:r>
              <a:rPr lang="en-US" altLang="en-US" dirty="0" smtClean="0"/>
              <a:t/>
            </a:r>
            <a:br>
              <a:rPr lang="en-US" altLang="en-US" dirty="0" smtClean="0"/>
            </a:br>
            <a:r>
              <a:rPr lang="en-US" altLang="en-US" dirty="0" smtClean="0"/>
              <a:t>on the merits</a:t>
            </a:r>
          </a:p>
        </p:txBody>
      </p:sp>
    </p:spTree>
    <p:extLst>
      <p:ext uri="{BB962C8B-B14F-4D97-AF65-F5344CB8AC3E}">
        <p14:creationId xmlns:p14="http://schemas.microsoft.com/office/powerpoint/2010/main" val="948306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1357</Words>
  <Application>Microsoft Office PowerPoint</Application>
  <PresentationFormat>Widescreen</PresentationFormat>
  <Paragraphs>82</Paragraphs>
  <Slides>82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82</vt:i4>
      </vt:variant>
    </vt:vector>
  </HeadingPairs>
  <TitlesOfParts>
    <vt:vector size="86" baseType="lpstr">
      <vt:lpstr>Arial</vt:lpstr>
      <vt:lpstr>Calibri</vt:lpstr>
      <vt:lpstr>Calibri Light</vt:lpstr>
      <vt:lpstr>Office Theme</vt:lpstr>
      <vt:lpstr>Thurs., Nov. 20</vt:lpstr>
      <vt:lpstr>preclusion  claim preclusion issue preclusion</vt:lpstr>
      <vt:lpstr>claim preclusion  - when P sues D and it comes to a final valid judgment on the merits  claim preclusion bars P from subsequently bringing suit on actions that P did bring or should have brought in the earlier suit </vt:lpstr>
      <vt:lpstr>also   claim preclusion bars D from subsequently bringing suit to undo the judgment on the basis of defenses that D brought or should have brought in the earlier suit</vt:lpstr>
      <vt:lpstr>requirements for claim preclusion</vt:lpstr>
      <vt:lpstr>there must be:   a final judgment</vt:lpstr>
      <vt:lpstr>claim splitting or prior action pending</vt:lpstr>
      <vt:lpstr>the judgment must be:  valid</vt:lpstr>
      <vt:lpstr>the judgment must be:  on the merits</vt:lpstr>
      <vt:lpstr>§ 20. Judgment For Defendant—Exceptions To The General Rule Of Bar (1) A personal judgment for the defendant, although valid and final, does not bar another action by the plaintiff on the same claim: (a) When the judgment is one of dismissal for lack of jurisdiction, for improper venue, or for nonjoinder or misjoinder of parties; or (b) When the plaintiff agrees to or elects a nonsuit (or voluntary dismissal) without prejudice or the court directs that the plaintiff be nonsuited (or that the action be otherwise dismissed) without prejudice; or (c) When by statute or rule of court the judgment does not operate as a bar to another action on the same claim, or does not so operate unless the court specifies, and no such specification is made.</vt:lpstr>
      <vt:lpstr>(2) A valid and final personal judgment for the defendant, which rests on the prematurity of the action or on the plaintiff's failure to satisfy a precondition to suit, does not bar another action by the plaintiff instituted after the claim has matured, or the precondition has been satisfied, unless a second action is precluded by operation of the substantive law.</vt:lpstr>
      <vt:lpstr>scope of a claim</vt:lpstr>
      <vt:lpstr>Rest. (2d) of Judgments § 24. Dimensions Of “Claim” For Purposes Of Merger Or Bar—General Rule Concerning “Splitting” (1)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 (2)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 </vt:lpstr>
      <vt:lpstr>transactional test  evidence test (AL, FL, GA, IN, NE, NV, WV) “primary rights” test (CA)</vt:lpstr>
      <vt:lpstr>interjurisdictional preclusion</vt:lpstr>
      <vt:lpstr>non-party preclusion</vt:lpstr>
      <vt:lpstr>privity</vt:lpstr>
      <vt:lpstr>guardian/ward trustee/beneficiary executor/decedent </vt:lpstr>
      <vt:lpstr>successor in interest</vt:lpstr>
      <vt:lpstr>virtual representation</vt:lpstr>
      <vt:lpstr>Taylor v. Sturgell (US 2008)</vt:lpstr>
      <vt:lpstr>non-intervening necessary party with notice preclusion</vt:lpstr>
      <vt:lpstr>water from river flowing from D’s property down to P’s is flooding P’s property  P sues D to get D to build a dam  P wins  X, who knew about the suit but did not intervene, sues D to get D to take down the dam because water backing up from the dam is going on X’s property</vt:lpstr>
      <vt:lpstr>exceptions to claim preclusion</vt:lpstr>
      <vt:lpstr>§ 26 Exceptions to the General Rule Concerning Splitting (1) When any of the following circumstances exists, the general rule of § 24 does not apply to extinguish the claim, and part or all of the claim subsists as a possible basis for a second action by the plaintiff against the defendant: </vt:lpstr>
      <vt:lpstr>(a) The parties have agreed in terms or in effect that the plaintiff may split his claim, or the defendant has acquiesced therein</vt:lpstr>
      <vt:lpstr>(b) The court in the first action has expressly reserved the plaintiff's right to maintain the second action</vt:lpstr>
      <vt:lpstr>(c)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relief </vt:lpstr>
      <vt:lpstr>(d) The judgment in the first action was plainly inconsistent with the fair and equitable implementation of a statutory or constitutional scheme, or it is the sense of the scheme that the plaintiff should be permitted to split his claim </vt:lpstr>
      <vt:lpstr>African-Americans as a class sue city for racially segregating school  this is pre-Brown and the plaintiffs lose  Brown is decided  Ps are not claim precluded to sue again</vt:lpstr>
      <vt:lpstr>- P sues D (a municipality) for employment discrimination on the basis of sex under Title VII of the Civil Rights Act of 1964  - judgment for P with injunctive relief, but no compensatory damages, since it was held they are not available under Title VII   - P does not join an action for damages under 42 USC 1983 because the Supreme Court has held such actions are not available against municipalities  - subsequently the Supreme Court decides that compensatory damages are available against municipalities under 42 USC 1983  - P sues D under 1983 for compensatory damages for the past employment discrimination.   - claim precluded?</vt:lpstr>
      <vt:lpstr>(e) For reasons of substantive policy in a case involving a continuing or recurrent wrong, the plaintiff is given an option to sue once for the total harm, both past and prospective, or to sue from time to time for the damages incurred to the date of suit, and chooses the latter course</vt:lpstr>
      <vt:lpstr>temporary vs. permanent nuisance </vt:lpstr>
      <vt:lpstr>P sues D for mild asbestosis caused by asbestos exposure  P receives damages  years later, he develops deadly mesothelioma, a cancer caused by asbestos  P sues D for this harm  claim precluded? </vt:lpstr>
      <vt:lpstr>(f)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 not always necessary that there was a final judgment on the merits as long as the issue itself has been decided</vt:lpstr>
      <vt:lpstr>Felger v. Nichols (MD 1977)</vt:lpstr>
      <vt:lpstr>why not claim preclusion?</vt:lpstr>
      <vt:lpstr>why not compulsory counterclaim rule?</vt:lpstr>
      <vt:lpstr>same issue?</vt:lpstr>
      <vt:lpstr>actually litigated and decided?</vt:lpstr>
      <vt:lpstr>- P sues D for negligence - D admits negligence but introduces the affirmative defense of contributory negligence in his answer - at trial, no evidence for or against contributory negligence is offered by either side and the jury finds for P - D subsequently sues P for his damages in accident - can D be issue precluded from relitigating P’s negligence?</vt:lpstr>
      <vt:lpstr>default judgment?  summary judgment?  consent judgment?</vt:lpstr>
      <vt:lpstr>same issue</vt:lpstr>
      <vt:lpstr>- P sues D for breach of a contract to buy 10 shares of the C Corp. every month for 2 years - D introduces the defense of fraud, on the ground that at the time they entered into the contract P lied to D about the C Corp.’s oil assets - D loses on that issue; judgment for P - subsequently D breaches the contract again - P sues D and D introduces two defenses:  statute of frauds (the contract was not in writing)  fraud (at the time that they entered into the contract, P lied to D about the C Corp.’s coal assets) - is D issue precluded?</vt:lpstr>
      <vt:lpstr>Panniel v. Diaz (N.J. Super. Ct. Law Div. 2004)</vt:lpstr>
      <vt:lpstr>same issue?</vt:lpstr>
      <vt:lpstr>actually litigated?</vt:lpstr>
      <vt:lpstr>final judgment on the merits?</vt:lpstr>
      <vt:lpstr>essential to the prior judgment?</vt:lpstr>
      <vt:lpstr>asserted against someone who was a party to or in privity with a party to the earlier proceeding?</vt:lpstr>
      <vt:lpstr>Panniel sues Diaz for $8 million – beyond the insurance coverage by NJM…?</vt:lpstr>
      <vt:lpstr>A brings an action against C for damages to A's property allegedly resulting from C's negligence  B, an insurance company that insured C against liability, assumes defense of the action  A judgment in favor of A is preclusive on B as to the issues determined in the action</vt:lpstr>
      <vt:lpstr>must be essential to the judgment</vt:lpstr>
      <vt:lpstr>- P sues D for interest on note - D alleges fraud in execution of note and release of obligation to pay interest - P wins  - P then sues for principal  - D brings up fraud in execution of note - Is D issue precluded? </vt:lpstr>
      <vt:lpstr>- P sues D for interest on note  - D alleges fraud in execution of note and release of obligation to pay interest  - D wins on both grounds  - P then sues for principal   - D brings up fraud in execution of note  - Is P issue precluded?</vt:lpstr>
      <vt:lpstr>Cambia v. Jeffrey (Mass. 1940)</vt:lpstr>
      <vt:lpstr>- P sues D for interest on note  - D alleges fraud in execution of note and release of obligation to pay interest  - D wins on both grounds  - P then sues for subsequent interest  - D alleges fraud in execution of note and release of obligation to pay interest  - Is P issue precluded?</vt:lpstr>
      <vt:lpstr>- P and D contract for D to deliver coal to P monthly - D breaches - P sues D in California - D argues that the contract is invalid, D loses on issue - D breaches again - P sues D in Nevada - D argues that the contract is invalid (P fails to mention issue preclusion), D wins on issue  - D breaches again - P sues D in California - Which determination has issue preclusive effect?</vt:lpstr>
      <vt:lpstr>exceptions to issue preclusion  </vt:lpstr>
      <vt:lpstr>  Restatement (Second) of Judgments §28  Although an issue is actually litigated and determined by a valid and final judgment, and the determination is essential to the judgment, relitigation of the issue in a subsequent action between the parties is not precluded in the following circumstances: </vt:lpstr>
      <vt:lpstr>(1) The party against whom preclusion is sought could not, as a matter of law, have obtained review of the judgment in the initial action; or (2)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(3) A new determination of the issue is warranted by differences in the quality or extensiveness of the procedures followed in the two courts or by factors relating to the allocation of jurisdiction between them; or...</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 (5)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 D is acquitted of battery in connection with resisting arrest  - gov’t sues D civilly for battery to officer  - is gov’t issue precluded? </vt:lpstr>
      <vt:lpstr>- imagine D is convicted of battery in connection with resisting arrest  - gov’t sues D civilly for battery for damages to officer  - is D issue precluded? </vt:lpstr>
      <vt:lpstr>- in Illinois, the plaintiff suing for negligence has burden of production and persuasion concerning his own lack of contributory negligence   - P sues D for negligence and loses on ground that he could not satisfy the burden concerning his own lack of contributory negligence  - subsequently X (another person in the accident) sues P for negligence  - can X issue preclude P from relitigating his negligence in the accident?</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vt:lpstr>
      <vt:lpstr>- P sues D to recover for property damage in small claims ct with a jurisdictional maximum of $500 and which operates informally without pleadings, counsel, or rules of evidence  - there is no possibility of appeal  - D is found negligent  - in a subsequent action by D against P brought in NY state court for $10,000 for personal injuries arising out of the same accident, is D issue precluded concerning his own negligence?</vt:lpstr>
      <vt:lpstr>(3) A new determination of the issue is warranted by differences in the quality or extensiveness of the procedures followed in the two courts or by factors relating to the allocation of jurisdiction between them;</vt:lpstr>
      <vt:lpstr>(1) The party against whom preclusion is sought could not, as a matter of law, have obtained review of the judgment in the initial action;</vt:lpstr>
      <vt:lpstr>(5) There is a clear and convincing need for a new determination of the issue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African-Americans as a class sue to have a park desegregated. It is before Brown and they lose. After Brown, they sue to have the park desegregated again. Issue precluded?</vt:lpstr>
      <vt:lpstr>(5) There is a clear and convincing need for a new determination of the issue (a) because of the potential adverse impact of the determination on the public interest or the interests of persons not themselves parties in the initial action </vt:lpstr>
      <vt:lpstr>- P sues D for negligence - P was also negligent - It is held that P is barred due to contributory negligence (the doctrine of comparative fault is rejected) - P and D get into another accident - P sues D for negligence - P was also negligent  - Is P precluded to relitigate whether P is barred by contributory negligence or comparative fault applies? </vt:lpstr>
      <vt:lpstr>(2) The issue is one of law and (a) the two actions involve claims that are substantially unrelated</vt:lpstr>
      <vt:lpstr>- Business A sues gov’t  - the S.D.N.Y. determines that the widgets it imports do not have to have an import duty  - Business B sues gov’t  - the N.D. Ca. determines that the same type of widgets have an import duty  - subsequently the gov't sues A in the D. Del. to make it pay an import duty going forward. Is the government issue precluded? </vt:lpstr>
      <vt:lpstr>(2) The issue is one of law and... (b) a new determination is warranted in order to take account of an intervening change in the applicable legal context or otherwise to avoid inequitable administration of the laws; or </vt:lpstr>
      <vt:lpstr>US v. Moser (U.S. 1924)  - a federal court determined that Moser (who was a cadet the Naval Academy during the Civil War) “served in the Civil War” for the purposes of pension benefits - Jasper then  sued on the same question and lost by reference to another relevant statute  - U.S. refuses to give Moser his benefits and he sues - is U.S. issue precluded?</vt:lpstr>
      <vt:lpstr>- P, D, and X – each driving his own car – got into a car accident in Connecticut - P sued D for negligence under Connecticut law in Connecticut state court - P lost – although the jury found that P was not contributorily negligent, it also found that D was not negligent - although X was aware of the lawsuit and could have intervened, he chose not to - after P v. D came to a judgment, X then sued P and D for negligence under Connecticut law in federal court in Connecticut in connection with the same accident (the source of federal subject matter was diversity) - both P and D argued that X was claim precluded from suing concerning the accident or, if he was not claim precluded, that he was issued precluded from relitigating whether  P and D were negligent - how should the federal court decide and why?</vt:lpstr>
      <vt:lpstr>- X (a domiciliary of Nevada) established a trust for the benefit of twin brothers: P (a domiciliary of Oregon) and Y (a domiciliary of Oregon) - upon reaching the age of 50, P will receive 75% and Y 25% of the value of the trust - at the age of 25, P sued the trustee of the trust, D (a domiciliary of Nevada), in the federal district court for Northern District of Georgia - P alleged that D wrongly claimed ownership of a $200,000 parcel of land in the Northern District of Georgia (the land, P argued, belonged to the trust)  - Y testified as a witness in the case - the jury determined that the land is in fact D’s and the federal court issued a judgment for D - soon afterward, D dies and Z inherits his estate - within a year, Y sues Z in state court in Georgia - Y claims that the $200,000 property that Z inherited in fact belongs to the trust - Z claims that Y is issue precluded from relitigating whether the property belongs to the trust - how should the state court rule?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432</cp:revision>
  <cp:lastPrinted>2017-11-13T17:51:35Z</cp:lastPrinted>
  <dcterms:created xsi:type="dcterms:W3CDTF">2016-11-03T13:09:03Z</dcterms:created>
  <dcterms:modified xsi:type="dcterms:W3CDTF">2017-11-20T20:31:00Z</dcterms:modified>
</cp:coreProperties>
</file>