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6"/>
  </p:notesMasterIdLst>
  <p:handoutMasterIdLst>
    <p:handoutMasterId r:id="rId77"/>
  </p:handoutMasterIdLst>
  <p:sldIdLst>
    <p:sldId id="257" r:id="rId2"/>
    <p:sldId id="808" r:id="rId3"/>
    <p:sldId id="809" r:id="rId4"/>
    <p:sldId id="960" r:id="rId5"/>
    <p:sldId id="822" r:id="rId6"/>
    <p:sldId id="823" r:id="rId7"/>
    <p:sldId id="824" r:id="rId8"/>
    <p:sldId id="875" r:id="rId9"/>
    <p:sldId id="826" r:id="rId10"/>
    <p:sldId id="830" r:id="rId11"/>
    <p:sldId id="834" r:id="rId12"/>
    <p:sldId id="961" r:id="rId13"/>
    <p:sldId id="898" r:id="rId14"/>
    <p:sldId id="877" r:id="rId15"/>
    <p:sldId id="880" r:id="rId16"/>
    <p:sldId id="858" r:id="rId17"/>
    <p:sldId id="905" r:id="rId18"/>
    <p:sldId id="906" r:id="rId19"/>
    <p:sldId id="859" r:id="rId20"/>
    <p:sldId id="860" r:id="rId21"/>
    <p:sldId id="908" r:id="rId22"/>
    <p:sldId id="879" r:id="rId23"/>
    <p:sldId id="907" r:id="rId24"/>
    <p:sldId id="910" r:id="rId25"/>
    <p:sldId id="909" r:id="rId26"/>
    <p:sldId id="861" r:id="rId27"/>
    <p:sldId id="911" r:id="rId28"/>
    <p:sldId id="912" r:id="rId29"/>
    <p:sldId id="883" r:id="rId30"/>
    <p:sldId id="886" r:id="rId31"/>
    <p:sldId id="887" r:id="rId32"/>
    <p:sldId id="893" r:id="rId33"/>
    <p:sldId id="888" r:id="rId34"/>
    <p:sldId id="889" r:id="rId35"/>
    <p:sldId id="890" r:id="rId36"/>
    <p:sldId id="891" r:id="rId37"/>
    <p:sldId id="892" r:id="rId38"/>
    <p:sldId id="884" r:id="rId39"/>
    <p:sldId id="903" r:id="rId40"/>
    <p:sldId id="894" r:id="rId41"/>
    <p:sldId id="930" r:id="rId42"/>
    <p:sldId id="932" r:id="rId43"/>
    <p:sldId id="933" r:id="rId44"/>
    <p:sldId id="934" r:id="rId45"/>
    <p:sldId id="935" r:id="rId46"/>
    <p:sldId id="939" r:id="rId47"/>
    <p:sldId id="940" r:id="rId48"/>
    <p:sldId id="936" r:id="rId49"/>
    <p:sldId id="942" r:id="rId50"/>
    <p:sldId id="944" r:id="rId51"/>
    <p:sldId id="937" r:id="rId52"/>
    <p:sldId id="941" r:id="rId53"/>
    <p:sldId id="945" r:id="rId54"/>
    <p:sldId id="938" r:id="rId55"/>
    <p:sldId id="913" r:id="rId56"/>
    <p:sldId id="914" r:id="rId57"/>
    <p:sldId id="946" r:id="rId58"/>
    <p:sldId id="947" r:id="rId59"/>
    <p:sldId id="948" r:id="rId60"/>
    <p:sldId id="949" r:id="rId61"/>
    <p:sldId id="962" r:id="rId62"/>
    <p:sldId id="919" r:id="rId63"/>
    <p:sldId id="920" r:id="rId64"/>
    <p:sldId id="929" r:id="rId65"/>
    <p:sldId id="950" r:id="rId66"/>
    <p:sldId id="951" r:id="rId67"/>
    <p:sldId id="952" r:id="rId68"/>
    <p:sldId id="953" r:id="rId69"/>
    <p:sldId id="954" r:id="rId70"/>
    <p:sldId id="955" r:id="rId71"/>
    <p:sldId id="956" r:id="rId72"/>
    <p:sldId id="957" r:id="rId73"/>
    <p:sldId id="958" r:id="rId74"/>
    <p:sldId id="959" r:id="rId7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52" autoAdjust="0"/>
    <p:restoredTop sz="94660"/>
  </p:normalViewPr>
  <p:slideViewPr>
    <p:cSldViewPr snapToGrid="0">
      <p:cViewPr varScale="1">
        <p:scale>
          <a:sx n="78" d="100"/>
          <a:sy n="78" d="100"/>
        </p:scale>
        <p:origin x="81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5A99ED0-7E04-478F-B595-33A49425D61C}" type="datetimeFigureOut">
              <a:rPr lang="en-US" smtClean="0"/>
              <a:t>11/16/2017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287E3CD-F1B2-4A18-B7DD-5F18694EFEE7}" type="slidenum">
              <a:rPr lang="en-US" smtClean="0"/>
              <a:t>‹#›</a:t>
            </a:fld>
            <a:endParaRPr lang="en-US"/>
          </a:p>
        </p:txBody>
      </p:sp>
    </p:spTree>
    <p:extLst>
      <p:ext uri="{BB962C8B-B14F-4D97-AF65-F5344CB8AC3E}">
        <p14:creationId xmlns:p14="http://schemas.microsoft.com/office/powerpoint/2010/main" val="2364425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5A04B44-10B2-C84F-9236-9B4ECE6E18DD}" type="datetimeFigureOut">
              <a:rPr lang="en-US" smtClean="0"/>
              <a:t>11/16/2017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F791DD67-5305-C741-A45C-9ED1191653D8}" type="slidenum">
              <a:rPr lang="en-US" smtClean="0"/>
              <a:t>‹#›</a:t>
            </a:fld>
            <a:endParaRPr lang="en-US"/>
          </a:p>
        </p:txBody>
      </p:sp>
    </p:spTree>
    <p:extLst>
      <p:ext uri="{BB962C8B-B14F-4D97-AF65-F5344CB8AC3E}">
        <p14:creationId xmlns:p14="http://schemas.microsoft.com/office/powerpoint/2010/main" val="1656420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803941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385713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71432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2707199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E6D852-73D9-4532-9439-1DF977BF09FD}"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510119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E6D852-73D9-4532-9439-1DF977BF09FD}" type="datetimeFigureOut">
              <a:rPr lang="en-US" smtClean="0"/>
              <a:t>11/16/2017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2261638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E6D852-73D9-4532-9439-1DF977BF09FD}" type="datetimeFigureOut">
              <a:rPr lang="en-US" smtClean="0"/>
              <a:t>11/16/2017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974605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E6D852-73D9-4532-9439-1DF977BF09FD}" type="datetimeFigureOut">
              <a:rPr lang="en-US" smtClean="0"/>
              <a:t>11/16/2017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73136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E6D852-73D9-4532-9439-1DF977BF09FD}" type="datetimeFigureOut">
              <a:rPr lang="en-US" smtClean="0"/>
              <a:t>11/16/2017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955549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E6D852-73D9-4532-9439-1DF977BF09FD}" type="datetimeFigureOut">
              <a:rPr lang="en-US" smtClean="0"/>
              <a:t>11/16/2017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140498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E6D852-73D9-4532-9439-1DF977BF09FD}" type="datetimeFigureOut">
              <a:rPr lang="en-US" smtClean="0"/>
              <a:t>11/16/2017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504347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E6D852-73D9-4532-9439-1DF977BF09FD}" type="datetimeFigureOut">
              <a:rPr lang="en-US" smtClean="0"/>
              <a:t>11/16/2017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8BDD7-8472-44CA-9D18-1FC1880FA14F}" type="slidenum">
              <a:rPr lang="en-US" smtClean="0"/>
              <a:t>‹#›</a:t>
            </a:fld>
            <a:endParaRPr lang="en-US"/>
          </a:p>
        </p:txBody>
      </p:sp>
    </p:spTree>
    <p:extLst>
      <p:ext uri="{BB962C8B-B14F-4D97-AF65-F5344CB8AC3E}">
        <p14:creationId xmlns:p14="http://schemas.microsoft.com/office/powerpoint/2010/main" val="1169650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smtClean="0"/>
              <a:t>Thurs., Nov. 16</a:t>
            </a:r>
          </a:p>
        </p:txBody>
      </p:sp>
    </p:spTree>
    <p:extLst>
      <p:ext uri="{BB962C8B-B14F-4D97-AF65-F5344CB8AC3E}">
        <p14:creationId xmlns:p14="http://schemas.microsoft.com/office/powerpoint/2010/main" val="39030880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idx="4294967295"/>
          </p:nvPr>
        </p:nvSpPr>
        <p:spPr>
          <a:xfrm>
            <a:off x="2895600" y="1063626"/>
            <a:ext cx="6286500" cy="4594225"/>
          </a:xfrm>
        </p:spPr>
        <p:txBody>
          <a:bodyPr/>
          <a:lstStyle/>
          <a:p>
            <a:pPr eaLnBrk="1" hangingPunct="1"/>
            <a:r>
              <a:rPr lang="en-US" altLang="en-US" dirty="0" smtClean="0"/>
              <a:t>the judgment must be:</a:t>
            </a:r>
            <a:br>
              <a:rPr lang="en-US" altLang="en-US" dirty="0" smtClean="0"/>
            </a:br>
            <a:r>
              <a:rPr lang="en-US" altLang="en-US" dirty="0" smtClean="0"/>
              <a:t/>
            </a:r>
            <a:br>
              <a:rPr lang="en-US" altLang="en-US" dirty="0" smtClean="0"/>
            </a:br>
            <a:r>
              <a:rPr lang="en-US" altLang="en-US" dirty="0" smtClean="0"/>
              <a:t>on the merits</a:t>
            </a:r>
          </a:p>
        </p:txBody>
      </p:sp>
    </p:spTree>
    <p:extLst>
      <p:ext uri="{BB962C8B-B14F-4D97-AF65-F5344CB8AC3E}">
        <p14:creationId xmlns:p14="http://schemas.microsoft.com/office/powerpoint/2010/main" val="948306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a:xfrm>
            <a:off x="2895600" y="1063626"/>
            <a:ext cx="6286500" cy="4651375"/>
          </a:xfrm>
        </p:spPr>
        <p:txBody>
          <a:bodyPr/>
          <a:lstStyle/>
          <a:p>
            <a:pPr eaLnBrk="1" hangingPunct="1"/>
            <a:r>
              <a:rPr lang="en-US" altLang="en-US" smtClean="0"/>
              <a:t>scope of a claim</a:t>
            </a:r>
          </a:p>
        </p:txBody>
      </p:sp>
    </p:spTree>
    <p:extLst>
      <p:ext uri="{BB962C8B-B14F-4D97-AF65-F5344CB8AC3E}">
        <p14:creationId xmlns:p14="http://schemas.microsoft.com/office/powerpoint/2010/main" val="1076747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135" y="365125"/>
            <a:ext cx="11004665" cy="5960860"/>
          </a:xfrm>
        </p:spPr>
        <p:txBody>
          <a:bodyPr/>
          <a:lstStyle/>
          <a:p>
            <a:pPr algn="ctr"/>
            <a:r>
              <a:rPr lang="en-US" dirty="0"/>
              <a:t>RIVER PARK, INC. v. CITY OF HIGHLAND </a:t>
            </a:r>
            <a:r>
              <a:rPr lang="en-US" dirty="0" smtClean="0"/>
              <a:t>PARK </a:t>
            </a:r>
            <a:br>
              <a:rPr lang="en-US" dirty="0" smtClean="0"/>
            </a:br>
            <a:r>
              <a:rPr lang="en-US" dirty="0" smtClean="0"/>
              <a:t>(Ill</a:t>
            </a:r>
            <a:r>
              <a:rPr lang="en-US" dirty="0"/>
              <a:t>. 1998)</a:t>
            </a:r>
          </a:p>
        </p:txBody>
      </p:sp>
    </p:spTree>
    <p:extLst>
      <p:ext uri="{BB962C8B-B14F-4D97-AF65-F5344CB8AC3E}">
        <p14:creationId xmlns:p14="http://schemas.microsoft.com/office/powerpoint/2010/main" val="847820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981200" y="274638"/>
            <a:ext cx="8229600" cy="6278562"/>
          </a:xfrm>
        </p:spPr>
        <p:txBody>
          <a:bodyPr/>
          <a:lstStyle/>
          <a:p>
            <a:r>
              <a:rPr lang="en-US" altLang="en-US" smtClean="0"/>
              <a:t>interjurisdictional claim preclusion</a:t>
            </a:r>
          </a:p>
        </p:txBody>
      </p:sp>
    </p:spTree>
    <p:extLst>
      <p:ext uri="{BB962C8B-B14F-4D97-AF65-F5344CB8AC3E}">
        <p14:creationId xmlns:p14="http://schemas.microsoft.com/office/powerpoint/2010/main" val="1658742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887" y="365125"/>
            <a:ext cx="10904913" cy="6176991"/>
          </a:xfrm>
        </p:spPr>
        <p:txBody>
          <a:bodyPr/>
          <a:lstStyle/>
          <a:p>
            <a:r>
              <a:rPr lang="en-US" dirty="0"/>
              <a:t>e</a:t>
            </a:r>
            <a:r>
              <a:rPr lang="en-US" dirty="0" smtClean="0"/>
              <a:t>vidence test</a:t>
            </a:r>
            <a:br>
              <a:rPr lang="en-US" dirty="0" smtClean="0"/>
            </a:br>
            <a:r>
              <a:rPr lang="en-US" dirty="0"/>
              <a:t/>
            </a:r>
            <a:br>
              <a:rPr lang="en-US" dirty="0"/>
            </a:br>
            <a:r>
              <a:rPr lang="en-US" dirty="0" smtClean="0"/>
              <a:t>v.</a:t>
            </a:r>
            <a:br>
              <a:rPr lang="en-US" dirty="0" smtClean="0"/>
            </a:br>
            <a:r>
              <a:rPr lang="en-US" dirty="0"/>
              <a:t/>
            </a:r>
            <a:br>
              <a:rPr lang="en-US" dirty="0"/>
            </a:br>
            <a:r>
              <a:rPr lang="en-US" dirty="0"/>
              <a:t>t</a:t>
            </a:r>
            <a:r>
              <a:rPr lang="en-US" dirty="0" smtClean="0"/>
              <a:t>ransactional test</a:t>
            </a:r>
            <a:endParaRPr lang="en-US" dirty="0"/>
          </a:p>
        </p:txBody>
      </p:sp>
    </p:spTree>
    <p:extLst>
      <p:ext uri="{BB962C8B-B14F-4D97-AF65-F5344CB8AC3E}">
        <p14:creationId xmlns:p14="http://schemas.microsoft.com/office/powerpoint/2010/main" val="2111965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idx="4294967295"/>
          </p:nvPr>
        </p:nvSpPr>
        <p:spPr>
          <a:xfrm>
            <a:off x="1684338" y="1063626"/>
            <a:ext cx="8888412" cy="4937125"/>
          </a:xfrm>
        </p:spPr>
        <p:txBody>
          <a:bodyPr>
            <a:normAutofit fontScale="90000"/>
          </a:bodyPr>
          <a:lstStyle/>
          <a:p>
            <a:pPr algn="l" eaLnBrk="1" hangingPunct="1"/>
            <a:r>
              <a:rPr lang="en-US" altLang="en-US" sz="2400"/>
              <a:t>Rest. (2d) of Judgments</a:t>
            </a:r>
            <a:br>
              <a:rPr lang="en-US" altLang="en-US" sz="2400"/>
            </a:br>
            <a:r>
              <a:rPr lang="en-US" altLang="en-US" sz="2400"/>
              <a:t>§ 24. Dimensions Of “Claim” For Purposes Of Merger Or Bar—General Rule Concerning “Splitting”</a:t>
            </a:r>
            <a:br>
              <a:rPr lang="en-US" altLang="en-US" sz="2400"/>
            </a:br>
            <a:r>
              <a:rPr lang="en-US" altLang="en-US" sz="2400"/>
              <a:t>(1) When a valid and final judgment rendered in an action extinguishes the plaintiff's claim pursuant to the rules of merger or bar the claim extinguished includes all rights of the plaintiff to remedies against the defendant with respect to all or any part of the transaction, or series of connected transactions, out of which the action arose.</a:t>
            </a:r>
            <a:br>
              <a:rPr lang="en-US" altLang="en-US" sz="2400"/>
            </a:br>
            <a:r>
              <a:rPr lang="en-US" altLang="en-US" sz="2400"/>
              <a:t>(2) What factual grouping constitutes a “transaction”, and what groupings constitute a “series”, are to be determined pragmatically, giving weight to such considerations as whether the facts are related in time, space, origin, or motivation, whether they form a convenient trial unit, and whether their treatment as a unit conforms to the parties' expectations or business understanding or usage.</a:t>
            </a:r>
            <a:br>
              <a:rPr lang="en-US" altLang="en-US" sz="2400"/>
            </a:br>
            <a:endParaRPr lang="en-US" altLang="en-US" sz="2400"/>
          </a:p>
        </p:txBody>
      </p:sp>
    </p:spTree>
    <p:extLst>
      <p:ext uri="{BB962C8B-B14F-4D97-AF65-F5344CB8AC3E}">
        <p14:creationId xmlns:p14="http://schemas.microsoft.com/office/powerpoint/2010/main" val="2789186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324196" y="266007"/>
            <a:ext cx="9715155" cy="5499793"/>
          </a:xfrm>
        </p:spPr>
        <p:txBody>
          <a:bodyPr>
            <a:normAutofit fontScale="90000"/>
          </a:bodyPr>
          <a:lstStyle/>
          <a:p>
            <a:pPr algn="l" eaLnBrk="1" hangingPunct="1"/>
            <a:r>
              <a:rPr lang="en-US" altLang="en-US" sz="4000" dirty="0"/>
              <a:t>P sues D Railroad alleging that the conductor was negligent in starting the car while P was disembarking and that as a result P broke his </a:t>
            </a:r>
            <a:r>
              <a:rPr lang="en-US" altLang="en-US" sz="4000" dirty="0" smtClean="0"/>
              <a:t>arm</a:t>
            </a:r>
            <a:br>
              <a:rPr lang="en-US" altLang="en-US" sz="4000" dirty="0" smtClean="0"/>
            </a:br>
            <a:r>
              <a:rPr lang="en-US" altLang="en-US" sz="4000" dirty="0"/>
              <a:t/>
            </a:r>
            <a:br>
              <a:rPr lang="en-US" altLang="en-US" sz="4000" dirty="0"/>
            </a:br>
            <a:r>
              <a:rPr lang="en-US" altLang="en-US" sz="4000" dirty="0" smtClean="0"/>
              <a:t>after </a:t>
            </a:r>
            <a:r>
              <a:rPr lang="en-US" altLang="en-US" sz="4000" dirty="0"/>
              <a:t>judgment for P, P brings a new action against D alleging that after disembarking from the car he fell into a trench negligently left by D beside the road and broke his </a:t>
            </a:r>
            <a:r>
              <a:rPr lang="en-US" altLang="en-US" sz="4000" dirty="0" smtClean="0"/>
              <a:t>leg</a:t>
            </a:r>
            <a:r>
              <a:rPr lang="en-US" altLang="en-US" sz="4000" dirty="0"/>
              <a:t/>
            </a:r>
            <a:br>
              <a:rPr lang="en-US" altLang="en-US" sz="4000" dirty="0"/>
            </a:br>
            <a:endParaRPr lang="en-US" altLang="en-US" sz="4000" dirty="0"/>
          </a:p>
        </p:txBody>
      </p:sp>
    </p:spTree>
    <p:extLst>
      <p:ext uri="{BB962C8B-B14F-4D97-AF65-F5344CB8AC3E}">
        <p14:creationId xmlns:p14="http://schemas.microsoft.com/office/powerpoint/2010/main" val="15994234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978" y="365125"/>
            <a:ext cx="10661822" cy="5986248"/>
          </a:xfrm>
        </p:spPr>
        <p:txBody>
          <a:bodyPr>
            <a:normAutofit fontScale="90000"/>
          </a:bodyPr>
          <a:lstStyle/>
          <a:p>
            <a:r>
              <a:rPr lang="en-US" dirty="0"/>
              <a:t>B owes A $500 on an obligation that matured on February </a:t>
            </a:r>
            <a:r>
              <a:rPr lang="en-US" dirty="0" smtClean="0"/>
              <a:t>1</a:t>
            </a:r>
            <a:br>
              <a:rPr lang="en-US" dirty="0" smtClean="0"/>
            </a:br>
            <a:r>
              <a:rPr lang="en-US" dirty="0"/>
              <a:t/>
            </a:r>
            <a:br>
              <a:rPr lang="en-US" dirty="0"/>
            </a:br>
            <a:r>
              <a:rPr lang="en-US" dirty="0" smtClean="0"/>
              <a:t>A </a:t>
            </a:r>
            <a:r>
              <a:rPr lang="en-US" dirty="0"/>
              <a:t>visits B on June 1 and requests payment, whereupon B commits an unprovoked assault upon </a:t>
            </a:r>
            <a:r>
              <a:rPr lang="en-US" dirty="0" smtClean="0"/>
              <a:t>A</a:t>
            </a:r>
            <a:br>
              <a:rPr lang="en-US" dirty="0" smtClean="0"/>
            </a:br>
            <a:r>
              <a:rPr lang="en-US" dirty="0"/>
              <a:t/>
            </a:r>
            <a:br>
              <a:rPr lang="en-US" dirty="0"/>
            </a:br>
            <a:r>
              <a:rPr lang="en-US" dirty="0" err="1" smtClean="0"/>
              <a:t>A</a:t>
            </a:r>
            <a:r>
              <a:rPr lang="en-US" dirty="0" smtClean="0"/>
              <a:t> </a:t>
            </a:r>
            <a:r>
              <a:rPr lang="en-US" dirty="0"/>
              <a:t>sues B on the debt and </a:t>
            </a:r>
            <a:r>
              <a:rPr lang="en-US" dirty="0" smtClean="0"/>
              <a:t>recovers</a:t>
            </a:r>
            <a:br>
              <a:rPr lang="en-US" dirty="0" smtClean="0"/>
            </a:br>
            <a:r>
              <a:rPr lang="en-US" dirty="0"/>
              <a:t/>
            </a:r>
            <a:br>
              <a:rPr lang="en-US" dirty="0"/>
            </a:br>
            <a:r>
              <a:rPr lang="en-US" dirty="0"/>
              <a:t>m</a:t>
            </a:r>
            <a:r>
              <a:rPr lang="en-US" dirty="0" smtClean="0"/>
              <a:t>ay A maintain </a:t>
            </a:r>
            <a:r>
              <a:rPr lang="en-US" dirty="0"/>
              <a:t>a second action against B based on the </a:t>
            </a:r>
            <a:r>
              <a:rPr lang="en-US" dirty="0" smtClean="0"/>
              <a:t>assault?</a:t>
            </a:r>
            <a:endParaRPr lang="en-US" dirty="0"/>
          </a:p>
        </p:txBody>
      </p:sp>
    </p:spTree>
    <p:extLst>
      <p:ext uri="{BB962C8B-B14F-4D97-AF65-F5344CB8AC3E}">
        <p14:creationId xmlns:p14="http://schemas.microsoft.com/office/powerpoint/2010/main" val="3360308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365125"/>
            <a:ext cx="10785389" cy="6196313"/>
          </a:xfrm>
        </p:spPr>
        <p:txBody>
          <a:bodyPr/>
          <a:lstStyle/>
          <a:p>
            <a:r>
              <a:rPr lang="en-US" dirty="0" smtClean="0"/>
              <a:t>D buys goods at P store on credit during January, February and March</a:t>
            </a:r>
            <a:br>
              <a:rPr lang="en-US" dirty="0" smtClean="0"/>
            </a:br>
            <a:r>
              <a:rPr lang="en-US" dirty="0"/>
              <a:t/>
            </a:r>
            <a:br>
              <a:rPr lang="en-US" dirty="0"/>
            </a:br>
            <a:r>
              <a:rPr lang="en-US" dirty="0" smtClean="0"/>
              <a:t>in April P sues D for the debt incurred in  January</a:t>
            </a:r>
            <a:br>
              <a:rPr lang="en-US" dirty="0" smtClean="0"/>
            </a:br>
            <a:r>
              <a:rPr lang="en-US" dirty="0"/>
              <a:t/>
            </a:r>
            <a:br>
              <a:rPr lang="en-US" dirty="0"/>
            </a:br>
            <a:r>
              <a:rPr lang="en-US" dirty="0" smtClean="0"/>
              <a:t>may P later sues for the debt incurred on February or March?</a:t>
            </a:r>
            <a:endParaRPr lang="en-US" dirty="0"/>
          </a:p>
        </p:txBody>
      </p:sp>
    </p:spTree>
    <p:extLst>
      <p:ext uri="{BB962C8B-B14F-4D97-AF65-F5344CB8AC3E}">
        <p14:creationId xmlns:p14="http://schemas.microsoft.com/office/powerpoint/2010/main" val="26601326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2781300" y="1063626"/>
            <a:ext cx="6400800" cy="4708525"/>
          </a:xfrm>
        </p:spPr>
        <p:txBody>
          <a:bodyPr/>
          <a:lstStyle/>
          <a:p>
            <a:pPr eaLnBrk="1" hangingPunct="1"/>
            <a:r>
              <a:rPr lang="en-US" altLang="en-US" smtClean="0"/>
              <a:t>“on the merits”</a:t>
            </a:r>
          </a:p>
        </p:txBody>
      </p:sp>
    </p:spTree>
    <p:extLst>
      <p:ext uri="{BB962C8B-B14F-4D97-AF65-F5344CB8AC3E}">
        <p14:creationId xmlns:p14="http://schemas.microsoft.com/office/powerpoint/2010/main" val="1457921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905000" y="274638"/>
            <a:ext cx="8305800" cy="6126162"/>
          </a:xfrm>
        </p:spPr>
        <p:txBody>
          <a:bodyPr/>
          <a:lstStyle/>
          <a:p>
            <a:r>
              <a:rPr lang="en-US" altLang="en-US" dirty="0"/>
              <a:t>p</a:t>
            </a:r>
            <a:r>
              <a:rPr lang="en-US" altLang="en-US" dirty="0" smtClean="0"/>
              <a:t>reclusion</a:t>
            </a:r>
            <a:br>
              <a:rPr lang="en-US" altLang="en-US" dirty="0" smtClean="0"/>
            </a:br>
            <a:r>
              <a:rPr lang="en-US" altLang="en-US" dirty="0"/>
              <a:t/>
            </a:r>
            <a:br>
              <a:rPr lang="en-US" altLang="en-US" dirty="0"/>
            </a:br>
            <a:r>
              <a:rPr lang="en-US" altLang="en-US" dirty="0" smtClean="0"/>
              <a:t>claim preclusion</a:t>
            </a:r>
            <a:br>
              <a:rPr lang="en-US" altLang="en-US" dirty="0" smtClean="0"/>
            </a:br>
            <a:r>
              <a:rPr lang="en-US" altLang="en-US" dirty="0" smtClean="0"/>
              <a:t>issue preclusion</a:t>
            </a:r>
          </a:p>
        </p:txBody>
      </p:sp>
    </p:spTree>
    <p:extLst>
      <p:ext uri="{BB962C8B-B14F-4D97-AF65-F5344CB8AC3E}">
        <p14:creationId xmlns:p14="http://schemas.microsoft.com/office/powerpoint/2010/main" val="18566425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1752600" y="0"/>
            <a:ext cx="8915400" cy="6858000"/>
          </a:xfrm>
        </p:spPr>
        <p:txBody>
          <a:bodyPr/>
          <a:lstStyle/>
          <a:p>
            <a:pPr algn="l" eaLnBrk="1" hangingPunct="1"/>
            <a:r>
              <a:rPr lang="en-US" altLang="en-US" sz="2800"/>
              <a:t>§ 20. Judgment For Defendant—Exceptions To The General Rule Of Bar</a:t>
            </a:r>
            <a:br>
              <a:rPr lang="en-US" altLang="en-US" sz="2800"/>
            </a:br>
            <a:r>
              <a:rPr lang="en-US" altLang="en-US" sz="2800"/>
              <a:t>(1) A personal judgment for the defendant, although valid and final, does not bar another action by the plaintiff on the same claim:</a:t>
            </a:r>
            <a:br>
              <a:rPr lang="en-US" altLang="en-US" sz="2800"/>
            </a:br>
            <a:r>
              <a:rPr lang="en-US" altLang="en-US" sz="2800"/>
              <a:t>(a) When the judgment is one of dismissal for </a:t>
            </a:r>
            <a:r>
              <a:rPr lang="en-US" altLang="en-US" sz="2800" b="1" i="1"/>
              <a:t>lack of jurisdiction</a:t>
            </a:r>
            <a:r>
              <a:rPr lang="en-US" altLang="en-US" sz="2800"/>
              <a:t>, for </a:t>
            </a:r>
            <a:r>
              <a:rPr lang="en-US" altLang="en-US" sz="2800" b="1" i="1"/>
              <a:t>improper venue</a:t>
            </a:r>
            <a:r>
              <a:rPr lang="en-US" altLang="en-US" sz="2800"/>
              <a:t>, or for </a:t>
            </a:r>
            <a:r>
              <a:rPr lang="en-US" altLang="en-US" sz="2800" b="1" i="1"/>
              <a:t>nonjoinder or misjoinder of parties</a:t>
            </a:r>
            <a:r>
              <a:rPr lang="en-US" altLang="en-US" sz="2800"/>
              <a:t>; or</a:t>
            </a:r>
            <a:br>
              <a:rPr lang="en-US" altLang="en-US" sz="2800"/>
            </a:br>
            <a:r>
              <a:rPr lang="en-US" altLang="en-US" sz="2800"/>
              <a:t>(b) When the plaintiff agrees to or elects a nonsuit (or </a:t>
            </a:r>
            <a:r>
              <a:rPr lang="en-US" altLang="en-US" sz="2800" b="1" i="1"/>
              <a:t>voluntary dismissal</a:t>
            </a:r>
            <a:r>
              <a:rPr lang="en-US" altLang="en-US" sz="2800"/>
              <a:t>) without prejudice or the court directs that the plaintiff be nonsuited (or that the action be otherwise dismissed) without prejudice; or</a:t>
            </a:r>
            <a:br>
              <a:rPr lang="en-US" altLang="en-US" sz="2800"/>
            </a:br>
            <a:r>
              <a:rPr lang="en-US" altLang="en-US" sz="2800"/>
              <a:t>(c) When by statute or rule of court the judgment does not operate as a bar to another action on the same claim, or does not so operate unless the court specifies, and no such specification is made.</a:t>
            </a:r>
          </a:p>
        </p:txBody>
      </p:sp>
    </p:spTree>
    <p:extLst>
      <p:ext uri="{BB962C8B-B14F-4D97-AF65-F5344CB8AC3E}">
        <p14:creationId xmlns:p14="http://schemas.microsoft.com/office/powerpoint/2010/main" val="4963390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6134529"/>
          </a:xfrm>
        </p:spPr>
        <p:txBody>
          <a:bodyPr/>
          <a:lstStyle/>
          <a:p>
            <a:r>
              <a:rPr lang="en-US" dirty="0" smtClean="0"/>
              <a:t>SMJ?</a:t>
            </a:r>
            <a:br>
              <a:rPr lang="en-US" dirty="0" smtClean="0"/>
            </a:br>
            <a:r>
              <a:rPr lang="en-US" dirty="0" smtClean="0"/>
              <a:t>PJ?</a:t>
            </a:r>
            <a:br>
              <a:rPr lang="en-US" dirty="0" smtClean="0"/>
            </a:br>
            <a:r>
              <a:rPr lang="en-US" dirty="0" smtClean="0"/>
              <a:t>venue?</a:t>
            </a:r>
            <a:br>
              <a:rPr lang="en-US" dirty="0" smtClean="0"/>
            </a:br>
            <a:r>
              <a:rPr lang="en-US" dirty="0" smtClean="0"/>
              <a:t>failure to join a necessary party?</a:t>
            </a:r>
            <a:br>
              <a:rPr lang="en-US" dirty="0" smtClean="0"/>
            </a:br>
            <a:r>
              <a:rPr lang="en-US" dirty="0" smtClean="0"/>
              <a:t>failure to state a claim?</a:t>
            </a:r>
            <a:endParaRPr lang="en-US" dirty="0"/>
          </a:p>
        </p:txBody>
      </p:sp>
    </p:spTree>
    <p:extLst>
      <p:ext uri="{BB962C8B-B14F-4D97-AF65-F5344CB8AC3E}">
        <p14:creationId xmlns:p14="http://schemas.microsoft.com/office/powerpoint/2010/main" val="15937490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606829" y="1131889"/>
            <a:ext cx="10061171" cy="4624387"/>
          </a:xfrm>
        </p:spPr>
        <p:txBody>
          <a:bodyPr>
            <a:normAutofit/>
          </a:bodyPr>
          <a:lstStyle/>
          <a:p>
            <a:pPr algn="l"/>
            <a:r>
              <a:rPr lang="en-US" altLang="en-US" sz="4000" dirty="0"/>
              <a:t>- s</a:t>
            </a:r>
            <a:r>
              <a:rPr lang="en-US" altLang="en-US" sz="4000" dirty="0" smtClean="0"/>
              <a:t>tatute of limitations?</a:t>
            </a:r>
            <a:endParaRPr lang="en-US" altLang="en-US" sz="4000" dirty="0"/>
          </a:p>
        </p:txBody>
      </p:sp>
    </p:spTree>
    <p:extLst>
      <p:ext uri="{BB962C8B-B14F-4D97-AF65-F5344CB8AC3E}">
        <p14:creationId xmlns:p14="http://schemas.microsoft.com/office/powerpoint/2010/main" val="7453569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405" y="365125"/>
            <a:ext cx="10612395" cy="5949178"/>
          </a:xfrm>
        </p:spPr>
        <p:txBody>
          <a:bodyPr/>
          <a:lstStyle/>
          <a:p>
            <a:r>
              <a:rPr lang="en-US" dirty="0" smtClean="0"/>
              <a:t>P sues D for negligence under California law in Virginia state court 2.5 years after the cause of action arose – is the dismissal on the merits?</a:t>
            </a:r>
            <a:br>
              <a:rPr lang="en-US" dirty="0" smtClean="0"/>
            </a:br>
            <a:r>
              <a:rPr lang="en-US" dirty="0"/>
              <a:t/>
            </a:r>
            <a:br>
              <a:rPr lang="en-US" dirty="0"/>
            </a:br>
            <a:r>
              <a:rPr lang="en-US" dirty="0" err="1" smtClean="0"/>
              <a:t>Va</a:t>
            </a:r>
            <a:r>
              <a:rPr lang="en-US" dirty="0" smtClean="0"/>
              <a:t> 2 </a:t>
            </a:r>
            <a:r>
              <a:rPr lang="en-US" dirty="0" err="1" smtClean="0"/>
              <a:t>yr</a:t>
            </a:r>
            <a:r>
              <a:rPr lang="en-US" dirty="0" smtClean="0"/>
              <a:t> procedural		Ca 3 </a:t>
            </a:r>
            <a:r>
              <a:rPr lang="en-US" dirty="0" err="1" smtClean="0"/>
              <a:t>yr</a:t>
            </a:r>
            <a:r>
              <a:rPr lang="en-US" dirty="0" smtClean="0"/>
              <a:t> substantive</a:t>
            </a:r>
            <a:br>
              <a:rPr lang="en-US" dirty="0" smtClean="0"/>
            </a:br>
            <a:r>
              <a:rPr lang="en-US" dirty="0" err="1" smtClean="0"/>
              <a:t>Va</a:t>
            </a:r>
            <a:r>
              <a:rPr lang="en-US" dirty="0" smtClean="0"/>
              <a:t> 3 </a:t>
            </a:r>
            <a:r>
              <a:rPr lang="en-US" dirty="0" err="1" smtClean="0"/>
              <a:t>yr</a:t>
            </a:r>
            <a:r>
              <a:rPr lang="en-US" dirty="0" smtClean="0"/>
              <a:t> procedural		Ca 2 </a:t>
            </a:r>
            <a:r>
              <a:rPr lang="en-US" dirty="0" err="1" smtClean="0"/>
              <a:t>yr</a:t>
            </a:r>
            <a:r>
              <a:rPr lang="en-US" dirty="0" smtClean="0"/>
              <a:t> substantive</a:t>
            </a:r>
            <a:endParaRPr lang="en-US" dirty="0"/>
          </a:p>
        </p:txBody>
      </p:sp>
    </p:spTree>
    <p:extLst>
      <p:ext uri="{BB962C8B-B14F-4D97-AF65-F5344CB8AC3E}">
        <p14:creationId xmlns:p14="http://schemas.microsoft.com/office/powerpoint/2010/main" val="17088040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627" y="365125"/>
            <a:ext cx="10847173" cy="6221026"/>
          </a:xfrm>
        </p:spPr>
        <p:txBody>
          <a:bodyPr/>
          <a:lstStyle/>
          <a:p>
            <a:r>
              <a:rPr lang="en-US" dirty="0"/>
              <a:t>m</a:t>
            </a:r>
            <a:r>
              <a:rPr lang="en-US" dirty="0" smtClean="0"/>
              <a:t>odern tendency to treat a dismissal on statute of limitations grounds (even a “procedural” one) as having preclusive effect</a:t>
            </a:r>
            <a:endParaRPr lang="en-US" dirty="0"/>
          </a:p>
        </p:txBody>
      </p:sp>
    </p:spTree>
    <p:extLst>
      <p:ext uri="{BB962C8B-B14F-4D97-AF65-F5344CB8AC3E}">
        <p14:creationId xmlns:p14="http://schemas.microsoft.com/office/powerpoint/2010/main" val="20604966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697" y="365125"/>
            <a:ext cx="10810103" cy="6159243"/>
          </a:xfrm>
        </p:spPr>
        <p:txBody>
          <a:bodyPr>
            <a:normAutofit fontScale="90000"/>
          </a:bodyPr>
          <a:lstStyle/>
          <a:p>
            <a:r>
              <a:rPr lang="en-US" sz="3200" dirty="0"/>
              <a:t>P sues D for </a:t>
            </a:r>
            <a:r>
              <a:rPr lang="en-US" sz="3200" dirty="0" smtClean="0"/>
              <a:t>negligence in connection with a </a:t>
            </a:r>
            <a:r>
              <a:rPr lang="en-US" sz="3200" dirty="0" err="1" smtClean="0"/>
              <a:t>Va</a:t>
            </a:r>
            <a:r>
              <a:rPr lang="en-US" sz="3200" dirty="0" smtClean="0"/>
              <a:t> accident in </a:t>
            </a:r>
            <a:r>
              <a:rPr lang="en-US" sz="3200" dirty="0" err="1" smtClean="0"/>
              <a:t>Va</a:t>
            </a:r>
            <a:r>
              <a:rPr lang="en-US" sz="3200" dirty="0" smtClean="0"/>
              <a:t> </a:t>
            </a:r>
            <a:r>
              <a:rPr lang="en-US" sz="3200" dirty="0"/>
              <a:t>state court </a:t>
            </a:r>
            <a:r>
              <a:rPr lang="en-US" sz="3200" dirty="0" smtClean="0"/>
              <a:t>2.5 </a:t>
            </a:r>
            <a:r>
              <a:rPr lang="en-US" sz="3200" dirty="0"/>
              <a:t>years after the cause of action </a:t>
            </a:r>
            <a:r>
              <a:rPr lang="en-US" sz="3200" dirty="0" smtClean="0"/>
              <a:t>arose</a:t>
            </a:r>
            <a:br>
              <a:rPr lang="en-US" sz="3200" dirty="0" smtClean="0"/>
            </a:br>
            <a:r>
              <a:rPr lang="en-US" sz="3200" dirty="0"/>
              <a:t/>
            </a:r>
            <a:br>
              <a:rPr lang="en-US" sz="3200" dirty="0"/>
            </a:br>
            <a:r>
              <a:rPr lang="en-US" sz="3200" dirty="0" smtClean="0"/>
              <a:t>the action is dismissed under </a:t>
            </a:r>
            <a:r>
              <a:rPr lang="en-US" sz="3200" dirty="0" err="1" smtClean="0"/>
              <a:t>Va’s</a:t>
            </a:r>
            <a:r>
              <a:rPr lang="en-US" sz="3200" dirty="0" smtClean="0"/>
              <a:t> 2 </a:t>
            </a:r>
            <a:r>
              <a:rPr lang="en-US" sz="3200" dirty="0" err="1" smtClean="0"/>
              <a:t>yr</a:t>
            </a:r>
            <a:r>
              <a:rPr lang="en-US" sz="3200" dirty="0" smtClean="0"/>
              <a:t> procedural limitations period for negligence</a:t>
            </a:r>
            <a:br>
              <a:rPr lang="en-US" sz="3200" dirty="0" smtClean="0"/>
            </a:br>
            <a:r>
              <a:rPr lang="en-US" sz="3200" dirty="0"/>
              <a:t/>
            </a:r>
            <a:br>
              <a:rPr lang="en-US" sz="3200" dirty="0"/>
            </a:br>
            <a:r>
              <a:rPr lang="en-US" sz="3200" dirty="0" smtClean="0"/>
              <a:t>before 3 </a:t>
            </a:r>
            <a:r>
              <a:rPr lang="en-US" sz="3200" dirty="0" err="1" smtClean="0"/>
              <a:t>yrs</a:t>
            </a:r>
            <a:r>
              <a:rPr lang="en-US" sz="3200" dirty="0" smtClean="0"/>
              <a:t> had passed since the accident, P then sues D for battery in </a:t>
            </a:r>
            <a:r>
              <a:rPr lang="en-US" sz="3200" dirty="0" err="1" smtClean="0"/>
              <a:t>Va</a:t>
            </a:r>
            <a:r>
              <a:rPr lang="en-US" sz="3200" dirty="0" smtClean="0"/>
              <a:t> state court, because immediately after the accident D hit P</a:t>
            </a:r>
            <a:br>
              <a:rPr lang="en-US" sz="3200" dirty="0" smtClean="0"/>
            </a:br>
            <a:r>
              <a:rPr lang="en-US" sz="3200" dirty="0"/>
              <a:t/>
            </a:r>
            <a:br>
              <a:rPr lang="en-US" sz="3200" dirty="0"/>
            </a:br>
            <a:r>
              <a:rPr lang="en-US" sz="3200" dirty="0" smtClean="0"/>
              <a:t>the </a:t>
            </a:r>
            <a:r>
              <a:rPr lang="en-US" sz="3200" dirty="0" err="1" smtClean="0"/>
              <a:t>Va</a:t>
            </a:r>
            <a:r>
              <a:rPr lang="en-US" sz="3200" dirty="0" smtClean="0"/>
              <a:t> procedural statute of limitations for battery is 3 </a:t>
            </a:r>
            <a:r>
              <a:rPr lang="en-US" sz="3200" dirty="0" err="1" smtClean="0"/>
              <a:t>yrs</a:t>
            </a:r>
            <a:r>
              <a:rPr lang="en-US" sz="3200" dirty="0" smtClean="0"/>
              <a:t/>
            </a:r>
            <a:br>
              <a:rPr lang="en-US" sz="3200" dirty="0" smtClean="0"/>
            </a:br>
            <a:r>
              <a:rPr lang="en-US" sz="3200" dirty="0"/>
              <a:t/>
            </a:r>
            <a:br>
              <a:rPr lang="en-US" sz="3200" dirty="0"/>
            </a:br>
            <a:r>
              <a:rPr lang="en-US" sz="3200" dirty="0" smtClean="0"/>
              <a:t>result?</a:t>
            </a:r>
            <a:br>
              <a:rPr lang="en-US" sz="3200" dirty="0" smtClean="0"/>
            </a:br>
            <a:r>
              <a:rPr lang="en-US" sz="3200" dirty="0"/>
              <a:t/>
            </a:r>
            <a:br>
              <a:rPr lang="en-US" sz="3200" dirty="0"/>
            </a:br>
            <a:r>
              <a:rPr lang="en-US" sz="3200" dirty="0"/>
              <a:t>a</a:t>
            </a:r>
            <a:r>
              <a:rPr lang="en-US" sz="3200" dirty="0" smtClean="0"/>
              <a:t>ssume instead that </a:t>
            </a:r>
            <a:r>
              <a:rPr lang="en-US" sz="3200" dirty="0"/>
              <a:t>before 3 </a:t>
            </a:r>
            <a:r>
              <a:rPr lang="en-US" sz="3200" dirty="0" err="1"/>
              <a:t>yrs</a:t>
            </a:r>
            <a:r>
              <a:rPr lang="en-US" sz="3200" dirty="0"/>
              <a:t> had passed since the accident </a:t>
            </a:r>
            <a:r>
              <a:rPr lang="en-US" sz="3200" dirty="0" smtClean="0"/>
              <a:t>P sued D </a:t>
            </a:r>
            <a:r>
              <a:rPr lang="en-US" sz="3200" dirty="0"/>
              <a:t>for </a:t>
            </a:r>
            <a:r>
              <a:rPr lang="en-US" sz="3200" dirty="0" smtClean="0"/>
              <a:t>negligence in connection with the </a:t>
            </a:r>
            <a:r>
              <a:rPr lang="en-US" sz="3200" dirty="0" err="1" smtClean="0"/>
              <a:t>Va</a:t>
            </a:r>
            <a:r>
              <a:rPr lang="en-US" sz="3200" dirty="0" smtClean="0"/>
              <a:t> accident in MD </a:t>
            </a:r>
            <a:r>
              <a:rPr lang="en-US" sz="3200" dirty="0"/>
              <a:t>state </a:t>
            </a:r>
            <a:r>
              <a:rPr lang="en-US" sz="3200" dirty="0" smtClean="0"/>
              <a:t>court, which has a procedural statute of limitations of 3 </a:t>
            </a:r>
            <a:r>
              <a:rPr lang="en-US" sz="3200" dirty="0" err="1" smtClean="0"/>
              <a:t>yrs</a:t>
            </a:r>
            <a:r>
              <a:rPr lang="en-US" sz="3200" dirty="0" smtClean="0"/>
              <a:t> – result?</a:t>
            </a:r>
            <a:endParaRPr lang="en-US" sz="3200" dirty="0"/>
          </a:p>
        </p:txBody>
      </p:sp>
    </p:spTree>
    <p:extLst>
      <p:ext uri="{BB962C8B-B14F-4D97-AF65-F5344CB8AC3E}">
        <p14:creationId xmlns:p14="http://schemas.microsoft.com/office/powerpoint/2010/main" val="5755645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1524000" y="1219200"/>
            <a:ext cx="8991600" cy="4724400"/>
          </a:xfrm>
        </p:spPr>
        <p:txBody>
          <a:bodyPr/>
          <a:lstStyle/>
          <a:p>
            <a:pPr algn="l" eaLnBrk="1" hangingPunct="1"/>
            <a:r>
              <a:rPr lang="en-US" altLang="en-US" sz="2400"/>
              <a:t>(2) A valid and final personal judgment for the defendant, which rests on the </a:t>
            </a:r>
            <a:r>
              <a:rPr lang="en-US" altLang="en-US" sz="2400" b="1" i="1"/>
              <a:t>prematurity of the action</a:t>
            </a:r>
            <a:r>
              <a:rPr lang="en-US" altLang="en-US" sz="2400"/>
              <a:t> or on the plaintiff's </a:t>
            </a:r>
            <a:r>
              <a:rPr lang="en-US" altLang="en-US" sz="2400" b="1" i="1"/>
              <a:t>failure to satisfy a precondition to suit</a:t>
            </a:r>
            <a:r>
              <a:rPr lang="en-US" altLang="en-US" sz="2400"/>
              <a:t>, does not bar another action by the plaintiff instituted after the claim has matured, or the precondition has been satisfied, unless a second action is precluded by operation of the substantive law.</a:t>
            </a:r>
          </a:p>
        </p:txBody>
      </p:sp>
    </p:spTree>
    <p:extLst>
      <p:ext uri="{BB962C8B-B14F-4D97-AF65-F5344CB8AC3E}">
        <p14:creationId xmlns:p14="http://schemas.microsoft.com/office/powerpoint/2010/main" val="11437435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6072745"/>
          </a:xfrm>
        </p:spPr>
        <p:txBody>
          <a:bodyPr/>
          <a:lstStyle/>
          <a:p>
            <a:r>
              <a:rPr lang="en-US" dirty="0"/>
              <a:t>i</a:t>
            </a:r>
            <a:r>
              <a:rPr lang="en-US" dirty="0" smtClean="0"/>
              <a:t>s summary judgment on the merits?</a:t>
            </a:r>
            <a:br>
              <a:rPr lang="en-US" dirty="0" smtClean="0"/>
            </a:br>
            <a:r>
              <a:rPr lang="en-US" dirty="0" smtClean="0"/>
              <a:t/>
            </a:r>
            <a:br>
              <a:rPr lang="en-US" dirty="0" smtClean="0"/>
            </a:br>
            <a:r>
              <a:rPr lang="en-US" dirty="0" smtClean="0"/>
              <a:t>a directed verdict?</a:t>
            </a:r>
            <a:endParaRPr lang="en-US" dirty="0"/>
          </a:p>
        </p:txBody>
      </p:sp>
    </p:spTree>
    <p:extLst>
      <p:ext uri="{BB962C8B-B14F-4D97-AF65-F5344CB8AC3E}">
        <p14:creationId xmlns:p14="http://schemas.microsoft.com/office/powerpoint/2010/main" val="24388596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692" y="365125"/>
            <a:ext cx="10637108" cy="6109816"/>
          </a:xfrm>
        </p:spPr>
        <p:txBody>
          <a:bodyPr/>
          <a:lstStyle/>
          <a:p>
            <a:r>
              <a:rPr lang="en-US" dirty="0"/>
              <a:t>i</a:t>
            </a:r>
            <a:r>
              <a:rPr lang="en-US" dirty="0" smtClean="0"/>
              <a:t>s a dismissal on </a:t>
            </a:r>
            <a:r>
              <a:rPr lang="en-US" i="1" dirty="0" err="1" smtClean="0"/>
              <a:t>Twiqbal</a:t>
            </a:r>
            <a:r>
              <a:rPr lang="en-US" dirty="0" smtClean="0"/>
              <a:t> grounds on the merits?</a:t>
            </a:r>
            <a:endParaRPr lang="en-US" dirty="0"/>
          </a:p>
        </p:txBody>
      </p:sp>
    </p:spTree>
    <p:extLst>
      <p:ext uri="{BB962C8B-B14F-4D97-AF65-F5344CB8AC3E}">
        <p14:creationId xmlns:p14="http://schemas.microsoft.com/office/powerpoint/2010/main" val="12711653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324" y="365125"/>
            <a:ext cx="10946476" cy="5994111"/>
          </a:xfrm>
        </p:spPr>
        <p:txBody>
          <a:bodyPr/>
          <a:lstStyle/>
          <a:p>
            <a:r>
              <a:rPr lang="en-US" dirty="0"/>
              <a:t>n</a:t>
            </a:r>
            <a:r>
              <a:rPr lang="en-US" dirty="0" smtClean="0"/>
              <a:t>on-party claim preclusion</a:t>
            </a:r>
            <a:endParaRPr lang="en-US" dirty="0"/>
          </a:p>
        </p:txBody>
      </p:sp>
    </p:spTree>
    <p:extLst>
      <p:ext uri="{BB962C8B-B14F-4D97-AF65-F5344CB8AC3E}">
        <p14:creationId xmlns:p14="http://schemas.microsoft.com/office/powerpoint/2010/main" val="496956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a:xfrm>
            <a:off x="1828800" y="1063626"/>
            <a:ext cx="8534400" cy="4708525"/>
          </a:xfrm>
        </p:spPr>
        <p:txBody>
          <a:bodyPr>
            <a:normAutofit fontScale="90000"/>
          </a:bodyPr>
          <a:lstStyle/>
          <a:p>
            <a:pPr algn="l"/>
            <a:r>
              <a:rPr lang="en-US" altLang="en-US" dirty="0" smtClean="0"/>
              <a:t>claim preclusion</a:t>
            </a:r>
            <a:br>
              <a:rPr lang="en-US" altLang="en-US" dirty="0" smtClean="0"/>
            </a:br>
            <a:r>
              <a:rPr lang="en-US" altLang="en-US" dirty="0" smtClean="0"/>
              <a:t/>
            </a:r>
            <a:br>
              <a:rPr lang="en-US" altLang="en-US" dirty="0" smtClean="0"/>
            </a:br>
            <a:r>
              <a:rPr lang="en-US" altLang="en-US" dirty="0" smtClean="0"/>
              <a:t>- when P sues D and it comes to a final valid judgment on the merits</a:t>
            </a:r>
            <a:br>
              <a:rPr lang="en-US" altLang="en-US" dirty="0" smtClean="0"/>
            </a:br>
            <a:r>
              <a:rPr lang="en-US" altLang="en-US" dirty="0" smtClean="0"/>
              <a:t/>
            </a:r>
            <a:br>
              <a:rPr lang="en-US" altLang="en-US" dirty="0" smtClean="0"/>
            </a:br>
            <a:r>
              <a:rPr lang="en-US" altLang="en-US" dirty="0" smtClean="0"/>
              <a:t>claim preclusion bars P from subsequently bringing suit on actions that P did bring or </a:t>
            </a:r>
            <a:r>
              <a:rPr lang="en-US" altLang="en-US" i="1" dirty="0" smtClean="0"/>
              <a:t>should have brought </a:t>
            </a:r>
            <a:r>
              <a:rPr lang="en-US" altLang="en-US" dirty="0" smtClean="0"/>
              <a:t>in the earlier suit</a:t>
            </a:r>
            <a:br>
              <a:rPr lang="en-US" altLang="en-US" dirty="0" smtClean="0"/>
            </a:br>
            <a:endParaRPr lang="en-US" altLang="en-US" dirty="0" smtClean="0"/>
          </a:p>
        </p:txBody>
      </p:sp>
    </p:spTree>
    <p:extLst>
      <p:ext uri="{BB962C8B-B14F-4D97-AF65-F5344CB8AC3E}">
        <p14:creationId xmlns:p14="http://schemas.microsoft.com/office/powerpoint/2010/main" val="16540813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895600" y="1063626"/>
            <a:ext cx="6286500" cy="4594225"/>
          </a:xfrm>
        </p:spPr>
        <p:txBody>
          <a:bodyPr/>
          <a:lstStyle/>
          <a:p>
            <a:pPr eaLnBrk="1" hangingPunct="1"/>
            <a:r>
              <a:rPr lang="en-US" altLang="en-US" smtClean="0"/>
              <a:t>privity</a:t>
            </a:r>
          </a:p>
        </p:txBody>
      </p:sp>
    </p:spTree>
    <p:extLst>
      <p:ext uri="{BB962C8B-B14F-4D97-AF65-F5344CB8AC3E}">
        <p14:creationId xmlns:p14="http://schemas.microsoft.com/office/powerpoint/2010/main" val="28886613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2838450" y="1063626"/>
            <a:ext cx="6343650" cy="4651375"/>
          </a:xfrm>
        </p:spPr>
        <p:txBody>
          <a:bodyPr/>
          <a:lstStyle/>
          <a:p>
            <a:pPr eaLnBrk="1" hangingPunct="1"/>
            <a:r>
              <a:rPr lang="en-US" altLang="en-US" smtClean="0"/>
              <a:t>guardian/ward</a:t>
            </a:r>
            <a:br>
              <a:rPr lang="en-US" altLang="en-US" smtClean="0"/>
            </a:br>
            <a:r>
              <a:rPr lang="en-US" altLang="en-US" smtClean="0"/>
              <a:t>trustee/beneficiary</a:t>
            </a:r>
            <a:br>
              <a:rPr lang="en-US" altLang="en-US" smtClean="0"/>
            </a:br>
            <a:r>
              <a:rPr lang="en-US" altLang="en-US" smtClean="0"/>
              <a:t>executor/decedent</a:t>
            </a:r>
            <a:br>
              <a:rPr lang="en-US" altLang="en-US" smtClean="0"/>
            </a:br>
            <a:endParaRPr lang="en-US" altLang="en-US" smtClean="0"/>
          </a:p>
        </p:txBody>
      </p:sp>
    </p:spTree>
    <p:extLst>
      <p:ext uri="{BB962C8B-B14F-4D97-AF65-F5344CB8AC3E}">
        <p14:creationId xmlns:p14="http://schemas.microsoft.com/office/powerpoint/2010/main" val="29973231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1063626"/>
            <a:ext cx="11247120" cy="4708525"/>
          </a:xfrm>
        </p:spPr>
        <p:txBody>
          <a:bodyPr>
            <a:normAutofit fontScale="90000"/>
          </a:bodyPr>
          <a:lstStyle/>
          <a:p>
            <a:pPr algn="l" eaLnBrk="1" hangingPunct="1"/>
            <a:r>
              <a:rPr lang="en-US" altLang="en-US" sz="4000" dirty="0"/>
              <a:t>- P as guardian of X sues D for negligence in an accident in which </a:t>
            </a:r>
            <a:r>
              <a:rPr lang="en-US" altLang="en-US" sz="4000" dirty="0" smtClean="0"/>
              <a:t>X </a:t>
            </a:r>
            <a:r>
              <a:rPr lang="en-US" altLang="en-US" sz="4000" dirty="0"/>
              <a:t>and D were </a:t>
            </a:r>
            <a:r>
              <a:rPr lang="en-US" altLang="en-US" sz="4000" dirty="0" smtClean="0"/>
              <a:t>involved</a:t>
            </a:r>
            <a:br>
              <a:rPr lang="en-US" altLang="en-US" sz="4000" dirty="0" smtClean="0"/>
            </a:br>
            <a:r>
              <a:rPr lang="en-US" altLang="en-US" sz="4000" dirty="0"/>
              <a:t/>
            </a:r>
            <a:br>
              <a:rPr lang="en-US" altLang="en-US" sz="4000" dirty="0"/>
            </a:br>
            <a:r>
              <a:rPr lang="en-US" altLang="en-US" sz="4000" dirty="0"/>
              <a:t>- </a:t>
            </a:r>
            <a:r>
              <a:rPr lang="en-US" altLang="en-US" sz="4000" dirty="0" smtClean="0"/>
              <a:t>P </a:t>
            </a:r>
            <a:r>
              <a:rPr lang="en-US" altLang="en-US" sz="4000" dirty="0"/>
              <a:t>loses (D not negligent</a:t>
            </a:r>
            <a:r>
              <a:rPr lang="en-US" altLang="en-US" sz="4000" dirty="0" smtClean="0"/>
              <a:t>)</a:t>
            </a:r>
            <a:br>
              <a:rPr lang="en-US" altLang="en-US" sz="4000" dirty="0" smtClean="0"/>
            </a:br>
            <a:r>
              <a:rPr lang="en-US" altLang="en-US" sz="4000" dirty="0"/>
              <a:t/>
            </a:r>
            <a:br>
              <a:rPr lang="en-US" altLang="en-US" sz="4000" dirty="0"/>
            </a:br>
            <a:r>
              <a:rPr lang="en-US" altLang="en-US" sz="4000" dirty="0"/>
              <a:t>- </a:t>
            </a:r>
            <a:r>
              <a:rPr lang="en-US" altLang="en-US" sz="4000" dirty="0" smtClean="0"/>
              <a:t>X, upon obtaining maturity, </a:t>
            </a:r>
            <a:r>
              <a:rPr lang="en-US" altLang="en-US" sz="4000" dirty="0"/>
              <a:t>then sues D </a:t>
            </a:r>
            <a:r>
              <a:rPr lang="en-US" altLang="en-US" sz="4000" dirty="0" smtClean="0"/>
              <a:t>for negligence in connection with the same accident</a:t>
            </a:r>
            <a:br>
              <a:rPr lang="en-US" altLang="en-US" sz="4000" dirty="0" smtClean="0"/>
            </a:br>
            <a:r>
              <a:rPr lang="en-US" altLang="en-US" sz="4000" dirty="0"/>
              <a:t/>
            </a:r>
            <a:br>
              <a:rPr lang="en-US" altLang="en-US" sz="4000" dirty="0"/>
            </a:br>
            <a:r>
              <a:rPr lang="en-US" altLang="en-US" sz="4000" dirty="0"/>
              <a:t>- </a:t>
            </a:r>
            <a:r>
              <a:rPr lang="en-US" altLang="en-US" sz="4000" dirty="0" smtClean="0"/>
              <a:t>precluded?</a:t>
            </a:r>
            <a:endParaRPr lang="en-US" altLang="en-US" sz="4000" dirty="0"/>
          </a:p>
        </p:txBody>
      </p:sp>
    </p:spTree>
    <p:extLst>
      <p:ext uri="{BB962C8B-B14F-4D97-AF65-F5344CB8AC3E}">
        <p14:creationId xmlns:p14="http://schemas.microsoft.com/office/powerpoint/2010/main" val="3552790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764772" y="1063626"/>
            <a:ext cx="9714318" cy="4537075"/>
          </a:xfrm>
        </p:spPr>
        <p:txBody>
          <a:bodyPr>
            <a:normAutofit fontScale="90000"/>
          </a:bodyPr>
          <a:lstStyle/>
          <a:p>
            <a:pPr algn="l" eaLnBrk="1" hangingPunct="1"/>
            <a:r>
              <a:rPr lang="en-CA" altLang="en-US" sz="4000" dirty="0"/>
              <a:t>- P sues D to determine whether P has an easement to D’s </a:t>
            </a:r>
            <a:r>
              <a:rPr lang="en-CA" altLang="en-US" sz="4000" dirty="0" smtClean="0"/>
              <a:t>property</a:t>
            </a:r>
            <a:br>
              <a:rPr lang="en-CA" altLang="en-US" sz="4000" dirty="0" smtClean="0"/>
            </a:br>
            <a:r>
              <a:rPr lang="en-US" altLang="en-US" sz="4000" b="1" dirty="0"/>
              <a:t/>
            </a:r>
            <a:br>
              <a:rPr lang="en-US" altLang="en-US" sz="4000" b="1" dirty="0"/>
            </a:br>
            <a:r>
              <a:rPr lang="en-US" altLang="en-US" sz="4000" b="1" dirty="0"/>
              <a:t>- </a:t>
            </a:r>
            <a:r>
              <a:rPr lang="en-CA" altLang="en-US" sz="4000" dirty="0"/>
              <a:t>P </a:t>
            </a:r>
            <a:r>
              <a:rPr lang="en-CA" altLang="en-US" sz="4000" dirty="0" smtClean="0"/>
              <a:t>wins</a:t>
            </a:r>
            <a:br>
              <a:rPr lang="en-CA" altLang="en-US" sz="4000" dirty="0" smtClean="0"/>
            </a:br>
            <a:r>
              <a:rPr lang="en-US" altLang="en-US" sz="4000" b="1" dirty="0"/>
              <a:t/>
            </a:r>
            <a:br>
              <a:rPr lang="en-US" altLang="en-US" sz="4000" b="1" dirty="0"/>
            </a:br>
            <a:r>
              <a:rPr lang="en-US" altLang="en-US" sz="4000" b="1" dirty="0"/>
              <a:t>- </a:t>
            </a:r>
            <a:r>
              <a:rPr lang="en-CA" altLang="en-US" sz="4000" dirty="0"/>
              <a:t>D sells the property to </a:t>
            </a:r>
            <a:r>
              <a:rPr lang="en-CA" altLang="en-US" sz="4000" dirty="0" smtClean="0"/>
              <a:t>X</a:t>
            </a:r>
            <a:br>
              <a:rPr lang="en-CA" altLang="en-US" sz="4000" dirty="0" smtClean="0"/>
            </a:br>
            <a:r>
              <a:rPr lang="en-US" altLang="en-US" sz="4000" b="1" dirty="0"/>
              <a:t/>
            </a:r>
            <a:br>
              <a:rPr lang="en-US" altLang="en-US" sz="4000" b="1" dirty="0"/>
            </a:br>
            <a:r>
              <a:rPr lang="en-US" altLang="en-US" sz="4000" b="1" dirty="0"/>
              <a:t>- </a:t>
            </a:r>
            <a:r>
              <a:rPr lang="en-CA" altLang="en-US" sz="4000" dirty="0"/>
              <a:t>X finds P on his property and sues P in </a:t>
            </a:r>
            <a:r>
              <a:rPr lang="en-CA" altLang="en-US" sz="4000" dirty="0" smtClean="0"/>
              <a:t>ejectment</a:t>
            </a:r>
            <a:br>
              <a:rPr lang="en-CA" altLang="en-US" sz="4000" dirty="0" smtClean="0"/>
            </a:br>
            <a:r>
              <a:rPr lang="en-US" altLang="en-US" sz="4000" b="1" dirty="0"/>
              <a:t/>
            </a:r>
            <a:br>
              <a:rPr lang="en-US" altLang="en-US" sz="4000" b="1" dirty="0"/>
            </a:br>
            <a:r>
              <a:rPr lang="en-US" altLang="en-US" sz="4000" b="1" dirty="0"/>
              <a:t>- </a:t>
            </a:r>
            <a:r>
              <a:rPr lang="en-CA" altLang="en-US" sz="4000" dirty="0"/>
              <a:t>P defends on the ground of the </a:t>
            </a:r>
            <a:r>
              <a:rPr lang="en-CA" altLang="en-US" sz="4000" dirty="0" smtClean="0"/>
              <a:t>easement</a:t>
            </a:r>
            <a:br>
              <a:rPr lang="en-CA" altLang="en-US" sz="4000" dirty="0" smtClean="0"/>
            </a:br>
            <a:r>
              <a:rPr lang="en-US" altLang="en-US" sz="4000" b="1" dirty="0"/>
              <a:t/>
            </a:r>
            <a:br>
              <a:rPr lang="en-US" altLang="en-US" sz="4000" b="1" dirty="0"/>
            </a:br>
            <a:r>
              <a:rPr lang="en-US" altLang="en-US" sz="4000" b="1" dirty="0"/>
              <a:t>- </a:t>
            </a:r>
            <a:r>
              <a:rPr lang="en-CA" altLang="en-US" sz="4000" dirty="0"/>
              <a:t>i</a:t>
            </a:r>
            <a:r>
              <a:rPr lang="en-CA" altLang="en-US" sz="4000" dirty="0" smtClean="0"/>
              <a:t>s </a:t>
            </a:r>
            <a:r>
              <a:rPr lang="en-CA" altLang="en-US" sz="4000" dirty="0"/>
              <a:t>X issue precluded?</a:t>
            </a:r>
            <a:endParaRPr lang="en-US" altLang="en-US" sz="4000" dirty="0"/>
          </a:p>
        </p:txBody>
      </p:sp>
    </p:spTree>
    <p:extLst>
      <p:ext uri="{BB962C8B-B14F-4D97-AF65-F5344CB8AC3E}">
        <p14:creationId xmlns:p14="http://schemas.microsoft.com/office/powerpoint/2010/main" val="41149438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3009900" y="1063626"/>
            <a:ext cx="6172200" cy="4422775"/>
          </a:xfrm>
        </p:spPr>
        <p:txBody>
          <a:bodyPr/>
          <a:lstStyle/>
          <a:p>
            <a:pPr eaLnBrk="1" hangingPunct="1"/>
            <a:r>
              <a:rPr lang="en-CA" altLang="en-US" smtClean="0"/>
              <a:t>successor in interest</a:t>
            </a:r>
            <a:endParaRPr lang="en-US" altLang="en-US" smtClean="0"/>
          </a:p>
        </p:txBody>
      </p:sp>
    </p:spTree>
    <p:extLst>
      <p:ext uri="{BB962C8B-B14F-4D97-AF65-F5344CB8AC3E}">
        <p14:creationId xmlns:p14="http://schemas.microsoft.com/office/powerpoint/2010/main" val="20993349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905000" y="1063626"/>
            <a:ext cx="7277100" cy="4594225"/>
          </a:xfrm>
        </p:spPr>
        <p:txBody>
          <a:bodyPr>
            <a:normAutofit fontScale="90000"/>
          </a:bodyPr>
          <a:lstStyle/>
          <a:p>
            <a:pPr algn="l" eaLnBrk="1" hangingPunct="1"/>
            <a:r>
              <a:rPr lang="en-US" altLang="en-US" dirty="0" smtClean="0"/>
              <a:t>- P sues close corporation </a:t>
            </a:r>
            <a:br>
              <a:rPr lang="en-US" altLang="en-US" dirty="0" smtClean="0"/>
            </a:br>
            <a:r>
              <a:rPr lang="en-US" altLang="en-US" dirty="0" smtClean="0"/>
              <a:t/>
            </a:r>
            <a:br>
              <a:rPr lang="en-US" altLang="en-US" dirty="0" smtClean="0"/>
            </a:br>
            <a:r>
              <a:rPr lang="en-US" altLang="en-US" dirty="0" smtClean="0"/>
              <a:t>- majority shareholder controls litigation</a:t>
            </a:r>
            <a:br>
              <a:rPr lang="en-US" altLang="en-US" dirty="0" smtClean="0"/>
            </a:br>
            <a:r>
              <a:rPr lang="en-US" altLang="en-US" dirty="0" smtClean="0"/>
              <a:t/>
            </a:r>
            <a:br>
              <a:rPr lang="en-US" altLang="en-US" dirty="0" smtClean="0"/>
            </a:br>
            <a:r>
              <a:rPr lang="en-US" altLang="en-US" dirty="0" smtClean="0"/>
              <a:t>- corporation loses</a:t>
            </a:r>
            <a:br>
              <a:rPr lang="en-US" altLang="en-US" dirty="0" smtClean="0"/>
            </a:br>
            <a:r>
              <a:rPr lang="en-US" altLang="en-US" dirty="0" smtClean="0"/>
              <a:t/>
            </a:r>
            <a:br>
              <a:rPr lang="en-US" altLang="en-US" dirty="0" smtClean="0"/>
            </a:br>
            <a:r>
              <a:rPr lang="en-US" altLang="en-US" dirty="0" smtClean="0"/>
              <a:t>- in litigation between P and majority shareholder concerning same transaction, can shareholder be precluded</a:t>
            </a:r>
          </a:p>
        </p:txBody>
      </p:sp>
    </p:spTree>
    <p:extLst>
      <p:ext uri="{BB962C8B-B14F-4D97-AF65-F5344CB8AC3E}">
        <p14:creationId xmlns:p14="http://schemas.microsoft.com/office/powerpoint/2010/main" val="41632628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1063626"/>
            <a:ext cx="11247120" cy="4708525"/>
          </a:xfrm>
        </p:spPr>
        <p:txBody>
          <a:bodyPr>
            <a:normAutofit/>
          </a:bodyPr>
          <a:lstStyle/>
          <a:p>
            <a:pPr algn="l" eaLnBrk="1" hangingPunct="1"/>
            <a:r>
              <a:rPr lang="en-US" altLang="en-US" sz="4000" dirty="0"/>
              <a:t>- P as guardian of X sues D for negligence in an accident in which P, X and D were </a:t>
            </a:r>
            <a:r>
              <a:rPr lang="en-US" altLang="en-US" sz="4000" dirty="0" smtClean="0"/>
              <a:t>involved</a:t>
            </a:r>
            <a:br>
              <a:rPr lang="en-US" altLang="en-US" sz="4000" dirty="0" smtClean="0"/>
            </a:br>
            <a:r>
              <a:rPr lang="en-US" altLang="en-US" sz="4000" dirty="0"/>
              <a:t/>
            </a:r>
            <a:br>
              <a:rPr lang="en-US" altLang="en-US" sz="4000" dirty="0"/>
            </a:br>
            <a:r>
              <a:rPr lang="en-US" altLang="en-US" sz="4000" dirty="0"/>
              <a:t>- X loses (D not negligent</a:t>
            </a:r>
            <a:r>
              <a:rPr lang="en-US" altLang="en-US" sz="4000" dirty="0" smtClean="0"/>
              <a:t>)</a:t>
            </a:r>
            <a:br>
              <a:rPr lang="en-US" altLang="en-US" sz="4000" dirty="0" smtClean="0"/>
            </a:br>
            <a:r>
              <a:rPr lang="en-US" altLang="en-US" sz="4000" dirty="0"/>
              <a:t/>
            </a:r>
            <a:br>
              <a:rPr lang="en-US" altLang="en-US" sz="4000" dirty="0"/>
            </a:br>
            <a:r>
              <a:rPr lang="en-US" altLang="en-US" sz="4000" dirty="0"/>
              <a:t>- P then sues D in individual capacity for </a:t>
            </a:r>
            <a:r>
              <a:rPr lang="en-US" altLang="en-US" sz="4000" dirty="0" smtClean="0"/>
              <a:t>negligence</a:t>
            </a:r>
            <a:br>
              <a:rPr lang="en-US" altLang="en-US" sz="4000" dirty="0" smtClean="0"/>
            </a:br>
            <a:r>
              <a:rPr lang="en-US" altLang="en-US" sz="4000" dirty="0"/>
              <a:t/>
            </a:r>
            <a:br>
              <a:rPr lang="en-US" altLang="en-US" sz="4000" dirty="0"/>
            </a:br>
            <a:r>
              <a:rPr lang="en-US" altLang="en-US" sz="4000" dirty="0"/>
              <a:t>- </a:t>
            </a:r>
            <a:r>
              <a:rPr lang="en-US" altLang="en-US" sz="4000" dirty="0" smtClean="0"/>
              <a:t>precluded?</a:t>
            </a:r>
            <a:endParaRPr lang="en-US" altLang="en-US" sz="4000" dirty="0"/>
          </a:p>
        </p:txBody>
      </p:sp>
    </p:spTree>
    <p:extLst>
      <p:ext uri="{BB962C8B-B14F-4D97-AF65-F5344CB8AC3E}">
        <p14:creationId xmlns:p14="http://schemas.microsoft.com/office/powerpoint/2010/main" val="2276157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3702" y="365125"/>
            <a:ext cx="10830098" cy="5902671"/>
          </a:xfrm>
        </p:spPr>
        <p:txBody>
          <a:bodyPr/>
          <a:lstStyle/>
          <a:p>
            <a:r>
              <a:rPr lang="en-US" dirty="0"/>
              <a:t>v</a:t>
            </a:r>
            <a:r>
              <a:rPr lang="en-US" dirty="0" smtClean="0"/>
              <a:t>irtual representation</a:t>
            </a:r>
            <a:endParaRPr lang="en-US" dirty="0"/>
          </a:p>
        </p:txBody>
      </p:sp>
    </p:spTree>
    <p:extLst>
      <p:ext uri="{BB962C8B-B14F-4D97-AF65-F5344CB8AC3E}">
        <p14:creationId xmlns:p14="http://schemas.microsoft.com/office/powerpoint/2010/main" val="37571748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327" y="365125"/>
            <a:ext cx="10813473" cy="5994111"/>
          </a:xfrm>
        </p:spPr>
        <p:txBody>
          <a:bodyPr/>
          <a:lstStyle/>
          <a:p>
            <a:pPr algn="ctr"/>
            <a:r>
              <a:rPr lang="en-US" dirty="0"/>
              <a:t>TAYLOR v. STURGELL</a:t>
            </a:r>
            <a:br>
              <a:rPr lang="en-US" dirty="0"/>
            </a:br>
            <a:r>
              <a:rPr lang="en-US" dirty="0"/>
              <a:t/>
            </a:r>
            <a:br>
              <a:rPr lang="en-US" dirty="0"/>
            </a:br>
            <a:r>
              <a:rPr lang="en-US" dirty="0" smtClean="0"/>
              <a:t>(U.S. 2008</a:t>
            </a:r>
            <a:r>
              <a:rPr lang="en-US" dirty="0"/>
              <a:t>)</a:t>
            </a:r>
          </a:p>
        </p:txBody>
      </p:sp>
    </p:spTree>
    <p:extLst>
      <p:ext uri="{BB962C8B-B14F-4D97-AF65-F5344CB8AC3E}">
        <p14:creationId xmlns:p14="http://schemas.microsoft.com/office/powerpoint/2010/main" val="14569849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805" y="365125"/>
            <a:ext cx="10851995" cy="5957616"/>
          </a:xfrm>
        </p:spPr>
        <p:txBody>
          <a:bodyPr>
            <a:normAutofit fontScale="90000"/>
          </a:bodyPr>
          <a:lstStyle/>
          <a:p>
            <a:r>
              <a:rPr lang="en-US" dirty="0"/>
              <a:t>i</a:t>
            </a:r>
            <a:r>
              <a:rPr lang="en-US" dirty="0" smtClean="0"/>
              <a:t>dentity of interest</a:t>
            </a:r>
            <a:r>
              <a:rPr lang="en-US" dirty="0"/>
              <a:t/>
            </a:r>
            <a:br>
              <a:rPr lang="en-US" dirty="0"/>
            </a:br>
            <a:r>
              <a:rPr lang="en-US" dirty="0" smtClean="0"/>
              <a:t>and</a:t>
            </a:r>
            <a:br>
              <a:rPr lang="en-US" dirty="0" smtClean="0"/>
            </a:br>
            <a:r>
              <a:rPr lang="en-US" dirty="0" smtClean="0"/>
              <a:t>weigh factors </a:t>
            </a:r>
            <a:br>
              <a:rPr lang="en-US" dirty="0" smtClean="0"/>
            </a:br>
            <a:r>
              <a:rPr lang="en-US" dirty="0" smtClean="0"/>
              <a:t>1) close relationship to party in prior litigation</a:t>
            </a:r>
            <a:br>
              <a:rPr lang="en-US" dirty="0" smtClean="0"/>
            </a:br>
            <a:r>
              <a:rPr lang="en-US" dirty="0" smtClean="0"/>
              <a:t>2) participation in prior litigation</a:t>
            </a:r>
            <a:br>
              <a:rPr lang="en-US" dirty="0" smtClean="0"/>
            </a:br>
            <a:r>
              <a:rPr lang="en-US" dirty="0" smtClean="0"/>
              <a:t>3) apparent acquiescence in preclusive effect of prior litigation</a:t>
            </a:r>
            <a:br>
              <a:rPr lang="en-US" dirty="0" smtClean="0"/>
            </a:br>
            <a:r>
              <a:rPr lang="en-US" dirty="0" smtClean="0"/>
              <a:t>4) deliberate maneuvering to avoid preclusive effect of the judgment</a:t>
            </a:r>
            <a:br>
              <a:rPr lang="en-US" dirty="0" smtClean="0"/>
            </a:br>
            <a:r>
              <a:rPr lang="en-US" dirty="0" smtClean="0"/>
              <a:t>5) adequate representation in prior litigation</a:t>
            </a:r>
            <a:br>
              <a:rPr lang="en-US" dirty="0" smtClean="0"/>
            </a:br>
            <a:r>
              <a:rPr lang="en-US" dirty="0" smtClean="0"/>
              <a:t>6) public rather than private law issue</a:t>
            </a:r>
            <a:br>
              <a:rPr lang="en-US" dirty="0" smtClean="0"/>
            </a:br>
            <a:endParaRPr lang="en-US" dirty="0"/>
          </a:p>
        </p:txBody>
      </p:sp>
    </p:spTree>
    <p:extLst>
      <p:ext uri="{BB962C8B-B14F-4D97-AF65-F5344CB8AC3E}">
        <p14:creationId xmlns:p14="http://schemas.microsoft.com/office/powerpoint/2010/main" val="1994952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49" y="365125"/>
            <a:ext cx="10624751" cy="6146886"/>
          </a:xfrm>
        </p:spPr>
        <p:txBody>
          <a:bodyPr/>
          <a:lstStyle/>
          <a:p>
            <a:r>
              <a:rPr lang="en-US" dirty="0"/>
              <a:t>a</a:t>
            </a:r>
            <a:r>
              <a:rPr lang="en-US" dirty="0" smtClean="0"/>
              <a:t>lso </a:t>
            </a:r>
            <a:br>
              <a:rPr lang="en-US" dirty="0" smtClean="0"/>
            </a:br>
            <a:r>
              <a:rPr lang="en-US" dirty="0"/>
              <a:t/>
            </a:r>
            <a:br>
              <a:rPr lang="en-US" dirty="0"/>
            </a:br>
            <a:r>
              <a:rPr lang="en-US" altLang="en-US" dirty="0"/>
              <a:t>claim preclusion bars </a:t>
            </a:r>
            <a:r>
              <a:rPr lang="en-US" altLang="en-US" dirty="0" smtClean="0"/>
              <a:t>D </a:t>
            </a:r>
            <a:r>
              <a:rPr lang="en-US" altLang="en-US" dirty="0"/>
              <a:t>from subsequently bringing suit </a:t>
            </a:r>
            <a:r>
              <a:rPr lang="en-US" altLang="en-US" dirty="0" smtClean="0"/>
              <a:t>to undo the judgment on the basis of defenses that D brought or </a:t>
            </a:r>
            <a:r>
              <a:rPr lang="en-US" altLang="en-US" i="1" dirty="0" smtClean="0"/>
              <a:t>should </a:t>
            </a:r>
            <a:r>
              <a:rPr lang="en-US" altLang="en-US" i="1" dirty="0"/>
              <a:t>have brought </a:t>
            </a:r>
            <a:r>
              <a:rPr lang="en-US" altLang="en-US" dirty="0"/>
              <a:t>in the earlier </a:t>
            </a:r>
            <a:r>
              <a:rPr lang="en-US" altLang="en-US" dirty="0" smtClean="0"/>
              <a:t>suit</a:t>
            </a:r>
            <a:endParaRPr lang="en-US" dirty="0"/>
          </a:p>
        </p:txBody>
      </p:sp>
    </p:spTree>
    <p:extLst>
      <p:ext uri="{BB962C8B-B14F-4D97-AF65-F5344CB8AC3E}">
        <p14:creationId xmlns:p14="http://schemas.microsoft.com/office/powerpoint/2010/main" val="9754238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571" y="365125"/>
            <a:ext cx="11046229" cy="5910984"/>
          </a:xfrm>
        </p:spPr>
        <p:txBody>
          <a:bodyPr>
            <a:normAutofit fontScale="90000"/>
          </a:bodyPr>
          <a:lstStyle/>
          <a:p>
            <a:r>
              <a:rPr lang="en-US" dirty="0"/>
              <a:t>w</a:t>
            </a:r>
            <a:r>
              <a:rPr lang="en-US" dirty="0" smtClean="0"/>
              <a:t>ater from river flowing from D’s property down to P’s is flooding P’s property</a:t>
            </a:r>
            <a:br>
              <a:rPr lang="en-US" dirty="0" smtClean="0"/>
            </a:br>
            <a:r>
              <a:rPr lang="en-US" dirty="0"/>
              <a:t/>
            </a:r>
            <a:br>
              <a:rPr lang="en-US" dirty="0"/>
            </a:br>
            <a:r>
              <a:rPr lang="en-US" dirty="0" smtClean="0"/>
              <a:t>P sues D to get D to build a dam</a:t>
            </a:r>
            <a:br>
              <a:rPr lang="en-US" dirty="0" smtClean="0"/>
            </a:br>
            <a:r>
              <a:rPr lang="en-US" dirty="0"/>
              <a:t/>
            </a:r>
            <a:br>
              <a:rPr lang="en-US" dirty="0"/>
            </a:br>
            <a:r>
              <a:rPr lang="en-US" dirty="0" smtClean="0"/>
              <a:t>P wins</a:t>
            </a:r>
            <a:br>
              <a:rPr lang="en-US" dirty="0" smtClean="0"/>
            </a:br>
            <a:r>
              <a:rPr lang="en-US" dirty="0"/>
              <a:t/>
            </a:r>
            <a:br>
              <a:rPr lang="en-US" dirty="0"/>
            </a:br>
            <a:r>
              <a:rPr lang="en-US" dirty="0" smtClean="0"/>
              <a:t>X, who knew about the suit but did not intervene, sues D to get D to take down the dam because water backing up from the dam is going on X’s property</a:t>
            </a:r>
            <a:endParaRPr lang="en-US" dirty="0"/>
          </a:p>
        </p:txBody>
      </p:sp>
    </p:spTree>
    <p:extLst>
      <p:ext uri="{BB962C8B-B14F-4D97-AF65-F5344CB8AC3E}">
        <p14:creationId xmlns:p14="http://schemas.microsoft.com/office/powerpoint/2010/main" val="12059047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6109816"/>
          </a:xfrm>
        </p:spPr>
        <p:txBody>
          <a:bodyPr/>
          <a:lstStyle/>
          <a:p>
            <a:r>
              <a:rPr lang="en-US" dirty="0"/>
              <a:t>e</a:t>
            </a:r>
            <a:r>
              <a:rPr lang="en-US" dirty="0" smtClean="0"/>
              <a:t>xceptions to claim preclusion</a:t>
            </a:r>
            <a:endParaRPr lang="en-US" dirty="0"/>
          </a:p>
        </p:txBody>
      </p:sp>
    </p:spTree>
    <p:extLst>
      <p:ext uri="{BB962C8B-B14F-4D97-AF65-F5344CB8AC3E}">
        <p14:creationId xmlns:p14="http://schemas.microsoft.com/office/powerpoint/2010/main" val="41319763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843" y="365125"/>
            <a:ext cx="10908957" cy="6332237"/>
          </a:xfrm>
        </p:spPr>
        <p:txBody>
          <a:bodyPr>
            <a:noAutofit/>
          </a:bodyPr>
          <a:lstStyle/>
          <a:p>
            <a:r>
              <a:rPr lang="en-US" sz="3200" dirty="0"/>
              <a:t>§ 26 Exceptions to the General Rule Concerning Splitting</a:t>
            </a:r>
            <a:br>
              <a:rPr lang="en-US" sz="3200" dirty="0"/>
            </a:br>
            <a:r>
              <a:rPr lang="en-US" sz="3200" dirty="0" smtClean="0"/>
              <a:t>(</a:t>
            </a:r>
            <a:r>
              <a:rPr lang="en-US" sz="3200" dirty="0"/>
              <a:t>1) When any of the following circumstances exists, the general rule of § 24 does not apply to extinguish the claim, and part or all of the claim subsists as a possible basis for a second action by the plaintiff against the defendant:</a:t>
            </a:r>
            <a:br>
              <a:rPr lang="en-US" sz="3200" dirty="0"/>
            </a:br>
            <a:endParaRPr lang="en-US" sz="3200" dirty="0"/>
          </a:p>
        </p:txBody>
      </p:sp>
    </p:spTree>
    <p:extLst>
      <p:ext uri="{BB962C8B-B14F-4D97-AF65-F5344CB8AC3E}">
        <p14:creationId xmlns:p14="http://schemas.microsoft.com/office/powerpoint/2010/main" val="20021225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557" y="365125"/>
            <a:ext cx="10884243" cy="6159243"/>
          </a:xfrm>
        </p:spPr>
        <p:txBody>
          <a:bodyPr>
            <a:normAutofit/>
          </a:bodyPr>
          <a:lstStyle/>
          <a:p>
            <a:r>
              <a:rPr lang="en-US" dirty="0"/>
              <a:t>(a) The parties have agreed in terms or in effect that the plaintiff may split his claim, or the defendant has acquiesced </a:t>
            </a:r>
            <a:r>
              <a:rPr lang="en-US" dirty="0" smtClean="0"/>
              <a:t>therein</a:t>
            </a:r>
            <a:endParaRPr lang="en-US" dirty="0"/>
          </a:p>
        </p:txBody>
      </p:sp>
    </p:spTree>
    <p:extLst>
      <p:ext uri="{BB962C8B-B14F-4D97-AF65-F5344CB8AC3E}">
        <p14:creationId xmlns:p14="http://schemas.microsoft.com/office/powerpoint/2010/main" val="24367129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486" y="365125"/>
            <a:ext cx="10921314" cy="6270453"/>
          </a:xfrm>
        </p:spPr>
        <p:txBody>
          <a:bodyPr>
            <a:normAutofit/>
          </a:bodyPr>
          <a:lstStyle/>
          <a:p>
            <a:r>
              <a:rPr lang="en-US" dirty="0"/>
              <a:t>(b) The court in the first action has expressly reserved the plaintiff's right to maintain the second </a:t>
            </a:r>
            <a:r>
              <a:rPr lang="en-US" dirty="0" smtClean="0"/>
              <a:t>action</a:t>
            </a:r>
            <a:endParaRPr lang="en-US" dirty="0"/>
          </a:p>
        </p:txBody>
      </p:sp>
    </p:spTree>
    <p:extLst>
      <p:ext uri="{BB962C8B-B14F-4D97-AF65-F5344CB8AC3E}">
        <p14:creationId xmlns:p14="http://schemas.microsoft.com/office/powerpoint/2010/main" val="14179291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703" y="365125"/>
            <a:ext cx="10983097" cy="6245740"/>
          </a:xfrm>
        </p:spPr>
        <p:txBody>
          <a:bodyPr>
            <a:normAutofit fontScale="90000"/>
          </a:bodyPr>
          <a:lstStyle/>
          <a:p>
            <a:r>
              <a:rPr lang="en-US" dirty="0" smtClean="0"/>
              <a:t>(c</a:t>
            </a:r>
            <a:r>
              <a:rPr lang="en-US" dirty="0"/>
              <a:t>) The plaintiff was unable to rely on a certain theory of the case or to seek a certain remedy or form of relief in the first action because of the limitations on the subject matter jurisdiction of the courts or restrictions on their authority to entertain multiple theories or demands for multiple remedies or forms of relief in a single action, and the plaintiff desires in the second action to rely on that theory or to seek that remedy or form of </a:t>
            </a:r>
            <a:r>
              <a:rPr lang="en-US" dirty="0" smtClean="0"/>
              <a:t>relief</a:t>
            </a:r>
            <a:r>
              <a:rPr lang="en-US" b="1" dirty="0"/>
              <a:t/>
            </a:r>
            <a:br>
              <a:rPr lang="en-US" b="1" dirty="0"/>
            </a:br>
            <a:endParaRPr lang="en-US" dirty="0"/>
          </a:p>
        </p:txBody>
      </p:sp>
    </p:spTree>
    <p:extLst>
      <p:ext uri="{BB962C8B-B14F-4D97-AF65-F5344CB8AC3E}">
        <p14:creationId xmlns:p14="http://schemas.microsoft.com/office/powerpoint/2010/main" val="33932384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059" y="365125"/>
            <a:ext cx="10970741" cy="6282810"/>
          </a:xfrm>
        </p:spPr>
        <p:txBody>
          <a:bodyPr/>
          <a:lstStyle/>
          <a:p>
            <a:r>
              <a:rPr lang="en-US" dirty="0" smtClean="0"/>
              <a:t>P brings a state antitrust action against D in state court</a:t>
            </a:r>
            <a:br>
              <a:rPr lang="en-US" dirty="0" smtClean="0"/>
            </a:br>
            <a:r>
              <a:rPr lang="en-US" dirty="0"/>
              <a:t/>
            </a:r>
            <a:br>
              <a:rPr lang="en-US" dirty="0"/>
            </a:br>
            <a:r>
              <a:rPr lang="en-US" dirty="0"/>
              <a:t>j</a:t>
            </a:r>
            <a:r>
              <a:rPr lang="en-US" dirty="0" smtClean="0"/>
              <a:t>udgment for P</a:t>
            </a:r>
            <a:br>
              <a:rPr lang="en-US" dirty="0" smtClean="0"/>
            </a:br>
            <a:r>
              <a:rPr lang="en-US" dirty="0" smtClean="0"/>
              <a:t/>
            </a:r>
            <a:br>
              <a:rPr lang="en-US" dirty="0" smtClean="0"/>
            </a:br>
            <a:r>
              <a:rPr lang="en-US" dirty="0" err="1" smtClean="0"/>
              <a:t>P</a:t>
            </a:r>
            <a:r>
              <a:rPr lang="en-US" dirty="0" smtClean="0"/>
              <a:t> then brings a federal antitrust action concerning the same transaction in federal court – precluded?</a:t>
            </a:r>
            <a:endParaRPr lang="en-US" dirty="0"/>
          </a:p>
        </p:txBody>
      </p:sp>
    </p:spTree>
    <p:extLst>
      <p:ext uri="{BB962C8B-B14F-4D97-AF65-F5344CB8AC3E}">
        <p14:creationId xmlns:p14="http://schemas.microsoft.com/office/powerpoint/2010/main" val="30980733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563" y="365125"/>
            <a:ext cx="11895438" cy="6134529"/>
          </a:xfrm>
        </p:spPr>
        <p:txBody>
          <a:bodyPr>
            <a:noAutofit/>
          </a:bodyPr>
          <a:lstStyle/>
          <a:p>
            <a:r>
              <a:rPr lang="en-US" sz="3600" dirty="0" smtClean="0"/>
              <a:t>P brings a quasi in rem action against D for $2000 in unpaid lawyer’s fees in Or state court </a:t>
            </a:r>
            <a:br>
              <a:rPr lang="en-US" sz="3600" dirty="0" smtClean="0"/>
            </a:br>
            <a:r>
              <a:rPr lang="en-US" sz="3600" dirty="0"/>
              <a:t/>
            </a:r>
            <a:br>
              <a:rPr lang="en-US" sz="3600" dirty="0"/>
            </a:br>
            <a:r>
              <a:rPr lang="en-US" sz="3600" dirty="0" smtClean="0"/>
              <a:t>the value of the property is $1000</a:t>
            </a:r>
            <a:br>
              <a:rPr lang="en-US" sz="3600" dirty="0" smtClean="0"/>
            </a:br>
            <a:r>
              <a:rPr lang="en-US" sz="3600" dirty="0"/>
              <a:t/>
            </a:r>
            <a:br>
              <a:rPr lang="en-US" sz="3600" dirty="0"/>
            </a:br>
            <a:r>
              <a:rPr lang="en-US" sz="3600" dirty="0" smtClean="0"/>
              <a:t>Or allows limited appearances and D makes such an appearance</a:t>
            </a:r>
            <a:br>
              <a:rPr lang="en-US" sz="3600" dirty="0" smtClean="0"/>
            </a:br>
            <a:r>
              <a:rPr lang="en-US" sz="3600" dirty="0"/>
              <a:t/>
            </a:r>
            <a:br>
              <a:rPr lang="en-US" sz="3600" dirty="0"/>
            </a:br>
            <a:r>
              <a:rPr lang="en-US" sz="3600" dirty="0" smtClean="0"/>
              <a:t>judgment for P for $1000</a:t>
            </a:r>
            <a:br>
              <a:rPr lang="en-US" sz="3600" dirty="0" smtClean="0"/>
            </a:br>
            <a:r>
              <a:rPr lang="en-US" sz="3600" dirty="0"/>
              <a:t/>
            </a:r>
            <a:br>
              <a:rPr lang="en-US" sz="3600" dirty="0"/>
            </a:br>
            <a:r>
              <a:rPr lang="en-US" sz="3600" dirty="0" smtClean="0"/>
              <a:t>P then brings an in </a:t>
            </a:r>
            <a:r>
              <a:rPr lang="en-US" sz="3600" dirty="0" err="1" smtClean="0"/>
              <a:t>personam</a:t>
            </a:r>
            <a:r>
              <a:rPr lang="en-US" sz="3600" dirty="0" smtClean="0"/>
              <a:t> action against D in D’s domicile (Ca) for the remaining $1000</a:t>
            </a:r>
            <a:br>
              <a:rPr lang="en-US" sz="3600" dirty="0" smtClean="0"/>
            </a:br>
            <a:r>
              <a:rPr lang="en-US" sz="3600" dirty="0"/>
              <a:t/>
            </a:r>
            <a:br>
              <a:rPr lang="en-US" sz="3600" dirty="0"/>
            </a:br>
            <a:r>
              <a:rPr lang="en-US" sz="3600" dirty="0" smtClean="0"/>
              <a:t>precluded?</a:t>
            </a:r>
            <a:endParaRPr lang="en-US" sz="3600" dirty="0"/>
          </a:p>
        </p:txBody>
      </p:sp>
    </p:spTree>
    <p:extLst>
      <p:ext uri="{BB962C8B-B14F-4D97-AF65-F5344CB8AC3E}">
        <p14:creationId xmlns:p14="http://schemas.microsoft.com/office/powerpoint/2010/main" val="18259634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365125"/>
            <a:ext cx="10785389" cy="6307524"/>
          </a:xfrm>
        </p:spPr>
        <p:txBody>
          <a:bodyPr>
            <a:normAutofit/>
          </a:bodyPr>
          <a:lstStyle/>
          <a:p>
            <a:r>
              <a:rPr lang="en-US" dirty="0"/>
              <a:t>(d) The judgment in the first action was plainly inconsistent with the fair and equitable implementation of a statutory or constitutional scheme, or it is the sense of the scheme that the plaintiff should be permitted to split his </a:t>
            </a:r>
            <a:r>
              <a:rPr lang="en-US" dirty="0" smtClean="0"/>
              <a:t>claim</a:t>
            </a:r>
            <a:r>
              <a:rPr lang="en-US" b="1" dirty="0"/>
              <a:t/>
            </a:r>
            <a:br>
              <a:rPr lang="en-US" b="1" dirty="0"/>
            </a:br>
            <a:endParaRPr lang="en-US" dirty="0"/>
          </a:p>
        </p:txBody>
      </p:sp>
    </p:spTree>
    <p:extLst>
      <p:ext uri="{BB962C8B-B14F-4D97-AF65-F5344CB8AC3E}">
        <p14:creationId xmlns:p14="http://schemas.microsoft.com/office/powerpoint/2010/main" val="330889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486" y="365125"/>
            <a:ext cx="10921314" cy="6282810"/>
          </a:xfrm>
        </p:spPr>
        <p:txBody>
          <a:bodyPr>
            <a:normAutofit/>
          </a:bodyPr>
          <a:lstStyle/>
          <a:p>
            <a:r>
              <a:rPr lang="en-US" dirty="0" smtClean="0"/>
              <a:t>African-Americans as a class sue city for racially segregating school</a:t>
            </a:r>
            <a:br>
              <a:rPr lang="en-US" dirty="0" smtClean="0"/>
            </a:br>
            <a:r>
              <a:rPr lang="en-US" dirty="0"/>
              <a:t/>
            </a:r>
            <a:br>
              <a:rPr lang="en-US" dirty="0"/>
            </a:br>
            <a:r>
              <a:rPr lang="en-US" dirty="0" smtClean="0"/>
              <a:t>this is pre-</a:t>
            </a:r>
            <a:r>
              <a:rPr lang="en-US" i="1" dirty="0" smtClean="0"/>
              <a:t>Brown</a:t>
            </a:r>
            <a:r>
              <a:rPr lang="en-US" dirty="0" smtClean="0"/>
              <a:t> and the plaintiffs lose</a:t>
            </a:r>
            <a:br>
              <a:rPr lang="en-US" dirty="0" smtClean="0"/>
            </a:br>
            <a:r>
              <a:rPr lang="en-US" dirty="0"/>
              <a:t/>
            </a:r>
            <a:br>
              <a:rPr lang="en-US" dirty="0"/>
            </a:br>
            <a:r>
              <a:rPr lang="en-US" i="1" dirty="0" smtClean="0"/>
              <a:t>Brown</a:t>
            </a:r>
            <a:r>
              <a:rPr lang="en-US" dirty="0" smtClean="0"/>
              <a:t> is decided</a:t>
            </a:r>
            <a:br>
              <a:rPr lang="en-US" dirty="0" smtClean="0"/>
            </a:br>
            <a:r>
              <a:rPr lang="en-US" dirty="0"/>
              <a:t/>
            </a:r>
            <a:br>
              <a:rPr lang="en-US" dirty="0"/>
            </a:br>
            <a:r>
              <a:rPr lang="en-US" dirty="0" smtClean="0"/>
              <a:t>Ps are not claim precluded to sue again</a:t>
            </a:r>
            <a:endParaRPr lang="en-US" dirty="0"/>
          </a:p>
        </p:txBody>
      </p:sp>
    </p:spTree>
    <p:extLst>
      <p:ext uri="{BB962C8B-B14F-4D97-AF65-F5344CB8AC3E}">
        <p14:creationId xmlns:p14="http://schemas.microsoft.com/office/powerpoint/2010/main" val="3584811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581891" y="274638"/>
            <a:ext cx="9628909" cy="6126162"/>
          </a:xfrm>
        </p:spPr>
        <p:txBody>
          <a:bodyPr/>
          <a:lstStyle/>
          <a:p>
            <a:r>
              <a:rPr lang="en-US" altLang="en-US" dirty="0" smtClean="0"/>
              <a:t>issue preclusion</a:t>
            </a:r>
            <a:br>
              <a:rPr lang="en-US" altLang="en-US" dirty="0" smtClean="0"/>
            </a:br>
            <a:r>
              <a:rPr lang="en-US" altLang="en-US" dirty="0" smtClean="0"/>
              <a:t/>
            </a:r>
            <a:br>
              <a:rPr lang="en-US" altLang="en-US" dirty="0" smtClean="0"/>
            </a:br>
            <a:r>
              <a:rPr lang="en-US" altLang="en-US" dirty="0" smtClean="0"/>
              <a:t>if a party fully and fairly litigated an issue in an earlier case he can (with certain exceptions) be barred from </a:t>
            </a:r>
            <a:r>
              <a:rPr lang="en-US" altLang="en-US" dirty="0" err="1" smtClean="0"/>
              <a:t>relitigating</a:t>
            </a:r>
            <a:r>
              <a:rPr lang="en-US" altLang="en-US" dirty="0" smtClean="0"/>
              <a:t> the same issue in subsequent proceedings</a:t>
            </a:r>
          </a:p>
        </p:txBody>
      </p:sp>
    </p:spTree>
    <p:extLst>
      <p:ext uri="{BB962C8B-B14F-4D97-AF65-F5344CB8AC3E}">
        <p14:creationId xmlns:p14="http://schemas.microsoft.com/office/powerpoint/2010/main" val="15572794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296562" y="247135"/>
            <a:ext cx="11689492" cy="6264875"/>
          </a:xfrm>
        </p:spPr>
        <p:txBody>
          <a:bodyPr>
            <a:normAutofit fontScale="90000"/>
          </a:bodyPr>
          <a:lstStyle/>
          <a:p>
            <a:r>
              <a:rPr lang="en-US" altLang="en-US" sz="3000" dirty="0"/>
              <a:t>- P sues D (a municipality) for employment discrimination on the basis of sex under Title VII of the Civil Rights Act of </a:t>
            </a:r>
            <a:r>
              <a:rPr lang="en-US" altLang="en-US" sz="3000" dirty="0" smtClean="0"/>
              <a:t>1964</a:t>
            </a:r>
            <a:br>
              <a:rPr lang="en-US" altLang="en-US" sz="3000" dirty="0" smtClean="0"/>
            </a:br>
            <a:r>
              <a:rPr lang="en-US" altLang="en-US" sz="3000" dirty="0" smtClean="0"/>
              <a:t/>
            </a:r>
            <a:br>
              <a:rPr lang="en-US" altLang="en-US" sz="3000" dirty="0" smtClean="0"/>
            </a:br>
            <a:r>
              <a:rPr lang="en-US" altLang="en-US" sz="3000" dirty="0" smtClean="0"/>
              <a:t>- judgment for P with injunctive relief, but no compensatory damages, since it was held they are not available under Title VII </a:t>
            </a:r>
            <a:br>
              <a:rPr lang="en-US" altLang="en-US" sz="3000" dirty="0" smtClean="0"/>
            </a:br>
            <a:r>
              <a:rPr lang="en-US" altLang="en-US" sz="3000" dirty="0" smtClean="0"/>
              <a:t/>
            </a:r>
            <a:br>
              <a:rPr lang="en-US" altLang="en-US" sz="3000" dirty="0" smtClean="0"/>
            </a:br>
            <a:r>
              <a:rPr lang="en-US" altLang="en-US" sz="3000" dirty="0" smtClean="0"/>
              <a:t>- P does not join an action for damages under 42 </a:t>
            </a:r>
            <a:r>
              <a:rPr lang="en-US" altLang="en-US" sz="3000" dirty="0"/>
              <a:t>USC </a:t>
            </a:r>
            <a:r>
              <a:rPr lang="en-US" altLang="en-US" sz="3000" dirty="0" smtClean="0"/>
              <a:t>1983 because the Supreme Court has held such actions are not available against municipalities</a:t>
            </a:r>
            <a:br>
              <a:rPr lang="en-US" altLang="en-US" sz="3000" dirty="0" smtClean="0"/>
            </a:br>
            <a:r>
              <a:rPr lang="en-US" altLang="en-US" sz="3000" dirty="0" smtClean="0"/>
              <a:t/>
            </a:r>
            <a:br>
              <a:rPr lang="en-US" altLang="en-US" sz="3000" dirty="0" smtClean="0"/>
            </a:br>
            <a:r>
              <a:rPr lang="en-US" altLang="en-US" sz="3000" dirty="0" smtClean="0"/>
              <a:t>- </a:t>
            </a:r>
            <a:r>
              <a:rPr lang="en-US" altLang="en-US" sz="3000" dirty="0"/>
              <a:t>s</a:t>
            </a:r>
            <a:r>
              <a:rPr lang="en-US" altLang="en-US" sz="3000" dirty="0" smtClean="0"/>
              <a:t>ubsequently </a:t>
            </a:r>
            <a:r>
              <a:rPr lang="en-US" altLang="en-US" sz="3000" dirty="0"/>
              <a:t>the </a:t>
            </a:r>
            <a:r>
              <a:rPr lang="en-US" altLang="en-US" sz="3000" dirty="0" smtClean="0"/>
              <a:t>Supreme </a:t>
            </a:r>
            <a:r>
              <a:rPr lang="en-US" altLang="en-US" sz="3000" dirty="0"/>
              <a:t>Court decides that compensatory damages are available against municipalities under 42 USC </a:t>
            </a:r>
            <a:r>
              <a:rPr lang="en-US" altLang="en-US" sz="3000" dirty="0" smtClean="0"/>
              <a:t>1983</a:t>
            </a:r>
            <a:br>
              <a:rPr lang="en-US" altLang="en-US" sz="3000" dirty="0" smtClean="0"/>
            </a:br>
            <a:r>
              <a:rPr lang="en-US" altLang="en-US" sz="3000" dirty="0"/>
              <a:t/>
            </a:r>
            <a:br>
              <a:rPr lang="en-US" altLang="en-US" sz="3000" dirty="0"/>
            </a:br>
            <a:r>
              <a:rPr lang="en-US" altLang="en-US" sz="3000" dirty="0"/>
              <a:t>- P sues D under 1983 for compensatory damages for the past employment discrimination. </a:t>
            </a:r>
            <a:r>
              <a:rPr lang="en-US" altLang="en-US" sz="3000" dirty="0" smtClean="0"/>
              <a:t/>
            </a:r>
            <a:br>
              <a:rPr lang="en-US" altLang="en-US" sz="3000" dirty="0" smtClean="0"/>
            </a:br>
            <a:r>
              <a:rPr lang="en-US" altLang="en-US" sz="3000" dirty="0"/>
              <a:t/>
            </a:r>
            <a:br>
              <a:rPr lang="en-US" altLang="en-US" sz="3000" dirty="0"/>
            </a:br>
            <a:r>
              <a:rPr lang="en-US" altLang="en-US" sz="3000" dirty="0"/>
              <a:t>- </a:t>
            </a:r>
            <a:r>
              <a:rPr lang="en-US" altLang="en-US" sz="3000" dirty="0" smtClean="0"/>
              <a:t>claim </a:t>
            </a:r>
            <a:r>
              <a:rPr lang="en-US" altLang="en-US" sz="3000" dirty="0"/>
              <a:t>precluded?</a:t>
            </a:r>
          </a:p>
        </p:txBody>
      </p:sp>
    </p:spTree>
    <p:extLst>
      <p:ext uri="{BB962C8B-B14F-4D97-AF65-F5344CB8AC3E}">
        <p14:creationId xmlns:p14="http://schemas.microsoft.com/office/powerpoint/2010/main" val="5759463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270" y="365125"/>
            <a:ext cx="10859530" cy="6245740"/>
          </a:xfrm>
        </p:spPr>
        <p:txBody>
          <a:bodyPr>
            <a:normAutofit/>
          </a:bodyPr>
          <a:lstStyle/>
          <a:p>
            <a:r>
              <a:rPr lang="en-US" dirty="0"/>
              <a:t>(e) For reasons of substantive policy in a case involving a continuing or recurrent wrong, the plaintiff is given an option to sue once for the total harm, both past and prospective, or to sue from time to time for the damages incurred to the date of suit, and chooses the latter </a:t>
            </a:r>
            <a:r>
              <a:rPr lang="en-US" dirty="0" smtClean="0"/>
              <a:t>course</a:t>
            </a:r>
            <a:endParaRPr lang="en-US" dirty="0"/>
          </a:p>
        </p:txBody>
      </p:sp>
    </p:spTree>
    <p:extLst>
      <p:ext uri="{BB962C8B-B14F-4D97-AF65-F5344CB8AC3E}">
        <p14:creationId xmlns:p14="http://schemas.microsoft.com/office/powerpoint/2010/main" val="12550367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5" y="365125"/>
            <a:ext cx="10723605" cy="6134529"/>
          </a:xfrm>
        </p:spPr>
        <p:txBody>
          <a:bodyPr>
            <a:normAutofit/>
          </a:bodyPr>
          <a:lstStyle/>
          <a:p>
            <a:r>
              <a:rPr lang="en-US" dirty="0"/>
              <a:t>t</a:t>
            </a:r>
            <a:r>
              <a:rPr lang="en-US" dirty="0" smtClean="0"/>
              <a:t>emporary vs. permanent nuisance</a:t>
            </a:r>
            <a:r>
              <a:rPr lang="en-US" dirty="0"/>
              <a:t/>
            </a:r>
            <a:br>
              <a:rPr lang="en-US" dirty="0"/>
            </a:br>
            <a:endParaRPr lang="en-US" dirty="0"/>
          </a:p>
        </p:txBody>
      </p:sp>
    </p:spTree>
    <p:extLst>
      <p:ext uri="{BB962C8B-B14F-4D97-AF65-F5344CB8AC3E}">
        <p14:creationId xmlns:p14="http://schemas.microsoft.com/office/powerpoint/2010/main" val="13446226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580768" y="432486"/>
            <a:ext cx="10948086" cy="6190736"/>
          </a:xfrm>
        </p:spPr>
        <p:txBody>
          <a:bodyPr>
            <a:normAutofit fontScale="90000"/>
          </a:bodyPr>
          <a:lstStyle/>
          <a:p>
            <a:pPr algn="l" eaLnBrk="1" hangingPunct="1"/>
            <a:r>
              <a:rPr lang="en-US" altLang="en-US" dirty="0" smtClean="0"/>
              <a:t>P sues D for mild asbestosis caused by asbestos exposure</a:t>
            </a:r>
            <a:br>
              <a:rPr lang="en-US" altLang="en-US" dirty="0" smtClean="0"/>
            </a:br>
            <a:r>
              <a:rPr lang="en-US" altLang="en-US" dirty="0"/>
              <a:t/>
            </a:r>
            <a:br>
              <a:rPr lang="en-US" altLang="en-US" dirty="0"/>
            </a:br>
            <a:r>
              <a:rPr lang="en-US" altLang="en-US" dirty="0" smtClean="0"/>
              <a:t>P receives damages</a:t>
            </a:r>
            <a:br>
              <a:rPr lang="en-US" altLang="en-US" dirty="0" smtClean="0"/>
            </a:br>
            <a:r>
              <a:rPr lang="en-US" altLang="en-US" dirty="0"/>
              <a:t/>
            </a:r>
            <a:br>
              <a:rPr lang="en-US" altLang="en-US" dirty="0"/>
            </a:br>
            <a:r>
              <a:rPr lang="en-US" altLang="en-US" dirty="0" smtClean="0"/>
              <a:t>years later, he develops deadly mesothelioma, a cancer caused by asbestos</a:t>
            </a:r>
            <a:br>
              <a:rPr lang="en-US" altLang="en-US" dirty="0" smtClean="0"/>
            </a:br>
            <a:r>
              <a:rPr lang="en-US" altLang="en-US" dirty="0"/>
              <a:t/>
            </a:r>
            <a:br>
              <a:rPr lang="en-US" altLang="en-US" dirty="0"/>
            </a:br>
            <a:r>
              <a:rPr lang="en-US" altLang="en-US" dirty="0" smtClean="0"/>
              <a:t>P sues D for this harm</a:t>
            </a:r>
            <a:br>
              <a:rPr lang="en-US" altLang="en-US" dirty="0" smtClean="0"/>
            </a:br>
            <a:r>
              <a:rPr lang="en-US" altLang="en-US" dirty="0"/>
              <a:t/>
            </a:r>
            <a:br>
              <a:rPr lang="en-US" altLang="en-US" dirty="0"/>
            </a:br>
            <a:r>
              <a:rPr lang="en-US" altLang="en-US" dirty="0" smtClean="0"/>
              <a:t>claim precluded?</a:t>
            </a:r>
            <a:br>
              <a:rPr lang="en-US" altLang="en-US" dirty="0" smtClean="0"/>
            </a:br>
            <a:endParaRPr lang="en-US" altLang="en-US" dirty="0" smtClean="0"/>
          </a:p>
        </p:txBody>
      </p:sp>
    </p:spTree>
    <p:extLst>
      <p:ext uri="{BB962C8B-B14F-4D97-AF65-F5344CB8AC3E}">
        <p14:creationId xmlns:p14="http://schemas.microsoft.com/office/powerpoint/2010/main" val="25309528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270" y="365125"/>
            <a:ext cx="10859530" cy="6134529"/>
          </a:xfrm>
        </p:spPr>
        <p:txBody>
          <a:bodyPr>
            <a:normAutofit/>
          </a:bodyPr>
          <a:lstStyle/>
          <a:p>
            <a:r>
              <a:rPr lang="en-US" dirty="0"/>
              <a:t>(f) It is clearly and convincingly shown that the policies favoring preclusion of a second action are overcome for an extraordinary reason, such as the apparent invalidity of a continuing restraint or condition having a vital relation to personal liberty or the failure of the prior litigation to yield a coherent disposition of the controversy</a:t>
            </a:r>
            <a:r>
              <a:rPr lang="en-US" dirty="0" smtClean="0"/>
              <a:t>.</a:t>
            </a:r>
            <a:endParaRPr lang="en-US" dirty="0"/>
          </a:p>
        </p:txBody>
      </p:sp>
    </p:spTree>
    <p:extLst>
      <p:ext uri="{BB962C8B-B14F-4D97-AF65-F5344CB8AC3E}">
        <p14:creationId xmlns:p14="http://schemas.microsoft.com/office/powerpoint/2010/main" val="38631605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952750" y="1063626"/>
            <a:ext cx="6229350" cy="4937125"/>
          </a:xfrm>
        </p:spPr>
        <p:txBody>
          <a:bodyPr/>
          <a:lstStyle/>
          <a:p>
            <a:pPr eaLnBrk="1" hangingPunct="1"/>
            <a:r>
              <a:rPr lang="en-US" altLang="en-US" smtClean="0"/>
              <a:t>issue preclusion</a:t>
            </a:r>
          </a:p>
        </p:txBody>
      </p:sp>
    </p:spTree>
    <p:extLst>
      <p:ext uri="{BB962C8B-B14F-4D97-AF65-F5344CB8AC3E}">
        <p14:creationId xmlns:p14="http://schemas.microsoft.com/office/powerpoint/2010/main" val="30399014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95415" y="1063626"/>
            <a:ext cx="11479427" cy="4651375"/>
          </a:xfrm>
        </p:spPr>
        <p:txBody>
          <a:bodyPr>
            <a:normAutofit fontScale="90000"/>
          </a:bodyPr>
          <a:lstStyle/>
          <a:p>
            <a:pPr algn="l" eaLnBrk="1" hangingPunct="1"/>
            <a:r>
              <a:rPr lang="en-CA" altLang="en-US" dirty="0" smtClean="0"/>
              <a:t>If in an earlier case an issue was </a:t>
            </a:r>
            <a:br>
              <a:rPr lang="en-CA" altLang="en-US" dirty="0" smtClean="0"/>
            </a:br>
            <a:r>
              <a:rPr lang="en-CA" altLang="en-US" dirty="0" smtClean="0"/>
              <a:t/>
            </a:r>
            <a:br>
              <a:rPr lang="en-CA" altLang="en-US" dirty="0" smtClean="0"/>
            </a:br>
            <a:r>
              <a:rPr lang="en-CA" altLang="en-US" dirty="0" smtClean="0"/>
              <a:t>- actually litigated and decided</a:t>
            </a:r>
            <a:br>
              <a:rPr lang="en-CA" altLang="en-US" dirty="0" smtClean="0"/>
            </a:br>
            <a:r>
              <a:rPr lang="en-US" altLang="en-US" dirty="0" smtClean="0"/>
              <a:t/>
            </a:r>
            <a:br>
              <a:rPr lang="en-US" altLang="en-US" dirty="0" smtClean="0"/>
            </a:br>
            <a:r>
              <a:rPr lang="en-US" altLang="en-US" dirty="0" smtClean="0"/>
              <a:t>- </a:t>
            </a:r>
            <a:r>
              <a:rPr lang="en-CA" altLang="en-US" dirty="0" smtClean="0"/>
              <a:t>litigated fairly and fully</a:t>
            </a:r>
            <a:br>
              <a:rPr lang="en-CA" altLang="en-US" dirty="0" smtClean="0"/>
            </a:br>
            <a:r>
              <a:rPr lang="en-US" altLang="en-US" dirty="0" smtClean="0"/>
              <a:t/>
            </a:r>
            <a:br>
              <a:rPr lang="en-US" altLang="en-US" dirty="0" smtClean="0"/>
            </a:br>
            <a:r>
              <a:rPr lang="en-US" altLang="en-US" dirty="0" smtClean="0"/>
              <a:t>- </a:t>
            </a:r>
            <a:r>
              <a:rPr lang="en-CA" altLang="en-US" dirty="0" smtClean="0"/>
              <a:t>and essential to the decision</a:t>
            </a:r>
            <a:br>
              <a:rPr lang="en-CA" altLang="en-US" dirty="0" smtClean="0"/>
            </a:br>
            <a:r>
              <a:rPr lang="en-US" altLang="en-US" dirty="0" smtClean="0"/>
              <a:t/>
            </a:r>
            <a:br>
              <a:rPr lang="en-US" altLang="en-US" dirty="0" smtClean="0"/>
            </a:br>
            <a:r>
              <a:rPr lang="en-CA" altLang="en-US" dirty="0" smtClean="0"/>
              <a:t>then the earlier determination of the issue precludes </a:t>
            </a:r>
            <a:r>
              <a:rPr lang="en-CA" altLang="en-US" dirty="0" err="1" smtClean="0"/>
              <a:t>relitigation</a:t>
            </a:r>
            <a:r>
              <a:rPr lang="en-CA" altLang="en-US" dirty="0" smtClean="0"/>
              <a:t> of the same issue by someone who was a party (or in </a:t>
            </a:r>
            <a:r>
              <a:rPr lang="en-CA" altLang="en-US" dirty="0" err="1" smtClean="0"/>
              <a:t>privity</a:t>
            </a:r>
            <a:r>
              <a:rPr lang="en-CA" altLang="en-US" dirty="0" smtClean="0"/>
              <a:t> with a party) in the earlier litigation</a:t>
            </a: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285222987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233383"/>
          </a:xfrm>
        </p:spPr>
        <p:txBody>
          <a:bodyPr/>
          <a:lstStyle/>
          <a:p>
            <a:r>
              <a:rPr lang="en-US" dirty="0" err="1" smtClean="0"/>
              <a:t>Felger</a:t>
            </a:r>
            <a:r>
              <a:rPr lang="en-US" dirty="0" smtClean="0"/>
              <a:t> v. Nichols (MD 1977)</a:t>
            </a:r>
            <a:endParaRPr lang="en-US" dirty="0"/>
          </a:p>
        </p:txBody>
      </p:sp>
    </p:spTree>
    <p:extLst>
      <p:ext uri="{BB962C8B-B14F-4D97-AF65-F5344CB8AC3E}">
        <p14:creationId xmlns:p14="http://schemas.microsoft.com/office/powerpoint/2010/main" val="67803495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54" y="365125"/>
            <a:ext cx="10797746" cy="5936821"/>
          </a:xfrm>
        </p:spPr>
        <p:txBody>
          <a:bodyPr/>
          <a:lstStyle/>
          <a:p>
            <a:r>
              <a:rPr lang="en-US" dirty="0"/>
              <a:t>w</a:t>
            </a:r>
            <a:r>
              <a:rPr lang="en-US" dirty="0" smtClean="0"/>
              <a:t>hy not claim preclusion?</a:t>
            </a:r>
            <a:endParaRPr lang="en-US" dirty="0"/>
          </a:p>
        </p:txBody>
      </p:sp>
    </p:spTree>
    <p:extLst>
      <p:ext uri="{BB962C8B-B14F-4D97-AF65-F5344CB8AC3E}">
        <p14:creationId xmlns:p14="http://schemas.microsoft.com/office/powerpoint/2010/main" val="44937888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54" y="365125"/>
            <a:ext cx="10797746" cy="6072745"/>
          </a:xfrm>
        </p:spPr>
        <p:txBody>
          <a:bodyPr/>
          <a:lstStyle/>
          <a:p>
            <a:r>
              <a:rPr lang="en-US" dirty="0"/>
              <a:t>w</a:t>
            </a:r>
            <a:r>
              <a:rPr lang="en-US" dirty="0" smtClean="0"/>
              <a:t>hy not compulsory counterclaim rule?</a:t>
            </a:r>
            <a:endParaRPr lang="en-US" dirty="0"/>
          </a:p>
        </p:txBody>
      </p:sp>
    </p:spTree>
    <p:extLst>
      <p:ext uri="{BB962C8B-B14F-4D97-AF65-F5344CB8AC3E}">
        <p14:creationId xmlns:p14="http://schemas.microsoft.com/office/powerpoint/2010/main" val="991497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057400" y="274638"/>
            <a:ext cx="8153400" cy="6049962"/>
          </a:xfrm>
        </p:spPr>
        <p:txBody>
          <a:bodyPr/>
          <a:lstStyle/>
          <a:p>
            <a:r>
              <a:rPr lang="en-US" altLang="en-US" smtClean="0"/>
              <a:t>requirements for claim preclusion</a:t>
            </a:r>
          </a:p>
        </p:txBody>
      </p:sp>
    </p:spTree>
    <p:extLst>
      <p:ext uri="{BB962C8B-B14F-4D97-AF65-F5344CB8AC3E}">
        <p14:creationId xmlns:p14="http://schemas.microsoft.com/office/powerpoint/2010/main" val="181232528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5986248"/>
          </a:xfrm>
        </p:spPr>
        <p:txBody>
          <a:bodyPr/>
          <a:lstStyle/>
          <a:p>
            <a:r>
              <a:rPr lang="en-US" dirty="0"/>
              <a:t>s</a:t>
            </a:r>
            <a:r>
              <a:rPr lang="en-US" dirty="0" smtClean="0"/>
              <a:t>ame issue?</a:t>
            </a:r>
            <a:endParaRPr lang="en-US" dirty="0"/>
          </a:p>
        </p:txBody>
      </p:sp>
    </p:spTree>
    <p:extLst>
      <p:ext uri="{BB962C8B-B14F-4D97-AF65-F5344CB8AC3E}">
        <p14:creationId xmlns:p14="http://schemas.microsoft.com/office/powerpoint/2010/main" val="116341314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54" y="365125"/>
            <a:ext cx="10797746" cy="6048032"/>
          </a:xfrm>
        </p:spPr>
        <p:txBody>
          <a:bodyPr/>
          <a:lstStyle/>
          <a:p>
            <a:r>
              <a:rPr lang="en-US" dirty="0"/>
              <a:t>a</a:t>
            </a:r>
            <a:r>
              <a:rPr lang="en-US" dirty="0" smtClean="0"/>
              <a:t>ctually litigated and decided?</a:t>
            </a:r>
            <a:endParaRPr lang="en-US" dirty="0"/>
          </a:p>
        </p:txBody>
      </p:sp>
    </p:spTree>
    <p:extLst>
      <p:ext uri="{BB962C8B-B14F-4D97-AF65-F5344CB8AC3E}">
        <p14:creationId xmlns:p14="http://schemas.microsoft.com/office/powerpoint/2010/main" val="194698526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97709" y="228600"/>
            <a:ext cx="11994292" cy="6400800"/>
          </a:xfrm>
        </p:spPr>
        <p:txBody>
          <a:bodyPr/>
          <a:lstStyle/>
          <a:p>
            <a:pPr algn="l" eaLnBrk="1" hangingPunct="1"/>
            <a:r>
              <a:rPr lang="en-US" altLang="en-US" sz="4000" dirty="0"/>
              <a:t>- P sues D for negligence</a:t>
            </a:r>
            <a:br>
              <a:rPr lang="en-US" altLang="en-US" sz="4000" dirty="0"/>
            </a:br>
            <a:r>
              <a:rPr lang="en-US" altLang="en-US" sz="4000" dirty="0"/>
              <a:t>- D admits negligence but introduces the affirmative defense of contributory negligence in his answer</a:t>
            </a:r>
            <a:br>
              <a:rPr lang="en-US" altLang="en-US" sz="4000" dirty="0"/>
            </a:br>
            <a:r>
              <a:rPr lang="en-US" altLang="en-US" sz="4000" dirty="0"/>
              <a:t>- </a:t>
            </a:r>
            <a:r>
              <a:rPr lang="en-US" altLang="en-US" sz="4000" dirty="0" smtClean="0"/>
              <a:t>at </a:t>
            </a:r>
            <a:r>
              <a:rPr lang="en-US" altLang="en-US" sz="4000" dirty="0"/>
              <a:t>trial, no evidence for or against contributory negligence is offered by either side and the jury finds for P</a:t>
            </a:r>
            <a:br>
              <a:rPr lang="en-US" altLang="en-US" sz="4000" dirty="0"/>
            </a:br>
            <a:r>
              <a:rPr lang="en-US" altLang="en-US" sz="4000" dirty="0"/>
              <a:t>- D subsequently sues P for his damages in </a:t>
            </a:r>
            <a:r>
              <a:rPr lang="en-US" altLang="en-US" sz="4000" dirty="0" smtClean="0"/>
              <a:t>accident</a:t>
            </a:r>
            <a:r>
              <a:rPr lang="en-US" altLang="en-US" sz="4000" dirty="0"/>
              <a:t/>
            </a:r>
            <a:br>
              <a:rPr lang="en-US" altLang="en-US" sz="4000" dirty="0"/>
            </a:br>
            <a:r>
              <a:rPr lang="en-US" altLang="en-US" sz="4000" dirty="0"/>
              <a:t>- </a:t>
            </a:r>
            <a:r>
              <a:rPr lang="en-US" altLang="en-US" sz="4000" dirty="0" smtClean="0"/>
              <a:t>can D </a:t>
            </a:r>
            <a:r>
              <a:rPr lang="en-US" altLang="en-US" sz="4000" dirty="0"/>
              <a:t>be issue precluded from </a:t>
            </a:r>
            <a:r>
              <a:rPr lang="en-US" altLang="en-US" sz="4000" dirty="0" err="1"/>
              <a:t>relitigating</a:t>
            </a:r>
            <a:r>
              <a:rPr lang="en-US" altLang="en-US" sz="4000" dirty="0"/>
              <a:t> P’s negligence</a:t>
            </a:r>
            <a:r>
              <a:rPr lang="en-US" altLang="en-US" sz="4000" dirty="0" smtClean="0"/>
              <a:t>?</a:t>
            </a:r>
            <a:br>
              <a:rPr lang="en-US" altLang="en-US" sz="4000" dirty="0" smtClean="0"/>
            </a:br>
            <a:r>
              <a:rPr lang="en-US" altLang="en-US" sz="4000" dirty="0" smtClean="0"/>
              <a:t>- can D be issue precluded from </a:t>
            </a:r>
            <a:r>
              <a:rPr lang="en-US" altLang="en-US" sz="4000" dirty="0" err="1" smtClean="0"/>
              <a:t>relitigating</a:t>
            </a:r>
            <a:r>
              <a:rPr lang="en-US" altLang="en-US" sz="4000" dirty="0" smtClean="0"/>
              <a:t> D’s negligence?</a:t>
            </a:r>
            <a:endParaRPr lang="en-US" altLang="en-US" sz="4000" dirty="0"/>
          </a:p>
        </p:txBody>
      </p:sp>
    </p:spTree>
    <p:extLst>
      <p:ext uri="{BB962C8B-B14F-4D97-AF65-F5344CB8AC3E}">
        <p14:creationId xmlns:p14="http://schemas.microsoft.com/office/powerpoint/2010/main" val="225028510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828800" y="1063626"/>
            <a:ext cx="8382000" cy="4765675"/>
          </a:xfrm>
        </p:spPr>
        <p:txBody>
          <a:bodyPr/>
          <a:lstStyle/>
          <a:p>
            <a:pPr eaLnBrk="1" hangingPunct="1"/>
            <a:r>
              <a:rPr lang="en-US" altLang="en-US" smtClean="0"/>
              <a:t>default judgment?</a:t>
            </a:r>
            <a:br>
              <a:rPr lang="en-US" altLang="en-US" smtClean="0"/>
            </a:br>
            <a:r>
              <a:rPr lang="en-US" altLang="en-US" smtClean="0"/>
              <a:t/>
            </a:r>
            <a:br>
              <a:rPr lang="en-US" altLang="en-US" smtClean="0"/>
            </a:br>
            <a:r>
              <a:rPr lang="en-US" altLang="en-US" smtClean="0"/>
              <a:t>summary judgment?</a:t>
            </a:r>
            <a:br>
              <a:rPr lang="en-US" altLang="en-US" smtClean="0"/>
            </a:br>
            <a:r>
              <a:rPr lang="en-US" altLang="en-US" smtClean="0"/>
              <a:t/>
            </a:r>
            <a:br>
              <a:rPr lang="en-US" altLang="en-US" smtClean="0"/>
            </a:br>
            <a:r>
              <a:rPr lang="en-US" altLang="en-US" smtClean="0"/>
              <a:t>consent judgment?</a:t>
            </a:r>
          </a:p>
        </p:txBody>
      </p:sp>
    </p:spTree>
    <p:extLst>
      <p:ext uri="{BB962C8B-B14F-4D97-AF65-F5344CB8AC3E}">
        <p14:creationId xmlns:p14="http://schemas.microsoft.com/office/powerpoint/2010/main" val="187169654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17838" y="274638"/>
            <a:ext cx="9592962" cy="6430962"/>
          </a:xfrm>
        </p:spPr>
        <p:txBody>
          <a:bodyPr/>
          <a:lstStyle/>
          <a:p>
            <a:pPr algn="l"/>
            <a:r>
              <a:rPr lang="en-US" altLang="en-US" sz="4000" dirty="0"/>
              <a:t>P sues D for $100,000 in negligence in state court in Cal.</a:t>
            </a:r>
            <a:br>
              <a:rPr lang="en-US" altLang="en-US" sz="4000" dirty="0"/>
            </a:br>
            <a:r>
              <a:rPr lang="en-US" altLang="en-US" sz="4000" dirty="0" smtClean="0"/>
              <a:t>the </a:t>
            </a:r>
            <a:r>
              <a:rPr lang="en-US" altLang="en-US" sz="4000" dirty="0"/>
              <a:t>source of PJ is $50,000 of assets D has in Cal.</a:t>
            </a:r>
            <a:br>
              <a:rPr lang="en-US" altLang="en-US" sz="4000" dirty="0"/>
            </a:br>
            <a:r>
              <a:rPr lang="en-US" altLang="en-US" sz="4000" dirty="0"/>
              <a:t>D makes a limited appearance and loses (he is found negligent).</a:t>
            </a:r>
            <a:br>
              <a:rPr lang="en-US" altLang="en-US" sz="4000" dirty="0"/>
            </a:br>
            <a:r>
              <a:rPr lang="en-US" altLang="en-US" sz="4000" dirty="0"/>
              <a:t>P then sues D for the remaining $50,000 in state court in NY, where there is in </a:t>
            </a:r>
            <a:r>
              <a:rPr lang="en-US" altLang="en-US" sz="4000" dirty="0" err="1"/>
              <a:t>personam</a:t>
            </a:r>
            <a:r>
              <a:rPr lang="en-US" altLang="en-US" sz="4000" dirty="0"/>
              <a:t> PJ </a:t>
            </a:r>
            <a:r>
              <a:rPr lang="en-US" altLang="en-US" sz="4000"/>
              <a:t>over </a:t>
            </a:r>
            <a:r>
              <a:rPr lang="en-US" altLang="en-US" sz="4000" smtClean="0"/>
              <a:t>D</a:t>
            </a:r>
            <a:r>
              <a:rPr lang="en-US" altLang="en-US" sz="4000"/>
              <a:t/>
            </a:r>
            <a:br>
              <a:rPr lang="en-US" altLang="en-US" sz="4000"/>
            </a:br>
            <a:r>
              <a:rPr lang="en-US" altLang="en-US" sz="4000" smtClean="0"/>
              <a:t>is </a:t>
            </a:r>
            <a:r>
              <a:rPr lang="en-US" altLang="en-US" sz="4000" dirty="0"/>
              <a:t>D issue precluded from </a:t>
            </a:r>
            <a:r>
              <a:rPr lang="en-US" altLang="en-US" sz="4000" dirty="0" err="1"/>
              <a:t>relitigating</a:t>
            </a:r>
            <a:r>
              <a:rPr lang="en-US" altLang="en-US" sz="4000" dirty="0"/>
              <a:t> his negligence?</a:t>
            </a:r>
          </a:p>
        </p:txBody>
      </p:sp>
    </p:spTree>
    <p:extLst>
      <p:ext uri="{BB962C8B-B14F-4D97-AF65-F5344CB8AC3E}">
        <p14:creationId xmlns:p14="http://schemas.microsoft.com/office/powerpoint/2010/main" val="9986607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6183956"/>
          </a:xfrm>
        </p:spPr>
        <p:txBody>
          <a:bodyPr/>
          <a:lstStyle/>
          <a:p>
            <a:r>
              <a:rPr lang="en-US" dirty="0"/>
              <a:t>s</a:t>
            </a:r>
            <a:r>
              <a:rPr lang="en-US" dirty="0" smtClean="0"/>
              <a:t>ame issue</a:t>
            </a:r>
            <a:endParaRPr lang="en-US" dirty="0"/>
          </a:p>
        </p:txBody>
      </p:sp>
    </p:spTree>
    <p:extLst>
      <p:ext uri="{BB962C8B-B14F-4D97-AF65-F5344CB8AC3E}">
        <p14:creationId xmlns:p14="http://schemas.microsoft.com/office/powerpoint/2010/main" val="73553417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919" y="160638"/>
            <a:ext cx="11627708" cy="6907427"/>
          </a:xfrm>
        </p:spPr>
        <p:txBody>
          <a:bodyPr>
            <a:normAutofit/>
          </a:bodyPr>
          <a:lstStyle/>
          <a:p>
            <a:r>
              <a:rPr lang="en-US" altLang="en-US" sz="3600" dirty="0"/>
              <a:t>- P sues D for breach of a contract to buy 10 shares of the C Corp. every month for 2 years</a:t>
            </a:r>
            <a:br>
              <a:rPr lang="en-US" altLang="en-US" sz="3600" dirty="0"/>
            </a:br>
            <a:r>
              <a:rPr lang="en-US" altLang="en-US" sz="3600" dirty="0"/>
              <a:t>- D introduces the defense of fraud, on the ground that at the time they entered into the contract P lied to D about the C Corp.’s oil assets</a:t>
            </a:r>
            <a:br>
              <a:rPr lang="en-US" altLang="en-US" sz="3600" dirty="0"/>
            </a:br>
            <a:r>
              <a:rPr lang="en-US" altLang="en-US" sz="3600" dirty="0"/>
              <a:t>- D loses on that issue; judgment for P</a:t>
            </a:r>
            <a:br>
              <a:rPr lang="en-US" altLang="en-US" sz="3600" dirty="0"/>
            </a:br>
            <a:r>
              <a:rPr lang="en-US" altLang="en-US" sz="3600" dirty="0" smtClean="0"/>
              <a:t>- subsequently </a:t>
            </a:r>
            <a:r>
              <a:rPr lang="en-US" altLang="en-US" sz="3600" dirty="0"/>
              <a:t>D breaches the contract again</a:t>
            </a:r>
            <a:br>
              <a:rPr lang="en-US" altLang="en-US" sz="3600" dirty="0"/>
            </a:br>
            <a:r>
              <a:rPr lang="en-US" altLang="en-US" sz="3600" dirty="0"/>
              <a:t>- P sues D and D introduces two defenses: </a:t>
            </a:r>
            <a:br>
              <a:rPr lang="en-US" altLang="en-US" sz="3600" dirty="0"/>
            </a:br>
            <a:r>
              <a:rPr lang="en-US" altLang="en-US" sz="3600" dirty="0"/>
              <a:t>statute of frauds (the contract was not in writing) </a:t>
            </a:r>
            <a:br>
              <a:rPr lang="en-US" altLang="en-US" sz="3600" dirty="0"/>
            </a:br>
            <a:r>
              <a:rPr lang="en-US" altLang="en-US" sz="3600" dirty="0"/>
              <a:t>fraud (at the time that they entered into the contract, P lied to D about the C Corp.’s coal assets)</a:t>
            </a:r>
            <a:br>
              <a:rPr lang="en-US" altLang="en-US" sz="3600" dirty="0"/>
            </a:br>
            <a:r>
              <a:rPr lang="en-US" altLang="en-US" sz="3600" dirty="0"/>
              <a:t>- </a:t>
            </a:r>
            <a:r>
              <a:rPr lang="en-US" altLang="en-US" sz="3600" dirty="0" smtClean="0"/>
              <a:t>is </a:t>
            </a:r>
            <a:r>
              <a:rPr lang="en-US" altLang="en-US" sz="3600" dirty="0"/>
              <a:t>D issue precluded</a:t>
            </a:r>
            <a:r>
              <a:rPr lang="en-US" altLang="en-US" sz="3600" dirty="0" smtClean="0"/>
              <a:t>?</a:t>
            </a:r>
            <a:endParaRPr lang="en-US" sz="3600" dirty="0"/>
          </a:p>
        </p:txBody>
      </p:sp>
    </p:spTree>
    <p:extLst>
      <p:ext uri="{BB962C8B-B14F-4D97-AF65-F5344CB8AC3E}">
        <p14:creationId xmlns:p14="http://schemas.microsoft.com/office/powerpoint/2010/main" val="246474629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5"/>
            <a:ext cx="10896600" cy="6208670"/>
          </a:xfrm>
        </p:spPr>
        <p:txBody>
          <a:bodyPr/>
          <a:lstStyle/>
          <a:p>
            <a:r>
              <a:rPr lang="en-US" dirty="0" err="1" smtClean="0"/>
              <a:t>Panniel</a:t>
            </a:r>
            <a:r>
              <a:rPr lang="en-US" dirty="0" smtClean="0"/>
              <a:t> v. Diaz (N.J. Super. Ct. Law Div. 2004)</a:t>
            </a:r>
            <a:endParaRPr lang="en-US" dirty="0"/>
          </a:p>
        </p:txBody>
      </p:sp>
    </p:spTree>
    <p:extLst>
      <p:ext uri="{BB962C8B-B14F-4D97-AF65-F5344CB8AC3E}">
        <p14:creationId xmlns:p14="http://schemas.microsoft.com/office/powerpoint/2010/main" val="213298164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843" y="365125"/>
            <a:ext cx="10908957" cy="6035675"/>
          </a:xfrm>
        </p:spPr>
        <p:txBody>
          <a:bodyPr/>
          <a:lstStyle/>
          <a:p>
            <a:r>
              <a:rPr lang="en-US" dirty="0"/>
              <a:t>s</a:t>
            </a:r>
            <a:r>
              <a:rPr lang="en-US" dirty="0" smtClean="0"/>
              <a:t>ame issue?</a:t>
            </a:r>
            <a:endParaRPr lang="en-US" dirty="0"/>
          </a:p>
        </p:txBody>
      </p:sp>
    </p:spTree>
    <p:extLst>
      <p:ext uri="{BB962C8B-B14F-4D97-AF65-F5344CB8AC3E}">
        <p14:creationId xmlns:p14="http://schemas.microsoft.com/office/powerpoint/2010/main" val="353445709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557" y="365125"/>
            <a:ext cx="10884243" cy="6146886"/>
          </a:xfrm>
        </p:spPr>
        <p:txBody>
          <a:bodyPr/>
          <a:lstStyle/>
          <a:p>
            <a:r>
              <a:rPr lang="en-US" dirty="0"/>
              <a:t>a</a:t>
            </a:r>
            <a:r>
              <a:rPr lang="en-US" dirty="0" smtClean="0"/>
              <a:t>ctually litigated?</a:t>
            </a:r>
            <a:endParaRPr lang="en-US" dirty="0"/>
          </a:p>
        </p:txBody>
      </p:sp>
    </p:spTree>
    <p:extLst>
      <p:ext uri="{BB962C8B-B14F-4D97-AF65-F5344CB8AC3E}">
        <p14:creationId xmlns:p14="http://schemas.microsoft.com/office/powerpoint/2010/main" val="3497784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2895600" y="1063626"/>
            <a:ext cx="6286500" cy="4594225"/>
          </a:xfrm>
        </p:spPr>
        <p:txBody>
          <a:bodyPr/>
          <a:lstStyle/>
          <a:p>
            <a:pPr eaLnBrk="1" hangingPunct="1"/>
            <a:r>
              <a:rPr lang="en-US" altLang="en-US" smtClean="0"/>
              <a:t>there must be: </a:t>
            </a:r>
            <a:br>
              <a:rPr lang="en-US" altLang="en-US" smtClean="0"/>
            </a:br>
            <a:r>
              <a:rPr lang="en-US" altLang="en-US" smtClean="0"/>
              <a:t/>
            </a:r>
            <a:br>
              <a:rPr lang="en-US" altLang="en-US" smtClean="0"/>
            </a:br>
            <a:r>
              <a:rPr lang="en-US" altLang="en-US" smtClean="0"/>
              <a:t>a final judgment</a:t>
            </a:r>
          </a:p>
        </p:txBody>
      </p:sp>
    </p:spTree>
    <p:extLst>
      <p:ext uri="{BB962C8B-B14F-4D97-AF65-F5344CB8AC3E}">
        <p14:creationId xmlns:p14="http://schemas.microsoft.com/office/powerpoint/2010/main" val="199048278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365125"/>
            <a:ext cx="10785389" cy="6221026"/>
          </a:xfrm>
        </p:spPr>
        <p:txBody>
          <a:bodyPr/>
          <a:lstStyle/>
          <a:p>
            <a:r>
              <a:rPr lang="en-US" dirty="0"/>
              <a:t>f</a:t>
            </a:r>
            <a:r>
              <a:rPr lang="en-US" dirty="0" smtClean="0"/>
              <a:t>inal judgment on the merits?</a:t>
            </a:r>
            <a:endParaRPr lang="en-US" dirty="0"/>
          </a:p>
        </p:txBody>
      </p:sp>
    </p:spTree>
    <p:extLst>
      <p:ext uri="{BB962C8B-B14F-4D97-AF65-F5344CB8AC3E}">
        <p14:creationId xmlns:p14="http://schemas.microsoft.com/office/powerpoint/2010/main" val="25060896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914" y="365125"/>
            <a:ext cx="10871886" cy="6282810"/>
          </a:xfrm>
        </p:spPr>
        <p:txBody>
          <a:bodyPr/>
          <a:lstStyle/>
          <a:p>
            <a:r>
              <a:rPr lang="en-US" dirty="0"/>
              <a:t>e</a:t>
            </a:r>
            <a:r>
              <a:rPr lang="en-US" dirty="0" smtClean="0"/>
              <a:t>ssential to the prior judgment?</a:t>
            </a:r>
            <a:endParaRPr lang="en-US" dirty="0"/>
          </a:p>
        </p:txBody>
      </p:sp>
    </p:spTree>
    <p:extLst>
      <p:ext uri="{BB962C8B-B14F-4D97-AF65-F5344CB8AC3E}">
        <p14:creationId xmlns:p14="http://schemas.microsoft.com/office/powerpoint/2010/main" val="91047114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54" y="365125"/>
            <a:ext cx="10797746" cy="6183956"/>
          </a:xfrm>
        </p:spPr>
        <p:txBody>
          <a:bodyPr/>
          <a:lstStyle/>
          <a:p>
            <a:r>
              <a:rPr lang="en-US" dirty="0"/>
              <a:t>a</a:t>
            </a:r>
            <a:r>
              <a:rPr lang="en-US" dirty="0" smtClean="0"/>
              <a:t>sserted against someone who was a party to or in </a:t>
            </a:r>
            <a:r>
              <a:rPr lang="en-US" dirty="0" err="1" smtClean="0"/>
              <a:t>privity</a:t>
            </a:r>
            <a:r>
              <a:rPr lang="en-US" dirty="0" smtClean="0"/>
              <a:t> with a party to </a:t>
            </a:r>
            <a:r>
              <a:rPr lang="en-US" smtClean="0"/>
              <a:t>the earlier proceeding</a:t>
            </a:r>
            <a:endParaRPr lang="en-US" dirty="0"/>
          </a:p>
        </p:txBody>
      </p:sp>
    </p:spTree>
    <p:extLst>
      <p:ext uri="{BB962C8B-B14F-4D97-AF65-F5344CB8AC3E}">
        <p14:creationId xmlns:p14="http://schemas.microsoft.com/office/powerpoint/2010/main" val="325769005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914" y="365125"/>
            <a:ext cx="10871886" cy="6270453"/>
          </a:xfrm>
        </p:spPr>
        <p:txBody>
          <a:bodyPr/>
          <a:lstStyle/>
          <a:p>
            <a:r>
              <a:rPr lang="en-US" dirty="0"/>
              <a:t>A brings an action against C for damages to A's property allegedly resulting from C's </a:t>
            </a:r>
            <a:r>
              <a:rPr lang="en-US" dirty="0" smtClean="0"/>
              <a:t>negligence</a:t>
            </a:r>
            <a:br>
              <a:rPr lang="en-US" dirty="0" smtClean="0"/>
            </a:br>
            <a:r>
              <a:rPr lang="en-US" dirty="0"/>
              <a:t/>
            </a:r>
            <a:br>
              <a:rPr lang="en-US" dirty="0"/>
            </a:br>
            <a:r>
              <a:rPr lang="en-US" dirty="0" smtClean="0"/>
              <a:t>B</a:t>
            </a:r>
            <a:r>
              <a:rPr lang="en-US" dirty="0"/>
              <a:t>, an insurance company that insured C against liability, assumes defense of the </a:t>
            </a:r>
            <a:r>
              <a:rPr lang="en-US" dirty="0" smtClean="0"/>
              <a:t>action</a:t>
            </a:r>
            <a:br>
              <a:rPr lang="en-US" dirty="0" smtClean="0"/>
            </a:br>
            <a:r>
              <a:rPr lang="en-US" dirty="0"/>
              <a:t/>
            </a:r>
            <a:br>
              <a:rPr lang="en-US" dirty="0"/>
            </a:br>
            <a:r>
              <a:rPr lang="en-US" dirty="0" smtClean="0"/>
              <a:t>A </a:t>
            </a:r>
            <a:r>
              <a:rPr lang="en-US" dirty="0"/>
              <a:t>judgment in favor of A is preclusive on B as to the issues determined in the </a:t>
            </a:r>
            <a:r>
              <a:rPr lang="en-US" dirty="0" smtClean="0"/>
              <a:t>action</a:t>
            </a:r>
            <a:endParaRPr lang="en-US" dirty="0"/>
          </a:p>
        </p:txBody>
      </p:sp>
    </p:spTree>
    <p:extLst>
      <p:ext uri="{BB962C8B-B14F-4D97-AF65-F5344CB8AC3E}">
        <p14:creationId xmlns:p14="http://schemas.microsoft.com/office/powerpoint/2010/main" val="230383543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5"/>
            <a:ext cx="10896600" cy="6233383"/>
          </a:xfrm>
        </p:spPr>
        <p:txBody>
          <a:bodyPr/>
          <a:lstStyle/>
          <a:p>
            <a:r>
              <a:rPr lang="en-US" dirty="0" err="1" smtClean="0"/>
              <a:t>Panniel</a:t>
            </a:r>
            <a:r>
              <a:rPr lang="en-US" dirty="0" smtClean="0"/>
              <a:t> sues Diaz for $8 million – beyond the insurance coverage by NJM…?</a:t>
            </a:r>
            <a:endParaRPr lang="en-US" dirty="0"/>
          </a:p>
        </p:txBody>
      </p:sp>
    </p:spTree>
    <p:extLst>
      <p:ext uri="{BB962C8B-B14F-4D97-AF65-F5344CB8AC3E}">
        <p14:creationId xmlns:p14="http://schemas.microsoft.com/office/powerpoint/2010/main" val="4289881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451" y="365125"/>
            <a:ext cx="10863349" cy="5985799"/>
          </a:xfrm>
        </p:spPr>
        <p:txBody>
          <a:bodyPr/>
          <a:lstStyle/>
          <a:p>
            <a:r>
              <a:rPr lang="en-US" dirty="0"/>
              <a:t>c</a:t>
            </a:r>
            <a:r>
              <a:rPr lang="en-US" dirty="0" smtClean="0"/>
              <a:t>laim splitting or prior action pending</a:t>
            </a:r>
            <a:endParaRPr lang="en-US" dirty="0"/>
          </a:p>
        </p:txBody>
      </p:sp>
    </p:spTree>
    <p:extLst>
      <p:ext uri="{BB962C8B-B14F-4D97-AF65-F5344CB8AC3E}">
        <p14:creationId xmlns:p14="http://schemas.microsoft.com/office/powerpoint/2010/main" val="411760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a:xfrm>
            <a:off x="3009900" y="1063626"/>
            <a:ext cx="6172200" cy="4651375"/>
          </a:xfrm>
        </p:spPr>
        <p:txBody>
          <a:bodyPr/>
          <a:lstStyle/>
          <a:p>
            <a:pPr eaLnBrk="1" hangingPunct="1"/>
            <a:r>
              <a:rPr lang="en-US" altLang="en-US" smtClean="0"/>
              <a:t>the judgment must be:</a:t>
            </a:r>
            <a:br>
              <a:rPr lang="en-US" altLang="en-US" smtClean="0"/>
            </a:br>
            <a:r>
              <a:rPr lang="en-US" altLang="en-US" smtClean="0"/>
              <a:t/>
            </a:r>
            <a:br>
              <a:rPr lang="en-US" altLang="en-US" smtClean="0"/>
            </a:br>
            <a:r>
              <a:rPr lang="en-US" altLang="en-US" smtClean="0"/>
              <a:t>valid</a:t>
            </a:r>
          </a:p>
        </p:txBody>
      </p:sp>
    </p:spTree>
    <p:extLst>
      <p:ext uri="{BB962C8B-B14F-4D97-AF65-F5344CB8AC3E}">
        <p14:creationId xmlns:p14="http://schemas.microsoft.com/office/powerpoint/2010/main" val="2985541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1815</TotalTime>
  <Words>948</Words>
  <Application>Microsoft Office PowerPoint</Application>
  <PresentationFormat>Widescreen</PresentationFormat>
  <Paragraphs>74</Paragraphs>
  <Slides>74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74</vt:i4>
      </vt:variant>
    </vt:vector>
  </HeadingPairs>
  <TitlesOfParts>
    <vt:vector size="78" baseType="lpstr">
      <vt:lpstr>Arial</vt:lpstr>
      <vt:lpstr>Calibri</vt:lpstr>
      <vt:lpstr>Calibri Light</vt:lpstr>
      <vt:lpstr>Office Theme</vt:lpstr>
      <vt:lpstr>Thurs., Nov. 16</vt:lpstr>
      <vt:lpstr>preclusion  claim preclusion issue preclusion</vt:lpstr>
      <vt:lpstr>claim preclusion  - when P sues D and it comes to a final valid judgment on the merits  claim preclusion bars P from subsequently bringing suit on actions that P did bring or should have brought in the earlier suit </vt:lpstr>
      <vt:lpstr>also   claim preclusion bars D from subsequently bringing suit to undo the judgment on the basis of defenses that D brought or should have brought in the earlier suit</vt:lpstr>
      <vt:lpstr>issue preclusion  if a party fully and fairly litigated an issue in an earlier case he can (with certain exceptions) be barred from relitigating the same issue in subsequent proceedings</vt:lpstr>
      <vt:lpstr>requirements for claim preclusion</vt:lpstr>
      <vt:lpstr>there must be:   a final judgment</vt:lpstr>
      <vt:lpstr>claim splitting or prior action pending</vt:lpstr>
      <vt:lpstr>the judgment must be:  valid</vt:lpstr>
      <vt:lpstr>the judgment must be:  on the merits</vt:lpstr>
      <vt:lpstr>scope of a claim</vt:lpstr>
      <vt:lpstr>RIVER PARK, INC. v. CITY OF HIGHLAND PARK  (Ill. 1998)</vt:lpstr>
      <vt:lpstr>interjurisdictional claim preclusion</vt:lpstr>
      <vt:lpstr>evidence test  v.  transactional test</vt:lpstr>
      <vt:lpstr>Rest. (2d) of Judgments § 24. Dimensions Of “Claim” For Purposes Of Merger Or Bar—General Rule Concerning “Splitting” (1) When a valid and final judgment rendered in an action extinguishes the plaintiff's claim pursuant to the rules of merger or bar the claim extinguished includes all rights of the plaintiff to remedies against the defendant with respect to all or any part of the transaction, or series of connected transactions, out of which the action arose. (2) What factual grouping constitutes a “transaction”, and what groupings constitute a “series”, are to be determined pragmatically, giving weight to such considerations as whether the facts are related in time, space, origin, or motivation, whether they form a convenient trial unit, and whether their treatment as a unit conforms to the parties' expectations or business understanding or usage. </vt:lpstr>
      <vt:lpstr>P sues D Railroad alleging that the conductor was negligent in starting the car while P was disembarking and that as a result P broke his arm  after judgment for P, P brings a new action against D alleging that after disembarking from the car he fell into a trench negligently left by D beside the road and broke his leg </vt:lpstr>
      <vt:lpstr>B owes A $500 on an obligation that matured on February 1  A visits B on June 1 and requests payment, whereupon B commits an unprovoked assault upon A  A sues B on the debt and recovers  may A maintain a second action against B based on the assault?</vt:lpstr>
      <vt:lpstr>D buys goods at P store on credit during January, February and March  in April P sues D for the debt incurred in  January  may P later sues for the debt incurred on February or March?</vt:lpstr>
      <vt:lpstr>“on the merits”</vt:lpstr>
      <vt:lpstr>§ 20. Judgment For Defendant—Exceptions To The General Rule Of Bar (1) A personal judgment for the defendant, although valid and final, does not bar another action by the plaintiff on the same claim: (a) When the judgment is one of dismissal for lack of jurisdiction, for improper venue, or for nonjoinder or misjoinder of parties; or (b) When the plaintiff agrees to or elects a nonsuit (or voluntary dismissal) without prejudice or the court directs that the plaintiff be nonsuited (or that the action be otherwise dismissed) without prejudice; or (c) When by statute or rule of court the judgment does not operate as a bar to another action on the same claim, or does not so operate unless the court specifies, and no such specification is made.</vt:lpstr>
      <vt:lpstr>SMJ? PJ? venue? failure to join a necessary party? failure to state a claim?</vt:lpstr>
      <vt:lpstr>- statute of limitations?</vt:lpstr>
      <vt:lpstr>P sues D for negligence under California law in Virginia state court 2.5 years after the cause of action arose – is the dismissal on the merits?  Va 2 yr procedural  Ca 3 yr substantive Va 3 yr procedural  Ca 2 yr substantive</vt:lpstr>
      <vt:lpstr>modern tendency to treat a dismissal on statute of limitations grounds (even a “procedural” one) as having preclusive effect</vt:lpstr>
      <vt:lpstr>P sues D for negligence in connection with a Va accident in Va state court 2.5 years after the cause of action arose  the action is dismissed under Va’s 2 yr procedural limitations period for negligence  before 3 yrs had passed since the accident, P then sues D for battery in Va state court, because immediately after the accident D hit P  the Va procedural statute of limitations for battery is 3 yrs  result?  assume instead that before 3 yrs had passed since the accident P sued D for negligence in connection with the Va accident in MD state court, which has a procedural statute of limitations of 3 yrs – result?</vt:lpstr>
      <vt:lpstr>(2) A valid and final personal judgment for the defendant, which rests on the prematurity of the action or on the plaintiff's failure to satisfy a precondition to suit, does not bar another action by the plaintiff instituted after the claim has matured, or the precondition has been satisfied, unless a second action is precluded by operation of the substantive law.</vt:lpstr>
      <vt:lpstr>is summary judgment on the merits?  a directed verdict?</vt:lpstr>
      <vt:lpstr>is a dismissal on Twiqbal grounds on the merits?</vt:lpstr>
      <vt:lpstr>non-party claim preclusion</vt:lpstr>
      <vt:lpstr>privity</vt:lpstr>
      <vt:lpstr>guardian/ward trustee/beneficiary executor/decedent </vt:lpstr>
      <vt:lpstr>- P as guardian of X sues D for negligence in an accident in which X and D were involved  - P loses (D not negligent)  - X, upon obtaining maturity, then sues D for negligence in connection with the same accident  - precluded?</vt:lpstr>
      <vt:lpstr>- P sues D to determine whether P has an easement to D’s property  - P wins  - D sells the property to X  - X finds P on his property and sues P in ejectment  - P defends on the ground of the easement  - is X issue precluded?</vt:lpstr>
      <vt:lpstr>successor in interest</vt:lpstr>
      <vt:lpstr>- P sues close corporation   - majority shareholder controls litigation  - corporation loses  - in litigation between P and majority shareholder concerning same transaction, can shareholder be precluded</vt:lpstr>
      <vt:lpstr>- P as guardian of X sues D for negligence in an accident in which P, X and D were involved  - X loses (D not negligent)  - P then sues D in individual capacity for negligence  - precluded?</vt:lpstr>
      <vt:lpstr>virtual representation</vt:lpstr>
      <vt:lpstr>TAYLOR v. STURGELL  (U.S. 2008)</vt:lpstr>
      <vt:lpstr>identity of interest and weigh factors  1) close relationship to party in prior litigation 2) participation in prior litigation 3) apparent acquiescence in preclusive effect of prior litigation 4) deliberate maneuvering to avoid preclusive effect of the judgment 5) adequate representation in prior litigation 6) public rather than private law issue </vt:lpstr>
      <vt:lpstr>water from river flowing from D’s property down to P’s is flooding P’s property  P sues D to get D to build a dam  P wins  X, who knew about the suit but did not intervene, sues D to get D to take down the dam because water backing up from the dam is going on X’s property</vt:lpstr>
      <vt:lpstr>exceptions to claim preclusion</vt:lpstr>
      <vt:lpstr>§ 26 Exceptions to the General Rule Concerning Splitting (1) When any of the following circumstances exists, the general rule of § 24 does not apply to extinguish the claim, and part or all of the claim subsists as a possible basis for a second action by the plaintiff against the defendant: </vt:lpstr>
      <vt:lpstr>(a) The parties have agreed in terms or in effect that the plaintiff may split his claim, or the defendant has acquiesced therein</vt:lpstr>
      <vt:lpstr>(b) The court in the first action has expressly reserved the plaintiff's right to maintain the second action</vt:lpstr>
      <vt:lpstr>(c) The plaintiff was unable to rely on a certain theory of the case or to seek a certain remedy or form of relief in the first action because of the limitations on the subject matter jurisdiction of the courts or restrictions on their authority to entertain multiple theories or demands for multiple remedies or forms of relief in a single action, and the plaintiff desires in the second action to rely on that theory or to seek that remedy or form of relief </vt:lpstr>
      <vt:lpstr>P brings a state antitrust action against D in state court  judgment for P  P then brings a federal antitrust action concerning the same transaction in federal court – precluded?</vt:lpstr>
      <vt:lpstr>P brings a quasi in rem action against D for $2000 in unpaid lawyer’s fees in Or state court   the value of the property is $1000  Or allows limited appearances and D makes such an appearance  judgment for P for $1000  P then brings an in personam action against D in D’s domicile (Ca) for the remaining $1000  precluded?</vt:lpstr>
      <vt:lpstr>(d) The judgment in the first action was plainly inconsistent with the fair and equitable implementation of a statutory or constitutional scheme, or it is the sense of the scheme that the plaintiff should be permitted to split his claim </vt:lpstr>
      <vt:lpstr>African-Americans as a class sue city for racially segregating school  this is pre-Brown and the plaintiffs lose  Brown is decided  Ps are not claim precluded to sue again</vt:lpstr>
      <vt:lpstr>- P sues D (a municipality) for employment discrimination on the basis of sex under Title VII of the Civil Rights Act of 1964  - judgment for P with injunctive relief, but no compensatory damages, since it was held they are not available under Title VII   - P does not join an action for damages under 42 USC 1983 because the Supreme Court has held such actions are not available against municipalities  - subsequently the Supreme Court decides that compensatory damages are available against municipalities under 42 USC 1983  - P sues D under 1983 for compensatory damages for the past employment discrimination.   - claim precluded?</vt:lpstr>
      <vt:lpstr>(e) For reasons of substantive policy in a case involving a continuing or recurrent wrong, the plaintiff is given an option to sue once for the total harm, both past and prospective, or to sue from time to time for the damages incurred to the date of suit, and chooses the latter course</vt:lpstr>
      <vt:lpstr>temporary vs. permanent nuisance </vt:lpstr>
      <vt:lpstr>P sues D for mild asbestosis caused by asbestos exposure  P receives damages  years later, he develops deadly mesothelioma, a cancer caused by asbestos  P sues D for this harm  claim precluded? </vt:lpstr>
      <vt:lpstr>(f) It is clearly and convincingly shown that the policies favoring preclusion of a second action are overcome for an extraordinary reason, such as the apparent invalidity of a continuing restraint or condition having a vital relation to personal liberty or the failure of the prior litigation to yield a coherent disposition of the controversy.</vt:lpstr>
      <vt:lpstr>issue preclusion</vt:lpstr>
      <vt:lpstr>If in an earlier case an issue was   - actually litigated and decided  - litigated fairly and fully  - and essential to the decision  then the earlier determination of the issue precludes relitigation of the same issue by someone who was a party (or in privity with a party) in the earlier litigation </vt:lpstr>
      <vt:lpstr>Felger v. Nichols (MD 1977)</vt:lpstr>
      <vt:lpstr>why not claim preclusion?</vt:lpstr>
      <vt:lpstr>why not compulsory counterclaim rule?</vt:lpstr>
      <vt:lpstr>same issue?</vt:lpstr>
      <vt:lpstr>actually litigated and decided?</vt:lpstr>
      <vt:lpstr>- P sues D for negligence - D admits negligence but introduces the affirmative defense of contributory negligence in his answer - at trial, no evidence for or against contributory negligence is offered by either side and the jury finds for P - D subsequently sues P for his damages in accident - can D be issue precluded from relitigating P’s negligence? - can D be issue precluded from relitigating D’s negligence?</vt:lpstr>
      <vt:lpstr>default judgment?  summary judgment?  consent judgment?</vt:lpstr>
      <vt:lpstr>P sues D for $100,000 in negligence in state court in Cal. the source of PJ is $50,000 of assets D has in Cal. D makes a limited appearance and loses (he is found negligent). P then sues D for the remaining $50,000 in state court in NY, where there is in personam PJ over D is D issue precluded from relitigating his negligence?</vt:lpstr>
      <vt:lpstr>same issue</vt:lpstr>
      <vt:lpstr>- P sues D for breach of a contract to buy 10 shares of the C Corp. every month for 2 years - D introduces the defense of fraud, on the ground that at the time they entered into the contract P lied to D about the C Corp.’s oil assets - D loses on that issue; judgment for P - subsequently D breaches the contract again - P sues D and D introduces two defenses:  statute of frauds (the contract was not in writing)  fraud (at the time that they entered into the contract, P lied to D about the C Corp.’s coal assets) - is D issue precluded?</vt:lpstr>
      <vt:lpstr>Panniel v. Diaz (N.J. Super. Ct. Law Div. 2004)</vt:lpstr>
      <vt:lpstr>same issue?</vt:lpstr>
      <vt:lpstr>actually litigated?</vt:lpstr>
      <vt:lpstr>final judgment on the merits?</vt:lpstr>
      <vt:lpstr>essential to the prior judgment?</vt:lpstr>
      <vt:lpstr>asserted against someone who was a party to or in privity with a party to the earlier proceeding</vt:lpstr>
      <vt:lpstr>A brings an action against C for damages to A's property allegedly resulting from C's negligence  B, an insurance company that insured C against liability, assumes defense of the action  A judgment in favor of A is preclusive on B as to the issues determined in the action</vt:lpstr>
      <vt:lpstr>Panniel sues Diaz for $8 million – beyond the insurance coverage by NJM…?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Nov. 3</dc:title>
  <dc:creator>Owner</dc:creator>
  <cp:lastModifiedBy>Green, Michael S</cp:lastModifiedBy>
  <cp:revision>410</cp:revision>
  <cp:lastPrinted>2017-11-16T17:16:57Z</cp:lastPrinted>
  <dcterms:created xsi:type="dcterms:W3CDTF">2016-11-03T13:09:03Z</dcterms:created>
  <dcterms:modified xsi:type="dcterms:W3CDTF">2017-11-16T18:45:57Z</dcterms:modified>
</cp:coreProperties>
</file>