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handoutMasterIdLst>
    <p:handoutMasterId r:id="rId82"/>
  </p:handoutMasterIdLst>
  <p:sldIdLst>
    <p:sldId id="257" r:id="rId2"/>
    <p:sldId id="677" r:id="rId3"/>
    <p:sldId id="753" r:id="rId4"/>
    <p:sldId id="795" r:id="rId5"/>
    <p:sldId id="799" r:id="rId6"/>
    <p:sldId id="800" r:id="rId7"/>
    <p:sldId id="801" r:id="rId8"/>
    <p:sldId id="802" r:id="rId9"/>
    <p:sldId id="783" r:id="rId10"/>
    <p:sldId id="804" r:id="rId11"/>
    <p:sldId id="805" r:id="rId12"/>
    <p:sldId id="785" r:id="rId13"/>
    <p:sldId id="786" r:id="rId14"/>
    <p:sldId id="787" r:id="rId15"/>
    <p:sldId id="872" r:id="rId16"/>
    <p:sldId id="788" r:id="rId17"/>
    <p:sldId id="789" r:id="rId18"/>
    <p:sldId id="808" r:id="rId19"/>
    <p:sldId id="873" r:id="rId20"/>
    <p:sldId id="809" r:id="rId21"/>
    <p:sldId id="811" r:id="rId22"/>
    <p:sldId id="812" r:id="rId23"/>
    <p:sldId id="813" r:id="rId24"/>
    <p:sldId id="814" r:id="rId25"/>
    <p:sldId id="815" r:id="rId26"/>
    <p:sldId id="816" r:id="rId27"/>
    <p:sldId id="817" r:id="rId28"/>
    <p:sldId id="818" r:id="rId29"/>
    <p:sldId id="819" r:id="rId30"/>
    <p:sldId id="820" r:id="rId31"/>
    <p:sldId id="821" r:id="rId32"/>
    <p:sldId id="822" r:id="rId33"/>
    <p:sldId id="823" r:id="rId34"/>
    <p:sldId id="824" r:id="rId35"/>
    <p:sldId id="825" r:id="rId36"/>
    <p:sldId id="874" r:id="rId37"/>
    <p:sldId id="875" r:id="rId38"/>
    <p:sldId id="878" r:id="rId39"/>
    <p:sldId id="826" r:id="rId40"/>
    <p:sldId id="827" r:id="rId41"/>
    <p:sldId id="828" r:id="rId42"/>
    <p:sldId id="829" r:id="rId43"/>
    <p:sldId id="830" r:id="rId44"/>
    <p:sldId id="831" r:id="rId45"/>
    <p:sldId id="895" r:id="rId46"/>
    <p:sldId id="896" r:id="rId47"/>
    <p:sldId id="832" r:id="rId48"/>
    <p:sldId id="833" r:id="rId49"/>
    <p:sldId id="834" r:id="rId50"/>
    <p:sldId id="876" r:id="rId51"/>
    <p:sldId id="898" r:id="rId52"/>
    <p:sldId id="899" r:id="rId53"/>
    <p:sldId id="900" r:id="rId54"/>
    <p:sldId id="901" r:id="rId55"/>
    <p:sldId id="902" r:id="rId56"/>
    <p:sldId id="877" r:id="rId57"/>
    <p:sldId id="897" r:id="rId58"/>
    <p:sldId id="880" r:id="rId59"/>
    <p:sldId id="850" r:id="rId60"/>
    <p:sldId id="858" r:id="rId61"/>
    <p:sldId id="905" r:id="rId62"/>
    <p:sldId id="906" r:id="rId63"/>
    <p:sldId id="859" r:id="rId64"/>
    <p:sldId id="860" r:id="rId65"/>
    <p:sldId id="879" r:id="rId66"/>
    <p:sldId id="861" r:id="rId67"/>
    <p:sldId id="883" r:id="rId68"/>
    <p:sldId id="886" r:id="rId69"/>
    <p:sldId id="887" r:id="rId70"/>
    <p:sldId id="893" r:id="rId71"/>
    <p:sldId id="888" r:id="rId72"/>
    <p:sldId id="889" r:id="rId73"/>
    <p:sldId id="890" r:id="rId74"/>
    <p:sldId id="891" r:id="rId75"/>
    <p:sldId id="892" r:id="rId76"/>
    <p:sldId id="884" r:id="rId77"/>
    <p:sldId id="903" r:id="rId78"/>
    <p:sldId id="904" r:id="rId79"/>
    <p:sldId id="894" r:id="rId8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52" autoAdjust="0"/>
    <p:restoredTop sz="94660"/>
  </p:normalViewPr>
  <p:slideViewPr>
    <p:cSldViewPr snapToGrid="0">
      <p:cViewPr varScale="1">
        <p:scale>
          <a:sx n="78" d="100"/>
          <a:sy n="78" d="100"/>
        </p:scale>
        <p:origin x="8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11/15/2017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11/15/2017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Nov. 15</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6196313"/>
          </a:xfrm>
        </p:spPr>
        <p:txBody>
          <a:bodyPr>
            <a:noAutofit/>
          </a:bodyPr>
          <a:lstStyle/>
          <a:p>
            <a:r>
              <a:rPr lang="en-US" sz="3200" dirty="0" smtClean="0"/>
              <a:t>50(b</a:t>
            </a:r>
            <a:r>
              <a:rPr lang="en-US" sz="3200" dirty="0"/>
              <a:t>) Renewing the Motion After Trial; Alternative Motion for a New Trial. If the court does not grant a motion for judgment as a matter of law made under Rule 50(a), the court is considered to have submitted the action to the jury subject to the court's later deciding the legal questions raised by the motion. No later than 28 days after the entry of judgment—or if the motion addresses a jury issue not decided by a verdict, no later than 28 days after the jury was discharged—the movant may file a renewed motion for judgment as a matter of law and may include an alternative or joint request for a new trial under Rule 59. In ruling on the renewed motion, the court may:</a:t>
            </a:r>
            <a:br>
              <a:rPr lang="en-US" sz="3200" dirty="0"/>
            </a:br>
            <a:r>
              <a:rPr lang="en-US" sz="3200" dirty="0"/>
              <a:t>(1) allow judgment on the verdict, if the jury returned a verdict;</a:t>
            </a:r>
            <a:br>
              <a:rPr lang="en-US" sz="3200" dirty="0"/>
            </a:br>
            <a:r>
              <a:rPr lang="en-US" sz="3200" dirty="0"/>
              <a:t>(2) order a new trial; or</a:t>
            </a:r>
            <a:br>
              <a:rPr lang="en-US" sz="3200" dirty="0"/>
            </a:br>
            <a:r>
              <a:rPr lang="en-US" sz="3200" dirty="0"/>
              <a:t>(3) direct the entry of judgment as a matter of law.</a:t>
            </a:r>
            <a:br>
              <a:rPr lang="en-US" sz="3200" dirty="0"/>
            </a:br>
            <a:endParaRPr lang="en-US" sz="3200" dirty="0"/>
          </a:p>
        </p:txBody>
      </p:sp>
    </p:spTree>
    <p:extLst>
      <p:ext uri="{BB962C8B-B14F-4D97-AF65-F5344CB8AC3E}">
        <p14:creationId xmlns:p14="http://schemas.microsoft.com/office/powerpoint/2010/main" val="2212386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5949178"/>
          </a:xfrm>
        </p:spPr>
        <p:txBody>
          <a:bodyPr/>
          <a:lstStyle/>
          <a:p>
            <a:r>
              <a:rPr lang="en-US" dirty="0"/>
              <a:t>w</a:t>
            </a:r>
            <a:r>
              <a:rPr lang="en-US" dirty="0" smtClean="0"/>
              <a:t>hy a judgment </a:t>
            </a:r>
            <a:r>
              <a:rPr lang="en-US" dirty="0" err="1" smtClean="0"/>
              <a:t>n.o.v</a:t>
            </a:r>
            <a:r>
              <a:rPr lang="en-US" dirty="0" smtClean="0"/>
              <a:t>.?</a:t>
            </a:r>
            <a:endParaRPr lang="en-US" dirty="0"/>
          </a:p>
        </p:txBody>
      </p:sp>
    </p:spTree>
    <p:extLst>
      <p:ext uri="{BB962C8B-B14F-4D97-AF65-F5344CB8AC3E}">
        <p14:creationId xmlns:p14="http://schemas.microsoft.com/office/powerpoint/2010/main" val="293954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879600" y="1131888"/>
            <a:ext cx="8159750" cy="4508500"/>
          </a:xfrm>
        </p:spPr>
        <p:txBody>
          <a:bodyPr/>
          <a:lstStyle/>
          <a:p>
            <a:pPr eaLnBrk="1" hangingPunct="1"/>
            <a:r>
              <a:rPr lang="en-US" altLang="en-US" dirty="0"/>
              <a:t>a</a:t>
            </a:r>
            <a:r>
              <a:rPr lang="en-US" altLang="en-US" dirty="0" smtClean="0"/>
              <a:t>t the end of the evidence, D moves for a directed verdict</a:t>
            </a:r>
            <a:br>
              <a:rPr lang="en-US" altLang="en-US" dirty="0" smtClean="0"/>
            </a:br>
            <a:r>
              <a:rPr lang="en-US" altLang="en-US" dirty="0" smtClean="0"/>
              <a:t/>
            </a:r>
            <a:br>
              <a:rPr lang="en-US" altLang="en-US" dirty="0" smtClean="0"/>
            </a:br>
            <a:r>
              <a:rPr lang="en-US" altLang="en-US" dirty="0"/>
              <a:t>i</a:t>
            </a:r>
            <a:r>
              <a:rPr lang="en-US" altLang="en-US" dirty="0" smtClean="0"/>
              <a:t>t is granted</a:t>
            </a:r>
            <a:br>
              <a:rPr lang="en-US" altLang="en-US" dirty="0" smtClean="0"/>
            </a:br>
            <a:r>
              <a:rPr lang="en-US" altLang="en-US" dirty="0" smtClean="0"/>
              <a:t/>
            </a:r>
            <a:br>
              <a:rPr lang="en-US" altLang="en-US" dirty="0" smtClean="0"/>
            </a:br>
            <a:r>
              <a:rPr lang="en-US" altLang="en-US" dirty="0" smtClean="0"/>
              <a:t>what happens if the trial court’s decision is reversed on appeal?</a:t>
            </a:r>
          </a:p>
        </p:txBody>
      </p:sp>
    </p:spTree>
    <p:extLst>
      <p:ext uri="{BB962C8B-B14F-4D97-AF65-F5344CB8AC3E}">
        <p14:creationId xmlns:p14="http://schemas.microsoft.com/office/powerpoint/2010/main" val="1608887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88541" y="1131888"/>
            <a:ext cx="9679459" cy="4533900"/>
          </a:xfrm>
        </p:spPr>
        <p:txBody>
          <a:bodyPr>
            <a:noAutofit/>
          </a:bodyPr>
          <a:lstStyle/>
          <a:p>
            <a:pPr eaLnBrk="1" hangingPunct="1"/>
            <a:r>
              <a:rPr lang="en-US" altLang="en-US" sz="3200" dirty="0"/>
              <a:t>a</a:t>
            </a:r>
            <a:r>
              <a:rPr lang="en-US" altLang="en-US" sz="3200" dirty="0" smtClean="0"/>
              <a:t>t </a:t>
            </a:r>
            <a:r>
              <a:rPr lang="en-US" altLang="en-US" sz="3200" dirty="0"/>
              <a:t>the end of the evidence, D moves for a directed </a:t>
            </a:r>
            <a:r>
              <a:rPr lang="en-US" altLang="en-US" sz="3200" dirty="0" smtClean="0"/>
              <a:t>verdict</a:t>
            </a:r>
            <a:r>
              <a:rPr lang="en-US" altLang="en-US" sz="3200" dirty="0"/>
              <a:t/>
            </a:r>
            <a:br>
              <a:rPr lang="en-US" altLang="en-US" sz="3200" dirty="0"/>
            </a:br>
            <a:r>
              <a:rPr lang="en-US" altLang="en-US" sz="3200" dirty="0"/>
              <a:t/>
            </a:r>
            <a:br>
              <a:rPr lang="en-US" altLang="en-US" sz="3200" dirty="0"/>
            </a:br>
            <a:r>
              <a:rPr lang="en-US" altLang="en-US" sz="3200" dirty="0" smtClean="0"/>
              <a:t>it </a:t>
            </a:r>
            <a:r>
              <a:rPr lang="en-US" altLang="en-US" sz="3200" dirty="0"/>
              <a:t>is </a:t>
            </a:r>
            <a:r>
              <a:rPr lang="en-US" altLang="en-US" sz="3200" dirty="0" smtClean="0"/>
              <a:t>denied</a:t>
            </a:r>
            <a:r>
              <a:rPr lang="en-US" altLang="en-US" sz="3200" dirty="0"/>
              <a:t/>
            </a:r>
            <a:br>
              <a:rPr lang="en-US" altLang="en-US" sz="3200" dirty="0"/>
            </a:br>
            <a:r>
              <a:rPr lang="en-US" altLang="en-US" sz="3200" dirty="0"/>
              <a:t/>
            </a:r>
            <a:br>
              <a:rPr lang="en-US" altLang="en-US" sz="3200" dirty="0"/>
            </a:br>
            <a:r>
              <a:rPr lang="en-US" altLang="en-US" sz="3200" dirty="0" smtClean="0"/>
              <a:t>the </a:t>
            </a:r>
            <a:r>
              <a:rPr lang="en-US" altLang="en-US" sz="3200" dirty="0"/>
              <a:t>jury finds for the </a:t>
            </a:r>
            <a:r>
              <a:rPr lang="en-US" altLang="en-US" sz="3200" dirty="0" smtClean="0"/>
              <a:t>plaintiff</a:t>
            </a:r>
            <a:r>
              <a:rPr lang="en-US" altLang="en-US" sz="3200" dirty="0"/>
              <a:t/>
            </a:r>
            <a:br>
              <a:rPr lang="en-US" altLang="en-US" sz="3200" dirty="0"/>
            </a:br>
            <a:r>
              <a:rPr lang="en-US" altLang="en-US" sz="3200" dirty="0"/>
              <a:t/>
            </a:r>
            <a:br>
              <a:rPr lang="en-US" altLang="en-US" sz="3200" dirty="0"/>
            </a:br>
            <a:r>
              <a:rPr lang="en-US" altLang="en-US" sz="3200" dirty="0"/>
              <a:t>D moves for a judgment </a:t>
            </a:r>
            <a:r>
              <a:rPr lang="en-US" altLang="en-US" sz="3200" dirty="0" err="1"/>
              <a:t>n.o.v</a:t>
            </a:r>
            <a:r>
              <a:rPr lang="en-US" altLang="en-US" sz="3200" dirty="0"/>
              <a:t>.</a:t>
            </a:r>
            <a:br>
              <a:rPr lang="en-US" altLang="en-US" sz="3200" dirty="0"/>
            </a:br>
            <a:r>
              <a:rPr lang="en-US" altLang="en-US" sz="3200" dirty="0"/>
              <a:t/>
            </a:r>
            <a:br>
              <a:rPr lang="en-US" altLang="en-US" sz="3200" dirty="0"/>
            </a:br>
            <a:r>
              <a:rPr lang="en-US" altLang="en-US" sz="3200" dirty="0" smtClean="0"/>
              <a:t>it </a:t>
            </a:r>
            <a:r>
              <a:rPr lang="en-US" altLang="en-US" sz="3200" dirty="0"/>
              <a:t>is </a:t>
            </a:r>
            <a:r>
              <a:rPr lang="en-US" altLang="en-US" sz="3200" dirty="0" smtClean="0"/>
              <a:t>granted</a:t>
            </a:r>
            <a:r>
              <a:rPr lang="en-US" altLang="en-US" sz="3200" dirty="0"/>
              <a:t/>
            </a:r>
            <a:br>
              <a:rPr lang="en-US" altLang="en-US" sz="3200" dirty="0"/>
            </a:br>
            <a:r>
              <a:rPr lang="en-US" altLang="en-US" sz="3200" dirty="0"/>
              <a:t/>
            </a:r>
            <a:br>
              <a:rPr lang="en-US" altLang="en-US" sz="3200" dirty="0"/>
            </a:br>
            <a:r>
              <a:rPr lang="en-US" altLang="en-US" sz="3200" dirty="0" smtClean="0"/>
              <a:t>what </a:t>
            </a:r>
            <a:r>
              <a:rPr lang="en-US" altLang="en-US" sz="3200" dirty="0"/>
              <a:t>happens if the trial court’s decision is reversed on appeal?</a:t>
            </a:r>
          </a:p>
        </p:txBody>
      </p:sp>
    </p:spTree>
    <p:extLst>
      <p:ext uri="{BB962C8B-B14F-4D97-AF65-F5344CB8AC3E}">
        <p14:creationId xmlns:p14="http://schemas.microsoft.com/office/powerpoint/2010/main" val="105069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041526" y="1131889"/>
            <a:ext cx="7997825" cy="4605337"/>
          </a:xfrm>
        </p:spPr>
        <p:txBody>
          <a:bodyPr/>
          <a:lstStyle/>
          <a:p>
            <a:r>
              <a:rPr lang="en-US" altLang="en-US" smtClean="0"/>
              <a:t>motion for a new trial</a:t>
            </a:r>
            <a:br>
              <a:rPr lang="en-US" altLang="en-US" smtClean="0"/>
            </a:br>
            <a:r>
              <a:rPr lang="en-US" altLang="en-US" smtClean="0"/>
              <a:t/>
            </a:r>
            <a:br>
              <a:rPr lang="en-US" altLang="en-US" smtClean="0"/>
            </a:br>
            <a:r>
              <a:rPr lang="en-US" altLang="en-US" smtClean="0"/>
              <a:t>R. 59</a:t>
            </a:r>
          </a:p>
        </p:txBody>
      </p:sp>
    </p:spTree>
    <p:extLst>
      <p:ext uri="{BB962C8B-B14F-4D97-AF65-F5344CB8AC3E}">
        <p14:creationId xmlns:p14="http://schemas.microsoft.com/office/powerpoint/2010/main" val="3443257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15" y="365125"/>
            <a:ext cx="10821785" cy="6035675"/>
          </a:xfrm>
        </p:spPr>
        <p:txBody>
          <a:bodyPr/>
          <a:lstStyle/>
          <a:p>
            <a:r>
              <a:rPr lang="en-US" dirty="0"/>
              <a:t>a</a:t>
            </a:r>
            <a:r>
              <a:rPr lang="en-US" dirty="0" smtClean="0"/>
              <a:t>gainst the weight of the evidence</a:t>
            </a:r>
            <a:endParaRPr lang="en-US" dirty="0"/>
          </a:p>
        </p:txBody>
      </p:sp>
    </p:spTree>
    <p:extLst>
      <p:ext uri="{BB962C8B-B14F-4D97-AF65-F5344CB8AC3E}">
        <p14:creationId xmlns:p14="http://schemas.microsoft.com/office/powerpoint/2010/main" val="3658514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952750" y="1063626"/>
            <a:ext cx="6229350" cy="4422775"/>
          </a:xfrm>
        </p:spPr>
        <p:txBody>
          <a:bodyPr/>
          <a:lstStyle/>
          <a:p>
            <a:pPr eaLnBrk="1" hangingPunct="1"/>
            <a:r>
              <a:rPr lang="en-US" altLang="en-US" smtClean="0"/>
              <a:t>judgment</a:t>
            </a:r>
          </a:p>
        </p:txBody>
      </p:sp>
      <p:sp>
        <p:nvSpPr>
          <p:cNvPr id="471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1A61F75-FB82-461B-BA15-6086389255EF}" type="slidenum">
              <a:rPr lang="en-US" altLang="en-US" sz="900">
                <a:solidFill>
                  <a:srgbClr val="898989"/>
                </a:solidFill>
              </a:rPr>
              <a:pPr>
                <a:spcBef>
                  <a:spcPct val="0"/>
                </a:spcBef>
                <a:buFontTx/>
                <a:buNone/>
              </a:pPr>
              <a:t>16</a:t>
            </a:fld>
            <a:endParaRPr lang="en-US" altLang="en-US" sz="900">
              <a:solidFill>
                <a:srgbClr val="898989"/>
              </a:solidFill>
            </a:endParaRPr>
          </a:p>
        </p:txBody>
      </p:sp>
    </p:spTree>
    <p:extLst>
      <p:ext uri="{BB962C8B-B14F-4D97-AF65-F5344CB8AC3E}">
        <p14:creationId xmlns:p14="http://schemas.microsoft.com/office/powerpoint/2010/main" val="542120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012950" y="1131889"/>
            <a:ext cx="8026400" cy="4518025"/>
          </a:xfrm>
        </p:spPr>
        <p:txBody>
          <a:bodyPr/>
          <a:lstStyle/>
          <a:p>
            <a:r>
              <a:rPr lang="en-US" altLang="en-US" smtClean="0"/>
              <a:t>motion for relief from a judgment</a:t>
            </a:r>
            <a:br>
              <a:rPr lang="en-US" altLang="en-US" smtClean="0"/>
            </a:br>
            <a:r>
              <a:rPr lang="en-US" altLang="en-US" smtClean="0"/>
              <a:t/>
            </a:r>
            <a:br>
              <a:rPr lang="en-US" altLang="en-US" smtClean="0"/>
            </a:br>
            <a:r>
              <a:rPr lang="en-US" altLang="en-US" smtClean="0"/>
              <a:t>R. 60</a:t>
            </a:r>
          </a:p>
        </p:txBody>
      </p:sp>
    </p:spTree>
    <p:extLst>
      <p:ext uri="{BB962C8B-B14F-4D97-AF65-F5344CB8AC3E}">
        <p14:creationId xmlns:p14="http://schemas.microsoft.com/office/powerpoint/2010/main" val="4080262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126162"/>
          </a:xfrm>
        </p:spPr>
        <p:txBody>
          <a:bodyPr/>
          <a:lstStyle/>
          <a:p>
            <a:r>
              <a:rPr lang="en-US" altLang="en-US" dirty="0"/>
              <a:t>p</a:t>
            </a:r>
            <a:r>
              <a:rPr lang="en-US" altLang="en-US" dirty="0" smtClean="0"/>
              <a:t>reclusion</a:t>
            </a:r>
            <a:br>
              <a:rPr lang="en-US" altLang="en-US" dirty="0" smtClean="0"/>
            </a:br>
            <a:r>
              <a:rPr lang="en-US" altLang="en-US" dirty="0"/>
              <a:t/>
            </a:r>
            <a:br>
              <a:rPr lang="en-US" altLang="en-US" dirty="0"/>
            </a:br>
            <a:r>
              <a:rPr lang="en-US" altLang="en-US" dirty="0" smtClean="0"/>
              <a:t>claim preclusion</a:t>
            </a:r>
            <a:br>
              <a:rPr lang="en-US" altLang="en-US" dirty="0" smtClean="0"/>
            </a:br>
            <a:r>
              <a:rPr lang="en-US" altLang="en-US" dirty="0" smtClean="0"/>
              <a:t>issue preclusion</a:t>
            </a:r>
          </a:p>
        </p:txBody>
      </p:sp>
    </p:spTree>
    <p:extLst>
      <p:ext uri="{BB962C8B-B14F-4D97-AF65-F5344CB8AC3E}">
        <p14:creationId xmlns:p14="http://schemas.microsoft.com/office/powerpoint/2010/main" val="1856642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365125"/>
            <a:ext cx="10938164" cy="5994111"/>
          </a:xfrm>
        </p:spPr>
        <p:txBody>
          <a:bodyPr/>
          <a:lstStyle/>
          <a:p>
            <a:r>
              <a:rPr lang="en-US" dirty="0"/>
              <a:t>r</a:t>
            </a:r>
            <a:r>
              <a:rPr lang="en-US" dirty="0" smtClean="0"/>
              <a:t>es judicata</a:t>
            </a:r>
            <a:br>
              <a:rPr lang="en-US" dirty="0" smtClean="0"/>
            </a:br>
            <a:r>
              <a:rPr lang="en-US" dirty="0" smtClean="0"/>
              <a:t>collateral estoppel</a:t>
            </a:r>
            <a:endParaRPr lang="en-US" dirty="0"/>
          </a:p>
        </p:txBody>
      </p:sp>
    </p:spTree>
    <p:extLst>
      <p:ext uri="{BB962C8B-B14F-4D97-AF65-F5344CB8AC3E}">
        <p14:creationId xmlns:p14="http://schemas.microsoft.com/office/powerpoint/2010/main" val="21323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66926" y="1131889"/>
            <a:ext cx="7972425" cy="4308475"/>
          </a:xfrm>
        </p:spPr>
        <p:txBody>
          <a:bodyPr/>
          <a:lstStyle/>
          <a:p>
            <a:r>
              <a:rPr lang="en-US" altLang="en-US" dirty="0" smtClean="0"/>
              <a:t>Erie again</a:t>
            </a:r>
          </a:p>
        </p:txBody>
      </p:sp>
    </p:spTree>
    <p:extLst>
      <p:ext uri="{BB962C8B-B14F-4D97-AF65-F5344CB8AC3E}">
        <p14:creationId xmlns:p14="http://schemas.microsoft.com/office/powerpoint/2010/main" val="146375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1828800" y="1063626"/>
            <a:ext cx="8534400" cy="4708525"/>
          </a:xfrm>
        </p:spPr>
        <p:txBody>
          <a:bodyPr>
            <a:normAutofit fontScale="90000"/>
          </a:bodyPr>
          <a:lstStyle/>
          <a:p>
            <a:pPr algn="l"/>
            <a:r>
              <a:rPr lang="en-US" altLang="en-US" dirty="0" smtClean="0"/>
              <a:t>claim preclusion</a:t>
            </a:r>
            <a:br>
              <a:rPr lang="en-US" altLang="en-US" dirty="0" smtClean="0"/>
            </a:br>
            <a:r>
              <a:rPr lang="en-US" altLang="en-US" dirty="0" smtClean="0"/>
              <a:t/>
            </a:r>
            <a:br>
              <a:rPr lang="en-US" altLang="en-US" dirty="0" smtClean="0"/>
            </a:br>
            <a:r>
              <a:rPr lang="en-US" altLang="en-US" dirty="0" smtClean="0"/>
              <a:t>- when P sues D and it comes to a final valid judgment on the merits</a:t>
            </a:r>
            <a:br>
              <a:rPr lang="en-US" altLang="en-US" dirty="0" smtClean="0"/>
            </a:br>
            <a:r>
              <a:rPr lang="en-US" altLang="en-US" dirty="0" smtClean="0"/>
              <a:t/>
            </a:r>
            <a:br>
              <a:rPr lang="en-US" altLang="en-US" dirty="0" smtClean="0"/>
            </a:br>
            <a:r>
              <a:rPr lang="en-US" altLang="en-US" dirty="0" smtClean="0"/>
              <a:t>claim preclusion bars P from subsequently bringing suit on actions that P did bring or </a:t>
            </a:r>
            <a:r>
              <a:rPr lang="en-US" altLang="en-US" i="1" dirty="0" smtClean="0"/>
              <a:t>should have brought </a:t>
            </a:r>
            <a:r>
              <a:rPr lang="en-US" altLang="en-US" dirty="0" smtClean="0"/>
              <a:t>in the earlier suit</a:t>
            </a:r>
            <a:br>
              <a:rPr lang="en-US" altLang="en-US" dirty="0" smtClean="0"/>
            </a:br>
            <a:endParaRPr lang="en-US" altLang="en-US" dirty="0" smtClean="0"/>
          </a:p>
        </p:txBody>
      </p:sp>
    </p:spTree>
    <p:extLst>
      <p:ext uri="{BB962C8B-B14F-4D97-AF65-F5344CB8AC3E}">
        <p14:creationId xmlns:p14="http://schemas.microsoft.com/office/powerpoint/2010/main" val="1654081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258097"/>
          </a:xfrm>
        </p:spPr>
        <p:txBody>
          <a:bodyPr/>
          <a:lstStyle/>
          <a:p>
            <a:r>
              <a:rPr lang="en-US" dirty="0"/>
              <a:t>P sues D in California state court for negligence in connection with a car </a:t>
            </a:r>
            <a:r>
              <a:rPr lang="en-US" dirty="0" smtClean="0"/>
              <a:t>accident</a:t>
            </a:r>
            <a:br>
              <a:rPr lang="en-US" dirty="0" smtClean="0"/>
            </a:br>
            <a:r>
              <a:rPr lang="en-US" dirty="0"/>
              <a:t/>
            </a:r>
            <a:br>
              <a:rPr lang="en-US" dirty="0"/>
            </a:br>
            <a:r>
              <a:rPr lang="en-US" dirty="0"/>
              <a:t>P loses – the jury finds that D was not </a:t>
            </a:r>
            <a:r>
              <a:rPr lang="en-US" dirty="0" smtClean="0"/>
              <a:t>negligent</a:t>
            </a:r>
            <a:br>
              <a:rPr lang="en-US" dirty="0" smtClean="0"/>
            </a:br>
            <a:r>
              <a:rPr lang="en-US" dirty="0"/>
              <a:t/>
            </a:r>
            <a:br>
              <a:rPr lang="en-US" dirty="0"/>
            </a:br>
            <a:r>
              <a:rPr lang="en-US" dirty="0" smtClean="0"/>
              <a:t>judgment </a:t>
            </a:r>
            <a:r>
              <a:rPr lang="en-US" dirty="0"/>
              <a:t>for </a:t>
            </a:r>
            <a:r>
              <a:rPr lang="en-US" dirty="0" smtClean="0"/>
              <a:t>D</a:t>
            </a:r>
            <a:r>
              <a:rPr lang="en-US" dirty="0"/>
              <a:t/>
            </a:r>
            <a:br>
              <a:rPr lang="en-US" dirty="0"/>
            </a:br>
            <a:r>
              <a:rPr lang="en-US" dirty="0" smtClean="0"/>
              <a:t/>
            </a:r>
            <a:br>
              <a:rPr lang="en-US" dirty="0" smtClean="0"/>
            </a:br>
            <a:r>
              <a:rPr lang="en-US" dirty="0" smtClean="0"/>
              <a:t>P </a:t>
            </a:r>
            <a:r>
              <a:rPr lang="en-US" dirty="0"/>
              <a:t>sues D in California state court for negligence in connection with the same car accident, hoping the jury will get things right this </a:t>
            </a:r>
            <a:r>
              <a:rPr lang="en-US" dirty="0" smtClean="0"/>
              <a:t>time</a:t>
            </a:r>
            <a:endParaRPr lang="en-US" dirty="0"/>
          </a:p>
        </p:txBody>
      </p:sp>
    </p:spTree>
    <p:extLst>
      <p:ext uri="{BB962C8B-B14F-4D97-AF65-F5344CB8AC3E}">
        <p14:creationId xmlns:p14="http://schemas.microsoft.com/office/powerpoint/2010/main" val="512391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6202362"/>
          </a:xfrm>
        </p:spPr>
        <p:txBody>
          <a:bodyPr/>
          <a:lstStyle/>
          <a:p>
            <a:r>
              <a:rPr lang="en-US" altLang="en-US" smtClean="0"/>
              <a:t>defendant preclusion</a:t>
            </a:r>
          </a:p>
        </p:txBody>
      </p:sp>
    </p:spTree>
    <p:extLst>
      <p:ext uri="{BB962C8B-B14F-4D97-AF65-F5344CB8AC3E}">
        <p14:creationId xmlns:p14="http://schemas.microsoft.com/office/powerpoint/2010/main" val="346583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183956"/>
          </a:xfrm>
        </p:spPr>
        <p:txBody>
          <a:bodyPr>
            <a:normAutofit fontScale="90000"/>
          </a:bodyPr>
          <a:lstStyle/>
          <a:p>
            <a:r>
              <a:rPr lang="en-US" dirty="0"/>
              <a:t>P sues D in California state court for negligence in connection with a car </a:t>
            </a:r>
            <a:r>
              <a:rPr lang="en-US" dirty="0" smtClean="0"/>
              <a:t>accident</a:t>
            </a:r>
            <a:br>
              <a:rPr lang="en-US" dirty="0" smtClean="0"/>
            </a:br>
            <a:r>
              <a:rPr lang="en-US" dirty="0"/>
              <a:t/>
            </a:r>
            <a:br>
              <a:rPr lang="en-US" dirty="0"/>
            </a:br>
            <a:r>
              <a:rPr lang="en-US" dirty="0"/>
              <a:t>P wins – the jury finds that D was negligent and awards P $</a:t>
            </a:r>
            <a:r>
              <a:rPr lang="en-US" dirty="0" smtClean="0"/>
              <a:t>100,000</a:t>
            </a:r>
            <a:br>
              <a:rPr lang="en-US" dirty="0" smtClean="0"/>
            </a:br>
            <a:r>
              <a:rPr lang="en-US" dirty="0"/>
              <a:t/>
            </a:r>
            <a:br>
              <a:rPr lang="en-US" dirty="0"/>
            </a:br>
            <a:r>
              <a:rPr lang="en-US" dirty="0"/>
              <a:t>$100,000 in D’s bank account is attached by the court and given to </a:t>
            </a:r>
            <a:r>
              <a:rPr lang="en-US" dirty="0" smtClean="0"/>
              <a:t>P</a:t>
            </a:r>
            <a:br>
              <a:rPr lang="en-US" dirty="0" smtClean="0"/>
            </a:br>
            <a:r>
              <a:rPr lang="en-US" dirty="0"/>
              <a:t/>
            </a:r>
            <a:br>
              <a:rPr lang="en-US" dirty="0"/>
            </a:br>
            <a:r>
              <a:rPr lang="en-US" dirty="0"/>
              <a:t>D sues P in California state court to get the $100,000 wrongfully taken from </a:t>
            </a:r>
            <a:r>
              <a:rPr lang="en-US" dirty="0" smtClean="0"/>
              <a:t>him</a:t>
            </a:r>
            <a:endParaRPr lang="en-US" dirty="0"/>
          </a:p>
        </p:txBody>
      </p:sp>
    </p:spTree>
    <p:extLst>
      <p:ext uri="{BB962C8B-B14F-4D97-AF65-F5344CB8AC3E}">
        <p14:creationId xmlns:p14="http://schemas.microsoft.com/office/powerpoint/2010/main" val="1046948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5986248"/>
          </a:xfrm>
        </p:spPr>
        <p:txBody>
          <a:bodyPr/>
          <a:lstStyle/>
          <a:p>
            <a:r>
              <a:rPr lang="en-US" dirty="0"/>
              <a:t>c</a:t>
            </a:r>
            <a:r>
              <a:rPr lang="en-US" dirty="0" smtClean="0"/>
              <a:t>laim preclusion bars litigation of actions that should have been brought</a:t>
            </a:r>
            <a:br>
              <a:rPr lang="en-US" dirty="0" smtClean="0"/>
            </a:br>
            <a:r>
              <a:rPr lang="en-US" dirty="0"/>
              <a:t/>
            </a:r>
            <a:br>
              <a:rPr lang="en-US" dirty="0"/>
            </a:br>
            <a:r>
              <a:rPr lang="en-US" dirty="0" smtClean="0"/>
              <a:t>compulsory joinder rule</a:t>
            </a:r>
            <a:endParaRPr lang="en-US" dirty="0"/>
          </a:p>
        </p:txBody>
      </p:sp>
    </p:spTree>
    <p:extLst>
      <p:ext uri="{BB962C8B-B14F-4D97-AF65-F5344CB8AC3E}">
        <p14:creationId xmlns:p14="http://schemas.microsoft.com/office/powerpoint/2010/main" val="1721818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6255" y="274638"/>
            <a:ext cx="10044545" cy="6278562"/>
          </a:xfrm>
        </p:spPr>
        <p:txBody>
          <a:bodyPr>
            <a:normAutofit fontScale="90000"/>
          </a:bodyPr>
          <a:lstStyle/>
          <a:p>
            <a:pPr algn="l"/>
            <a:r>
              <a:rPr lang="en-US" altLang="en-US" sz="4000" dirty="0"/>
              <a:t> P sues D in California state court for breach of a contract to build D a </a:t>
            </a:r>
            <a:r>
              <a:rPr lang="en-US" altLang="en-US" sz="4000" dirty="0" smtClean="0"/>
              <a:t>house</a:t>
            </a:r>
            <a:br>
              <a:rPr lang="en-US" altLang="en-US" sz="4000" dirty="0" smtClean="0"/>
            </a:br>
            <a:r>
              <a:rPr lang="en-US" altLang="en-US" sz="4000" dirty="0"/>
              <a:t/>
            </a:r>
            <a:br>
              <a:rPr lang="en-US" altLang="en-US" sz="4000" dirty="0"/>
            </a:br>
            <a:r>
              <a:rPr lang="en-US" altLang="en-US" sz="4000" dirty="0" smtClean="0"/>
              <a:t>P </a:t>
            </a:r>
            <a:r>
              <a:rPr lang="en-US" altLang="en-US" sz="4000" dirty="0"/>
              <a:t>built the house but D won’t </a:t>
            </a:r>
            <a:r>
              <a:rPr lang="en-US" altLang="en-US" sz="4000" dirty="0" smtClean="0"/>
              <a:t>pay</a:t>
            </a:r>
            <a:br>
              <a:rPr lang="en-US" altLang="en-US" sz="4000" dirty="0" smtClean="0"/>
            </a:br>
            <a:r>
              <a:rPr lang="en-US" altLang="en-US" sz="4000" dirty="0"/>
              <a:t/>
            </a:r>
            <a:br>
              <a:rPr lang="en-US" altLang="en-US" sz="4000" dirty="0"/>
            </a:br>
            <a:r>
              <a:rPr lang="en-US" altLang="en-US" sz="4000" dirty="0"/>
              <a:t>P loses – the jury finds that there was no consideration and so no </a:t>
            </a:r>
            <a:r>
              <a:rPr lang="en-US" altLang="en-US" sz="4000" dirty="0" smtClean="0"/>
              <a:t>contract</a:t>
            </a:r>
            <a:br>
              <a:rPr lang="en-US" altLang="en-US" sz="4000" dirty="0" smtClean="0"/>
            </a:br>
            <a:r>
              <a:rPr lang="en-US" altLang="en-US" sz="4000" dirty="0"/>
              <a:t/>
            </a:r>
            <a:br>
              <a:rPr lang="en-US" altLang="en-US" sz="4000" dirty="0"/>
            </a:br>
            <a:r>
              <a:rPr lang="en-US" altLang="en-US" sz="4000" dirty="0" smtClean="0"/>
              <a:t>judgment </a:t>
            </a:r>
            <a:r>
              <a:rPr lang="en-US" altLang="en-US" sz="4000" dirty="0"/>
              <a:t>for </a:t>
            </a:r>
            <a:r>
              <a:rPr lang="en-US" altLang="en-US" sz="4000" dirty="0" smtClean="0"/>
              <a:t>D</a:t>
            </a:r>
            <a:r>
              <a:rPr lang="en-US" altLang="en-US" sz="4000" dirty="0"/>
              <a:t/>
            </a:r>
            <a:br>
              <a:rPr lang="en-US" altLang="en-US" sz="4000" dirty="0"/>
            </a:br>
            <a:r>
              <a:rPr lang="en-US" altLang="en-US" sz="4000" dirty="0" smtClean="0"/>
              <a:t/>
            </a:r>
            <a:br>
              <a:rPr lang="en-US" altLang="en-US" sz="4000" dirty="0" smtClean="0"/>
            </a:br>
            <a:r>
              <a:rPr lang="en-US" altLang="en-US" sz="4000" dirty="0" smtClean="0"/>
              <a:t>P </a:t>
            </a:r>
            <a:r>
              <a:rPr lang="en-US" altLang="en-US" sz="4000" dirty="0"/>
              <a:t>then sues D in California state court for quantum </a:t>
            </a:r>
            <a:r>
              <a:rPr lang="en-US" altLang="en-US" sz="4000" dirty="0" err="1"/>
              <a:t>meruit</a:t>
            </a:r>
            <a:r>
              <a:rPr lang="en-US" altLang="en-US" sz="4000" dirty="0"/>
              <a:t> – that is, for the fair market value of the work he </a:t>
            </a:r>
            <a:r>
              <a:rPr lang="en-US" altLang="en-US" sz="4000" dirty="0" smtClean="0"/>
              <a:t>performed</a:t>
            </a:r>
            <a:endParaRPr lang="en-US" altLang="en-US" sz="4000" dirty="0"/>
          </a:p>
        </p:txBody>
      </p:sp>
    </p:spTree>
    <p:extLst>
      <p:ext uri="{BB962C8B-B14F-4D97-AF65-F5344CB8AC3E}">
        <p14:creationId xmlns:p14="http://schemas.microsoft.com/office/powerpoint/2010/main" val="1263991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146886"/>
          </a:xfrm>
        </p:spPr>
        <p:txBody>
          <a:bodyPr/>
          <a:lstStyle/>
          <a:p>
            <a:r>
              <a:rPr lang="en-US" dirty="0"/>
              <a:t>d</a:t>
            </a:r>
            <a:r>
              <a:rPr lang="en-US" dirty="0" smtClean="0"/>
              <a:t>efendant preclusion bars litigation </a:t>
            </a:r>
            <a:r>
              <a:rPr lang="en-US" dirty="0"/>
              <a:t>of </a:t>
            </a:r>
            <a:r>
              <a:rPr lang="en-US" dirty="0" smtClean="0"/>
              <a:t>defenses that </a:t>
            </a:r>
            <a:r>
              <a:rPr lang="en-US" dirty="0"/>
              <a:t>should have been brought</a:t>
            </a:r>
          </a:p>
        </p:txBody>
      </p:sp>
    </p:spTree>
    <p:extLst>
      <p:ext uri="{BB962C8B-B14F-4D97-AF65-F5344CB8AC3E}">
        <p14:creationId xmlns:p14="http://schemas.microsoft.com/office/powerpoint/2010/main" val="992870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56953" y="274638"/>
            <a:ext cx="9958647" cy="6126162"/>
          </a:xfrm>
        </p:spPr>
        <p:txBody>
          <a:bodyPr>
            <a:normAutofit fontScale="90000"/>
          </a:bodyPr>
          <a:lstStyle/>
          <a:p>
            <a:pPr algn="l"/>
            <a:r>
              <a:rPr lang="en-US" altLang="en-US" dirty="0" smtClean="0"/>
              <a:t>- P sues D for under state law for violating a racially restrictive covenant</a:t>
            </a:r>
            <a:br>
              <a:rPr lang="en-US" altLang="en-US" dirty="0" smtClean="0"/>
            </a:br>
            <a:r>
              <a:rPr lang="en-US" altLang="en-US" dirty="0" smtClean="0"/>
              <a:t/>
            </a:r>
            <a:br>
              <a:rPr lang="en-US" altLang="en-US" dirty="0" smtClean="0"/>
            </a:br>
            <a:r>
              <a:rPr lang="en-US" altLang="en-US" dirty="0" smtClean="0"/>
              <a:t>- D loses and P is given a judgment of $100,000, which is executed</a:t>
            </a:r>
            <a:br>
              <a:rPr lang="en-US" altLang="en-US" dirty="0" smtClean="0"/>
            </a:br>
            <a:r>
              <a:rPr lang="en-US" altLang="en-US" dirty="0" smtClean="0"/>
              <a:t/>
            </a:r>
            <a:br>
              <a:rPr lang="en-US" altLang="en-US" dirty="0" smtClean="0"/>
            </a:br>
            <a:r>
              <a:rPr lang="en-US" altLang="en-US" dirty="0" smtClean="0"/>
              <a:t>- D then realizes that racially restrictive covenants are unconstitutional</a:t>
            </a:r>
            <a:br>
              <a:rPr lang="en-US" altLang="en-US" dirty="0" smtClean="0"/>
            </a:br>
            <a:r>
              <a:rPr lang="en-US" altLang="en-US" dirty="0" smtClean="0"/>
              <a:t/>
            </a:r>
            <a:br>
              <a:rPr lang="en-US" altLang="en-US" dirty="0" smtClean="0"/>
            </a:br>
            <a:r>
              <a:rPr lang="en-US" altLang="en-US" dirty="0" smtClean="0"/>
              <a:t>- D brings suit against P for restitution of the $100,000</a:t>
            </a:r>
          </a:p>
        </p:txBody>
      </p:sp>
    </p:spTree>
    <p:extLst>
      <p:ext uri="{BB962C8B-B14F-4D97-AF65-F5344CB8AC3E}">
        <p14:creationId xmlns:p14="http://schemas.microsoft.com/office/powerpoint/2010/main" val="1229850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81200" y="274638"/>
            <a:ext cx="8229600" cy="6430962"/>
          </a:xfrm>
        </p:spPr>
        <p:txBody>
          <a:bodyPr/>
          <a:lstStyle/>
          <a:p>
            <a:r>
              <a:rPr lang="en-US" altLang="en-US" smtClean="0"/>
              <a:t>distinguish defendant preclusion from</a:t>
            </a:r>
            <a:br>
              <a:rPr lang="en-US" altLang="en-US" smtClean="0"/>
            </a:br>
            <a:r>
              <a:rPr lang="en-US" altLang="en-US" smtClean="0"/>
              <a:t/>
            </a:r>
            <a:br>
              <a:rPr lang="en-US" altLang="en-US" smtClean="0"/>
            </a:br>
            <a:r>
              <a:rPr lang="en-US" altLang="en-US" smtClean="0"/>
              <a:t>compulsory counterclaim rule</a:t>
            </a:r>
          </a:p>
        </p:txBody>
      </p:sp>
    </p:spTree>
    <p:extLst>
      <p:ext uri="{BB962C8B-B14F-4D97-AF65-F5344CB8AC3E}">
        <p14:creationId xmlns:p14="http://schemas.microsoft.com/office/powerpoint/2010/main" val="566948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15636" y="274638"/>
            <a:ext cx="9795164" cy="6278562"/>
          </a:xfrm>
        </p:spPr>
        <p:txBody>
          <a:bodyPr/>
          <a:lstStyle/>
          <a:p>
            <a:pPr algn="l"/>
            <a:r>
              <a:rPr lang="en-US" altLang="en-US" dirty="0" smtClean="0"/>
              <a:t>P sues D in California state court for negligence in connection with a car accident</a:t>
            </a:r>
            <a:br>
              <a:rPr lang="en-US" altLang="en-US" dirty="0" smtClean="0"/>
            </a:br>
            <a:r>
              <a:rPr lang="en-US" altLang="en-US" dirty="0" smtClean="0"/>
              <a:t/>
            </a:r>
            <a:br>
              <a:rPr lang="en-US" altLang="en-US" dirty="0" smtClean="0"/>
            </a:br>
            <a:r>
              <a:rPr lang="en-US" altLang="en-US" dirty="0" smtClean="0"/>
              <a:t>P wins – the jury finds that D was negligent and awards P $100,000</a:t>
            </a:r>
            <a:br>
              <a:rPr lang="en-US" altLang="en-US" dirty="0" smtClean="0"/>
            </a:br>
            <a:r>
              <a:rPr lang="en-US" altLang="en-US" dirty="0" smtClean="0"/>
              <a:t/>
            </a:r>
            <a:br>
              <a:rPr lang="en-US" altLang="en-US" dirty="0" smtClean="0"/>
            </a:br>
            <a:r>
              <a:rPr lang="en-US" altLang="en-US" dirty="0" smtClean="0"/>
              <a:t>D sues P in California state court for his damages in the accident</a:t>
            </a:r>
          </a:p>
        </p:txBody>
      </p:sp>
    </p:spTree>
    <p:extLst>
      <p:ext uri="{BB962C8B-B14F-4D97-AF65-F5344CB8AC3E}">
        <p14:creationId xmlns:p14="http://schemas.microsoft.com/office/powerpoint/2010/main" val="320161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10600" cy="4594225"/>
          </a:xfrm>
        </p:spPr>
        <p:txBody>
          <a:bodyPr rtlCol="0">
            <a:normAutofit fontScale="90000"/>
          </a:bodyPr>
          <a:lstStyle/>
          <a:p>
            <a:pPr>
              <a:defRPr/>
            </a:pPr>
            <a:r>
              <a:rPr lang="en-US" dirty="0" smtClean="0"/>
              <a:t>Rule 56. Summary Judgment</a:t>
            </a:r>
            <a:br>
              <a:rPr lang="en-US" dirty="0" smtClean="0"/>
            </a:br>
            <a:r>
              <a:rPr lang="en-US" dirty="0" smtClean="0"/>
              <a:t/>
            </a:r>
            <a:br>
              <a:rPr lang="en-US" dirty="0" smtClean="0"/>
            </a:br>
            <a:r>
              <a:rPr lang="en-US" dirty="0" smtClean="0"/>
              <a:t>(c)(2) The judgment sought should be rendered if the pleadings, the discovery and disclosure materials on file, and any affidavits show that there is no genuine issue as to any material fact and that the </a:t>
            </a:r>
            <a:r>
              <a:rPr lang="en-US" dirty="0" err="1" smtClean="0"/>
              <a:t>movant</a:t>
            </a:r>
            <a:r>
              <a:rPr lang="en-US" dirty="0" smtClean="0"/>
              <a:t> is entitled to judgment as a matter of law.</a:t>
            </a:r>
            <a:br>
              <a:rPr lang="en-US" dirty="0" smtClean="0"/>
            </a:br>
            <a:r>
              <a:rPr lang="en-US" dirty="0" smtClean="0"/>
              <a:t/>
            </a:r>
            <a:br>
              <a:rPr lang="en-US" dirty="0" smtClean="0"/>
            </a:br>
            <a:endParaRPr lang="en-US" dirty="0" smtClean="0"/>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FA772F-D72E-484A-A75E-8208F8C13B82}" type="slidenum">
              <a:rPr lang="en-US" altLang="en-US" sz="900">
                <a:solidFill>
                  <a:srgbClr val="898989"/>
                </a:solidFill>
              </a:rPr>
              <a:pPr>
                <a:spcBef>
                  <a:spcPct val="0"/>
                </a:spcBef>
                <a:buFontTx/>
                <a:buNone/>
              </a:pPr>
              <a:t>3</a:t>
            </a:fld>
            <a:endParaRPr lang="en-US" altLang="en-US" sz="900">
              <a:solidFill>
                <a:srgbClr val="898989"/>
              </a:solidFill>
            </a:endParaRPr>
          </a:p>
        </p:txBody>
      </p:sp>
    </p:spTree>
    <p:extLst>
      <p:ext uri="{BB962C8B-B14F-4D97-AF65-F5344CB8AC3E}">
        <p14:creationId xmlns:p14="http://schemas.microsoft.com/office/powerpoint/2010/main" val="422090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357448" y="1143000"/>
            <a:ext cx="11504814" cy="4686300"/>
          </a:xfrm>
        </p:spPr>
        <p:txBody>
          <a:bodyPr>
            <a:normAutofit fontScale="90000"/>
          </a:bodyPr>
          <a:lstStyle/>
          <a:p>
            <a:pPr algn="l" eaLnBrk="1" hangingPunct="1"/>
            <a:r>
              <a:rPr lang="en-US" altLang="en-US" sz="3000" dirty="0"/>
              <a:t>- P sues D for breaching a contract requiring D to give P coal every </a:t>
            </a:r>
            <a:r>
              <a:rPr lang="en-US" altLang="en-US" sz="3000" dirty="0" smtClean="0"/>
              <a:t>winter</a:t>
            </a:r>
            <a:br>
              <a:rPr lang="en-US" altLang="en-US" sz="3000" dirty="0" smtClean="0"/>
            </a:br>
            <a:r>
              <a:rPr lang="en-US" altLang="en-US" sz="3000" dirty="0"/>
              <a:t/>
            </a:r>
            <a:br>
              <a:rPr lang="en-US" altLang="en-US" sz="3000" dirty="0"/>
            </a:br>
            <a:r>
              <a:rPr lang="en-US" altLang="en-US" sz="3000" dirty="0"/>
              <a:t>- </a:t>
            </a:r>
            <a:r>
              <a:rPr lang="en-US" altLang="en-US" sz="3000" dirty="0" smtClean="0"/>
              <a:t>in </a:t>
            </a:r>
            <a:r>
              <a:rPr lang="en-US" altLang="en-US" sz="3000" dirty="0"/>
              <a:t>the suit D challenges the validity of the contract </a:t>
            </a:r>
            <a:r>
              <a:rPr lang="en-US" altLang="en-US" sz="3000" dirty="0" smtClean="0"/>
              <a:t/>
            </a:r>
            <a:br>
              <a:rPr lang="en-US" altLang="en-US" sz="3000" dirty="0" smtClean="0"/>
            </a:br>
            <a:r>
              <a:rPr lang="en-US" altLang="en-US" sz="3000" dirty="0"/>
              <a:t/>
            </a:r>
            <a:br>
              <a:rPr lang="en-US" altLang="en-US" sz="3000" dirty="0"/>
            </a:br>
            <a:r>
              <a:rPr lang="en-US" altLang="en-US" sz="3000" dirty="0"/>
              <a:t>- </a:t>
            </a:r>
            <a:r>
              <a:rPr lang="en-US" altLang="en-US" sz="3000" dirty="0" smtClean="0"/>
              <a:t>the </a:t>
            </a:r>
            <a:r>
              <a:rPr lang="en-US" altLang="en-US" sz="3000" dirty="0"/>
              <a:t>court determines the contract to be </a:t>
            </a:r>
            <a:r>
              <a:rPr lang="en-US" altLang="en-US" sz="3000" dirty="0" smtClean="0"/>
              <a:t>valid</a:t>
            </a:r>
            <a:br>
              <a:rPr lang="en-US" altLang="en-US" sz="3000" dirty="0" smtClean="0"/>
            </a:br>
            <a:r>
              <a:rPr lang="en-US" altLang="en-US" sz="3000" dirty="0"/>
              <a:t/>
            </a:r>
            <a:br>
              <a:rPr lang="en-US" altLang="en-US" sz="3000" dirty="0"/>
            </a:br>
            <a:r>
              <a:rPr lang="en-US" altLang="en-US" sz="3000" dirty="0" smtClean="0"/>
              <a:t>- P </a:t>
            </a:r>
            <a:r>
              <a:rPr lang="en-US" altLang="en-US" sz="3000" dirty="0"/>
              <a:t>wins damages from </a:t>
            </a:r>
            <a:r>
              <a:rPr lang="en-US" altLang="en-US" sz="3000" dirty="0" smtClean="0"/>
              <a:t>D</a:t>
            </a:r>
            <a:br>
              <a:rPr lang="en-US" altLang="en-US" sz="3000" dirty="0" smtClean="0"/>
            </a:br>
            <a:r>
              <a:rPr lang="en-US" altLang="en-US" sz="3000" dirty="0"/>
              <a:t/>
            </a:r>
            <a:br>
              <a:rPr lang="en-US" altLang="en-US" sz="3000" dirty="0"/>
            </a:br>
            <a:r>
              <a:rPr lang="en-US" altLang="en-US" sz="3000" dirty="0"/>
              <a:t>- </a:t>
            </a:r>
            <a:r>
              <a:rPr lang="en-US" altLang="en-US" sz="3000" dirty="0" smtClean="0"/>
              <a:t>the </a:t>
            </a:r>
            <a:r>
              <a:rPr lang="en-US" altLang="en-US" sz="3000" dirty="0"/>
              <a:t>next winter, D breaches </a:t>
            </a:r>
            <a:r>
              <a:rPr lang="en-US" altLang="en-US" sz="3000" dirty="0" smtClean="0"/>
              <a:t>again</a:t>
            </a:r>
            <a:br>
              <a:rPr lang="en-US" altLang="en-US" sz="3000" dirty="0" smtClean="0"/>
            </a:br>
            <a:r>
              <a:rPr lang="en-US" altLang="en-US" sz="3000" dirty="0"/>
              <a:t/>
            </a:r>
            <a:br>
              <a:rPr lang="en-US" altLang="en-US" sz="3000" dirty="0"/>
            </a:br>
            <a:r>
              <a:rPr lang="en-US" altLang="en-US" sz="3000" dirty="0"/>
              <a:t>- P once again sues D for </a:t>
            </a:r>
            <a:r>
              <a:rPr lang="en-US" altLang="en-US" sz="3000" dirty="0" smtClean="0"/>
              <a:t>breach</a:t>
            </a:r>
            <a:br>
              <a:rPr lang="en-US" altLang="en-US" sz="3000" dirty="0" smtClean="0"/>
            </a:br>
            <a:r>
              <a:rPr lang="en-US" altLang="en-US" sz="3000" dirty="0"/>
              <a:t/>
            </a:r>
            <a:br>
              <a:rPr lang="en-US" altLang="en-US" sz="3000" dirty="0"/>
            </a:br>
            <a:r>
              <a:rPr lang="en-US" altLang="en-US" sz="3000" dirty="0"/>
              <a:t>- </a:t>
            </a:r>
            <a:r>
              <a:rPr lang="en-US" altLang="en-US" sz="3000" dirty="0" smtClean="0"/>
              <a:t>is </a:t>
            </a:r>
            <a:r>
              <a:rPr lang="en-US" altLang="en-US" sz="3000" dirty="0"/>
              <a:t>P claim precluded</a:t>
            </a:r>
            <a:r>
              <a:rPr lang="en-US" altLang="en-US" sz="3000" dirty="0" smtClean="0"/>
              <a:t>?</a:t>
            </a:r>
            <a:br>
              <a:rPr lang="en-US" altLang="en-US" sz="3000" dirty="0" smtClean="0"/>
            </a:br>
            <a:r>
              <a:rPr lang="en-US" altLang="en-US" sz="3000" dirty="0"/>
              <a:t/>
            </a:r>
            <a:br>
              <a:rPr lang="en-US" altLang="en-US" sz="3000" dirty="0"/>
            </a:br>
            <a:r>
              <a:rPr lang="en-US" altLang="en-US" sz="3000" dirty="0"/>
              <a:t>- D once again challenges the validity of the </a:t>
            </a:r>
            <a:r>
              <a:rPr lang="en-US" altLang="en-US" sz="3000" dirty="0" smtClean="0"/>
              <a:t>contract</a:t>
            </a:r>
            <a:br>
              <a:rPr lang="en-US" altLang="en-US" sz="3000" dirty="0" smtClean="0"/>
            </a:br>
            <a:r>
              <a:rPr lang="en-US" altLang="en-US" sz="3000" dirty="0"/>
              <a:t/>
            </a:r>
            <a:br>
              <a:rPr lang="en-US" altLang="en-US" sz="3000" dirty="0"/>
            </a:br>
            <a:r>
              <a:rPr lang="en-US" altLang="en-US" sz="3000" dirty="0"/>
              <a:t>- </a:t>
            </a:r>
            <a:r>
              <a:rPr lang="en-US" altLang="en-US" sz="3000" dirty="0" smtClean="0"/>
              <a:t>anything </a:t>
            </a:r>
            <a:r>
              <a:rPr lang="en-US" altLang="en-US" sz="3000" dirty="0"/>
              <a:t>P can do?</a:t>
            </a:r>
          </a:p>
        </p:txBody>
      </p:sp>
    </p:spTree>
    <p:extLst>
      <p:ext uri="{BB962C8B-B14F-4D97-AF65-F5344CB8AC3E}">
        <p14:creationId xmlns:p14="http://schemas.microsoft.com/office/powerpoint/2010/main" val="15103830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057400" y="274638"/>
            <a:ext cx="8153400" cy="6278562"/>
          </a:xfrm>
        </p:spPr>
        <p:txBody>
          <a:bodyPr/>
          <a:lstStyle/>
          <a:p>
            <a:r>
              <a:rPr lang="en-US" altLang="en-US" smtClean="0"/>
              <a:t>issue preclusion</a:t>
            </a:r>
          </a:p>
        </p:txBody>
      </p:sp>
    </p:spTree>
    <p:extLst>
      <p:ext uri="{BB962C8B-B14F-4D97-AF65-F5344CB8AC3E}">
        <p14:creationId xmlns:p14="http://schemas.microsoft.com/office/powerpoint/2010/main" val="1751096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81891" y="274638"/>
            <a:ext cx="9628909" cy="6126162"/>
          </a:xfrm>
        </p:spPr>
        <p:txBody>
          <a:bodyPr/>
          <a:lstStyle/>
          <a:p>
            <a:r>
              <a:rPr lang="en-US" altLang="en-US" dirty="0" smtClean="0"/>
              <a:t>issue preclusion</a:t>
            </a:r>
            <a:br>
              <a:rPr lang="en-US" altLang="en-US" dirty="0" smtClean="0"/>
            </a:br>
            <a:r>
              <a:rPr lang="en-US" altLang="en-US" dirty="0" smtClean="0"/>
              <a:t/>
            </a:r>
            <a:br>
              <a:rPr lang="en-US" altLang="en-US" dirty="0" smtClean="0"/>
            </a:br>
            <a:r>
              <a:rPr lang="en-US" altLang="en-US" dirty="0" smtClean="0"/>
              <a:t>if a party fully and fairly litigated an issue in an earlier case he can (with certain exceptions) be barred from </a:t>
            </a:r>
            <a:r>
              <a:rPr lang="en-US" altLang="en-US" dirty="0" err="1" smtClean="0"/>
              <a:t>relitigating</a:t>
            </a:r>
            <a:r>
              <a:rPr lang="en-US" altLang="en-US" dirty="0" smtClean="0"/>
              <a:t> the same issue in subsequent proceedings</a:t>
            </a:r>
          </a:p>
        </p:txBody>
      </p:sp>
    </p:spTree>
    <p:extLst>
      <p:ext uri="{BB962C8B-B14F-4D97-AF65-F5344CB8AC3E}">
        <p14:creationId xmlns:p14="http://schemas.microsoft.com/office/powerpoint/2010/main" val="1557279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153400" cy="6049962"/>
          </a:xfrm>
        </p:spPr>
        <p:txBody>
          <a:bodyPr/>
          <a:lstStyle/>
          <a:p>
            <a:r>
              <a:rPr lang="en-US" altLang="en-US" smtClean="0"/>
              <a:t>requirements for claim preclusion</a:t>
            </a:r>
          </a:p>
        </p:txBody>
      </p:sp>
    </p:spTree>
    <p:extLst>
      <p:ext uri="{BB962C8B-B14F-4D97-AF65-F5344CB8AC3E}">
        <p14:creationId xmlns:p14="http://schemas.microsoft.com/office/powerpoint/2010/main" val="1812325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2895600" y="1063626"/>
            <a:ext cx="6286500" cy="4594225"/>
          </a:xfrm>
        </p:spPr>
        <p:txBody>
          <a:bodyPr/>
          <a:lstStyle/>
          <a:p>
            <a:pPr eaLnBrk="1" hangingPunct="1"/>
            <a:r>
              <a:rPr lang="en-US" altLang="en-US" smtClean="0"/>
              <a:t>there must be: </a:t>
            </a:r>
            <a:br>
              <a:rPr lang="en-US" altLang="en-US" smtClean="0"/>
            </a:br>
            <a:r>
              <a:rPr lang="en-US" altLang="en-US" smtClean="0"/>
              <a:t/>
            </a:r>
            <a:br>
              <a:rPr lang="en-US" altLang="en-US" smtClean="0"/>
            </a:br>
            <a:r>
              <a:rPr lang="en-US" altLang="en-US" smtClean="0"/>
              <a:t>a final judgment</a:t>
            </a:r>
          </a:p>
        </p:txBody>
      </p:sp>
    </p:spTree>
    <p:extLst>
      <p:ext uri="{BB962C8B-B14F-4D97-AF65-F5344CB8AC3E}">
        <p14:creationId xmlns:p14="http://schemas.microsoft.com/office/powerpoint/2010/main" val="19904827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1676400" y="1200151"/>
            <a:ext cx="8839200" cy="4651375"/>
          </a:xfrm>
        </p:spPr>
        <p:txBody>
          <a:bodyPr>
            <a:normAutofit fontScale="90000"/>
          </a:bodyPr>
          <a:lstStyle/>
          <a:p>
            <a:pPr algn="l" eaLnBrk="1" hangingPunct="1"/>
            <a:r>
              <a:rPr lang="en-US" altLang="en-US" dirty="0" smtClean="0"/>
              <a:t>- P sues D concerning personal injuries in connection with a car accident</a:t>
            </a:r>
            <a:br>
              <a:rPr lang="en-US" altLang="en-US" dirty="0" smtClean="0"/>
            </a:br>
            <a:r>
              <a:rPr lang="en-US" altLang="en-US" dirty="0" smtClean="0"/>
              <a:t/>
            </a:r>
            <a:br>
              <a:rPr lang="en-US" altLang="en-US" dirty="0" smtClean="0"/>
            </a:br>
            <a:r>
              <a:rPr lang="en-US" altLang="en-US" dirty="0" smtClean="0"/>
              <a:t>- P loses, appeals</a:t>
            </a:r>
            <a:br>
              <a:rPr lang="en-US" altLang="en-US" dirty="0" smtClean="0"/>
            </a:br>
            <a:r>
              <a:rPr lang="en-US" altLang="en-US" dirty="0" smtClean="0"/>
              <a:t/>
            </a:r>
            <a:br>
              <a:rPr lang="en-US" altLang="en-US" dirty="0" smtClean="0"/>
            </a:br>
            <a:r>
              <a:rPr lang="en-US" altLang="en-US" dirty="0" smtClean="0"/>
              <a:t>- while actions is on appeal, P sues D concerning property damage in connection with the accident</a:t>
            </a:r>
            <a:br>
              <a:rPr lang="en-US" altLang="en-US" dirty="0" smtClean="0"/>
            </a:br>
            <a:endParaRPr lang="en-US" altLang="en-US" dirty="0" smtClean="0"/>
          </a:p>
        </p:txBody>
      </p:sp>
    </p:spTree>
    <p:extLst>
      <p:ext uri="{BB962C8B-B14F-4D97-AF65-F5344CB8AC3E}">
        <p14:creationId xmlns:p14="http://schemas.microsoft.com/office/powerpoint/2010/main" val="543948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1676400" y="1200151"/>
            <a:ext cx="8839200" cy="4651375"/>
          </a:xfrm>
        </p:spPr>
        <p:txBody>
          <a:bodyPr>
            <a:normAutofit/>
          </a:bodyPr>
          <a:lstStyle/>
          <a:p>
            <a:r>
              <a:rPr lang="en-US" altLang="en-US" dirty="0" smtClean="0"/>
              <a:t>- P sues D concerning personal injuries in connection with a car accident</a:t>
            </a:r>
            <a:br>
              <a:rPr lang="en-US" altLang="en-US" dirty="0" smtClean="0"/>
            </a:br>
            <a:r>
              <a:rPr lang="en-US" altLang="en-US" dirty="0" smtClean="0"/>
              <a:t/>
            </a:r>
            <a:br>
              <a:rPr lang="en-US" altLang="en-US" dirty="0" smtClean="0"/>
            </a:br>
            <a:r>
              <a:rPr lang="en-US" altLang="en-US" dirty="0" smtClean="0"/>
              <a:t>- while P’s first suit is going on, P also </a:t>
            </a:r>
            <a:r>
              <a:rPr lang="en-US" altLang="en-US" dirty="0"/>
              <a:t>sues D concerning property damage in connection with </a:t>
            </a:r>
            <a:r>
              <a:rPr lang="en-US" altLang="en-US" dirty="0" smtClean="0"/>
              <a:t>the </a:t>
            </a:r>
            <a:r>
              <a:rPr lang="en-US" altLang="en-US" dirty="0" smtClean="0"/>
              <a:t>accident</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6197417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365125"/>
            <a:ext cx="10863349" cy="5985799"/>
          </a:xfrm>
        </p:spPr>
        <p:txBody>
          <a:bodyPr/>
          <a:lstStyle/>
          <a:p>
            <a:r>
              <a:rPr lang="en-US" dirty="0"/>
              <a:t>c</a:t>
            </a:r>
            <a:r>
              <a:rPr lang="en-US" dirty="0" smtClean="0"/>
              <a:t>laim splitting or prior action pending</a:t>
            </a:r>
            <a:endParaRPr lang="en-US" dirty="0"/>
          </a:p>
        </p:txBody>
      </p:sp>
    </p:spTree>
    <p:extLst>
      <p:ext uri="{BB962C8B-B14F-4D97-AF65-F5344CB8AC3E}">
        <p14:creationId xmlns:p14="http://schemas.microsoft.com/office/powerpoint/2010/main" val="411760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65760" y="274638"/>
            <a:ext cx="9845040" cy="6202362"/>
          </a:xfrm>
        </p:spPr>
        <p:txBody>
          <a:bodyPr/>
          <a:lstStyle/>
          <a:p>
            <a:pPr algn="l"/>
            <a:r>
              <a:rPr lang="en-US" altLang="en-US" sz="3600" dirty="0" smtClean="0"/>
              <a:t>- P </a:t>
            </a:r>
            <a:r>
              <a:rPr lang="en-US" altLang="en-US" sz="3600" dirty="0"/>
              <a:t>sues D concerning a </a:t>
            </a:r>
            <a:r>
              <a:rPr lang="en-US" altLang="en-US" sz="3600" dirty="0" smtClean="0"/>
              <a:t>transaction</a:t>
            </a:r>
            <a:r>
              <a:rPr lang="en-US" altLang="en-US" sz="3600" dirty="0"/>
              <a:t/>
            </a:r>
            <a:br>
              <a:rPr lang="en-US" altLang="en-US" sz="3600" dirty="0"/>
            </a:br>
            <a:r>
              <a:rPr lang="en-US" altLang="en-US" sz="3600" dirty="0" smtClean="0"/>
              <a:t>- it </a:t>
            </a:r>
            <a:r>
              <a:rPr lang="en-US" altLang="en-US" sz="3600" dirty="0"/>
              <a:t>comes to a </a:t>
            </a:r>
            <a:r>
              <a:rPr lang="en-US" altLang="en-US" sz="3600" dirty="0" smtClean="0"/>
              <a:t>judgment</a:t>
            </a:r>
            <a:r>
              <a:rPr lang="en-US" altLang="en-US" sz="3600" dirty="0"/>
              <a:t/>
            </a:r>
            <a:br>
              <a:rPr lang="en-US" altLang="en-US" sz="3600" dirty="0"/>
            </a:br>
            <a:r>
              <a:rPr lang="en-US" altLang="en-US" sz="3600" dirty="0" smtClean="0"/>
              <a:t>- P </a:t>
            </a:r>
            <a:r>
              <a:rPr lang="en-US" altLang="en-US" sz="3600" dirty="0"/>
              <a:t>then sues D concerning the same </a:t>
            </a:r>
            <a:r>
              <a:rPr lang="en-US" altLang="en-US" sz="3600" dirty="0" smtClean="0"/>
              <a:t>action</a:t>
            </a:r>
            <a:r>
              <a:rPr lang="en-US" altLang="en-US" sz="3600" dirty="0"/>
              <a:t/>
            </a:r>
            <a:br>
              <a:rPr lang="en-US" altLang="en-US" sz="3600" dirty="0"/>
            </a:br>
            <a:r>
              <a:rPr lang="en-US" altLang="en-US" sz="3600" dirty="0" smtClean="0"/>
              <a:t>- claim precluded</a:t>
            </a:r>
            <a:r>
              <a:rPr lang="en-US" altLang="en-US" sz="3600" dirty="0"/>
              <a:t/>
            </a:r>
            <a:br>
              <a:rPr lang="en-US" altLang="en-US" sz="3600" dirty="0"/>
            </a:br>
            <a:r>
              <a:rPr lang="en-US" altLang="en-US" sz="3600" dirty="0"/>
              <a:t/>
            </a:r>
            <a:br>
              <a:rPr lang="en-US" altLang="en-US" sz="3600" dirty="0"/>
            </a:br>
            <a:r>
              <a:rPr lang="en-US" altLang="en-US" sz="3600" dirty="0" smtClean="0"/>
              <a:t>- P </a:t>
            </a:r>
            <a:r>
              <a:rPr lang="en-US" altLang="en-US" sz="3600" dirty="0"/>
              <a:t>sues D concerning an action.</a:t>
            </a:r>
            <a:br>
              <a:rPr lang="en-US" altLang="en-US" sz="3600" dirty="0"/>
            </a:br>
            <a:r>
              <a:rPr lang="en-US" altLang="en-US" sz="3600" dirty="0" smtClean="0"/>
              <a:t>- while </a:t>
            </a:r>
            <a:r>
              <a:rPr lang="en-US" altLang="en-US" sz="3600" dirty="0"/>
              <a:t>the first action is going, P sues D concerning the same </a:t>
            </a:r>
            <a:r>
              <a:rPr lang="en-US" altLang="en-US" sz="3600" dirty="0" smtClean="0"/>
              <a:t>transaction</a:t>
            </a:r>
            <a:r>
              <a:rPr lang="en-US" altLang="en-US" sz="3600" dirty="0"/>
              <a:t/>
            </a:r>
            <a:br>
              <a:rPr lang="en-US" altLang="en-US" sz="3600" dirty="0"/>
            </a:br>
            <a:r>
              <a:rPr lang="en-US" altLang="en-US" sz="3600" dirty="0" smtClean="0"/>
              <a:t>- </a:t>
            </a:r>
            <a:r>
              <a:rPr lang="en-US" altLang="en-US" sz="3600" dirty="0"/>
              <a:t>o</a:t>
            </a:r>
            <a:r>
              <a:rPr lang="en-US" altLang="en-US" sz="3600" dirty="0" smtClean="0"/>
              <a:t>ne </a:t>
            </a:r>
            <a:r>
              <a:rPr lang="en-US" altLang="en-US" sz="3600" dirty="0"/>
              <a:t>of them comes to judgment, without D having brought up claim </a:t>
            </a:r>
            <a:r>
              <a:rPr lang="en-US" altLang="en-US" sz="3600" dirty="0" smtClean="0"/>
              <a:t>splitting</a:t>
            </a:r>
            <a:r>
              <a:rPr lang="en-US" altLang="en-US" sz="3600" dirty="0"/>
              <a:t/>
            </a:r>
            <a:br>
              <a:rPr lang="en-US" altLang="en-US" sz="3600" dirty="0"/>
            </a:br>
            <a:r>
              <a:rPr lang="en-US" altLang="en-US" sz="3600" dirty="0" smtClean="0"/>
              <a:t>- result?</a:t>
            </a:r>
            <a:endParaRPr lang="en-US" altLang="en-US" sz="3600" dirty="0"/>
          </a:p>
        </p:txBody>
      </p:sp>
    </p:spTree>
    <p:extLst>
      <p:ext uri="{BB962C8B-B14F-4D97-AF65-F5344CB8AC3E}">
        <p14:creationId xmlns:p14="http://schemas.microsoft.com/office/powerpoint/2010/main" val="3424945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009900" y="1063626"/>
            <a:ext cx="6172200" cy="4651375"/>
          </a:xfrm>
        </p:spPr>
        <p:txBody>
          <a:bodyPr/>
          <a:lstStyle/>
          <a:p>
            <a:pPr eaLnBrk="1" hangingPunct="1"/>
            <a:r>
              <a:rPr lang="en-US" altLang="en-US" smtClean="0"/>
              <a:t>the judgment must be:</a:t>
            </a:r>
            <a:br>
              <a:rPr lang="en-US" altLang="en-US" smtClean="0"/>
            </a:br>
            <a:r>
              <a:rPr lang="en-US" altLang="en-US" smtClean="0"/>
              <a:t/>
            </a:r>
            <a:br>
              <a:rPr lang="en-US" altLang="en-US" smtClean="0"/>
            </a:br>
            <a:r>
              <a:rPr lang="en-US" altLang="en-US" smtClean="0"/>
              <a:t>valid</a:t>
            </a:r>
          </a:p>
        </p:txBody>
      </p:sp>
    </p:spTree>
    <p:extLst>
      <p:ext uri="{BB962C8B-B14F-4D97-AF65-F5344CB8AC3E}">
        <p14:creationId xmlns:p14="http://schemas.microsoft.com/office/powerpoint/2010/main" val="29855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2995" y="111212"/>
            <a:ext cx="11850129" cy="6746788"/>
          </a:xfrm>
        </p:spPr>
        <p:txBody>
          <a:bodyPr>
            <a:noAutofit/>
          </a:bodyPr>
          <a:lstStyle/>
          <a:p>
            <a:r>
              <a:rPr lang="en-US" altLang="en-US" sz="3600" dirty="0" smtClean="0"/>
              <a:t>Rule 50: Judgment as a Matter of Law</a:t>
            </a:r>
            <a:br>
              <a:rPr lang="en-US" altLang="en-US" sz="3600" dirty="0" smtClean="0"/>
            </a:br>
            <a:r>
              <a:rPr lang="en-US" sz="3600" dirty="0"/>
              <a:t>(a) Judgment as a Matter of Law.</a:t>
            </a:r>
            <a:br>
              <a:rPr lang="en-US" sz="3600" dirty="0"/>
            </a:br>
            <a:r>
              <a:rPr lang="en-US" sz="3600" dirty="0"/>
              <a:t>(1) </a:t>
            </a:r>
            <a:r>
              <a:rPr lang="en-US" sz="3600" i="1" dirty="0"/>
              <a:t>In General.</a:t>
            </a:r>
            <a:r>
              <a:rPr lang="en-US" sz="3600" dirty="0"/>
              <a:t> If a party has been fully heard on an issue during a jury trial and the court finds that a reasonable jury would not have a legally sufficient evidentiary basis to find for the party on that issue, the court may:</a:t>
            </a:r>
            <a:br>
              <a:rPr lang="en-US" sz="3600" dirty="0"/>
            </a:br>
            <a:r>
              <a:rPr lang="en-US" sz="3600" dirty="0"/>
              <a:t>(A) resolve the issue against the party; and</a:t>
            </a:r>
            <a:br>
              <a:rPr lang="en-US" sz="3600" dirty="0"/>
            </a:br>
            <a:r>
              <a:rPr lang="en-US" sz="3600" dirty="0"/>
              <a:t>(B) grant a motion for judgment as a matter of law against the party on a claim or defense that, under the controlling law, can be maintained or defeated only with a favorable finding on that issue</a:t>
            </a:r>
            <a:r>
              <a:rPr lang="en-US" sz="3600" dirty="0" smtClean="0"/>
              <a:t>.…</a:t>
            </a:r>
            <a:endParaRPr lang="en-US" altLang="en-US" sz="3600" dirty="0" smtClean="0"/>
          </a:p>
        </p:txBody>
      </p:sp>
    </p:spTree>
    <p:extLst>
      <p:ext uri="{BB962C8B-B14F-4D97-AF65-F5344CB8AC3E}">
        <p14:creationId xmlns:p14="http://schemas.microsoft.com/office/powerpoint/2010/main" val="306688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357447" y="274638"/>
            <a:ext cx="11704320" cy="6202362"/>
          </a:xfrm>
        </p:spPr>
        <p:txBody>
          <a:bodyPr>
            <a:noAutofit/>
          </a:bodyPr>
          <a:lstStyle/>
          <a:p>
            <a:pPr algn="l"/>
            <a:r>
              <a:rPr lang="en-US" altLang="en-US" sz="3600" dirty="0" smtClean="0"/>
              <a:t>P sues D in federal court in NY</a:t>
            </a:r>
            <a:br>
              <a:rPr lang="en-US" altLang="en-US" sz="3600" dirty="0" smtClean="0"/>
            </a:br>
            <a:r>
              <a:rPr lang="en-US" altLang="en-US" sz="3600" dirty="0" smtClean="0"/>
              <a:t/>
            </a:r>
            <a:br>
              <a:rPr lang="en-US" altLang="en-US" sz="3600" dirty="0" smtClean="0"/>
            </a:br>
            <a:r>
              <a:rPr lang="en-US" altLang="en-US" sz="3600" dirty="0" smtClean="0"/>
              <a:t>D appears</a:t>
            </a:r>
            <a:br>
              <a:rPr lang="en-US" altLang="en-US" sz="3600" dirty="0" smtClean="0"/>
            </a:br>
            <a:r>
              <a:rPr lang="en-US" altLang="en-US" sz="3600" dirty="0" smtClean="0"/>
              <a:t/>
            </a:r>
            <a:br>
              <a:rPr lang="en-US" altLang="en-US" sz="3600" dirty="0" smtClean="0"/>
            </a:br>
            <a:r>
              <a:rPr lang="en-US" altLang="en-US" sz="3600" dirty="0" smtClean="0"/>
              <a:t>there is no PJ over D but no one notices this fact</a:t>
            </a:r>
            <a:br>
              <a:rPr lang="en-US" altLang="en-US" sz="3600" dirty="0" smtClean="0"/>
            </a:br>
            <a:r>
              <a:rPr lang="en-US" altLang="en-US" sz="3600" dirty="0" smtClean="0"/>
              <a:t/>
            </a:r>
            <a:br>
              <a:rPr lang="en-US" altLang="en-US" sz="3600" dirty="0" smtClean="0"/>
            </a:br>
            <a:r>
              <a:rPr lang="en-US" altLang="en-US" sz="3600" dirty="0" smtClean="0"/>
              <a:t>judgment for P</a:t>
            </a:r>
            <a:br>
              <a:rPr lang="en-US" altLang="en-US" sz="3600" dirty="0" smtClean="0"/>
            </a:br>
            <a:r>
              <a:rPr lang="en-US" altLang="en-US" sz="3600" dirty="0" smtClean="0"/>
              <a:t/>
            </a:r>
            <a:br>
              <a:rPr lang="en-US" altLang="en-US" sz="3600" dirty="0" smtClean="0"/>
            </a:br>
            <a:r>
              <a:rPr lang="en-US" altLang="en-US" sz="3600" dirty="0" smtClean="0"/>
              <a:t>P then brings a separate suit in state court in Cal. to enforce the judgment</a:t>
            </a:r>
            <a:br>
              <a:rPr lang="en-US" altLang="en-US" sz="3600" dirty="0" smtClean="0"/>
            </a:br>
            <a:r>
              <a:rPr lang="en-US" altLang="en-US" sz="3600" dirty="0" smtClean="0"/>
              <a:t/>
            </a:r>
            <a:br>
              <a:rPr lang="en-US" altLang="en-US" sz="3600" dirty="0" smtClean="0"/>
            </a:br>
            <a:r>
              <a:rPr lang="en-US" altLang="en-US" sz="3600" dirty="0" smtClean="0"/>
              <a:t>can D challenge the earlier judgment on the grounds that there was no PJ?</a:t>
            </a:r>
          </a:p>
        </p:txBody>
      </p:sp>
    </p:spTree>
    <p:extLst>
      <p:ext uri="{BB962C8B-B14F-4D97-AF65-F5344CB8AC3E}">
        <p14:creationId xmlns:p14="http://schemas.microsoft.com/office/powerpoint/2010/main" val="12773290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282634" y="266008"/>
            <a:ext cx="10385368" cy="6226232"/>
          </a:xfrm>
        </p:spPr>
        <p:txBody>
          <a:bodyPr>
            <a:normAutofit fontScale="90000"/>
          </a:bodyPr>
          <a:lstStyle/>
          <a:p>
            <a:pPr algn="l" eaLnBrk="1" hangingPunct="1"/>
            <a:r>
              <a:rPr lang="en-US" altLang="en-US" dirty="0" smtClean="0"/>
              <a:t>P sues D in federal court in NY </a:t>
            </a:r>
            <a:br>
              <a:rPr lang="en-US" altLang="en-US" dirty="0" smtClean="0"/>
            </a:br>
            <a:r>
              <a:rPr lang="en-US" altLang="en-US" dirty="0" smtClean="0"/>
              <a:t/>
            </a:r>
            <a:br>
              <a:rPr lang="en-US" altLang="en-US" dirty="0" smtClean="0"/>
            </a:br>
            <a:r>
              <a:rPr lang="en-US" altLang="en-US" dirty="0" smtClean="0"/>
              <a:t>D appears</a:t>
            </a:r>
            <a:br>
              <a:rPr lang="en-US" altLang="en-US" dirty="0" smtClean="0"/>
            </a:br>
            <a:r>
              <a:rPr lang="en-US" altLang="en-US" dirty="0" smtClean="0"/>
              <a:t/>
            </a:r>
            <a:br>
              <a:rPr lang="en-US" altLang="en-US" dirty="0" smtClean="0"/>
            </a:br>
            <a:r>
              <a:rPr lang="en-US" altLang="en-US" dirty="0" smtClean="0"/>
              <a:t>there is no SMJ, but no one notices this fact</a:t>
            </a:r>
            <a:r>
              <a:rPr lang="en-US" altLang="en-US" dirty="0"/>
              <a:t/>
            </a:r>
            <a:br>
              <a:rPr lang="en-US" altLang="en-US" dirty="0"/>
            </a:br>
            <a:r>
              <a:rPr lang="en-US" altLang="en-US" dirty="0" smtClean="0"/>
              <a:t/>
            </a:r>
            <a:br>
              <a:rPr lang="en-US" altLang="en-US" dirty="0" smtClean="0"/>
            </a:br>
            <a:r>
              <a:rPr lang="en-US" altLang="en-US" dirty="0" smtClean="0"/>
              <a:t>P then brings a separate suit in state court in Cal. to enforce the judgment</a:t>
            </a:r>
            <a:br>
              <a:rPr lang="en-US" altLang="en-US" dirty="0" smtClean="0"/>
            </a:br>
            <a:r>
              <a:rPr lang="en-US" altLang="en-US" dirty="0" smtClean="0"/>
              <a:t/>
            </a:r>
            <a:br>
              <a:rPr lang="en-US" altLang="en-US" dirty="0" smtClean="0"/>
            </a:br>
            <a:r>
              <a:rPr lang="en-US" altLang="en-US" dirty="0" smtClean="0"/>
              <a:t>can D challenge the earlier judgment on the grounds that there was no SMJ?</a:t>
            </a:r>
          </a:p>
        </p:txBody>
      </p:sp>
    </p:spTree>
    <p:extLst>
      <p:ext uri="{BB962C8B-B14F-4D97-AF65-F5344CB8AC3E}">
        <p14:creationId xmlns:p14="http://schemas.microsoft.com/office/powerpoint/2010/main" val="1823009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91600" cy="4338637"/>
          </a:xfrm>
        </p:spPr>
        <p:txBody>
          <a:bodyPr>
            <a:normAutofit fontScale="90000"/>
          </a:bodyPr>
          <a:lstStyle/>
          <a:p>
            <a:pPr algn="l"/>
            <a:r>
              <a:rPr lang="en-US" altLang="en-US" dirty="0" smtClean="0"/>
              <a:t>P sues D in federal court in connection with an accident</a:t>
            </a:r>
            <a:br>
              <a:rPr lang="en-US" altLang="en-US" dirty="0" smtClean="0"/>
            </a:br>
            <a:r>
              <a:rPr lang="en-US" altLang="en-US" dirty="0"/>
              <a:t/>
            </a:r>
            <a:br>
              <a:rPr lang="en-US" altLang="en-US" dirty="0"/>
            </a:br>
            <a:r>
              <a:rPr lang="en-US" altLang="en-US" dirty="0" smtClean="0"/>
              <a:t>there is no SMJ or PJ</a:t>
            </a:r>
            <a:br>
              <a:rPr lang="en-US" altLang="en-US" dirty="0" smtClean="0"/>
            </a:br>
            <a:r>
              <a:rPr lang="en-US" altLang="en-US" dirty="0" smtClean="0"/>
              <a:t/>
            </a:r>
            <a:br>
              <a:rPr lang="en-US" altLang="en-US" dirty="0" smtClean="0"/>
            </a:br>
            <a:r>
              <a:rPr lang="en-US" altLang="en-US" dirty="0" smtClean="0"/>
              <a:t>D defaults</a:t>
            </a:r>
            <a:br>
              <a:rPr lang="en-US" altLang="en-US" dirty="0" smtClean="0"/>
            </a:br>
            <a:r>
              <a:rPr lang="en-US" altLang="en-US" dirty="0" smtClean="0"/>
              <a:t/>
            </a:r>
            <a:br>
              <a:rPr lang="en-US" altLang="en-US" dirty="0" smtClean="0"/>
            </a:br>
            <a:r>
              <a:rPr lang="en-US" altLang="en-US" dirty="0" smtClean="0"/>
              <a:t>P then tries to sue D on the judgment in state court</a:t>
            </a:r>
            <a:br>
              <a:rPr lang="en-US" altLang="en-US" dirty="0" smtClean="0"/>
            </a:br>
            <a:r>
              <a:rPr lang="en-US" altLang="en-US" dirty="0" smtClean="0"/>
              <a:t/>
            </a:r>
            <a:br>
              <a:rPr lang="en-US" altLang="en-US" dirty="0" smtClean="0"/>
            </a:br>
            <a:r>
              <a:rPr lang="en-US" altLang="en-US" dirty="0" smtClean="0"/>
              <a:t>can D challenge the judgment as invalid?</a:t>
            </a:r>
          </a:p>
        </p:txBody>
      </p:sp>
    </p:spTree>
    <p:extLst>
      <p:ext uri="{BB962C8B-B14F-4D97-AF65-F5344CB8AC3E}">
        <p14:creationId xmlns:p14="http://schemas.microsoft.com/office/powerpoint/2010/main" val="11735252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895600" y="1063626"/>
            <a:ext cx="6286500" cy="4594225"/>
          </a:xfrm>
        </p:spPr>
        <p:txBody>
          <a:bodyPr/>
          <a:lstStyle/>
          <a:p>
            <a:pPr eaLnBrk="1" hangingPunct="1"/>
            <a:r>
              <a:rPr lang="en-US" altLang="en-US" dirty="0" smtClean="0"/>
              <a:t>the judgment must be:</a:t>
            </a:r>
            <a:br>
              <a:rPr lang="en-US" altLang="en-US" dirty="0" smtClean="0"/>
            </a:br>
            <a:r>
              <a:rPr lang="en-US" altLang="en-US" dirty="0" smtClean="0"/>
              <a:t/>
            </a:r>
            <a:br>
              <a:rPr lang="en-US" altLang="en-US" dirty="0" smtClean="0"/>
            </a:br>
            <a:r>
              <a:rPr lang="en-US" altLang="en-US" dirty="0" smtClean="0"/>
              <a:t>on the merits</a:t>
            </a:r>
          </a:p>
        </p:txBody>
      </p:sp>
    </p:spTree>
    <p:extLst>
      <p:ext uri="{BB962C8B-B14F-4D97-AF65-F5344CB8AC3E}">
        <p14:creationId xmlns:p14="http://schemas.microsoft.com/office/powerpoint/2010/main" val="9483063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a:xfrm>
            <a:off x="523702" y="1063626"/>
            <a:ext cx="9915698" cy="4708525"/>
          </a:xfrm>
        </p:spPr>
        <p:txBody>
          <a:bodyPr>
            <a:normAutofit fontScale="90000"/>
          </a:bodyPr>
          <a:lstStyle/>
          <a:p>
            <a:pPr algn="l" eaLnBrk="1" hangingPunct="1"/>
            <a:r>
              <a:rPr lang="en-US" altLang="en-US" dirty="0" smtClean="0"/>
              <a:t>- P sues D for </a:t>
            </a:r>
            <a:r>
              <a:rPr lang="en-US" altLang="en-US" i="1" dirty="0" smtClean="0"/>
              <a:t>intentional</a:t>
            </a:r>
            <a:r>
              <a:rPr lang="en-US" altLang="en-US" dirty="0" smtClean="0"/>
              <a:t> infliction of emotional distress</a:t>
            </a:r>
            <a:br>
              <a:rPr lang="en-US" altLang="en-US" dirty="0" smtClean="0"/>
            </a:br>
            <a:r>
              <a:rPr lang="en-US" altLang="en-US" dirty="0" smtClean="0"/>
              <a:t/>
            </a:r>
            <a:br>
              <a:rPr lang="en-US" altLang="en-US" dirty="0" smtClean="0"/>
            </a:br>
            <a:r>
              <a:rPr lang="en-US" altLang="en-US" dirty="0" smtClean="0"/>
              <a:t>- D gets the action dismissed for failure to state a claim (P did not allege requisite intent)</a:t>
            </a:r>
            <a:br>
              <a:rPr lang="en-US" altLang="en-US" dirty="0" smtClean="0"/>
            </a:br>
            <a:r>
              <a:rPr lang="en-US" altLang="en-US" dirty="0" smtClean="0"/>
              <a:t/>
            </a:r>
            <a:br>
              <a:rPr lang="en-US" altLang="en-US" dirty="0" smtClean="0"/>
            </a:br>
            <a:r>
              <a:rPr lang="en-US" altLang="en-US" dirty="0" smtClean="0"/>
              <a:t>- P then sues D for </a:t>
            </a:r>
            <a:r>
              <a:rPr lang="en-US" altLang="en-US" i="1" dirty="0" smtClean="0"/>
              <a:t>negligent</a:t>
            </a:r>
            <a:r>
              <a:rPr lang="en-US" altLang="en-US" dirty="0" smtClean="0"/>
              <a:t> infliction of emotional distress concerning the same transaction</a:t>
            </a:r>
            <a:br>
              <a:rPr lang="en-US" altLang="en-US" dirty="0" smtClean="0"/>
            </a:br>
            <a:endParaRPr lang="en-US" altLang="en-US" dirty="0" smtClean="0"/>
          </a:p>
        </p:txBody>
      </p:sp>
    </p:spTree>
    <p:extLst>
      <p:ext uri="{BB962C8B-B14F-4D97-AF65-F5344CB8AC3E}">
        <p14:creationId xmlns:p14="http://schemas.microsoft.com/office/powerpoint/2010/main" val="17093019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365125"/>
            <a:ext cx="10773937" cy="6080280"/>
          </a:xfrm>
        </p:spPr>
        <p:txBody>
          <a:bodyPr/>
          <a:lstStyle/>
          <a:p>
            <a:r>
              <a:rPr lang="en-US" dirty="0"/>
              <a:t>i</a:t>
            </a:r>
            <a:r>
              <a:rPr lang="en-US" dirty="0" smtClean="0"/>
              <a:t>s a default </a:t>
            </a:r>
            <a:r>
              <a:rPr lang="en-US" dirty="0" smtClean="0"/>
              <a:t>judgment on the merits?</a:t>
            </a:r>
            <a:endParaRPr lang="en-US" dirty="0"/>
          </a:p>
        </p:txBody>
      </p:sp>
    </p:spTree>
    <p:extLst>
      <p:ext uri="{BB962C8B-B14F-4D97-AF65-F5344CB8AC3E}">
        <p14:creationId xmlns:p14="http://schemas.microsoft.com/office/powerpoint/2010/main" val="15213747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6247548"/>
          </a:xfrm>
        </p:spPr>
        <p:txBody>
          <a:bodyPr>
            <a:normAutofit fontScale="90000"/>
          </a:bodyPr>
          <a:lstStyle/>
          <a:p>
            <a:r>
              <a:rPr lang="en-US" dirty="0" smtClean="0"/>
              <a:t>P sues D for negligence asking for compensation for bodily injuries</a:t>
            </a:r>
            <a:br>
              <a:rPr lang="en-US" dirty="0" smtClean="0"/>
            </a:br>
            <a:r>
              <a:rPr lang="en-US" dirty="0"/>
              <a:t/>
            </a:r>
            <a:br>
              <a:rPr lang="en-US" dirty="0"/>
            </a:br>
            <a:r>
              <a:rPr lang="en-US" dirty="0" smtClean="0"/>
              <a:t>D </a:t>
            </a:r>
            <a:r>
              <a:rPr lang="en-US" dirty="0" smtClean="0"/>
              <a:t>fails to answer and </a:t>
            </a:r>
            <a:r>
              <a:rPr lang="en-US" dirty="0" smtClean="0"/>
              <a:t>P is issued a default judgment for $100K</a:t>
            </a:r>
            <a:br>
              <a:rPr lang="en-US" dirty="0" smtClean="0"/>
            </a:br>
            <a:r>
              <a:rPr lang="en-US" dirty="0"/>
              <a:t/>
            </a:r>
            <a:br>
              <a:rPr lang="en-US" dirty="0"/>
            </a:br>
            <a:r>
              <a:rPr lang="en-US" dirty="0" smtClean="0"/>
              <a:t>P then sues D for property damages concerning the same accident</a:t>
            </a:r>
            <a:br>
              <a:rPr lang="en-US" dirty="0" smtClean="0"/>
            </a:br>
            <a:r>
              <a:rPr lang="en-US" dirty="0"/>
              <a:t/>
            </a:r>
            <a:br>
              <a:rPr lang="en-US" dirty="0"/>
            </a:br>
            <a:r>
              <a:rPr lang="en-US" dirty="0" smtClean="0"/>
              <a:t>D brings an action against P for restitution of the $100K</a:t>
            </a:r>
            <a:endParaRPr lang="en-US" dirty="0"/>
          </a:p>
        </p:txBody>
      </p:sp>
    </p:spTree>
    <p:extLst>
      <p:ext uri="{BB962C8B-B14F-4D97-AF65-F5344CB8AC3E}">
        <p14:creationId xmlns:p14="http://schemas.microsoft.com/office/powerpoint/2010/main" val="12095168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752600" y="1131889"/>
            <a:ext cx="8534400" cy="4651375"/>
          </a:xfrm>
        </p:spPr>
        <p:txBody>
          <a:bodyPr>
            <a:normAutofit fontScale="90000"/>
          </a:bodyPr>
          <a:lstStyle/>
          <a:p>
            <a:pPr algn="l"/>
            <a:r>
              <a:rPr lang="en-US" altLang="en-US" sz="4000" dirty="0"/>
              <a:t>i</a:t>
            </a:r>
            <a:r>
              <a:rPr lang="en-US" altLang="en-US" sz="4000" dirty="0" smtClean="0"/>
              <a:t>f </a:t>
            </a:r>
            <a:r>
              <a:rPr lang="en-US" altLang="en-US" sz="4000" dirty="0"/>
              <a:t>a final valid judgment on the merits then…</a:t>
            </a:r>
            <a:br>
              <a:rPr lang="en-US" altLang="en-US" sz="4000" dirty="0"/>
            </a:br>
            <a:r>
              <a:rPr lang="en-US" altLang="en-US" sz="4000" dirty="0"/>
              <a:t/>
            </a:r>
            <a:br>
              <a:rPr lang="en-US" altLang="en-US" sz="4000" dirty="0"/>
            </a:br>
            <a:r>
              <a:rPr lang="en-US" altLang="en-US" sz="4000" dirty="0" smtClean="0"/>
              <a:t>if </a:t>
            </a:r>
            <a:r>
              <a:rPr lang="en-US" altLang="en-US" sz="4000" dirty="0"/>
              <a:t>judgment is for P, P’s claim is merged in the judgment (no new causes of action about the transaction allowed)</a:t>
            </a:r>
            <a:br>
              <a:rPr lang="en-US" altLang="en-US" sz="4000" dirty="0"/>
            </a:br>
            <a:r>
              <a:rPr lang="en-US" altLang="en-US" sz="4000" dirty="0"/>
              <a:t/>
            </a:r>
            <a:br>
              <a:rPr lang="en-US" altLang="en-US" sz="4000" dirty="0"/>
            </a:br>
            <a:r>
              <a:rPr lang="en-US" altLang="en-US" sz="4000" dirty="0" smtClean="0"/>
              <a:t>if </a:t>
            </a:r>
            <a:r>
              <a:rPr lang="en-US" altLang="en-US" sz="4000" dirty="0"/>
              <a:t>judgment is for D, P’s claim is extinguished (no new causes of action about the transaction allowed)</a:t>
            </a:r>
            <a:br>
              <a:rPr lang="en-US" altLang="en-US" sz="4000" dirty="0"/>
            </a:br>
            <a:endParaRPr lang="en-US" altLang="en-US" sz="4000" dirty="0"/>
          </a:p>
        </p:txBody>
      </p:sp>
    </p:spTree>
    <p:extLst>
      <p:ext uri="{BB962C8B-B14F-4D97-AF65-F5344CB8AC3E}">
        <p14:creationId xmlns:p14="http://schemas.microsoft.com/office/powerpoint/2010/main" val="13486571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81200" y="274638"/>
            <a:ext cx="8229600" cy="6049962"/>
          </a:xfrm>
        </p:spPr>
        <p:txBody>
          <a:bodyPr/>
          <a:lstStyle/>
          <a:p>
            <a:r>
              <a:rPr lang="en-US" altLang="en-US" smtClean="0"/>
              <a:t>why claim preclusion?</a:t>
            </a:r>
          </a:p>
        </p:txBody>
      </p:sp>
    </p:spTree>
    <p:extLst>
      <p:ext uri="{BB962C8B-B14F-4D97-AF65-F5344CB8AC3E}">
        <p14:creationId xmlns:p14="http://schemas.microsoft.com/office/powerpoint/2010/main" val="190573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2895600" y="1063626"/>
            <a:ext cx="6286500" cy="4651375"/>
          </a:xfrm>
        </p:spPr>
        <p:txBody>
          <a:bodyPr/>
          <a:lstStyle/>
          <a:p>
            <a:pPr eaLnBrk="1" hangingPunct="1"/>
            <a:r>
              <a:rPr lang="en-US" altLang="en-US" smtClean="0"/>
              <a:t>scope of a claim</a:t>
            </a:r>
          </a:p>
        </p:txBody>
      </p:sp>
    </p:spTree>
    <p:extLst>
      <p:ext uri="{BB962C8B-B14F-4D97-AF65-F5344CB8AC3E}">
        <p14:creationId xmlns:p14="http://schemas.microsoft.com/office/powerpoint/2010/main" val="107674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134529"/>
          </a:xfrm>
        </p:spPr>
        <p:txBody>
          <a:bodyPr/>
          <a:lstStyle/>
          <a:p>
            <a:r>
              <a:rPr lang="en-US" dirty="0"/>
              <a:t>t</a:t>
            </a:r>
            <a:r>
              <a:rPr lang="en-US" dirty="0" smtClean="0"/>
              <a:t>he scintilla of evidence standard</a:t>
            </a:r>
            <a:endParaRPr lang="en-US" dirty="0"/>
          </a:p>
        </p:txBody>
      </p:sp>
    </p:spTree>
    <p:extLst>
      <p:ext uri="{BB962C8B-B14F-4D97-AF65-F5344CB8AC3E}">
        <p14:creationId xmlns:p14="http://schemas.microsoft.com/office/powerpoint/2010/main" val="771906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35" y="365125"/>
            <a:ext cx="11004665" cy="5960860"/>
          </a:xfrm>
        </p:spPr>
        <p:txBody>
          <a:bodyPr/>
          <a:lstStyle/>
          <a:p>
            <a:pPr algn="ctr"/>
            <a:r>
              <a:rPr lang="en-US" dirty="0"/>
              <a:t>RIVER PARK, INC. v. CITY OF HIGHLAND </a:t>
            </a:r>
            <a:r>
              <a:rPr lang="en-US" dirty="0" smtClean="0"/>
              <a:t>PARK </a:t>
            </a:r>
            <a:br>
              <a:rPr lang="en-US" dirty="0" smtClean="0"/>
            </a:br>
            <a:r>
              <a:rPr lang="en-US" dirty="0" smtClean="0"/>
              <a:t>(Ill</a:t>
            </a:r>
            <a:r>
              <a:rPr lang="en-US" dirty="0"/>
              <a:t>. 1998)</a:t>
            </a:r>
          </a:p>
        </p:txBody>
      </p:sp>
    </p:spTree>
    <p:extLst>
      <p:ext uri="{BB962C8B-B14F-4D97-AF65-F5344CB8AC3E}">
        <p14:creationId xmlns:p14="http://schemas.microsoft.com/office/powerpoint/2010/main" val="10231670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4638"/>
            <a:ext cx="8229600" cy="6278562"/>
          </a:xfrm>
        </p:spPr>
        <p:txBody>
          <a:bodyPr/>
          <a:lstStyle/>
          <a:p>
            <a:r>
              <a:rPr lang="en-US" altLang="en-US" smtClean="0"/>
              <a:t>interjurisdictional claim preclusion</a:t>
            </a:r>
          </a:p>
        </p:txBody>
      </p:sp>
    </p:spTree>
    <p:extLst>
      <p:ext uri="{BB962C8B-B14F-4D97-AF65-F5344CB8AC3E}">
        <p14:creationId xmlns:p14="http://schemas.microsoft.com/office/powerpoint/2010/main" val="16587422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6829" y="274638"/>
            <a:ext cx="11463251" cy="6278562"/>
          </a:xfrm>
        </p:spPr>
        <p:txBody>
          <a:bodyPr>
            <a:normAutofit/>
          </a:bodyPr>
          <a:lstStyle/>
          <a:p>
            <a:pPr algn="l"/>
            <a:r>
              <a:rPr lang="en-US" altLang="en-US" sz="3600" dirty="0" smtClean="0"/>
              <a:t>- P sues D in state court in Georgia for breach of contract</a:t>
            </a:r>
            <a:br>
              <a:rPr lang="en-US" altLang="en-US" sz="3600" dirty="0" smtClean="0"/>
            </a:br>
            <a:r>
              <a:rPr lang="en-US" altLang="en-US" sz="3600" dirty="0" smtClean="0"/>
              <a:t/>
            </a:r>
            <a:br>
              <a:rPr lang="en-US" altLang="en-US" sz="3600" dirty="0" smtClean="0"/>
            </a:br>
            <a:r>
              <a:rPr lang="en-US" altLang="en-US" sz="3600" dirty="0" smtClean="0"/>
              <a:t>- Georgia preclusion law allows separate suits in law and equity</a:t>
            </a:r>
            <a:br>
              <a:rPr lang="en-US" altLang="en-US" sz="3600" dirty="0" smtClean="0"/>
            </a:br>
            <a:r>
              <a:rPr lang="en-US" altLang="en-US" sz="3600" dirty="0" smtClean="0"/>
              <a:t/>
            </a:r>
            <a:br>
              <a:rPr lang="en-US" altLang="en-US" sz="3600" dirty="0" smtClean="0"/>
            </a:br>
            <a:r>
              <a:rPr lang="en-US" altLang="en-US" sz="3600" dirty="0" smtClean="0"/>
              <a:t>- judgment for D, there was no contract</a:t>
            </a:r>
            <a:br>
              <a:rPr lang="en-US" altLang="en-US" sz="3600" dirty="0" smtClean="0"/>
            </a:br>
            <a:r>
              <a:rPr lang="en-US" altLang="en-US" sz="3600" dirty="0" smtClean="0"/>
              <a:t/>
            </a:r>
            <a:br>
              <a:rPr lang="en-US" altLang="en-US" sz="3600" dirty="0" smtClean="0"/>
            </a:br>
            <a:r>
              <a:rPr lang="en-US" altLang="en-US" sz="3600" dirty="0" smtClean="0"/>
              <a:t>- P then sues D in state court in California for quantum </a:t>
            </a:r>
            <a:r>
              <a:rPr lang="en-US" altLang="en-US" sz="3600" dirty="0" err="1" smtClean="0"/>
              <a:t>meruit</a:t>
            </a:r>
            <a:r>
              <a:rPr lang="en-US" altLang="en-US" sz="3600" dirty="0" smtClean="0"/>
              <a:t/>
            </a:r>
            <a:br>
              <a:rPr lang="en-US" altLang="en-US" sz="3600" dirty="0" smtClean="0"/>
            </a:br>
            <a:r>
              <a:rPr lang="en-US" altLang="en-US" sz="3600" dirty="0" smtClean="0"/>
              <a:t/>
            </a:r>
            <a:br>
              <a:rPr lang="en-US" altLang="en-US" sz="3600" dirty="0" smtClean="0"/>
            </a:br>
            <a:r>
              <a:rPr lang="en-US" altLang="en-US" sz="3600" dirty="0" smtClean="0"/>
              <a:t>- California preclusion law does not allow separate suits in law and equity</a:t>
            </a:r>
          </a:p>
        </p:txBody>
      </p:sp>
    </p:spTree>
    <p:extLst>
      <p:ext uri="{BB962C8B-B14F-4D97-AF65-F5344CB8AC3E}">
        <p14:creationId xmlns:p14="http://schemas.microsoft.com/office/powerpoint/2010/main" val="19953706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24000" y="274638"/>
            <a:ext cx="9067800" cy="6583362"/>
          </a:xfrm>
        </p:spPr>
        <p:txBody>
          <a:bodyPr/>
          <a:lstStyle/>
          <a:p>
            <a:r>
              <a:rPr lang="en-US" altLang="en-US" smtClean="0"/>
              <a:t>Art IV, § 1. </a:t>
            </a:r>
            <a:br>
              <a:rPr lang="en-US" altLang="en-US" smtClean="0"/>
            </a:br>
            <a:r>
              <a:rPr lang="en-US" altLang="en-US" smtClean="0"/>
              <a:t>Full Faith and Credit shall be given in each State to the public Acts, Records, and judicial Proceedings of every other State. And the Congress may by general Laws prescribe the Manner in which such Acts, Records and Proceedings shall be proved, and the Effect thereof. </a:t>
            </a:r>
            <a:br>
              <a:rPr lang="en-US" altLang="en-US" smtClean="0"/>
            </a:br>
            <a:endParaRPr lang="en-US" altLang="en-US" smtClean="0"/>
          </a:p>
        </p:txBody>
      </p:sp>
    </p:spTree>
    <p:extLst>
      <p:ext uri="{BB962C8B-B14F-4D97-AF65-F5344CB8AC3E}">
        <p14:creationId xmlns:p14="http://schemas.microsoft.com/office/powerpoint/2010/main" val="10903031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6829" y="274638"/>
            <a:ext cx="11463251" cy="6278562"/>
          </a:xfrm>
        </p:spPr>
        <p:txBody>
          <a:bodyPr>
            <a:normAutofit/>
          </a:bodyPr>
          <a:lstStyle/>
          <a:p>
            <a:pPr algn="l"/>
            <a:r>
              <a:rPr lang="en-US" altLang="en-US" sz="3600" dirty="0" smtClean="0"/>
              <a:t>- P sues D in federal court in Illinois under federal civil rights law</a:t>
            </a:r>
            <a:br>
              <a:rPr lang="en-US" altLang="en-US" sz="3600" dirty="0" smtClean="0"/>
            </a:br>
            <a:r>
              <a:rPr lang="en-US" altLang="en-US" sz="3600" dirty="0" smtClean="0"/>
              <a:t/>
            </a:r>
            <a:br>
              <a:rPr lang="en-US" altLang="en-US" sz="3600" dirty="0" smtClean="0"/>
            </a:br>
            <a:r>
              <a:rPr lang="en-US" altLang="en-US" sz="3600" dirty="0" smtClean="0"/>
              <a:t>- federal law uses the transaction approach</a:t>
            </a:r>
            <a:br>
              <a:rPr lang="en-US" altLang="en-US" sz="3600" dirty="0" smtClean="0"/>
            </a:br>
            <a:r>
              <a:rPr lang="en-US" altLang="en-US" sz="3600" dirty="0" smtClean="0"/>
              <a:t/>
            </a:r>
            <a:br>
              <a:rPr lang="en-US" altLang="en-US" sz="3600" dirty="0" smtClean="0"/>
            </a:br>
            <a:r>
              <a:rPr lang="en-US" altLang="en-US" sz="3600" dirty="0" smtClean="0"/>
              <a:t>- judgment for D</a:t>
            </a:r>
            <a:br>
              <a:rPr lang="en-US" altLang="en-US" sz="3600" dirty="0" smtClean="0"/>
            </a:br>
            <a:r>
              <a:rPr lang="en-US" altLang="en-US" sz="3600" dirty="0" smtClean="0"/>
              <a:t/>
            </a:r>
            <a:br>
              <a:rPr lang="en-US" altLang="en-US" sz="3600" dirty="0" smtClean="0"/>
            </a:br>
            <a:r>
              <a:rPr lang="en-US" altLang="en-US" sz="3600" dirty="0" smtClean="0"/>
              <a:t>- P then sues D in state court in Illinois under Illinois law</a:t>
            </a:r>
            <a:br>
              <a:rPr lang="en-US" altLang="en-US" sz="3600" dirty="0" smtClean="0"/>
            </a:br>
            <a:r>
              <a:rPr lang="en-US" altLang="en-US" sz="3600" dirty="0" smtClean="0"/>
              <a:t/>
            </a:r>
            <a:br>
              <a:rPr lang="en-US" altLang="en-US" sz="3600" dirty="0" smtClean="0"/>
            </a:br>
            <a:r>
              <a:rPr lang="en-US" altLang="en-US" sz="3600" dirty="0" smtClean="0"/>
              <a:t>- which preclusion law applies?</a:t>
            </a:r>
          </a:p>
        </p:txBody>
      </p:sp>
    </p:spTree>
    <p:extLst>
      <p:ext uri="{BB962C8B-B14F-4D97-AF65-F5344CB8AC3E}">
        <p14:creationId xmlns:p14="http://schemas.microsoft.com/office/powerpoint/2010/main" val="2474687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6829" y="274638"/>
            <a:ext cx="11463251" cy="6278562"/>
          </a:xfrm>
        </p:spPr>
        <p:txBody>
          <a:bodyPr>
            <a:normAutofit fontScale="90000"/>
          </a:bodyPr>
          <a:lstStyle/>
          <a:p>
            <a:pPr algn="l"/>
            <a:r>
              <a:rPr lang="en-US" altLang="en-US" sz="3600" dirty="0" smtClean="0"/>
              <a:t>- P sues D in federal court in Georgia under Georgia state law for breach of contract</a:t>
            </a:r>
            <a:br>
              <a:rPr lang="en-US" altLang="en-US" sz="3600" dirty="0" smtClean="0"/>
            </a:br>
            <a:r>
              <a:rPr lang="en-US" altLang="en-US" sz="3600" dirty="0" smtClean="0"/>
              <a:t/>
            </a:r>
            <a:br>
              <a:rPr lang="en-US" altLang="en-US" sz="3600" dirty="0" smtClean="0"/>
            </a:br>
            <a:r>
              <a:rPr lang="en-US" altLang="en-US" sz="3600" dirty="0" smtClean="0"/>
              <a:t>- Georgia preclusion law allows separate suits in law and equity</a:t>
            </a:r>
            <a:br>
              <a:rPr lang="en-US" altLang="en-US" sz="3600" dirty="0" smtClean="0"/>
            </a:br>
            <a:r>
              <a:rPr lang="en-US" altLang="en-US" sz="3600" dirty="0" smtClean="0"/>
              <a:t/>
            </a:r>
            <a:br>
              <a:rPr lang="en-US" altLang="en-US" sz="3600" dirty="0" smtClean="0"/>
            </a:br>
            <a:r>
              <a:rPr lang="en-US" altLang="en-US" sz="3600" dirty="0" smtClean="0"/>
              <a:t>- judgment for D, there was no contract</a:t>
            </a:r>
            <a:br>
              <a:rPr lang="en-US" altLang="en-US" sz="3600" dirty="0" smtClean="0"/>
            </a:br>
            <a:r>
              <a:rPr lang="en-US" altLang="en-US" sz="3600" dirty="0" smtClean="0"/>
              <a:t/>
            </a:r>
            <a:br>
              <a:rPr lang="en-US" altLang="en-US" sz="3600" dirty="0" smtClean="0"/>
            </a:br>
            <a:r>
              <a:rPr lang="en-US" altLang="en-US" sz="3600" dirty="0" smtClean="0"/>
              <a:t>- P then sues D in state court in California for quantum </a:t>
            </a:r>
            <a:r>
              <a:rPr lang="en-US" altLang="en-US" sz="3600" dirty="0" err="1" smtClean="0"/>
              <a:t>meruit</a:t>
            </a:r>
            <a:r>
              <a:rPr lang="en-US" altLang="en-US" sz="3600" dirty="0" smtClean="0"/>
              <a:t/>
            </a:r>
            <a:br>
              <a:rPr lang="en-US" altLang="en-US" sz="3600" dirty="0" smtClean="0"/>
            </a:br>
            <a:r>
              <a:rPr lang="en-US" altLang="en-US" sz="3600" dirty="0" smtClean="0"/>
              <a:t/>
            </a:r>
            <a:br>
              <a:rPr lang="en-US" altLang="en-US" sz="3600" dirty="0" smtClean="0"/>
            </a:br>
            <a:r>
              <a:rPr lang="en-US" altLang="en-US" sz="3600" dirty="0" smtClean="0"/>
              <a:t>- California uses the evidence approach </a:t>
            </a:r>
            <a:br>
              <a:rPr lang="en-US" altLang="en-US" sz="3600" dirty="0" smtClean="0"/>
            </a:br>
            <a:r>
              <a:rPr lang="en-US" altLang="en-US" sz="3600" dirty="0"/>
              <a:t/>
            </a:r>
            <a:br>
              <a:rPr lang="en-US" altLang="en-US" sz="3600" dirty="0"/>
            </a:br>
            <a:r>
              <a:rPr lang="en-US" altLang="en-US" sz="3600" dirty="0" smtClean="0"/>
              <a:t>- which preclusion law to use? </a:t>
            </a:r>
            <a:r>
              <a:rPr lang="en-US" altLang="en-US" sz="3600" dirty="0"/>
              <a:t>f</a:t>
            </a:r>
            <a:r>
              <a:rPr lang="en-US" altLang="en-US" sz="3600" dirty="0" smtClean="0"/>
              <a:t>ederal? Georgia? California?</a:t>
            </a:r>
          </a:p>
        </p:txBody>
      </p:sp>
    </p:spTree>
    <p:extLst>
      <p:ext uri="{BB962C8B-B14F-4D97-AF65-F5344CB8AC3E}">
        <p14:creationId xmlns:p14="http://schemas.microsoft.com/office/powerpoint/2010/main" val="16791087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887" y="365125"/>
            <a:ext cx="10904913" cy="6176991"/>
          </a:xfrm>
        </p:spPr>
        <p:txBody>
          <a:bodyPr/>
          <a:lstStyle/>
          <a:p>
            <a:r>
              <a:rPr lang="en-US" dirty="0"/>
              <a:t>e</a:t>
            </a:r>
            <a:r>
              <a:rPr lang="en-US" dirty="0" smtClean="0"/>
              <a:t>vidence test</a:t>
            </a:r>
            <a:endParaRPr lang="en-US" dirty="0"/>
          </a:p>
        </p:txBody>
      </p:sp>
    </p:spTree>
    <p:extLst>
      <p:ext uri="{BB962C8B-B14F-4D97-AF65-F5344CB8AC3E}">
        <p14:creationId xmlns:p14="http://schemas.microsoft.com/office/powerpoint/2010/main" val="21119657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68" y="365125"/>
            <a:ext cx="10729332" cy="5979919"/>
          </a:xfrm>
        </p:spPr>
        <p:txBody>
          <a:bodyPr/>
          <a:lstStyle/>
          <a:p>
            <a:r>
              <a:rPr lang="en-US" dirty="0"/>
              <a:t>p</a:t>
            </a:r>
            <a:r>
              <a:rPr lang="en-US" dirty="0" smtClean="0"/>
              <a:t>rimary rights test</a:t>
            </a:r>
            <a:endParaRPr lang="en-US" dirty="0"/>
          </a:p>
        </p:txBody>
      </p:sp>
    </p:spTree>
    <p:extLst>
      <p:ext uri="{BB962C8B-B14F-4D97-AF65-F5344CB8AC3E}">
        <p14:creationId xmlns:p14="http://schemas.microsoft.com/office/powerpoint/2010/main" val="2548783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684338" y="1063626"/>
            <a:ext cx="8888412" cy="4937125"/>
          </a:xfrm>
        </p:spPr>
        <p:txBody>
          <a:bodyPr>
            <a:normAutofit fontScale="90000"/>
          </a:bodyPr>
          <a:lstStyle/>
          <a:p>
            <a:pPr algn="l" eaLnBrk="1" hangingPunct="1"/>
            <a:r>
              <a:rPr lang="en-US" altLang="en-US" sz="2400"/>
              <a:t>Rest. (2d) of Judgments</a:t>
            </a:r>
            <a:br>
              <a:rPr lang="en-US" altLang="en-US" sz="2400"/>
            </a:br>
            <a:r>
              <a:rPr lang="en-US" altLang="en-US" sz="2400"/>
              <a:t>§ 24. Dimensions Of “Claim” For Purposes Of Merger Or Bar—General Rule Concerning “Splitting”</a:t>
            </a:r>
            <a:br>
              <a:rPr lang="en-US" altLang="en-US" sz="2400"/>
            </a:br>
            <a:r>
              <a:rPr lang="en-US" altLang="en-US" sz="2400"/>
              <a:t>(1)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a:t>
            </a:r>
            <a:br>
              <a:rPr lang="en-US" altLang="en-US" sz="2400"/>
            </a:br>
            <a:r>
              <a:rPr lang="en-US" altLang="en-US" sz="2400"/>
              <a:t>(2)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a:t>
            </a:r>
            <a:br>
              <a:rPr lang="en-US" altLang="en-US" sz="2400"/>
            </a:br>
            <a:endParaRPr lang="en-US" altLang="en-US" sz="2400"/>
          </a:p>
        </p:txBody>
      </p:sp>
    </p:spTree>
    <p:extLst>
      <p:ext uri="{BB962C8B-B14F-4D97-AF65-F5344CB8AC3E}">
        <p14:creationId xmlns:p14="http://schemas.microsoft.com/office/powerpoint/2010/main" val="27891862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00200" y="1131888"/>
            <a:ext cx="8839200" cy="4500562"/>
          </a:xfrm>
        </p:spPr>
        <p:txBody>
          <a:bodyPr>
            <a:normAutofit fontScale="90000"/>
          </a:bodyPr>
          <a:lstStyle/>
          <a:p>
            <a:pPr algn="l" eaLnBrk="1" hangingPunct="1"/>
            <a:r>
              <a:rPr lang="en-US" altLang="en-US" dirty="0" smtClean="0"/>
              <a:t>P sues D for breach of contract – the product sent to P was defective</a:t>
            </a:r>
            <a:br>
              <a:rPr lang="en-US" altLang="en-US" dirty="0" smtClean="0"/>
            </a:br>
            <a:r>
              <a:rPr lang="en-US" altLang="en-US" dirty="0"/>
              <a:t/>
            </a:r>
            <a:br>
              <a:rPr lang="en-US" altLang="en-US" dirty="0"/>
            </a:br>
            <a:r>
              <a:rPr lang="en-US" altLang="en-US" dirty="0" smtClean="0"/>
              <a:t>P asks for damages and gets a judgment</a:t>
            </a:r>
            <a:br>
              <a:rPr lang="en-US" altLang="en-US" dirty="0" smtClean="0"/>
            </a:br>
            <a:r>
              <a:rPr lang="en-US" altLang="en-US" dirty="0" smtClean="0"/>
              <a:t/>
            </a:r>
            <a:br>
              <a:rPr lang="en-US" altLang="en-US" dirty="0" smtClean="0"/>
            </a:br>
            <a:r>
              <a:rPr lang="en-US" altLang="en-US" dirty="0" smtClean="0"/>
              <a:t>may P sue later for the amount that D overcharged P for the product?</a:t>
            </a:r>
          </a:p>
        </p:txBody>
      </p:sp>
    </p:spTree>
    <p:extLst>
      <p:ext uri="{BB962C8B-B14F-4D97-AF65-F5344CB8AC3E}">
        <p14:creationId xmlns:p14="http://schemas.microsoft.com/office/powerpoint/2010/main" val="1918981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45740"/>
          </a:xfrm>
        </p:spPr>
        <p:txBody>
          <a:bodyPr/>
          <a:lstStyle/>
          <a:p>
            <a:r>
              <a:rPr lang="en-US" dirty="0" smtClean="0"/>
              <a:t>was </a:t>
            </a:r>
            <a:r>
              <a:rPr lang="en-US" dirty="0"/>
              <a:t>Pennsylvania R.R. Co. v. Chamberlain </a:t>
            </a:r>
            <a:r>
              <a:rPr lang="en-US" dirty="0" smtClean="0"/>
              <a:t>a diversity case?</a:t>
            </a:r>
            <a:endParaRPr lang="en-US" dirty="0"/>
          </a:p>
        </p:txBody>
      </p:sp>
    </p:spTree>
    <p:extLst>
      <p:ext uri="{BB962C8B-B14F-4D97-AF65-F5344CB8AC3E}">
        <p14:creationId xmlns:p14="http://schemas.microsoft.com/office/powerpoint/2010/main" val="18337047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24196" y="266007"/>
            <a:ext cx="9715155" cy="5499793"/>
          </a:xfrm>
        </p:spPr>
        <p:txBody>
          <a:bodyPr>
            <a:normAutofit fontScale="90000"/>
          </a:bodyPr>
          <a:lstStyle/>
          <a:p>
            <a:pPr algn="l" eaLnBrk="1" hangingPunct="1"/>
            <a:r>
              <a:rPr lang="en-US" altLang="en-US" sz="4000" dirty="0"/>
              <a:t>P sues D Railroad alleging that the conductor was negligent in starting the car while P was disembarking and that as a result P broke his </a:t>
            </a:r>
            <a:r>
              <a:rPr lang="en-US" altLang="en-US" sz="4000" dirty="0" smtClean="0"/>
              <a:t>arm</a:t>
            </a:r>
            <a:br>
              <a:rPr lang="en-US" altLang="en-US" sz="4000" dirty="0" smtClean="0"/>
            </a:br>
            <a:r>
              <a:rPr lang="en-US" altLang="en-US" sz="4000" dirty="0"/>
              <a:t/>
            </a:r>
            <a:br>
              <a:rPr lang="en-US" altLang="en-US" sz="4000" dirty="0"/>
            </a:br>
            <a:r>
              <a:rPr lang="en-US" altLang="en-US" sz="4000" dirty="0" smtClean="0"/>
              <a:t>after </a:t>
            </a:r>
            <a:r>
              <a:rPr lang="en-US" altLang="en-US" sz="4000" dirty="0"/>
              <a:t>judgment for P, P brings a new action against D alleging that after disembarking from the car he fell into a trench negligently left by D beside the road and broke his </a:t>
            </a:r>
            <a:r>
              <a:rPr lang="en-US" altLang="en-US" sz="4000" dirty="0" smtClean="0"/>
              <a:t>leg</a:t>
            </a:r>
            <a:r>
              <a:rPr lang="en-US" altLang="en-US" sz="4000" dirty="0"/>
              <a:t/>
            </a:r>
            <a:br>
              <a:rPr lang="en-US" altLang="en-US" sz="4000" dirty="0"/>
            </a:br>
            <a:endParaRPr lang="en-US" altLang="en-US" sz="4000" dirty="0"/>
          </a:p>
        </p:txBody>
      </p:sp>
    </p:spTree>
    <p:extLst>
      <p:ext uri="{BB962C8B-B14F-4D97-AF65-F5344CB8AC3E}">
        <p14:creationId xmlns:p14="http://schemas.microsoft.com/office/powerpoint/2010/main" val="15994234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86248"/>
          </a:xfrm>
        </p:spPr>
        <p:txBody>
          <a:bodyPr>
            <a:normAutofit fontScale="90000"/>
          </a:bodyPr>
          <a:lstStyle/>
          <a:p>
            <a:r>
              <a:rPr lang="en-US" dirty="0"/>
              <a:t>B owes A $500 on an obligation that matured on February </a:t>
            </a:r>
            <a:r>
              <a:rPr lang="en-US" dirty="0" smtClean="0"/>
              <a:t>1</a:t>
            </a:r>
            <a:br>
              <a:rPr lang="en-US" dirty="0" smtClean="0"/>
            </a:br>
            <a:r>
              <a:rPr lang="en-US" dirty="0"/>
              <a:t/>
            </a:r>
            <a:br>
              <a:rPr lang="en-US" dirty="0"/>
            </a:br>
            <a:r>
              <a:rPr lang="en-US" dirty="0" smtClean="0"/>
              <a:t>A </a:t>
            </a:r>
            <a:r>
              <a:rPr lang="en-US" dirty="0"/>
              <a:t>visits B on June 1 and requests payment, whereupon B commits an unprovoked assault upon </a:t>
            </a:r>
            <a:r>
              <a:rPr lang="en-US" dirty="0" smtClean="0"/>
              <a:t>A</a:t>
            </a:r>
            <a:br>
              <a:rPr lang="en-US" dirty="0" smtClean="0"/>
            </a:br>
            <a:r>
              <a:rPr lang="en-US" dirty="0"/>
              <a:t/>
            </a:r>
            <a:br>
              <a:rPr lang="en-US" dirty="0"/>
            </a:br>
            <a:r>
              <a:rPr lang="en-US" dirty="0" err="1" smtClean="0"/>
              <a:t>A</a:t>
            </a:r>
            <a:r>
              <a:rPr lang="en-US" dirty="0" smtClean="0"/>
              <a:t> </a:t>
            </a:r>
            <a:r>
              <a:rPr lang="en-US" dirty="0"/>
              <a:t>sues B on the debt and </a:t>
            </a:r>
            <a:r>
              <a:rPr lang="en-US" dirty="0" smtClean="0"/>
              <a:t>recovers</a:t>
            </a:r>
            <a:br>
              <a:rPr lang="en-US" dirty="0" smtClean="0"/>
            </a:br>
            <a:r>
              <a:rPr lang="en-US" dirty="0"/>
              <a:t/>
            </a:r>
            <a:br>
              <a:rPr lang="en-US" dirty="0"/>
            </a:br>
            <a:r>
              <a:rPr lang="en-US" dirty="0"/>
              <a:t>m</a:t>
            </a:r>
            <a:r>
              <a:rPr lang="en-US" dirty="0" smtClean="0"/>
              <a:t>ay A maintain </a:t>
            </a:r>
            <a:r>
              <a:rPr lang="en-US" dirty="0"/>
              <a:t>a second action against B based on the </a:t>
            </a:r>
            <a:r>
              <a:rPr lang="en-US" dirty="0" smtClean="0"/>
              <a:t>assault?</a:t>
            </a:r>
            <a:endParaRPr lang="en-US" dirty="0"/>
          </a:p>
        </p:txBody>
      </p:sp>
    </p:spTree>
    <p:extLst>
      <p:ext uri="{BB962C8B-B14F-4D97-AF65-F5344CB8AC3E}">
        <p14:creationId xmlns:p14="http://schemas.microsoft.com/office/powerpoint/2010/main" val="192498091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196313"/>
          </a:xfrm>
        </p:spPr>
        <p:txBody>
          <a:bodyPr/>
          <a:lstStyle/>
          <a:p>
            <a:r>
              <a:rPr lang="en-US" dirty="0" smtClean="0"/>
              <a:t>D buys goods at P store on credit during January, February and March</a:t>
            </a:r>
            <a:br>
              <a:rPr lang="en-US" dirty="0" smtClean="0"/>
            </a:br>
            <a:r>
              <a:rPr lang="en-US" dirty="0"/>
              <a:t/>
            </a:r>
            <a:br>
              <a:rPr lang="en-US" dirty="0"/>
            </a:br>
            <a:r>
              <a:rPr lang="en-US" dirty="0" smtClean="0"/>
              <a:t>in April P sues D for the debt incurred in  January</a:t>
            </a:r>
            <a:br>
              <a:rPr lang="en-US" dirty="0" smtClean="0"/>
            </a:br>
            <a:r>
              <a:rPr lang="en-US" dirty="0"/>
              <a:t/>
            </a:r>
            <a:br>
              <a:rPr lang="en-US" dirty="0"/>
            </a:br>
            <a:r>
              <a:rPr lang="en-US" dirty="0" smtClean="0"/>
              <a:t>may P later sues for the debt incurred on February or March</a:t>
            </a:r>
            <a:endParaRPr lang="en-US" dirty="0"/>
          </a:p>
        </p:txBody>
      </p:sp>
    </p:spTree>
    <p:extLst>
      <p:ext uri="{BB962C8B-B14F-4D97-AF65-F5344CB8AC3E}">
        <p14:creationId xmlns:p14="http://schemas.microsoft.com/office/powerpoint/2010/main" val="35658453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781300" y="1063626"/>
            <a:ext cx="6400800" cy="4708525"/>
          </a:xfrm>
        </p:spPr>
        <p:txBody>
          <a:bodyPr/>
          <a:lstStyle/>
          <a:p>
            <a:pPr eaLnBrk="1" hangingPunct="1"/>
            <a:r>
              <a:rPr lang="en-US" altLang="en-US" smtClean="0"/>
              <a:t>“on the merits”</a:t>
            </a:r>
          </a:p>
        </p:txBody>
      </p:sp>
    </p:spTree>
    <p:extLst>
      <p:ext uri="{BB962C8B-B14F-4D97-AF65-F5344CB8AC3E}">
        <p14:creationId xmlns:p14="http://schemas.microsoft.com/office/powerpoint/2010/main" val="14579213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752600" y="0"/>
            <a:ext cx="8915400" cy="6858000"/>
          </a:xfrm>
        </p:spPr>
        <p:txBody>
          <a:bodyPr/>
          <a:lstStyle/>
          <a:p>
            <a:pPr algn="l" eaLnBrk="1" hangingPunct="1"/>
            <a:r>
              <a:rPr lang="en-US" altLang="en-US" sz="2800"/>
              <a:t>§ 20. Judgment For Defendant—Exceptions To The General Rule Of Bar</a:t>
            </a:r>
            <a:br>
              <a:rPr lang="en-US" altLang="en-US" sz="2800"/>
            </a:br>
            <a:r>
              <a:rPr lang="en-US" altLang="en-US" sz="2800"/>
              <a:t>(1) A personal judgment for the defendant, although valid and final, does not bar another action by the plaintiff on the same claim:</a:t>
            </a:r>
            <a:br>
              <a:rPr lang="en-US" altLang="en-US" sz="2800"/>
            </a:br>
            <a:r>
              <a:rPr lang="en-US" altLang="en-US" sz="2800"/>
              <a:t>(a) When the judgment is one of dismissal for </a:t>
            </a:r>
            <a:r>
              <a:rPr lang="en-US" altLang="en-US" sz="2800" b="1" i="1"/>
              <a:t>lack of jurisdiction</a:t>
            </a:r>
            <a:r>
              <a:rPr lang="en-US" altLang="en-US" sz="2800"/>
              <a:t>, for </a:t>
            </a:r>
            <a:r>
              <a:rPr lang="en-US" altLang="en-US" sz="2800" b="1" i="1"/>
              <a:t>improper venue</a:t>
            </a:r>
            <a:r>
              <a:rPr lang="en-US" altLang="en-US" sz="2800"/>
              <a:t>, or for </a:t>
            </a:r>
            <a:r>
              <a:rPr lang="en-US" altLang="en-US" sz="2800" b="1" i="1"/>
              <a:t>nonjoinder or misjoinder of parties</a:t>
            </a:r>
            <a:r>
              <a:rPr lang="en-US" altLang="en-US" sz="2800"/>
              <a:t>; or</a:t>
            </a:r>
            <a:br>
              <a:rPr lang="en-US" altLang="en-US" sz="2800"/>
            </a:br>
            <a:r>
              <a:rPr lang="en-US" altLang="en-US" sz="2800"/>
              <a:t>(b) When the plaintiff agrees to or elects a nonsuit (or </a:t>
            </a:r>
            <a:r>
              <a:rPr lang="en-US" altLang="en-US" sz="2800" b="1" i="1"/>
              <a:t>voluntary dismissal</a:t>
            </a:r>
            <a:r>
              <a:rPr lang="en-US" altLang="en-US" sz="2800"/>
              <a:t>) without prejudice or the court directs that the plaintiff be nonsuited (or that the action be otherwise dismissed) without prejudice; or</a:t>
            </a:r>
            <a:br>
              <a:rPr lang="en-US" altLang="en-US" sz="2800"/>
            </a:br>
            <a:r>
              <a:rPr lang="en-US" altLang="en-US" sz="2800"/>
              <a:t>(c) When by statute or rule of court the judgment does not operate as a bar to another action on the same claim, or does not so operate unless the court specifies, and no such specification is made.</a:t>
            </a:r>
          </a:p>
        </p:txBody>
      </p:sp>
    </p:spTree>
    <p:extLst>
      <p:ext uri="{BB962C8B-B14F-4D97-AF65-F5344CB8AC3E}">
        <p14:creationId xmlns:p14="http://schemas.microsoft.com/office/powerpoint/2010/main" val="4963390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6829" y="1131889"/>
            <a:ext cx="10061171" cy="4624387"/>
          </a:xfrm>
        </p:spPr>
        <p:txBody>
          <a:bodyPr>
            <a:normAutofit/>
          </a:bodyPr>
          <a:lstStyle/>
          <a:p>
            <a:pPr algn="l"/>
            <a:r>
              <a:rPr lang="en-US" altLang="en-US" sz="3600" dirty="0"/>
              <a:t>- s</a:t>
            </a:r>
            <a:r>
              <a:rPr lang="en-US" altLang="en-US" sz="3600" dirty="0" smtClean="0"/>
              <a:t>tatute of limitations?</a:t>
            </a:r>
            <a:endParaRPr lang="en-US" altLang="en-US" sz="3600" dirty="0"/>
          </a:p>
        </p:txBody>
      </p:sp>
    </p:spTree>
    <p:extLst>
      <p:ext uri="{BB962C8B-B14F-4D97-AF65-F5344CB8AC3E}">
        <p14:creationId xmlns:p14="http://schemas.microsoft.com/office/powerpoint/2010/main" val="7453569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524000" y="1219200"/>
            <a:ext cx="8991600" cy="4724400"/>
          </a:xfrm>
        </p:spPr>
        <p:txBody>
          <a:bodyPr/>
          <a:lstStyle/>
          <a:p>
            <a:pPr algn="l" eaLnBrk="1" hangingPunct="1"/>
            <a:r>
              <a:rPr lang="en-US" altLang="en-US" sz="2400"/>
              <a:t>(2) A valid and final personal judgment for the defendant, which rests on the </a:t>
            </a:r>
            <a:r>
              <a:rPr lang="en-US" altLang="en-US" sz="2400" b="1" i="1"/>
              <a:t>prematurity of the action</a:t>
            </a:r>
            <a:r>
              <a:rPr lang="en-US" altLang="en-US" sz="2400"/>
              <a:t> or on the plaintiff's </a:t>
            </a:r>
            <a:r>
              <a:rPr lang="en-US" altLang="en-US" sz="2400" b="1" i="1"/>
              <a:t>failure to satisfy a precondition to suit</a:t>
            </a:r>
            <a:r>
              <a:rPr lang="en-US" altLang="en-US" sz="2400"/>
              <a:t>, does not bar another action by the plaintiff instituted after the claim has matured, or the precondition has been satisfied, unless a second action is precluded by operation of the substantive law.</a:t>
            </a:r>
          </a:p>
        </p:txBody>
      </p:sp>
    </p:spTree>
    <p:extLst>
      <p:ext uri="{BB962C8B-B14F-4D97-AF65-F5344CB8AC3E}">
        <p14:creationId xmlns:p14="http://schemas.microsoft.com/office/powerpoint/2010/main" val="11437435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24" y="365125"/>
            <a:ext cx="10946476" cy="5994111"/>
          </a:xfrm>
        </p:spPr>
        <p:txBody>
          <a:bodyPr/>
          <a:lstStyle/>
          <a:p>
            <a:r>
              <a:rPr lang="en-US" dirty="0"/>
              <a:t>n</a:t>
            </a:r>
            <a:r>
              <a:rPr lang="en-US" dirty="0" smtClean="0"/>
              <a:t>on-party claim preclusion</a:t>
            </a:r>
            <a:endParaRPr lang="en-US" dirty="0"/>
          </a:p>
        </p:txBody>
      </p:sp>
    </p:spTree>
    <p:extLst>
      <p:ext uri="{BB962C8B-B14F-4D97-AF65-F5344CB8AC3E}">
        <p14:creationId xmlns:p14="http://schemas.microsoft.com/office/powerpoint/2010/main" val="4969560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95600" y="1063626"/>
            <a:ext cx="6286500" cy="4594225"/>
          </a:xfrm>
        </p:spPr>
        <p:txBody>
          <a:bodyPr/>
          <a:lstStyle/>
          <a:p>
            <a:pPr eaLnBrk="1" hangingPunct="1"/>
            <a:r>
              <a:rPr lang="en-US" altLang="en-US" smtClean="0"/>
              <a:t>privity</a:t>
            </a:r>
          </a:p>
        </p:txBody>
      </p:sp>
    </p:spTree>
    <p:extLst>
      <p:ext uri="{BB962C8B-B14F-4D97-AF65-F5344CB8AC3E}">
        <p14:creationId xmlns:p14="http://schemas.microsoft.com/office/powerpoint/2010/main" val="28886613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38450" y="1063626"/>
            <a:ext cx="6343650" cy="4651375"/>
          </a:xfrm>
        </p:spPr>
        <p:txBody>
          <a:bodyPr/>
          <a:lstStyle/>
          <a:p>
            <a:pPr eaLnBrk="1" hangingPunct="1"/>
            <a:r>
              <a:rPr lang="en-US" altLang="en-US" smtClean="0"/>
              <a:t>guardian/ward</a:t>
            </a:r>
            <a:br>
              <a:rPr lang="en-US" altLang="en-US" smtClean="0"/>
            </a:br>
            <a:r>
              <a:rPr lang="en-US" altLang="en-US" smtClean="0"/>
              <a:t>trustee/beneficiary</a:t>
            </a:r>
            <a:br>
              <a:rPr lang="en-US" altLang="en-US" smtClean="0"/>
            </a:br>
            <a:r>
              <a:rPr lang="en-US" altLang="en-US" smtClean="0"/>
              <a:t>executor/decedent</a:t>
            </a:r>
            <a:br>
              <a:rPr lang="en-US" altLang="en-US" smtClean="0"/>
            </a:br>
            <a:endParaRPr lang="en-US" altLang="en-US" smtClean="0"/>
          </a:p>
        </p:txBody>
      </p:sp>
    </p:spTree>
    <p:extLst>
      <p:ext uri="{BB962C8B-B14F-4D97-AF65-F5344CB8AC3E}">
        <p14:creationId xmlns:p14="http://schemas.microsoft.com/office/powerpoint/2010/main" val="2997323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862680"/>
          </a:xfrm>
        </p:spPr>
        <p:txBody>
          <a:bodyPr/>
          <a:lstStyle/>
          <a:p>
            <a:r>
              <a:rPr lang="en-US" dirty="0"/>
              <a:t>Federal Employers' Liability Act</a:t>
            </a:r>
          </a:p>
        </p:txBody>
      </p:sp>
    </p:spTree>
    <p:extLst>
      <p:ext uri="{BB962C8B-B14F-4D97-AF65-F5344CB8AC3E}">
        <p14:creationId xmlns:p14="http://schemas.microsoft.com/office/powerpoint/2010/main" val="29297661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063626"/>
            <a:ext cx="11247120" cy="4708525"/>
          </a:xfrm>
        </p:spPr>
        <p:txBody>
          <a:bodyPr>
            <a:normAutofit fontScale="90000"/>
          </a:bodyPr>
          <a:lstStyle/>
          <a:p>
            <a:pPr algn="l" eaLnBrk="1" hangingPunct="1"/>
            <a:r>
              <a:rPr lang="en-US" altLang="en-US" sz="4000" dirty="0"/>
              <a:t>- P as guardian of X sues D for negligence in an accident in which </a:t>
            </a:r>
            <a:r>
              <a:rPr lang="en-US" altLang="en-US" sz="4000" dirty="0" smtClean="0"/>
              <a:t>X </a:t>
            </a:r>
            <a:r>
              <a:rPr lang="en-US" altLang="en-US" sz="4000" dirty="0"/>
              <a:t>and D were </a:t>
            </a:r>
            <a:r>
              <a:rPr lang="en-US" altLang="en-US" sz="4000" dirty="0" smtClean="0"/>
              <a:t>involved</a:t>
            </a:r>
            <a:br>
              <a:rPr lang="en-US" altLang="en-US" sz="4000" dirty="0" smtClean="0"/>
            </a:br>
            <a:r>
              <a:rPr lang="en-US" altLang="en-US" sz="4000" dirty="0"/>
              <a:t/>
            </a:r>
            <a:br>
              <a:rPr lang="en-US" altLang="en-US" sz="4000" dirty="0"/>
            </a:br>
            <a:r>
              <a:rPr lang="en-US" altLang="en-US" sz="4000" dirty="0"/>
              <a:t>- </a:t>
            </a:r>
            <a:r>
              <a:rPr lang="en-US" altLang="en-US" sz="4000" dirty="0" smtClean="0"/>
              <a:t>P </a:t>
            </a:r>
            <a:r>
              <a:rPr lang="en-US" altLang="en-US" sz="4000" dirty="0"/>
              <a:t>loses (D not negligent</a:t>
            </a:r>
            <a:r>
              <a:rPr lang="en-US" altLang="en-US" sz="4000" dirty="0" smtClean="0"/>
              <a:t>)</a:t>
            </a:r>
            <a:br>
              <a:rPr lang="en-US" altLang="en-US" sz="4000" dirty="0" smtClean="0"/>
            </a:br>
            <a:r>
              <a:rPr lang="en-US" altLang="en-US" sz="4000" dirty="0"/>
              <a:t/>
            </a:r>
            <a:br>
              <a:rPr lang="en-US" altLang="en-US" sz="4000" dirty="0"/>
            </a:br>
            <a:r>
              <a:rPr lang="en-US" altLang="en-US" sz="4000" dirty="0"/>
              <a:t>- </a:t>
            </a:r>
            <a:r>
              <a:rPr lang="en-US" altLang="en-US" sz="4000" dirty="0" smtClean="0"/>
              <a:t>X, upon obtaining maturity, </a:t>
            </a:r>
            <a:r>
              <a:rPr lang="en-US" altLang="en-US" sz="4000" dirty="0"/>
              <a:t>then sues D </a:t>
            </a:r>
            <a:r>
              <a:rPr lang="en-US" altLang="en-US" sz="4000" dirty="0" smtClean="0"/>
              <a:t>for negligence in connection with the same accident</a:t>
            </a:r>
            <a:br>
              <a:rPr lang="en-US" altLang="en-US" sz="4000" dirty="0" smtClean="0"/>
            </a:br>
            <a:r>
              <a:rPr lang="en-US" altLang="en-US" sz="4000" dirty="0"/>
              <a:t/>
            </a:r>
            <a:br>
              <a:rPr lang="en-US" altLang="en-US" sz="4000" dirty="0"/>
            </a:br>
            <a:r>
              <a:rPr lang="en-US" altLang="en-US" sz="4000" dirty="0"/>
              <a:t>- </a:t>
            </a:r>
            <a:r>
              <a:rPr lang="en-US" altLang="en-US" sz="4000" dirty="0" smtClean="0"/>
              <a:t>precluded?</a:t>
            </a:r>
            <a:endParaRPr lang="en-US" altLang="en-US" sz="4000" dirty="0"/>
          </a:p>
        </p:txBody>
      </p:sp>
    </p:spTree>
    <p:extLst>
      <p:ext uri="{BB962C8B-B14F-4D97-AF65-F5344CB8AC3E}">
        <p14:creationId xmlns:p14="http://schemas.microsoft.com/office/powerpoint/2010/main" val="3552790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4772" y="1063626"/>
            <a:ext cx="9714318" cy="4537075"/>
          </a:xfrm>
        </p:spPr>
        <p:txBody>
          <a:bodyPr>
            <a:normAutofit fontScale="90000"/>
          </a:bodyPr>
          <a:lstStyle/>
          <a:p>
            <a:pPr algn="l" eaLnBrk="1" hangingPunct="1"/>
            <a:r>
              <a:rPr lang="en-CA" altLang="en-US" sz="4000" dirty="0"/>
              <a:t>- P sues D to determine whether P has an easement to D’s </a:t>
            </a:r>
            <a:r>
              <a:rPr lang="en-CA" altLang="en-US" sz="4000" dirty="0" smtClean="0"/>
              <a:t>property</a:t>
            </a:r>
            <a:br>
              <a:rPr lang="en-CA" altLang="en-US" sz="4000" dirty="0" smtClean="0"/>
            </a:br>
            <a:r>
              <a:rPr lang="en-US" altLang="en-US" sz="4000" b="1" dirty="0"/>
              <a:t/>
            </a:r>
            <a:br>
              <a:rPr lang="en-US" altLang="en-US" sz="4000" b="1" dirty="0"/>
            </a:br>
            <a:r>
              <a:rPr lang="en-US" altLang="en-US" sz="4000" b="1" dirty="0"/>
              <a:t>- </a:t>
            </a:r>
            <a:r>
              <a:rPr lang="en-CA" altLang="en-US" sz="4000" dirty="0"/>
              <a:t>P </a:t>
            </a:r>
            <a:r>
              <a:rPr lang="en-CA" altLang="en-US" sz="4000" dirty="0" smtClean="0"/>
              <a:t>wins</a:t>
            </a:r>
            <a:br>
              <a:rPr lang="en-CA" altLang="en-US" sz="4000" dirty="0" smtClean="0"/>
            </a:br>
            <a:r>
              <a:rPr lang="en-US" altLang="en-US" sz="4000" b="1" dirty="0"/>
              <a:t/>
            </a:r>
            <a:br>
              <a:rPr lang="en-US" altLang="en-US" sz="4000" b="1" dirty="0"/>
            </a:br>
            <a:r>
              <a:rPr lang="en-US" altLang="en-US" sz="4000" b="1" dirty="0"/>
              <a:t>- </a:t>
            </a:r>
            <a:r>
              <a:rPr lang="en-CA" altLang="en-US" sz="4000" dirty="0"/>
              <a:t>D sells the property to </a:t>
            </a:r>
            <a:r>
              <a:rPr lang="en-CA" altLang="en-US" sz="4000" dirty="0" smtClean="0"/>
              <a:t>X</a:t>
            </a:r>
            <a:br>
              <a:rPr lang="en-CA" altLang="en-US" sz="4000" dirty="0" smtClean="0"/>
            </a:br>
            <a:r>
              <a:rPr lang="en-US" altLang="en-US" sz="4000" b="1" dirty="0"/>
              <a:t/>
            </a:r>
            <a:br>
              <a:rPr lang="en-US" altLang="en-US" sz="4000" b="1" dirty="0"/>
            </a:br>
            <a:r>
              <a:rPr lang="en-US" altLang="en-US" sz="4000" b="1" dirty="0"/>
              <a:t>- </a:t>
            </a:r>
            <a:r>
              <a:rPr lang="en-CA" altLang="en-US" sz="4000" dirty="0"/>
              <a:t>X finds P on his property and sues P in </a:t>
            </a:r>
            <a:r>
              <a:rPr lang="en-CA" altLang="en-US" sz="4000" dirty="0" smtClean="0"/>
              <a:t>ejectment</a:t>
            </a:r>
            <a:br>
              <a:rPr lang="en-CA" altLang="en-US" sz="4000" dirty="0" smtClean="0"/>
            </a:br>
            <a:r>
              <a:rPr lang="en-US" altLang="en-US" sz="4000" b="1" dirty="0"/>
              <a:t/>
            </a:r>
            <a:br>
              <a:rPr lang="en-US" altLang="en-US" sz="4000" b="1" dirty="0"/>
            </a:br>
            <a:r>
              <a:rPr lang="en-US" altLang="en-US" sz="4000" b="1" dirty="0"/>
              <a:t>- </a:t>
            </a:r>
            <a:r>
              <a:rPr lang="en-CA" altLang="en-US" sz="4000" dirty="0"/>
              <a:t>P defends on the ground of the </a:t>
            </a:r>
            <a:r>
              <a:rPr lang="en-CA" altLang="en-US" sz="4000" dirty="0" smtClean="0"/>
              <a:t>easement</a:t>
            </a:r>
            <a:br>
              <a:rPr lang="en-CA" altLang="en-US" sz="4000" dirty="0" smtClean="0"/>
            </a:br>
            <a:r>
              <a:rPr lang="en-US" altLang="en-US" sz="4000" b="1" dirty="0"/>
              <a:t/>
            </a:r>
            <a:br>
              <a:rPr lang="en-US" altLang="en-US" sz="4000" b="1" dirty="0"/>
            </a:br>
            <a:r>
              <a:rPr lang="en-US" altLang="en-US" sz="4000" b="1" dirty="0"/>
              <a:t>- </a:t>
            </a:r>
            <a:r>
              <a:rPr lang="en-CA" altLang="en-US" sz="4000" dirty="0"/>
              <a:t>i</a:t>
            </a:r>
            <a:r>
              <a:rPr lang="en-CA" altLang="en-US" sz="4000" dirty="0" smtClean="0"/>
              <a:t>s </a:t>
            </a:r>
            <a:r>
              <a:rPr lang="en-CA" altLang="en-US" sz="4000" dirty="0"/>
              <a:t>X issue precluded?</a:t>
            </a:r>
            <a:endParaRPr lang="en-US" altLang="en-US" sz="4000" dirty="0"/>
          </a:p>
        </p:txBody>
      </p:sp>
    </p:spTree>
    <p:extLst>
      <p:ext uri="{BB962C8B-B14F-4D97-AF65-F5344CB8AC3E}">
        <p14:creationId xmlns:p14="http://schemas.microsoft.com/office/powerpoint/2010/main" val="411494387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422775"/>
          </a:xfrm>
        </p:spPr>
        <p:txBody>
          <a:bodyPr/>
          <a:lstStyle/>
          <a:p>
            <a:pPr eaLnBrk="1" hangingPunct="1"/>
            <a:r>
              <a:rPr lang="en-CA" altLang="en-US" smtClean="0"/>
              <a:t>successor in interest</a:t>
            </a:r>
            <a:endParaRPr lang="en-US" altLang="en-US" smtClean="0"/>
          </a:p>
        </p:txBody>
      </p:sp>
    </p:spTree>
    <p:extLst>
      <p:ext uri="{BB962C8B-B14F-4D97-AF65-F5344CB8AC3E}">
        <p14:creationId xmlns:p14="http://schemas.microsoft.com/office/powerpoint/2010/main" val="20993349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1063626"/>
            <a:ext cx="7277100" cy="4594225"/>
          </a:xfrm>
        </p:spPr>
        <p:txBody>
          <a:bodyPr>
            <a:normAutofit fontScale="90000"/>
          </a:bodyPr>
          <a:lstStyle/>
          <a:p>
            <a:pPr algn="l" eaLnBrk="1" hangingPunct="1"/>
            <a:r>
              <a:rPr lang="en-US" altLang="en-US" dirty="0" smtClean="0"/>
              <a:t>- P sues corporation </a:t>
            </a:r>
            <a:br>
              <a:rPr lang="en-US" altLang="en-US" dirty="0" smtClean="0"/>
            </a:br>
            <a:r>
              <a:rPr lang="en-US" altLang="en-US" dirty="0" smtClean="0"/>
              <a:t/>
            </a:r>
            <a:br>
              <a:rPr lang="en-US" altLang="en-US" dirty="0" smtClean="0"/>
            </a:br>
            <a:r>
              <a:rPr lang="en-US" altLang="en-US" dirty="0" smtClean="0"/>
              <a:t>- majority shareholder controls litigation</a:t>
            </a:r>
            <a:br>
              <a:rPr lang="en-US" altLang="en-US" dirty="0" smtClean="0"/>
            </a:br>
            <a:r>
              <a:rPr lang="en-US" altLang="en-US" dirty="0" smtClean="0"/>
              <a:t/>
            </a:r>
            <a:br>
              <a:rPr lang="en-US" altLang="en-US" dirty="0" smtClean="0"/>
            </a:br>
            <a:r>
              <a:rPr lang="en-US" altLang="en-US" dirty="0" smtClean="0"/>
              <a:t>- corporation loses</a:t>
            </a:r>
            <a:br>
              <a:rPr lang="en-US" altLang="en-US" dirty="0" smtClean="0"/>
            </a:br>
            <a:r>
              <a:rPr lang="en-US" altLang="en-US" dirty="0" smtClean="0"/>
              <a:t/>
            </a:r>
            <a:br>
              <a:rPr lang="en-US" altLang="en-US" dirty="0" smtClean="0"/>
            </a:br>
            <a:r>
              <a:rPr lang="en-US" altLang="en-US" dirty="0" smtClean="0"/>
              <a:t>- in litigation between P and majority shareholder, shareholder can be precluded</a:t>
            </a:r>
            <a:br>
              <a:rPr lang="en-US" altLang="en-US" dirty="0" smtClean="0"/>
            </a:br>
            <a:endParaRPr lang="en-US" altLang="en-US" dirty="0" smtClean="0"/>
          </a:p>
        </p:txBody>
      </p:sp>
    </p:spTree>
    <p:extLst>
      <p:ext uri="{BB962C8B-B14F-4D97-AF65-F5344CB8AC3E}">
        <p14:creationId xmlns:p14="http://schemas.microsoft.com/office/powerpoint/2010/main" val="41632628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063626"/>
            <a:ext cx="11247120" cy="4708525"/>
          </a:xfrm>
        </p:spPr>
        <p:txBody>
          <a:bodyPr>
            <a:normAutofit/>
          </a:bodyPr>
          <a:lstStyle/>
          <a:p>
            <a:pPr algn="l" eaLnBrk="1" hangingPunct="1"/>
            <a:r>
              <a:rPr lang="en-US" altLang="en-US" sz="4000" dirty="0"/>
              <a:t>- P as guardian of X sues D for negligence in an accident in which P, X and D were </a:t>
            </a:r>
            <a:r>
              <a:rPr lang="en-US" altLang="en-US" sz="4000" dirty="0" smtClean="0"/>
              <a:t>involved</a:t>
            </a:r>
            <a:br>
              <a:rPr lang="en-US" altLang="en-US" sz="4000" dirty="0" smtClean="0"/>
            </a:br>
            <a:r>
              <a:rPr lang="en-US" altLang="en-US" sz="4000" dirty="0"/>
              <a:t/>
            </a:r>
            <a:br>
              <a:rPr lang="en-US" altLang="en-US" sz="4000" dirty="0"/>
            </a:br>
            <a:r>
              <a:rPr lang="en-US" altLang="en-US" sz="4000" dirty="0"/>
              <a:t>- X loses (D not negligent</a:t>
            </a:r>
            <a:r>
              <a:rPr lang="en-US" altLang="en-US" sz="4000" dirty="0" smtClean="0"/>
              <a:t>)</a:t>
            </a:r>
            <a:br>
              <a:rPr lang="en-US" altLang="en-US" sz="4000" dirty="0" smtClean="0"/>
            </a:br>
            <a:r>
              <a:rPr lang="en-US" altLang="en-US" sz="4000" dirty="0"/>
              <a:t/>
            </a:r>
            <a:br>
              <a:rPr lang="en-US" altLang="en-US" sz="4000" dirty="0"/>
            </a:br>
            <a:r>
              <a:rPr lang="en-US" altLang="en-US" sz="4000" dirty="0"/>
              <a:t>- P then sues D in individual capacity for </a:t>
            </a:r>
            <a:r>
              <a:rPr lang="en-US" altLang="en-US" sz="4000" dirty="0" smtClean="0"/>
              <a:t>negligence</a:t>
            </a:r>
            <a:br>
              <a:rPr lang="en-US" altLang="en-US" sz="4000" dirty="0" smtClean="0"/>
            </a:br>
            <a:r>
              <a:rPr lang="en-US" altLang="en-US" sz="4000" dirty="0"/>
              <a:t/>
            </a:r>
            <a:br>
              <a:rPr lang="en-US" altLang="en-US" sz="4000" dirty="0"/>
            </a:br>
            <a:r>
              <a:rPr lang="en-US" altLang="en-US" sz="4000" dirty="0"/>
              <a:t>- </a:t>
            </a:r>
            <a:r>
              <a:rPr lang="en-US" altLang="en-US" sz="4000" dirty="0" smtClean="0"/>
              <a:t>precluded?</a:t>
            </a:r>
            <a:endParaRPr lang="en-US" altLang="en-US" sz="4000" dirty="0"/>
          </a:p>
        </p:txBody>
      </p:sp>
    </p:spTree>
    <p:extLst>
      <p:ext uri="{BB962C8B-B14F-4D97-AF65-F5344CB8AC3E}">
        <p14:creationId xmlns:p14="http://schemas.microsoft.com/office/powerpoint/2010/main" val="2276157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702" y="365125"/>
            <a:ext cx="10830098" cy="5902671"/>
          </a:xfrm>
        </p:spPr>
        <p:txBody>
          <a:bodyPr/>
          <a:lstStyle/>
          <a:p>
            <a:r>
              <a:rPr lang="en-US" dirty="0"/>
              <a:t>v</a:t>
            </a:r>
            <a:r>
              <a:rPr lang="en-US" dirty="0" smtClean="0"/>
              <a:t>irtual representation</a:t>
            </a:r>
            <a:endParaRPr lang="en-US" dirty="0"/>
          </a:p>
        </p:txBody>
      </p:sp>
    </p:spTree>
    <p:extLst>
      <p:ext uri="{BB962C8B-B14F-4D97-AF65-F5344CB8AC3E}">
        <p14:creationId xmlns:p14="http://schemas.microsoft.com/office/powerpoint/2010/main" val="37571748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327" y="365125"/>
            <a:ext cx="10813473" cy="5994111"/>
          </a:xfrm>
        </p:spPr>
        <p:txBody>
          <a:bodyPr/>
          <a:lstStyle/>
          <a:p>
            <a:pPr algn="ctr"/>
            <a:r>
              <a:rPr lang="en-US" dirty="0"/>
              <a:t>TAYLOR v. STURGELL</a:t>
            </a:r>
            <a:br>
              <a:rPr lang="en-US" dirty="0"/>
            </a:br>
            <a:r>
              <a:rPr lang="en-US" dirty="0"/>
              <a:t/>
            </a:r>
            <a:br>
              <a:rPr lang="en-US" dirty="0"/>
            </a:br>
            <a:r>
              <a:rPr lang="en-US" dirty="0" smtClean="0"/>
              <a:t>(U.S. 2008</a:t>
            </a:r>
            <a:r>
              <a:rPr lang="en-US" dirty="0"/>
              <a:t>)</a:t>
            </a:r>
          </a:p>
        </p:txBody>
      </p:sp>
    </p:spTree>
    <p:extLst>
      <p:ext uri="{BB962C8B-B14F-4D97-AF65-F5344CB8AC3E}">
        <p14:creationId xmlns:p14="http://schemas.microsoft.com/office/powerpoint/2010/main" val="145698496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5957616"/>
          </a:xfrm>
        </p:spPr>
        <p:txBody>
          <a:bodyPr>
            <a:normAutofit fontScale="90000"/>
          </a:bodyPr>
          <a:lstStyle/>
          <a:p>
            <a:r>
              <a:rPr lang="en-US" dirty="0"/>
              <a:t>i</a:t>
            </a:r>
            <a:r>
              <a:rPr lang="en-US" dirty="0" smtClean="0"/>
              <a:t>dentity of interest</a:t>
            </a:r>
            <a:r>
              <a:rPr lang="en-US" dirty="0"/>
              <a:t/>
            </a:r>
            <a:br>
              <a:rPr lang="en-US" dirty="0"/>
            </a:br>
            <a:r>
              <a:rPr lang="en-US" dirty="0" smtClean="0"/>
              <a:t>and</a:t>
            </a:r>
            <a:br>
              <a:rPr lang="en-US" dirty="0" smtClean="0"/>
            </a:br>
            <a:r>
              <a:rPr lang="en-US" dirty="0" smtClean="0"/>
              <a:t>weigh factors </a:t>
            </a:r>
            <a:br>
              <a:rPr lang="en-US" dirty="0" smtClean="0"/>
            </a:br>
            <a:r>
              <a:rPr lang="en-US" dirty="0" smtClean="0"/>
              <a:t>1) close relationship to party in prior litigation</a:t>
            </a:r>
            <a:br>
              <a:rPr lang="en-US" dirty="0" smtClean="0"/>
            </a:br>
            <a:r>
              <a:rPr lang="en-US" dirty="0" smtClean="0"/>
              <a:t>2) participation in prior litigation</a:t>
            </a:r>
            <a:br>
              <a:rPr lang="en-US" dirty="0" smtClean="0"/>
            </a:br>
            <a:r>
              <a:rPr lang="en-US" dirty="0" smtClean="0"/>
              <a:t>3) apparent acquiescence in preclusive effect of prior litigation</a:t>
            </a:r>
            <a:br>
              <a:rPr lang="en-US" dirty="0" smtClean="0"/>
            </a:br>
            <a:r>
              <a:rPr lang="en-US" dirty="0" smtClean="0"/>
              <a:t>4) deliberate maneuvering to avoid preclusive effect of the judgment</a:t>
            </a:r>
            <a:br>
              <a:rPr lang="en-US" dirty="0" smtClean="0"/>
            </a:br>
            <a:r>
              <a:rPr lang="en-US" dirty="0" smtClean="0"/>
              <a:t>5) adequate representation in prior litigation</a:t>
            </a:r>
            <a:br>
              <a:rPr lang="en-US" dirty="0" smtClean="0"/>
            </a:br>
            <a:r>
              <a:rPr lang="en-US" dirty="0" smtClean="0"/>
              <a:t>6) public rather than private law issue</a:t>
            </a:r>
            <a:br>
              <a:rPr lang="en-US" dirty="0" smtClean="0"/>
            </a:br>
            <a:endParaRPr lang="en-US" dirty="0"/>
          </a:p>
        </p:txBody>
      </p:sp>
    </p:spTree>
    <p:extLst>
      <p:ext uri="{BB962C8B-B14F-4D97-AF65-F5344CB8AC3E}">
        <p14:creationId xmlns:p14="http://schemas.microsoft.com/office/powerpoint/2010/main" val="19949521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136036"/>
          </a:xfrm>
        </p:spPr>
        <p:txBody>
          <a:bodyPr/>
          <a:lstStyle/>
          <a:p>
            <a:r>
              <a:rPr lang="en-US" dirty="0" err="1"/>
              <a:t>Cauefield</a:t>
            </a:r>
            <a:r>
              <a:rPr lang="en-US" dirty="0"/>
              <a:t> v. Fidelity &amp; Casualty </a:t>
            </a:r>
            <a:r>
              <a:rPr lang="en-US" dirty="0" smtClean="0"/>
              <a:t>Company (5</a:t>
            </a:r>
            <a:r>
              <a:rPr lang="en-US" baseline="30000" dirty="0" smtClean="0"/>
              <a:t>th</a:t>
            </a:r>
            <a:r>
              <a:rPr lang="en-US" dirty="0" smtClean="0"/>
              <a:t> Cir.)</a:t>
            </a:r>
            <a:br>
              <a:rPr lang="en-US" dirty="0" smtClean="0"/>
            </a:br>
            <a:endParaRPr lang="en-US" dirty="0"/>
          </a:p>
        </p:txBody>
      </p:sp>
    </p:spTree>
    <p:extLst>
      <p:ext uri="{BB962C8B-B14F-4D97-AF65-F5344CB8AC3E}">
        <p14:creationId xmlns:p14="http://schemas.microsoft.com/office/powerpoint/2010/main" val="15260361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365125"/>
            <a:ext cx="11046229" cy="5910984"/>
          </a:xfrm>
        </p:spPr>
        <p:txBody>
          <a:bodyPr>
            <a:normAutofit fontScale="90000"/>
          </a:bodyPr>
          <a:lstStyle/>
          <a:p>
            <a:r>
              <a:rPr lang="en-US" dirty="0"/>
              <a:t>w</a:t>
            </a:r>
            <a:r>
              <a:rPr lang="en-US" dirty="0" smtClean="0"/>
              <a:t>ater from river flowing from D’s property down to P’s is flooding P’s property</a:t>
            </a:r>
            <a:br>
              <a:rPr lang="en-US" dirty="0" smtClean="0"/>
            </a:br>
            <a:r>
              <a:rPr lang="en-US" dirty="0"/>
              <a:t/>
            </a:r>
            <a:br>
              <a:rPr lang="en-US" dirty="0"/>
            </a:br>
            <a:r>
              <a:rPr lang="en-US" dirty="0" smtClean="0"/>
              <a:t>P sues D to get D to build a dam</a:t>
            </a:r>
            <a:br>
              <a:rPr lang="en-US" dirty="0" smtClean="0"/>
            </a:br>
            <a:r>
              <a:rPr lang="en-US" dirty="0"/>
              <a:t/>
            </a:r>
            <a:br>
              <a:rPr lang="en-US" dirty="0"/>
            </a:br>
            <a:r>
              <a:rPr lang="en-US" dirty="0" smtClean="0"/>
              <a:t>P wins</a:t>
            </a:r>
            <a:br>
              <a:rPr lang="en-US" dirty="0" smtClean="0"/>
            </a:br>
            <a:r>
              <a:rPr lang="en-US" dirty="0"/>
              <a:t/>
            </a:r>
            <a:br>
              <a:rPr lang="en-US" dirty="0"/>
            </a:br>
            <a:r>
              <a:rPr lang="en-US" dirty="0" smtClean="0"/>
              <a:t>X, who knew about the suit but did not intervene, sues D to get D to take down the dam because water backing up from the dam is going on X’s property</a:t>
            </a:r>
            <a:endParaRPr lang="en-US" dirty="0"/>
          </a:p>
        </p:txBody>
      </p:sp>
    </p:spTree>
    <p:extLst>
      <p:ext uri="{BB962C8B-B14F-4D97-AF65-F5344CB8AC3E}">
        <p14:creationId xmlns:p14="http://schemas.microsoft.com/office/powerpoint/2010/main" val="1205904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72745"/>
          </a:xfrm>
        </p:spPr>
        <p:txBody>
          <a:bodyPr/>
          <a:lstStyle/>
          <a:p>
            <a:r>
              <a:rPr lang="en-US" dirty="0"/>
              <a:t>m</a:t>
            </a:r>
            <a:r>
              <a:rPr lang="en-US" dirty="0" smtClean="0"/>
              <a:t>ake the case the same except the suit is under Alabama state law in federal court in  Alabama</a:t>
            </a:r>
            <a:br>
              <a:rPr lang="en-US" dirty="0" smtClean="0"/>
            </a:br>
            <a:r>
              <a:rPr lang="en-US" dirty="0" smtClean="0"/>
              <a:t/>
            </a:r>
            <a:br>
              <a:rPr lang="en-US" dirty="0" smtClean="0"/>
            </a:br>
            <a:r>
              <a:rPr lang="en-US" dirty="0" err="1" smtClean="0"/>
              <a:t>Alabama</a:t>
            </a:r>
            <a:r>
              <a:rPr lang="en-US" dirty="0" smtClean="0"/>
              <a:t> has the scintilla of evidence standard</a:t>
            </a:r>
            <a:r>
              <a:rPr lang="en-US" dirty="0"/>
              <a:t/>
            </a:r>
            <a:br>
              <a:rPr lang="en-US" dirty="0"/>
            </a:br>
            <a:endParaRPr lang="en-US" dirty="0"/>
          </a:p>
        </p:txBody>
      </p:sp>
    </p:spTree>
    <p:extLst>
      <p:ext uri="{BB962C8B-B14F-4D97-AF65-F5344CB8AC3E}">
        <p14:creationId xmlns:p14="http://schemas.microsoft.com/office/powerpoint/2010/main" val="253390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599" y="1063626"/>
            <a:ext cx="8361405" cy="4708525"/>
          </a:xfrm>
        </p:spPr>
        <p:txBody>
          <a:bodyPr/>
          <a:lstStyle/>
          <a:p>
            <a:pPr eaLnBrk="1" hangingPunct="1"/>
            <a:r>
              <a:rPr lang="en-US" altLang="en-US" dirty="0" smtClean="0"/>
              <a:t>jury verdict</a:t>
            </a:r>
            <a:br>
              <a:rPr lang="en-US" altLang="en-US" dirty="0" smtClean="0"/>
            </a:br>
            <a:r>
              <a:rPr lang="en-US" altLang="en-US" dirty="0"/>
              <a:t/>
            </a:r>
            <a:br>
              <a:rPr lang="en-US" altLang="en-US" dirty="0"/>
            </a:br>
            <a:r>
              <a:rPr lang="en-US" altLang="en-US" dirty="0" smtClean="0"/>
              <a:t>general</a:t>
            </a:r>
            <a:br>
              <a:rPr lang="en-US" altLang="en-US" dirty="0" smtClean="0"/>
            </a:br>
            <a:r>
              <a:rPr lang="en-US" altLang="en-US" dirty="0" smtClean="0"/>
              <a:t>special</a:t>
            </a:r>
            <a:br>
              <a:rPr lang="en-US" altLang="en-US" dirty="0" smtClean="0"/>
            </a:br>
            <a:r>
              <a:rPr lang="en-US" altLang="en-US" dirty="0" smtClean="0"/>
              <a:t>general with interrogatories </a:t>
            </a:r>
          </a:p>
        </p:txBody>
      </p:sp>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4F7491-FF1E-4458-AD2A-005C92628DAB}" type="slidenum">
              <a:rPr lang="en-US" altLang="en-US" sz="900">
                <a:solidFill>
                  <a:srgbClr val="898989"/>
                </a:solidFill>
              </a:rPr>
              <a:pPr>
                <a:spcBef>
                  <a:spcPct val="0"/>
                </a:spcBef>
                <a:buFontTx/>
                <a:buNone/>
              </a:pPr>
              <a:t>9</a:t>
            </a:fld>
            <a:endParaRPr lang="en-US" altLang="en-US" sz="900">
              <a:solidFill>
                <a:srgbClr val="898989"/>
              </a:solidFill>
            </a:endParaRPr>
          </a:p>
        </p:txBody>
      </p:sp>
    </p:spTree>
    <p:extLst>
      <p:ext uri="{BB962C8B-B14F-4D97-AF65-F5344CB8AC3E}">
        <p14:creationId xmlns:p14="http://schemas.microsoft.com/office/powerpoint/2010/main" val="3900173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TotalTime>
  <Words>830</Words>
  <Application>Microsoft Office PowerPoint</Application>
  <PresentationFormat>Widescreen</PresentationFormat>
  <Paragraphs>82</Paragraphs>
  <Slides>79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Arial</vt:lpstr>
      <vt:lpstr>Calibri</vt:lpstr>
      <vt:lpstr>Calibri Light</vt:lpstr>
      <vt:lpstr>Office Theme</vt:lpstr>
      <vt:lpstr>Wed., Nov. 15</vt:lpstr>
      <vt:lpstr>Erie again</vt:lpstr>
      <vt:lpstr>Rule 56. Summary Judgment  (c)(2) The judgment sought should be rendered if the pleadings, the discovery and disclosure materials on file, and any affidavits show that there is no genuine issue as to any material fact and that the movant is entitled to judgment as a matter of law.  </vt:lpstr>
      <vt:lpstr>Rule 50: Judgment as a Matter of Law (a) Judgment as a Matter of Law. (1) In General. If a party has been fully heard on an issue during a jury trial and the court finds that a reasonable jury would not have a legally sufficient evidentiary basis to find for the party on that issue, the court may: (A) resolve the issue against the party; and (B) grant a motion for judgment as a matter of law against the party on a claim or defense that, under the controlling law, can be maintained or defeated only with a favorable finding on that issue.…</vt:lpstr>
      <vt:lpstr>the scintilla of evidence standard</vt:lpstr>
      <vt:lpstr>was Pennsylvania R.R. Co. v. Chamberlain a diversity case?</vt:lpstr>
      <vt:lpstr>Federal Employers' Liability Act</vt:lpstr>
      <vt:lpstr>make the case the same except the suit is under Alabama state law in federal court in  Alabama  Alabama has the scintilla of evidence standard </vt:lpstr>
      <vt:lpstr>jury verdict  general special general with interrogatories </vt:lpstr>
      <vt:lpstr>50(b) Renewing the Motion After Trial; Alternative Motion for a New Trial. If the court does not grant a motion for judgment as a matter of law made under Rule 50(a), the court is considered to have submitted the action to the jury subject to the court's later deciding the legal questions raised by the motion. No later than 28 days after the entry of judgment—or if the motion addresses a jury issue not decided by a verdict, no later than 28 days after the jury was discharged—the movant may file a renewed motion for judgment as a matter of law and may include an alternative or joint request for a new trial under Rule 59. In ruling on the renewed motion, the court may: (1) allow judgment on the verdict, if the jury returned a verdict; (2) order a new trial; or (3) direct the entry of judgment as a matter of law. </vt:lpstr>
      <vt:lpstr>why a judgment n.o.v.?</vt:lpstr>
      <vt:lpstr>at the end of the evidence, D moves for a directed verdict  it is granted  what happens if the trial court’s decision is reversed on appeal?</vt:lpstr>
      <vt:lpstr>at the end of the evidence, D moves for a directed verdict  it is denied  the jury finds for the plaintiff  D moves for a judgment n.o.v.  it is granted  what happens if the trial court’s decision is reversed on appeal?</vt:lpstr>
      <vt:lpstr>motion for a new trial  R. 59</vt:lpstr>
      <vt:lpstr>against the weight of the evidence</vt:lpstr>
      <vt:lpstr>judgment</vt:lpstr>
      <vt:lpstr>motion for relief from a judgment  R. 60</vt:lpstr>
      <vt:lpstr>preclusion  claim preclusion issue preclusion</vt:lpstr>
      <vt:lpstr>res judicata collateral estoppel</vt:lpstr>
      <vt:lpstr>claim preclusion  - when P sues D and it comes to a final valid judgment on the merits  claim preclusion bars P from subsequently bringing suit on actions that P did bring or should have brought in the earlier suit </vt:lpstr>
      <vt:lpstr>P sues D in California state court for negligence in connection with a car accident  P loses – the jury finds that D was not negligent  judgment for D  P sues D in California state court for negligence in connection with the same car accident, hoping the jury will get things right this time</vt:lpstr>
      <vt:lpstr>defendant preclusion</vt:lpstr>
      <vt:lpstr>P sues D in California state court for negligence in connection with a car accident  P wins – the jury finds that D was negligent and awards P $100,000  $100,000 in D’s bank account is attached by the court and given to P  D sues P in California state court to get the $100,000 wrongfully taken from him</vt:lpstr>
      <vt:lpstr>claim preclusion bars litigation of actions that should have been brought  compulsory joinder rule</vt:lpstr>
      <vt:lpstr> P sues D in California state court for breach of a contract to build D a house  P built the house but D won’t pay  P loses – the jury finds that there was no consideration and so no contract  judgment for D  P then sues D in California state court for quantum meruit – that is, for the fair market value of the work he performed</vt:lpstr>
      <vt:lpstr>defendant preclusion bars litigation of defenses that should have been brought</vt:lpstr>
      <vt:lpstr>- P sues D for under state law for violating a racially restrictive covenant  - D loses and P is given a judgment of $100,000, which is executed  - D then realizes that racially restrictive covenants are unconstitutional  - D brings suit against P for restitution of the $100,000</vt:lpstr>
      <vt:lpstr>distinguish defendant preclusion from  compulsory counterclaim rule</vt:lpstr>
      <vt:lpstr>P sues D in California state court for negligence in connection with a car accident  P wins – the jury finds that D was negligent and awards P $100,000  D sues P in California state court for his damages in the accident</vt:lpstr>
      <vt:lpstr>- P sues D for breaching a contract requiring D to give P coal every winter  - in the suit D challenges the validity of the contract   - the court determines the contract to be valid  - P wins damages from D  - the next winter, D breaches again  - P once again sues D for breach  - is P claim precluded?  - D once again challenges the validity of the contract  - anything P can do?</vt:lpstr>
      <vt:lpstr>issue preclusion</vt:lpstr>
      <vt:lpstr>issue preclusion  if a party fully and fairly litigated an issue in an earlier case he can (with certain exceptions) be barred from relitigating the same issue in subsequent proceedings</vt:lpstr>
      <vt:lpstr>requirements for claim preclusion</vt:lpstr>
      <vt:lpstr>there must be:   a final judgment</vt:lpstr>
      <vt:lpstr>- P sues D concerning personal injuries in connection with a car accident  - P loses, appeals  - while actions is on appeal, P sues D concerning property damage in connection with the accident </vt:lpstr>
      <vt:lpstr>- P sues D concerning personal injuries in connection with a car accident  - while P’s first suit is going on, P also sues D concerning property damage in connection with the accident </vt:lpstr>
      <vt:lpstr>claim splitting or prior action pending</vt:lpstr>
      <vt:lpstr>- P sues D concerning a transaction - it comes to a judgment - P then sues D concerning the same action - claim precluded  - P sues D concerning an action. - while the first action is going, P sues D concerning the same transaction - one of them comes to judgment, without D having brought up claim splitting - result?</vt:lpstr>
      <vt:lpstr>the judgment must be:  valid</vt:lpstr>
      <vt:lpstr>P sues D in federal court in NY  D appears  there is no PJ over D but no one notices this fact  judgment for P  P then brings a separate suit in state court in Cal. to enforce the judgment  can D challenge the earlier judgment on the grounds that there was no PJ?</vt:lpstr>
      <vt:lpstr>P sues D in federal court in NY   D appears  there is no SMJ, but no one notices this fact  P then brings a separate suit in state court in Cal. to enforce the judgment  can D challenge the earlier judgment on the grounds that there was no SMJ?</vt:lpstr>
      <vt:lpstr>P sues D in federal court in connection with an accident  there is no SMJ or PJ  D defaults  P then tries to sue D on the judgment in state court  can D challenge the judgment as invalid?</vt:lpstr>
      <vt:lpstr>the judgment must be:  on the merits</vt:lpstr>
      <vt:lpstr>- P sues D for intentional infliction of emotional distress  - D gets the action dismissed for failure to state a claim (P did not allege requisite intent)  - P then sues D for negligent infliction of emotional distress concerning the same transaction </vt:lpstr>
      <vt:lpstr>is a default judgment on the merits?</vt:lpstr>
      <vt:lpstr>P sues D for negligence asking for compensation for bodily injuries  D fails to answer and P is issued a default judgment for $100K  P then sues D for property damages concerning the same accident  D brings an action against P for restitution of the $100K</vt:lpstr>
      <vt:lpstr>if a final valid judgment on the merits then…  if judgment is for P, P’s claim is merged in the judgment (no new causes of action about the transaction allowed)  if judgment is for D, P’s claim is extinguished (no new causes of action about the transaction allowed) </vt:lpstr>
      <vt:lpstr>why claim preclusion?</vt:lpstr>
      <vt:lpstr>scope of a claim</vt:lpstr>
      <vt:lpstr>RIVER PARK, INC. v. CITY OF HIGHLAND PARK  (Ill. 1998)</vt:lpstr>
      <vt:lpstr>interjurisdictional claim preclusion</vt:lpstr>
      <vt:lpstr>- P sues D in state court in Georgia for breach of contract  - Georgia preclusion law allows separate suits in law and equity  - judgment for D, there was no contract  - P then sues D in state court in California for quantum meruit  - California preclusion law does not allow separate suits in law and equity</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 P sues D in federal court in Illinois under federal civil rights law  - federal law uses the transaction approach  - judgment for D  - P then sues D in state court in Illinois under Illinois law  - which preclusion law applies?</vt:lpstr>
      <vt:lpstr>- P sues D in federal court in Georgia under Georgia state law for breach of contract  - Georgia preclusion law allows separate suits in law and equity  - judgment for D, there was no contract  - P then sues D in state court in California for quantum meruit  - California uses the evidence approach   - which preclusion law to use? federal? Georgia? California?</vt:lpstr>
      <vt:lpstr>evidence test</vt:lpstr>
      <vt:lpstr>primary rights test</vt:lpstr>
      <vt:lpstr>Rest. (2d) of Judgments § 24. Dimensions Of “Claim” For Purposes Of Merger Or Bar—General Rule Concerning “Splitting” (1)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 (2)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 </vt:lpstr>
      <vt:lpstr>P sues D for breach of contract – the product sent to P was defective  P asks for damages and gets a judgment  may P sue later for the amount that D overcharged P for the product?</vt:lpstr>
      <vt:lpstr>P sues D Railroad alleging that the conductor was negligent in starting the car while P was disembarking and that as a result P broke his arm  after judgment for P, P brings a new action against D alleging that after disembarking from the car he fell into a trench negligently left by D beside the road and broke his leg </vt:lpstr>
      <vt:lpstr>B owes A $500 on an obligation that matured on February 1  A visits B on June 1 and requests payment, whereupon B commits an unprovoked assault upon A  A sues B on the debt and recovers  may A maintain a second action against B based on the assault?</vt:lpstr>
      <vt:lpstr>D buys goods at P store on credit during January, February and March  in April P sues D for the debt incurred in  January  may P later sues for the debt incurred on February or March</vt:lpstr>
      <vt:lpstr>“on the merits”</vt:lpstr>
      <vt:lpstr>§ 20. Judgment For Defendant—Exceptions To The General Rule Of Bar (1) A personal judgment for the defendant, although valid and final, does not bar another action by the plaintiff on the same claim: (a) When the judgment is one of dismissal for lack of jurisdiction, for improper venue, or for nonjoinder or misjoinder of parties; or (b) When the plaintiff agrees to or elects a nonsuit (or voluntary dismissal) without prejudice or the court directs that the plaintiff be nonsuited (or that the action be otherwise dismissed) without prejudice; or (c) When by statute or rule of court the judgment does not operate as a bar to another action on the same claim, or does not so operate unless the court specifies, and no such specification is made.</vt:lpstr>
      <vt:lpstr>- statute of limitations?</vt:lpstr>
      <vt:lpstr>(2) A valid and final personal judgment for the defendant, which rests on the prematurity of the action or on the plaintiff's failure to satisfy a precondition to suit, does not bar another action by the plaintiff instituted after the claim has matured, or the precondition has been satisfied, unless a second action is precluded by operation of the substantive law.</vt:lpstr>
      <vt:lpstr>non-party claim preclusion</vt:lpstr>
      <vt:lpstr>privity</vt:lpstr>
      <vt:lpstr>guardian/ward trustee/beneficiary executor/decedent </vt:lpstr>
      <vt:lpstr>- P as guardian of X sues D for negligence in an accident in which X and D were involved  - P loses (D not negligent)  - X, upon obtaining maturity, then sues D for negligence in connection with the same accident  - precluded?</vt:lpstr>
      <vt:lpstr>- P sues D to determine whether P has an easement to D’s property  - P wins  - D sells the property to X  - X finds P on his property and sues P in ejectment  - P defends on the ground of the easement  - is X issue precluded?</vt:lpstr>
      <vt:lpstr>successor in interest</vt:lpstr>
      <vt:lpstr>- P sues corporation   - majority shareholder controls litigation  - corporation loses  - in litigation between P and majority shareholder, shareholder can be precluded </vt:lpstr>
      <vt:lpstr>- P as guardian of X sues D for negligence in an accident in which P, X and D were involved  - X loses (D not negligent)  - P then sues D in individual capacity for negligence  - precluded?</vt:lpstr>
      <vt:lpstr>virtual representation</vt:lpstr>
      <vt:lpstr>TAYLOR v. STURGELL  (U.S. 2008)</vt:lpstr>
      <vt:lpstr>identity of interest and weigh factors  1) close relationship to party in prior litigation 2) participation in prior litigation 3) apparent acquiescence in preclusive effect of prior litigation 4) deliberate maneuvering to avoid preclusive effect of the judgment 5) adequate representation in prior litigation 6) public rather than private law issue </vt:lpstr>
      <vt:lpstr>Cauefield v. Fidelity &amp; Casualty Company (5th Cir.) </vt:lpstr>
      <vt:lpstr>water from river flowing from D’s property down to P’s is flooding P’s property  P sues D to get D to build a dam  P wins  X, who knew about the suit but did not intervene, sues D to get D to take down the dam because water backing up from the dam is going on X’s property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368</cp:revision>
  <cp:lastPrinted>2017-11-13T17:51:35Z</cp:lastPrinted>
  <dcterms:created xsi:type="dcterms:W3CDTF">2016-11-03T13:09:03Z</dcterms:created>
  <dcterms:modified xsi:type="dcterms:W3CDTF">2017-11-15T18:44:53Z</dcterms:modified>
</cp:coreProperties>
</file>