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7" r:id="rId2"/>
    <p:sldId id="677" r:id="rId3"/>
    <p:sldId id="678" r:id="rId4"/>
    <p:sldId id="679" r:id="rId5"/>
    <p:sldId id="680" r:id="rId6"/>
    <p:sldId id="681" r:id="rId7"/>
    <p:sldId id="725" r:id="rId8"/>
    <p:sldId id="794" r:id="rId9"/>
    <p:sldId id="683" r:id="rId10"/>
    <p:sldId id="806" r:id="rId11"/>
    <p:sldId id="742" r:id="rId12"/>
    <p:sldId id="746" r:id="rId13"/>
    <p:sldId id="753" r:id="rId14"/>
    <p:sldId id="755" r:id="rId15"/>
    <p:sldId id="757" r:id="rId16"/>
    <p:sldId id="759" r:id="rId17"/>
    <p:sldId id="760" r:id="rId18"/>
    <p:sldId id="761" r:id="rId19"/>
    <p:sldId id="769" r:id="rId20"/>
    <p:sldId id="770" r:id="rId21"/>
    <p:sldId id="772" r:id="rId22"/>
    <p:sldId id="771" r:id="rId23"/>
    <p:sldId id="762" r:id="rId24"/>
    <p:sldId id="766" r:id="rId25"/>
    <p:sldId id="767" r:id="rId26"/>
    <p:sldId id="768" r:id="rId27"/>
    <p:sldId id="790" r:id="rId28"/>
    <p:sldId id="791" r:id="rId29"/>
    <p:sldId id="792" r:id="rId30"/>
    <p:sldId id="795" r:id="rId31"/>
    <p:sldId id="796" r:id="rId32"/>
    <p:sldId id="777" r:id="rId33"/>
    <p:sldId id="793" r:id="rId34"/>
    <p:sldId id="797" r:id="rId35"/>
    <p:sldId id="776" r:id="rId36"/>
    <p:sldId id="778" r:id="rId37"/>
    <p:sldId id="798" r:id="rId38"/>
    <p:sldId id="799" r:id="rId39"/>
    <p:sldId id="800" r:id="rId40"/>
    <p:sldId id="801" r:id="rId41"/>
    <p:sldId id="802" r:id="rId42"/>
    <p:sldId id="783" r:id="rId43"/>
    <p:sldId id="804" r:id="rId44"/>
    <p:sldId id="805" r:id="rId45"/>
    <p:sldId id="785" r:id="rId46"/>
    <p:sldId id="786" r:id="rId47"/>
    <p:sldId id="787" r:id="rId48"/>
    <p:sldId id="788" r:id="rId49"/>
    <p:sldId id="789"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2" autoAdjust="0"/>
    <p:restoredTop sz="94660"/>
  </p:normalViewPr>
  <p:slideViewPr>
    <p:cSldViewPr snapToGrid="0">
      <p:cViewPr varScale="1">
        <p:scale>
          <a:sx n="78" d="100"/>
          <a:sy n="78" d="100"/>
        </p:scale>
        <p:origin x="8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13</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21026"/>
          </a:xfrm>
        </p:spPr>
        <p:txBody>
          <a:bodyPr/>
          <a:lstStyle/>
          <a:p>
            <a:r>
              <a:rPr lang="en-US" dirty="0" smtClean="0"/>
              <a:t>Congress passes a rule for service which states that service on the defendant is unnecessary because the plaintiff always wins</a:t>
            </a:r>
            <a:br>
              <a:rPr lang="en-US" dirty="0" smtClean="0"/>
            </a:br>
            <a:r>
              <a:rPr lang="en-US" dirty="0"/>
              <a:t/>
            </a:r>
            <a:br>
              <a:rPr lang="en-US" dirty="0"/>
            </a:br>
            <a:r>
              <a:rPr lang="en-US" dirty="0" smtClean="0"/>
              <a:t>the statute is invalid</a:t>
            </a:r>
            <a:br>
              <a:rPr lang="en-US" dirty="0" smtClean="0"/>
            </a:br>
            <a:r>
              <a:rPr lang="en-US" dirty="0"/>
              <a:t/>
            </a:r>
            <a:br>
              <a:rPr lang="en-US" dirty="0"/>
            </a:br>
            <a:r>
              <a:rPr lang="en-US" dirty="0" smtClean="0"/>
              <a:t>does that mean state rules on service apply?</a:t>
            </a:r>
            <a:endParaRPr lang="en-US" dirty="0"/>
          </a:p>
        </p:txBody>
      </p:sp>
    </p:spTree>
    <p:extLst>
      <p:ext uri="{BB962C8B-B14F-4D97-AF65-F5344CB8AC3E}">
        <p14:creationId xmlns:p14="http://schemas.microsoft.com/office/powerpoint/2010/main" val="3221104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smtClean="0"/>
              <a:t>terminating litigation before trial</a:t>
            </a:r>
            <a:br>
              <a:rPr lang="en-US" altLang="en-US" smtClean="0"/>
            </a:br>
            <a:endParaRPr lang="en-US" altLang="en-US"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11</a:t>
            </a:fld>
            <a:endParaRPr lang="en-US" altLang="en-US" sz="900">
              <a:solidFill>
                <a:srgbClr val="898989"/>
              </a:solidFill>
            </a:endParaRPr>
          </a:p>
        </p:txBody>
      </p:sp>
    </p:spTree>
    <p:extLst>
      <p:ext uri="{BB962C8B-B14F-4D97-AF65-F5344CB8AC3E}">
        <p14:creationId xmlns:p14="http://schemas.microsoft.com/office/powerpoint/2010/main" val="119166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smtClean="0"/>
              <a:t>evidentiary insufficiency</a:t>
            </a:r>
          </a:p>
        </p:txBody>
      </p:sp>
    </p:spTree>
    <p:extLst>
      <p:ext uri="{BB962C8B-B14F-4D97-AF65-F5344CB8AC3E}">
        <p14:creationId xmlns:p14="http://schemas.microsoft.com/office/powerpoint/2010/main" val="32455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smtClean="0"/>
              <a:t>Rule 56. Summary Judgment</a:t>
            </a:r>
            <a:br>
              <a:rPr lang="en-US" dirty="0" smtClean="0"/>
            </a:br>
            <a:r>
              <a:rPr lang="en-US" dirty="0" smtClean="0"/>
              <a:t/>
            </a:r>
            <a:br>
              <a:rPr lang="en-US" dirty="0" smtClean="0"/>
            </a:br>
            <a:r>
              <a:rPr lang="en-US" dirty="0" smtClean="0"/>
              <a:t>(c)(2) The judgment sought should be rendered if the pleadings, the discovery and disclosure materials on file, and any affidavits show that there is no genuine issue as to any material fact and that the </a:t>
            </a:r>
            <a:r>
              <a:rPr lang="en-US" dirty="0" err="1" smtClean="0"/>
              <a:t>movant</a:t>
            </a:r>
            <a:r>
              <a:rPr lang="en-US" dirty="0" smtClean="0"/>
              <a:t> is entitled to judgment as a matter of law.</a:t>
            </a:r>
            <a:br>
              <a:rPr lang="en-US" dirty="0" smtClean="0"/>
            </a:br>
            <a:r>
              <a:rPr lang="en-US" dirty="0" smtClean="0"/>
              <a:t/>
            </a:r>
            <a:br>
              <a:rPr lang="en-US" dirty="0" smtClean="0"/>
            </a:br>
            <a:endParaRPr lang="en-US" dirty="0" smtClean="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13</a:t>
            </a:fld>
            <a:endParaRPr lang="en-US" altLang="en-US" sz="900">
              <a:solidFill>
                <a:srgbClr val="898989"/>
              </a:solidFill>
            </a:endParaRPr>
          </a:p>
        </p:txBody>
      </p:sp>
    </p:spTree>
    <p:extLst>
      <p:ext uri="{BB962C8B-B14F-4D97-AF65-F5344CB8AC3E}">
        <p14:creationId xmlns:p14="http://schemas.microsoft.com/office/powerpoint/2010/main" val="422090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dirty="0" smtClean="0"/>
              <a:t>summary judgment for defendant concerning a cause of action</a:t>
            </a:r>
            <a:br>
              <a:rPr lang="en-US" altLang="en-US" dirty="0" smtClean="0"/>
            </a:br>
            <a:r>
              <a:rPr lang="en-US" altLang="en-US" dirty="0" smtClean="0"/>
              <a:t/>
            </a:r>
            <a:br>
              <a:rPr lang="en-US" altLang="en-US" dirty="0" smtClean="0"/>
            </a:br>
            <a:r>
              <a:rPr lang="en-US" altLang="en-US" dirty="0" smtClean="0"/>
              <a:t>no reasonable jury could find for the plaintiff with respect to at least </a:t>
            </a:r>
            <a:r>
              <a:rPr lang="en-US" altLang="en-US" i="1" dirty="0" smtClean="0"/>
              <a:t>one</a:t>
            </a:r>
            <a:r>
              <a:rPr lang="en-US" altLang="en-US" dirty="0" smtClean="0"/>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14</a:t>
            </a:fld>
            <a:endParaRPr lang="en-US" altLang="en-US" sz="900">
              <a:solidFill>
                <a:srgbClr val="898989"/>
              </a:solidFill>
            </a:endParaRPr>
          </a:p>
        </p:txBody>
      </p:sp>
    </p:spTree>
    <p:extLst>
      <p:ext uri="{BB962C8B-B14F-4D97-AF65-F5344CB8AC3E}">
        <p14:creationId xmlns:p14="http://schemas.microsoft.com/office/powerpoint/2010/main" val="494701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smtClean="0"/>
              <a:t>summary judgment for plaintiff concerning a cause of action</a:t>
            </a:r>
            <a:br>
              <a:rPr lang="en-US" altLang="en-US" smtClean="0"/>
            </a:br>
            <a:r>
              <a:rPr lang="en-US" altLang="en-US" smtClean="0"/>
              <a:t/>
            </a:r>
            <a:br>
              <a:rPr lang="en-US" altLang="en-US" smtClean="0"/>
            </a:br>
            <a:r>
              <a:rPr lang="en-US" altLang="en-US" smtClean="0"/>
              <a:t>no reasonable jury could find for the defendant with respect to </a:t>
            </a:r>
            <a:r>
              <a:rPr lang="en-US" altLang="en-US" i="1" smtClean="0"/>
              <a:t>each</a:t>
            </a:r>
            <a:r>
              <a:rPr lang="en-US" altLang="en-US" smtClean="0"/>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15</a:t>
            </a:fld>
            <a:endParaRPr lang="en-US" altLang="en-US" sz="900">
              <a:solidFill>
                <a:srgbClr val="898989"/>
              </a:solidFill>
            </a:endParaRPr>
          </a:p>
        </p:txBody>
      </p:sp>
    </p:spTree>
    <p:extLst>
      <p:ext uri="{BB962C8B-B14F-4D97-AF65-F5344CB8AC3E}">
        <p14:creationId xmlns:p14="http://schemas.microsoft.com/office/powerpoint/2010/main" val="179965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r>
              <a:rPr lang="en-US" altLang="en-US" sz="3000"/>
              <a:t/>
            </a: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688113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smtClean="0"/>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17</a:t>
            </a:fld>
            <a:endParaRPr lang="en-US" altLang="en-US" sz="900">
              <a:solidFill>
                <a:srgbClr val="898989"/>
              </a:solidFill>
            </a:endParaRPr>
          </a:p>
        </p:txBody>
      </p:sp>
    </p:spTree>
    <p:extLst>
      <p:ext uri="{BB962C8B-B14F-4D97-AF65-F5344CB8AC3E}">
        <p14:creationId xmlns:p14="http://schemas.microsoft.com/office/powerpoint/2010/main" val="930121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47135" y="172996"/>
            <a:ext cx="11640065" cy="6685004"/>
          </a:xfrm>
        </p:spPr>
        <p:txBody>
          <a:bodyPr>
            <a:normAutofit/>
          </a:bodyPr>
          <a:lstStyle/>
          <a:p>
            <a:pPr algn="l" eaLnBrk="1" hangingPunct="1"/>
            <a:r>
              <a:rPr lang="en-US" altLang="en-US" sz="2400" dirty="0" smtClean="0"/>
              <a:t>56(c</a:t>
            </a:r>
            <a:r>
              <a:rPr lang="en-US" altLang="en-US" sz="2400" dirty="0"/>
              <a:t>) Procedures.</a:t>
            </a:r>
            <a:br>
              <a:rPr lang="en-US" altLang="en-US" sz="2400" dirty="0"/>
            </a:br>
            <a:r>
              <a:rPr lang="en-US" altLang="en-US" sz="2400" dirty="0"/>
              <a:t>(1) Supporting Factual Positions. A party asserting that a fact cannot be or is genuinely disputed must </a:t>
            </a:r>
            <a:r>
              <a:rPr lang="en-US" altLang="en-US" sz="2400" dirty="0" smtClean="0"/>
              <a:t>support the assertion by:</a:t>
            </a:r>
            <a:br>
              <a:rPr lang="en-US" altLang="en-US" sz="2400" dirty="0" smtClean="0"/>
            </a:br>
            <a:r>
              <a:rPr lang="en-US" altLang="en-US" sz="2400" dirty="0" smtClean="0"/>
              <a:t>(A) </a:t>
            </a:r>
            <a:r>
              <a:rPr lang="en-US" altLang="en-US" sz="2400" b="1" i="1" dirty="0" smtClean="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400" dirty="0" smtClean="0"/>
              <a:t>; or</a:t>
            </a:r>
            <a:br>
              <a:rPr lang="en-US" altLang="en-US" sz="2400" dirty="0" smtClean="0"/>
            </a:br>
            <a:r>
              <a:rPr lang="en-US" altLang="en-US" sz="2400" dirty="0" smtClean="0"/>
              <a:t>(B) </a:t>
            </a:r>
            <a:r>
              <a:rPr lang="en-US" altLang="en-US" sz="2400" b="1" i="1" dirty="0" smtClean="0"/>
              <a:t>showing that the materials cited do not establish the absence or presence of a genuine dispute, or that an adverse party cannot produce admissible evidence to support the fact</a:t>
            </a:r>
            <a:r>
              <a:rPr lang="en-US" altLang="en-US" sz="2400" dirty="0" smtClean="0"/>
              <a:t>.</a:t>
            </a:r>
            <a:br>
              <a:rPr lang="en-US" altLang="en-US" sz="2400" dirty="0" smtClean="0"/>
            </a:br>
            <a:r>
              <a:rPr lang="en-US" altLang="en-US" sz="2400" dirty="0" smtClean="0"/>
              <a:t>(2) </a:t>
            </a:r>
            <a:r>
              <a:rPr lang="en-US" altLang="en-US" sz="2400" i="1" dirty="0" smtClean="0"/>
              <a:t>Objection That a Fact Is Not Supported by Admissible Evidence.</a:t>
            </a:r>
            <a:r>
              <a:rPr lang="en-US" altLang="en-US" sz="2400" dirty="0" smtClean="0"/>
              <a:t> A party may object that the material cited to support or dispute a fact cannot be presented in a form that would be admissible in evidence.</a:t>
            </a:r>
            <a:br>
              <a:rPr lang="en-US" altLang="en-US" sz="2400" dirty="0" smtClean="0"/>
            </a:br>
            <a:r>
              <a:rPr lang="en-US" altLang="en-US" sz="2400" dirty="0" smtClean="0"/>
              <a:t>(3) </a:t>
            </a:r>
            <a:r>
              <a:rPr lang="en-US" altLang="en-US" sz="2400" i="1" dirty="0" smtClean="0"/>
              <a:t>Materials Not Cited.</a:t>
            </a:r>
            <a:r>
              <a:rPr lang="en-US" altLang="en-US" sz="2400" dirty="0" smtClean="0"/>
              <a:t> The court need consider only the cited materials, but it may consider other materials in the record.</a:t>
            </a:r>
            <a:br>
              <a:rPr lang="en-US" altLang="en-US" sz="2400" dirty="0" smtClean="0"/>
            </a:br>
            <a:r>
              <a:rPr lang="en-US" altLang="en-US" sz="2400" dirty="0" smtClean="0"/>
              <a:t>(4) </a:t>
            </a:r>
            <a:r>
              <a:rPr lang="en-US" altLang="en-US" sz="2400" i="1" dirty="0" smtClean="0"/>
              <a:t>Affidavits or Declarations.</a:t>
            </a:r>
            <a:r>
              <a:rPr lang="en-US" altLang="en-US" sz="2400" dirty="0" smtClean="0"/>
              <a:t> An affidavit or declaration used to support or oppose a motion must be made on personal knowledge, </a:t>
            </a:r>
            <a:r>
              <a:rPr lang="en-US" altLang="en-US" sz="2400" b="1" i="1" dirty="0" smtClean="0"/>
              <a:t>set out facts that would be admissible in evidence</a:t>
            </a:r>
            <a:r>
              <a:rPr lang="en-US" altLang="en-US" sz="2400" dirty="0" smtClean="0"/>
              <a:t>, and show that the affiant or declarant is competent to testify on the matters stated.</a:t>
            </a:r>
            <a:r>
              <a:rPr lang="en-US" altLang="en-US" sz="2400" dirty="0"/>
              <a:t/>
            </a:r>
            <a:br>
              <a:rPr lang="en-US" altLang="en-US" sz="2400" dirty="0"/>
            </a:br>
            <a:endParaRPr lang="en-US" altLang="en-US" sz="2400" dirty="0"/>
          </a:p>
        </p:txBody>
      </p:sp>
    </p:spTree>
    <p:extLst>
      <p:ext uri="{BB962C8B-B14F-4D97-AF65-F5344CB8AC3E}">
        <p14:creationId xmlns:p14="http://schemas.microsoft.com/office/powerpoint/2010/main" val="102513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8" y="365125"/>
            <a:ext cx="10640122" cy="5913012"/>
          </a:xfrm>
        </p:spPr>
        <p:txBody>
          <a:bodyPr/>
          <a:lstStyle/>
          <a:p>
            <a:r>
              <a:rPr lang="en-US" dirty="0" err="1" smtClean="0"/>
              <a:t>Slavin</a:t>
            </a:r>
            <a:r>
              <a:rPr lang="en-US" dirty="0" smtClean="0"/>
              <a:t> v. City of Salem (Mass. 1982)</a:t>
            </a:r>
            <a:endParaRPr lang="en-US" dirty="0"/>
          </a:p>
        </p:txBody>
      </p:sp>
    </p:spTree>
    <p:extLst>
      <p:ext uri="{BB962C8B-B14F-4D97-AF65-F5344CB8AC3E}">
        <p14:creationId xmlns:p14="http://schemas.microsoft.com/office/powerpoint/2010/main" val="18787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smtClean="0"/>
              <a:t>Erie flow chart...</a:t>
            </a:r>
          </a:p>
        </p:txBody>
      </p:sp>
    </p:spTree>
    <p:extLst>
      <p:ext uri="{BB962C8B-B14F-4D97-AF65-F5344CB8AC3E}">
        <p14:creationId xmlns:p14="http://schemas.microsoft.com/office/powerpoint/2010/main" val="14637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857255"/>
          </a:xfrm>
        </p:spPr>
        <p:txBody>
          <a:bodyPr/>
          <a:lstStyle/>
          <a:p>
            <a:r>
              <a:rPr lang="en-US" dirty="0"/>
              <a:t>c</a:t>
            </a:r>
            <a:r>
              <a:rPr lang="en-US" dirty="0" smtClean="0"/>
              <a:t>ould a jury have simply chosen to not believe the officers?</a:t>
            </a:r>
            <a:endParaRPr lang="en-US" dirty="0"/>
          </a:p>
        </p:txBody>
      </p:sp>
    </p:spTree>
    <p:extLst>
      <p:ext uri="{BB962C8B-B14F-4D97-AF65-F5344CB8AC3E}">
        <p14:creationId xmlns:p14="http://schemas.microsoft.com/office/powerpoint/2010/main" val="488265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80280"/>
          </a:xfrm>
        </p:spPr>
        <p:txBody>
          <a:bodyPr/>
          <a:lstStyle/>
          <a:p>
            <a:r>
              <a:rPr lang="en-US" dirty="0"/>
              <a:t>w</a:t>
            </a:r>
            <a:r>
              <a:rPr lang="en-US" dirty="0" smtClean="0"/>
              <a:t>hat about role of pleadings?</a:t>
            </a:r>
            <a:br>
              <a:rPr lang="en-US" dirty="0" smtClean="0"/>
            </a:br>
            <a:r>
              <a:rPr lang="en-US" dirty="0"/>
              <a:t/>
            </a:r>
            <a:br>
              <a:rPr lang="en-US" dirty="0"/>
            </a:br>
            <a:r>
              <a:rPr lang="en-US" dirty="0"/>
              <a:t>t</a:t>
            </a:r>
            <a:r>
              <a:rPr lang="en-US" dirty="0" smtClean="0"/>
              <a:t>he plaintiff has an allegation that the officers knew or </a:t>
            </a:r>
            <a:r>
              <a:rPr lang="en-US" smtClean="0"/>
              <a:t>should have </a:t>
            </a:r>
            <a:r>
              <a:rPr lang="en-US" dirty="0" smtClean="0"/>
              <a:t>known about the suicide risk</a:t>
            </a:r>
            <a:r>
              <a:rPr lang="mr-IN" dirty="0" smtClean="0"/>
              <a:t>…</a:t>
            </a:r>
            <a:r>
              <a:rPr lang="en-US" dirty="0" smtClean="0"/>
              <a:t>.</a:t>
            </a:r>
            <a:endParaRPr lang="en-US" dirty="0"/>
          </a:p>
        </p:txBody>
      </p:sp>
    </p:spTree>
    <p:extLst>
      <p:ext uri="{BB962C8B-B14F-4D97-AF65-F5344CB8AC3E}">
        <p14:creationId xmlns:p14="http://schemas.microsoft.com/office/powerpoint/2010/main" val="1486943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879558"/>
          </a:xfrm>
        </p:spPr>
        <p:txBody>
          <a:bodyPr/>
          <a:lstStyle/>
          <a:p>
            <a:r>
              <a:rPr lang="en-US" dirty="0"/>
              <a:t>w</a:t>
            </a:r>
            <a:r>
              <a:rPr lang="en-US" dirty="0" smtClean="0"/>
              <a:t>hat about the issue of the belt?</a:t>
            </a:r>
            <a:endParaRPr lang="en-US" dirty="0"/>
          </a:p>
        </p:txBody>
      </p:sp>
    </p:spTree>
    <p:extLst>
      <p:ext uri="{BB962C8B-B14F-4D97-AF65-F5344CB8AC3E}">
        <p14:creationId xmlns:p14="http://schemas.microsoft.com/office/powerpoint/2010/main" val="884150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20129" y="185352"/>
            <a:ext cx="11392929" cy="6376086"/>
          </a:xfrm>
        </p:spPr>
        <p:txBody>
          <a:bodyPr>
            <a:normAutofit/>
          </a:bodyPr>
          <a:lstStyle/>
          <a:p>
            <a:pPr algn="l" eaLnBrk="1" hangingPunct="1"/>
            <a:r>
              <a:rPr lang="en-US" altLang="en-US" sz="3200" dirty="0"/>
              <a:t>- P is suing D for age discrimination</a:t>
            </a:r>
            <a:br>
              <a:rPr lang="en-US" altLang="en-US" sz="3200" dirty="0"/>
            </a:br>
            <a:r>
              <a:rPr lang="en-US" altLang="en-US" sz="3200" dirty="0"/>
              <a:t>- P alleges in his complaint that D promoted X rather than P</a:t>
            </a:r>
            <a:br>
              <a:rPr lang="en-US" altLang="en-US" sz="3200" dirty="0"/>
            </a:br>
            <a:r>
              <a:rPr lang="en-US" altLang="en-US" sz="3200" dirty="0"/>
              <a:t>D did so because X was younger than P, not because X had performed better on the job than P</a:t>
            </a:r>
            <a:br>
              <a:rPr lang="en-US" altLang="en-US" sz="3200" dirty="0"/>
            </a:br>
            <a:r>
              <a:rPr lang="en-US" altLang="en-US" sz="3200" dirty="0"/>
              <a:t>- D makes a motion for summary judgment </a:t>
            </a:r>
            <a:br>
              <a:rPr lang="en-US" altLang="en-US" sz="3200" dirty="0"/>
            </a:br>
            <a:r>
              <a:rPr lang="en-US" altLang="en-US" sz="3200" dirty="0"/>
              <a:t>- In opposition to motion, P introduces an affidavit by P stating that D said to P at a meeting that D “did not want to promote old people”</a:t>
            </a:r>
            <a:br>
              <a:rPr lang="en-US" altLang="en-US" sz="3200" dirty="0"/>
            </a:br>
            <a:r>
              <a:rPr lang="en-US" altLang="en-US" sz="3200" dirty="0"/>
              <a:t>- D introduces 10 affidavits from the other 10 people at that meeting stating that D said no such thing</a:t>
            </a:r>
            <a:br>
              <a:rPr lang="en-US" altLang="en-US" sz="3200" dirty="0"/>
            </a:br>
            <a:r>
              <a:rPr lang="en-US" altLang="en-US" sz="3200" dirty="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23</a:t>
            </a:fld>
            <a:endParaRPr lang="en-US" altLang="en-US" sz="900">
              <a:solidFill>
                <a:srgbClr val="898989"/>
              </a:solidFill>
            </a:endParaRPr>
          </a:p>
        </p:txBody>
      </p:sp>
    </p:spTree>
    <p:extLst>
      <p:ext uri="{BB962C8B-B14F-4D97-AF65-F5344CB8AC3E}">
        <p14:creationId xmlns:p14="http://schemas.microsoft.com/office/powerpoint/2010/main" val="245116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dirty="0"/>
              <a:t>t</a:t>
            </a:r>
            <a:r>
              <a:rPr lang="en-US" altLang="en-US" dirty="0" smtClean="0"/>
              <a:t>he movant has the burden of showing that summary judgment is appropriate.</a:t>
            </a:r>
            <a:br>
              <a:rPr lang="en-US" altLang="en-US" dirty="0" smtClean="0"/>
            </a:br>
            <a:r>
              <a:rPr lang="en-US" altLang="en-US" dirty="0" smtClean="0"/>
              <a:t/>
            </a:r>
            <a:br>
              <a:rPr lang="en-US" altLang="en-US" dirty="0" smtClean="0"/>
            </a:br>
            <a:r>
              <a:rPr lang="en-US" altLang="en-US" dirty="0" smtClean="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473188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smtClean="0"/>
              <a:t>Amendment VII</a:t>
            </a:r>
            <a:br>
              <a:rPr lang="en-US" altLang="en-US" b="1" smtClean="0"/>
            </a:br>
            <a:r>
              <a:rPr lang="en-US" altLang="en-US" smtClean="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746771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smtClean="0"/>
              <a:t>Is summary judgment contrary to the 7</a:t>
            </a:r>
            <a:r>
              <a:rPr lang="en-US" altLang="en-US" baseline="30000" smtClean="0"/>
              <a:t>th</a:t>
            </a:r>
            <a:r>
              <a:rPr lang="en-US" altLang="en-US" smtClean="0"/>
              <a:t> Amendment?</a:t>
            </a:r>
          </a:p>
        </p:txBody>
      </p:sp>
    </p:spTree>
    <p:extLst>
      <p:ext uri="{BB962C8B-B14F-4D97-AF65-F5344CB8AC3E}">
        <p14:creationId xmlns:p14="http://schemas.microsoft.com/office/powerpoint/2010/main" val="1090654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lstStyle/>
          <a:p>
            <a:pPr eaLnBrk="1" hangingPunct="1"/>
            <a:r>
              <a:rPr lang="en-US" altLang="en-US" smtClean="0"/>
              <a:t>trial</a:t>
            </a:r>
            <a:br>
              <a:rPr lang="en-US" altLang="en-US" smtClean="0"/>
            </a:br>
            <a:endParaRPr lang="en-US" altLang="en-US" smtClean="0"/>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DDBF39-EE0C-454B-AE3B-E830A8F7BF94}" type="slidenum">
              <a:rPr lang="en-US" altLang="en-US" sz="900">
                <a:solidFill>
                  <a:srgbClr val="898989"/>
                </a:solidFill>
              </a:rPr>
              <a:pPr>
                <a:spcBef>
                  <a:spcPct val="0"/>
                </a:spcBef>
                <a:buFontTx/>
                <a:buNone/>
              </a:pPr>
              <a:t>27</a:t>
            </a:fld>
            <a:endParaRPr lang="en-US" altLang="en-US" sz="900">
              <a:solidFill>
                <a:srgbClr val="898989"/>
              </a:solidFill>
            </a:endParaRPr>
          </a:p>
        </p:txBody>
      </p:sp>
    </p:spTree>
    <p:extLst>
      <p:ext uri="{BB962C8B-B14F-4D97-AF65-F5344CB8AC3E}">
        <p14:creationId xmlns:p14="http://schemas.microsoft.com/office/powerpoint/2010/main" val="2322723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422775"/>
          </a:xfrm>
        </p:spPr>
        <p:txBody>
          <a:bodyPr/>
          <a:lstStyle/>
          <a:p>
            <a:pPr eaLnBrk="1" hangingPunct="1"/>
            <a:r>
              <a:rPr lang="en-US" altLang="en-US" smtClean="0"/>
              <a:t>jury selection</a:t>
            </a: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15A5CF-7F80-41DE-B947-6B3AF9520BD1}" type="slidenum">
              <a:rPr lang="en-US" altLang="en-US" sz="900">
                <a:solidFill>
                  <a:srgbClr val="898989"/>
                </a:solidFill>
              </a:rPr>
              <a:pPr>
                <a:spcBef>
                  <a:spcPct val="0"/>
                </a:spcBef>
                <a:buFontTx/>
                <a:buNone/>
              </a:pPr>
              <a:t>28</a:t>
            </a:fld>
            <a:endParaRPr lang="en-US" altLang="en-US" sz="900">
              <a:solidFill>
                <a:srgbClr val="898989"/>
              </a:solidFill>
            </a:endParaRPr>
          </a:p>
        </p:txBody>
      </p:sp>
    </p:spTree>
    <p:extLst>
      <p:ext uri="{BB962C8B-B14F-4D97-AF65-F5344CB8AC3E}">
        <p14:creationId xmlns:p14="http://schemas.microsoft.com/office/powerpoint/2010/main" val="2027078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52750" y="1063626"/>
            <a:ext cx="6229350" cy="4822825"/>
          </a:xfrm>
        </p:spPr>
        <p:txBody>
          <a:bodyPr/>
          <a:lstStyle/>
          <a:p>
            <a:pPr eaLnBrk="1" hangingPunct="1"/>
            <a:r>
              <a:rPr lang="en-US" altLang="en-US" smtClean="0"/>
              <a:t>presentation of evidence</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1C63AE-7CDA-498E-8934-E6BDC1180353}" type="slidenum">
              <a:rPr lang="en-US" altLang="en-US" sz="900">
                <a:solidFill>
                  <a:srgbClr val="898989"/>
                </a:solidFill>
              </a:rPr>
              <a:pPr>
                <a:spcBef>
                  <a:spcPct val="0"/>
                </a:spcBef>
                <a:buFontTx/>
                <a:buNone/>
              </a:pPr>
              <a:t>29</a:t>
            </a:fld>
            <a:endParaRPr lang="en-US" altLang="en-US" sz="900">
              <a:solidFill>
                <a:srgbClr val="898989"/>
              </a:solidFill>
            </a:endParaRPr>
          </a:p>
        </p:txBody>
      </p:sp>
    </p:spTree>
    <p:extLst>
      <p:ext uri="{BB962C8B-B14F-4D97-AF65-F5344CB8AC3E}">
        <p14:creationId xmlns:p14="http://schemas.microsoft.com/office/powerpoint/2010/main" val="340504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a:t>
            </a:r>
            <a:r>
              <a:rPr lang="en-US" altLang="en-US" sz="4000" dirty="0" smtClean="0"/>
              <a:t>no (that is if it is solely federal question)  </a:t>
            </a:r>
            <a:r>
              <a:rPr lang="en-US" altLang="en-US" sz="4000" dirty="0"/>
              <a:t>– no </a:t>
            </a:r>
            <a:r>
              <a:rPr lang="en-US" altLang="en-US" sz="4000" i="1" dirty="0"/>
              <a:t>Erie</a:t>
            </a:r>
            <a:r>
              <a:rPr lang="en-US" altLang="en-US" sz="4000" dirty="0"/>
              <a:t> problem</a:t>
            </a:r>
            <a:br>
              <a:rPr lang="en-US" altLang="en-US" sz="4000" dirty="0"/>
            </a:br>
            <a:r>
              <a:rPr lang="en-US" altLang="en-US" sz="4000" dirty="0"/>
              <a:t>- just use federal </a:t>
            </a:r>
            <a:r>
              <a:rPr lang="en-US" altLang="en-US" sz="4000" dirty="0" smtClean="0"/>
              <a:t>procedure, provided it is valid*</a:t>
            </a:r>
            <a:r>
              <a:rPr lang="en-US" altLang="en-US" sz="4000" dirty="0"/>
              <a:t/>
            </a:r>
            <a:br>
              <a:rPr lang="en-US" altLang="en-US" sz="4000" dirty="0"/>
            </a:br>
            <a:r>
              <a:rPr lang="en-US" altLang="en-US" sz="4000" dirty="0" smtClean="0"/>
              <a:t/>
            </a:r>
            <a:br>
              <a:rPr lang="en-US" altLang="en-US" sz="4000" dirty="0" smtClean="0"/>
            </a:br>
            <a:r>
              <a:rPr lang="en-US" altLang="en-US" sz="4000" dirty="0" smtClean="0"/>
              <a:t>*</a:t>
            </a:r>
            <a:r>
              <a:rPr lang="en-US" altLang="en-US" sz="4000" dirty="0"/>
              <a:t>a FRCP might still be invalid under the RDA, e.g. because it abridges enlarges or modifies a </a:t>
            </a:r>
            <a:r>
              <a:rPr lang="en-US" altLang="en-US" sz="4000" i="1" dirty="0"/>
              <a:t>federal</a:t>
            </a:r>
            <a:r>
              <a:rPr lang="en-US" altLang="en-US" sz="4000" dirty="0"/>
              <a:t> substantive </a:t>
            </a:r>
            <a:r>
              <a:rPr lang="en-US" altLang="en-US" sz="4000" dirty="0" smtClean="0"/>
              <a:t>right</a:t>
            </a:r>
            <a:endParaRPr lang="en-US" altLang="en-US" sz="4000" dirty="0"/>
          </a:p>
        </p:txBody>
      </p:sp>
    </p:spTree>
    <p:extLst>
      <p:ext uri="{BB962C8B-B14F-4D97-AF65-F5344CB8AC3E}">
        <p14:creationId xmlns:p14="http://schemas.microsoft.com/office/powerpoint/2010/main" val="1259311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2995" y="111212"/>
            <a:ext cx="11850129" cy="6746788"/>
          </a:xfrm>
        </p:spPr>
        <p:txBody>
          <a:bodyPr>
            <a:noAutofit/>
          </a:bodyPr>
          <a:lstStyle/>
          <a:p>
            <a:r>
              <a:rPr lang="en-US" altLang="en-US" sz="3600" dirty="0" smtClean="0"/>
              <a:t>Rule 50: Judgment as a Matter of Law</a:t>
            </a:r>
            <a:br>
              <a:rPr lang="en-US" altLang="en-US" sz="3600" dirty="0" smtClean="0"/>
            </a:br>
            <a:r>
              <a:rPr lang="en-US" sz="3600" dirty="0"/>
              <a:t>(a) Judgment as a Matter of Law.</a:t>
            </a:r>
            <a:br>
              <a:rPr lang="en-US" sz="3600" dirty="0"/>
            </a:br>
            <a:r>
              <a:rPr lang="en-US" sz="3600" dirty="0"/>
              <a:t>(1) </a:t>
            </a:r>
            <a:r>
              <a:rPr lang="en-US" sz="3600" i="1" dirty="0"/>
              <a:t>In General.</a:t>
            </a:r>
            <a:r>
              <a:rPr lang="en-US" sz="3600" dirty="0"/>
              <a:t> If a party has been fully heard on an issue during a jury trial and the court finds that a reasonable jury would not have a legally sufficient evidentiary basis to find for the party on that issue, the court may:</a:t>
            </a:r>
            <a:br>
              <a:rPr lang="en-US" sz="3600" dirty="0"/>
            </a:br>
            <a:r>
              <a:rPr lang="en-US" sz="3600" dirty="0"/>
              <a:t>(A) resolve the issue against the party; and</a:t>
            </a:r>
            <a:br>
              <a:rPr lang="en-US" sz="3600" dirty="0"/>
            </a:br>
            <a:r>
              <a:rPr lang="en-US" sz="3600" dirty="0"/>
              <a:t>(B) grant a motion for judgment as a matter of law against the party on a claim or defense that, under the controlling law, can be maintained or defeated only with a favorable finding on that issue</a:t>
            </a:r>
            <a:r>
              <a:rPr lang="en-US" sz="3600" dirty="0" smtClean="0"/>
              <a:t>.…</a:t>
            </a:r>
            <a:endParaRPr lang="en-US" altLang="en-US" sz="3600" dirty="0" smtClean="0"/>
          </a:p>
        </p:txBody>
      </p:sp>
    </p:spTree>
    <p:extLst>
      <p:ext uri="{BB962C8B-B14F-4D97-AF65-F5344CB8AC3E}">
        <p14:creationId xmlns:p14="http://schemas.microsoft.com/office/powerpoint/2010/main" val="3066881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46886"/>
          </a:xfrm>
        </p:spPr>
        <p:txBody>
          <a:bodyPr/>
          <a:lstStyle/>
          <a:p>
            <a:r>
              <a:rPr lang="en-US" dirty="0"/>
              <a:t>w</a:t>
            </a:r>
            <a:r>
              <a:rPr lang="en-US" dirty="0" smtClean="0"/>
              <a:t>hy a directed verdict rather than summary judgment?</a:t>
            </a:r>
            <a:endParaRPr lang="en-US" dirty="0"/>
          </a:p>
        </p:txBody>
      </p:sp>
    </p:spTree>
    <p:extLst>
      <p:ext uri="{BB962C8B-B14F-4D97-AF65-F5344CB8AC3E}">
        <p14:creationId xmlns:p14="http://schemas.microsoft.com/office/powerpoint/2010/main" val="1898700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smtClean="0"/>
              <a:t>burden of production </a:t>
            </a:r>
            <a:br>
              <a:rPr lang="en-US" altLang="en-US" smtClean="0"/>
            </a:br>
            <a:r>
              <a:rPr lang="en-US" altLang="en-US" smtClean="0"/>
              <a:t/>
            </a:r>
            <a:br>
              <a:rPr lang="en-US" altLang="en-US" smtClean="0"/>
            </a:br>
            <a:r>
              <a:rPr lang="en-US" altLang="en-US" smtClean="0"/>
              <a:t>burden of providing evidence such that a reasonable jury could find in your favor</a:t>
            </a:r>
          </a:p>
        </p:txBody>
      </p:sp>
    </p:spTree>
    <p:extLst>
      <p:ext uri="{BB962C8B-B14F-4D97-AF65-F5344CB8AC3E}">
        <p14:creationId xmlns:p14="http://schemas.microsoft.com/office/powerpoint/2010/main" val="1257381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5952548"/>
          </a:xfrm>
        </p:spPr>
        <p:txBody>
          <a:bodyPr/>
          <a:lstStyle/>
          <a:p>
            <a:r>
              <a:rPr lang="en-US" dirty="0" smtClean="0"/>
              <a:t>Pennsylvania R.R. Co. v. Chamberlain (US 1933)</a:t>
            </a:r>
            <a:endParaRPr lang="en-US" dirty="0"/>
          </a:p>
        </p:txBody>
      </p:sp>
    </p:spTree>
    <p:extLst>
      <p:ext uri="{BB962C8B-B14F-4D97-AF65-F5344CB8AC3E}">
        <p14:creationId xmlns:p14="http://schemas.microsoft.com/office/powerpoint/2010/main" val="2542234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33383"/>
          </a:xfrm>
        </p:spPr>
        <p:txBody>
          <a:bodyPr>
            <a:normAutofit/>
          </a:bodyPr>
          <a:lstStyle/>
          <a:p>
            <a:r>
              <a:rPr lang="en-US" sz="3600" dirty="0"/>
              <a:t>There is no direct evidence that in fact the crash was occasioned by a collision of the two strings in question; and it is perfectly clear that no such fact was brought to Bainbridge’s attention as a perception of the physical sense of sight or of hearing. At most there was an inference to that effect drawn from observed facts which gave equal support to the opposite inference that the crash was occasioned by the coming together of other strings of cars entirely away from the scene of the accident, or of the two-car string ridden by deceased and the seven-car string immediately ahead of it. . . .</a:t>
            </a:r>
          </a:p>
        </p:txBody>
      </p:sp>
    </p:spTree>
    <p:extLst>
      <p:ext uri="{BB962C8B-B14F-4D97-AF65-F5344CB8AC3E}">
        <p14:creationId xmlns:p14="http://schemas.microsoft.com/office/powerpoint/2010/main" val="887393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7837" y="420130"/>
            <a:ext cx="10898659" cy="6054811"/>
          </a:xfrm>
        </p:spPr>
        <p:txBody>
          <a:bodyPr>
            <a:normAutofit/>
          </a:bodyPr>
          <a:lstStyle/>
          <a:p>
            <a:pPr algn="l" eaLnBrk="1" hangingPunct="1"/>
            <a:r>
              <a:rPr lang="en-US" altLang="en-US" sz="3200" dirty="0"/>
              <a:t>- </a:t>
            </a:r>
            <a:r>
              <a:rPr lang="en-US" altLang="en-US" sz="3200" dirty="0"/>
              <a:t>t</a:t>
            </a:r>
            <a:r>
              <a:rPr lang="en-US" altLang="en-US" sz="3200" dirty="0" smtClean="0"/>
              <a:t>wo cars, driven by A and B, </a:t>
            </a:r>
            <a:r>
              <a:rPr lang="en-US" altLang="en-US" sz="3200" dirty="0"/>
              <a:t>enter an intersection at right angles and strike one another killing </a:t>
            </a:r>
            <a:r>
              <a:rPr lang="en-US" altLang="en-US" sz="3200" dirty="0" smtClean="0"/>
              <a:t>both A and B </a:t>
            </a:r>
            <a:r>
              <a:rPr lang="en-US" altLang="en-US" sz="3200" dirty="0"/>
              <a:t/>
            </a:r>
            <a:br>
              <a:rPr lang="en-US" altLang="en-US" sz="3200" dirty="0"/>
            </a:br>
            <a:r>
              <a:rPr lang="en-US" altLang="en-US" sz="3200" dirty="0"/>
              <a:t>- </a:t>
            </a:r>
            <a:r>
              <a:rPr lang="en-US" altLang="en-US" sz="3200" dirty="0" smtClean="0"/>
              <a:t>there </a:t>
            </a:r>
            <a:r>
              <a:rPr lang="en-US" altLang="en-US" sz="3200" dirty="0"/>
              <a:t>are no eyewitnesses to the </a:t>
            </a:r>
            <a:r>
              <a:rPr lang="en-US" altLang="en-US" sz="3200" dirty="0" smtClean="0"/>
              <a:t>accident</a:t>
            </a:r>
            <a:r>
              <a:rPr lang="en-US" altLang="en-US" sz="3200" dirty="0"/>
              <a:t/>
            </a:r>
            <a:br>
              <a:rPr lang="en-US" altLang="en-US" sz="3200" dirty="0"/>
            </a:br>
            <a:r>
              <a:rPr lang="en-US" altLang="en-US" sz="3200" dirty="0"/>
              <a:t>- </a:t>
            </a:r>
            <a:r>
              <a:rPr lang="en-US" altLang="en-US" sz="3200" dirty="0" smtClean="0"/>
              <a:t>the </a:t>
            </a:r>
            <a:r>
              <a:rPr lang="en-US" altLang="en-US" sz="3200" dirty="0"/>
              <a:t>only evidence available is that there was a working traffic light; thus one of the drivers, but only one, had to go through the red </a:t>
            </a:r>
            <a:r>
              <a:rPr lang="en-US" altLang="en-US" sz="3200" dirty="0" smtClean="0"/>
              <a:t>light</a:t>
            </a:r>
            <a:r>
              <a:rPr lang="en-US" altLang="en-US" sz="3200" dirty="0"/>
              <a:t/>
            </a:r>
            <a:br>
              <a:rPr lang="en-US" altLang="en-US" sz="3200" dirty="0"/>
            </a:br>
            <a:r>
              <a:rPr lang="en-US" altLang="en-US" sz="3200" dirty="0"/>
              <a:t>- </a:t>
            </a:r>
            <a:r>
              <a:rPr lang="en-US" altLang="en-US" sz="3200" dirty="0" smtClean="0"/>
              <a:t>the </a:t>
            </a:r>
            <a:r>
              <a:rPr lang="en-US" altLang="en-US" sz="3200" dirty="0"/>
              <a:t>family of </a:t>
            </a:r>
            <a:r>
              <a:rPr lang="en-US" altLang="en-US" sz="3200" dirty="0" smtClean="0"/>
              <a:t>A sues </a:t>
            </a:r>
            <a:r>
              <a:rPr lang="en-US" altLang="en-US" sz="3200" dirty="0"/>
              <a:t>the estate of </a:t>
            </a:r>
            <a:r>
              <a:rPr lang="en-US" altLang="en-US" sz="3200" dirty="0" smtClean="0"/>
              <a:t>B for </a:t>
            </a:r>
            <a:r>
              <a:rPr lang="en-US" altLang="en-US" sz="3200" dirty="0"/>
              <a:t>negligence</a:t>
            </a:r>
            <a:br>
              <a:rPr lang="en-US" altLang="en-US" sz="3200" dirty="0"/>
            </a:br>
            <a:r>
              <a:rPr lang="en-US" altLang="en-US" sz="3200" dirty="0"/>
              <a:t>- </a:t>
            </a:r>
            <a:r>
              <a:rPr lang="en-US" altLang="en-US" sz="3200" dirty="0" smtClean="0"/>
              <a:t>the </a:t>
            </a:r>
            <a:r>
              <a:rPr lang="en-US" altLang="en-US" sz="3200" dirty="0"/>
              <a:t>estate </a:t>
            </a:r>
            <a:r>
              <a:rPr lang="en-US" altLang="en-US" sz="3200" dirty="0" smtClean="0"/>
              <a:t>of B moves </a:t>
            </a:r>
            <a:r>
              <a:rPr lang="en-US" altLang="en-US" sz="3200" dirty="0"/>
              <a:t>for a directed </a:t>
            </a:r>
            <a:r>
              <a:rPr lang="en-US" altLang="en-US" sz="3200" dirty="0" smtClean="0"/>
              <a:t>verdict</a:t>
            </a:r>
            <a:r>
              <a:rPr lang="en-US" altLang="en-US" sz="3200" dirty="0"/>
              <a:t/>
            </a:r>
            <a:br>
              <a:rPr lang="en-US" altLang="en-US" sz="3200" dirty="0"/>
            </a:br>
            <a:endParaRPr lang="en-US" altLang="en-US" sz="3200" dirty="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35</a:t>
            </a:fld>
            <a:endParaRPr lang="en-US" altLang="en-US" sz="900">
              <a:solidFill>
                <a:srgbClr val="898989"/>
              </a:solidFill>
            </a:endParaRPr>
          </a:p>
        </p:txBody>
      </p:sp>
    </p:spTree>
    <p:extLst>
      <p:ext uri="{BB962C8B-B14F-4D97-AF65-F5344CB8AC3E}">
        <p14:creationId xmlns:p14="http://schemas.microsoft.com/office/powerpoint/2010/main" val="3121873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2422" y="185352"/>
            <a:ext cx="11763632" cy="6437870"/>
          </a:xfrm>
        </p:spPr>
        <p:txBody>
          <a:bodyPr>
            <a:noAutofit/>
          </a:bodyPr>
          <a:lstStyle/>
          <a:p>
            <a:pPr algn="l" eaLnBrk="1" hangingPunct="1"/>
            <a:r>
              <a:rPr lang="en-US" altLang="en-US" sz="3200" dirty="0"/>
              <a:t>- X must take a certain pill once a day to remain alive. The pill is highly </a:t>
            </a:r>
            <a:r>
              <a:rPr lang="en-US" altLang="en-US" sz="3200" dirty="0" smtClean="0"/>
              <a:t>toxic - to </a:t>
            </a:r>
            <a:r>
              <a:rPr lang="en-US" altLang="en-US" sz="3200" dirty="0"/>
              <a:t>take two within 24 hours is </a:t>
            </a:r>
            <a:r>
              <a:rPr lang="en-US" altLang="en-US" sz="3200" dirty="0" smtClean="0"/>
              <a:t>fatal</a:t>
            </a:r>
            <a:r>
              <a:rPr lang="en-US" altLang="en-US" sz="3200" dirty="0"/>
              <a:t/>
            </a:r>
            <a:br>
              <a:rPr lang="en-US" altLang="en-US" sz="3200" dirty="0"/>
            </a:br>
            <a:r>
              <a:rPr lang="en-US" altLang="en-US" sz="3200" dirty="0"/>
              <a:t>- X is found dead in his bedroom and the evidence is clear that he took two pills that </a:t>
            </a:r>
            <a:r>
              <a:rPr lang="en-US" altLang="en-US" sz="3200" dirty="0" smtClean="0"/>
              <a:t>day</a:t>
            </a:r>
            <a:r>
              <a:rPr lang="en-US" altLang="en-US" sz="3200" dirty="0"/>
              <a:t/>
            </a:r>
            <a:br>
              <a:rPr lang="en-US" altLang="en-US" sz="3200" dirty="0"/>
            </a:br>
            <a:r>
              <a:rPr lang="en-US" altLang="en-US" sz="3200" dirty="0"/>
              <a:t>- </a:t>
            </a:r>
            <a:r>
              <a:rPr lang="en-US" altLang="en-US" sz="3200" dirty="0" smtClean="0"/>
              <a:t>the </a:t>
            </a:r>
            <a:r>
              <a:rPr lang="en-US" altLang="en-US" sz="3200" dirty="0" err="1"/>
              <a:t>uncontradicted</a:t>
            </a:r>
            <a:r>
              <a:rPr lang="en-US" altLang="en-US" sz="3200" dirty="0"/>
              <a:t> </a:t>
            </a:r>
            <a:r>
              <a:rPr lang="en-US" altLang="en-US" sz="3200" dirty="0" smtClean="0"/>
              <a:t>evidence at trial </a:t>
            </a:r>
            <a:r>
              <a:rPr lang="en-US" altLang="en-US" sz="3200" dirty="0"/>
              <a:t>shows that several hours before his death, X made out a new will, substantially different from the one previously in </a:t>
            </a:r>
            <a:r>
              <a:rPr lang="en-US" altLang="en-US" sz="3200" dirty="0" smtClean="0"/>
              <a:t>force</a:t>
            </a:r>
            <a:br>
              <a:rPr lang="en-US" altLang="en-US" sz="3200" dirty="0" smtClean="0"/>
            </a:br>
            <a:r>
              <a:rPr lang="en-US" altLang="en-US" sz="3200" dirty="0" smtClean="0"/>
              <a:t>- i</a:t>
            </a:r>
            <a:r>
              <a:rPr lang="en-US" altLang="en-US" sz="3200" dirty="0" smtClean="0"/>
              <a:t>t </a:t>
            </a:r>
            <a:r>
              <a:rPr lang="en-US" altLang="en-US" sz="3200" dirty="0"/>
              <a:t>also shows that at about the same time, X made plans to accompany several friends on a fishing trip on the following </a:t>
            </a:r>
            <a:r>
              <a:rPr lang="en-US" altLang="en-US" sz="3200" dirty="0" smtClean="0"/>
              <a:t>day</a:t>
            </a:r>
            <a:r>
              <a:rPr lang="en-US" altLang="en-US" sz="3200" dirty="0"/>
              <a:t/>
            </a:r>
            <a:br>
              <a:rPr lang="en-US" altLang="en-US" sz="3200" dirty="0"/>
            </a:br>
            <a:r>
              <a:rPr lang="en-US" altLang="en-US" sz="3200" dirty="0"/>
              <a:t>- X’s family sues Insurance Co. for insurance proceeds on the ground that X’s death was an </a:t>
            </a:r>
            <a:r>
              <a:rPr lang="en-US" altLang="en-US" sz="3200" dirty="0" smtClean="0"/>
              <a:t>accident</a:t>
            </a:r>
            <a:r>
              <a:rPr lang="en-US" altLang="en-US" sz="3200" dirty="0"/>
              <a:t/>
            </a:r>
            <a:br>
              <a:rPr lang="en-US" altLang="en-US" sz="3200" dirty="0"/>
            </a:br>
            <a:r>
              <a:rPr lang="en-US" altLang="en-US" sz="3200" dirty="0"/>
              <a:t>- Insurance Co. moves for </a:t>
            </a:r>
            <a:r>
              <a:rPr lang="en-US" altLang="en-US" sz="3200" dirty="0" smtClean="0"/>
              <a:t>a directed verdict on </a:t>
            </a:r>
            <a:r>
              <a:rPr lang="en-US" altLang="en-US" sz="3200" dirty="0"/>
              <a:t>the ground that no reasonable jury could find that the death was an accident and not </a:t>
            </a:r>
            <a:r>
              <a:rPr lang="en-US" altLang="en-US" sz="3200" dirty="0" smtClean="0"/>
              <a:t>suicide</a:t>
            </a:r>
            <a:endParaRPr lang="en-US" altLang="en-US" sz="3200" dirty="0"/>
          </a:p>
        </p:txBody>
      </p:sp>
    </p:spTree>
    <p:extLst>
      <p:ext uri="{BB962C8B-B14F-4D97-AF65-F5344CB8AC3E}">
        <p14:creationId xmlns:p14="http://schemas.microsoft.com/office/powerpoint/2010/main" val="745778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dirty="0" smtClean="0"/>
              <a:t>P sues Ds for violation of the federal antitrust law (Sherman Act)</a:t>
            </a:r>
            <a:br>
              <a:rPr lang="en-US" altLang="en-US" dirty="0" smtClean="0"/>
            </a:br>
            <a:r>
              <a:rPr lang="en-US" altLang="en-US" dirty="0" smtClean="0"/>
              <a:t/>
            </a:r>
            <a:br>
              <a:rPr lang="en-US" altLang="en-US" dirty="0" smtClean="0"/>
            </a:br>
            <a:r>
              <a:rPr lang="en-US" altLang="en-US" dirty="0" smtClean="0"/>
              <a:t>P offers as evidence of an agreement in restraint of trade the Ds’ parallel conduct </a:t>
            </a:r>
            <a:br>
              <a:rPr lang="en-US" altLang="en-US" dirty="0" smtClean="0"/>
            </a:br>
            <a:r>
              <a:rPr lang="en-US" altLang="en-US" dirty="0" smtClean="0"/>
              <a:t>	- for example, that they do not cut in on each other’s territory</a:t>
            </a:r>
          </a:p>
        </p:txBody>
      </p:sp>
    </p:spTree>
    <p:extLst>
      <p:ext uri="{BB962C8B-B14F-4D97-AF65-F5344CB8AC3E}">
        <p14:creationId xmlns:p14="http://schemas.microsoft.com/office/powerpoint/2010/main" val="2838898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t</a:t>
            </a:r>
            <a:r>
              <a:rPr lang="en-US" dirty="0" smtClean="0"/>
              <a:t>he scintilla of evidence standard</a:t>
            </a:r>
            <a:endParaRPr lang="en-US" dirty="0"/>
          </a:p>
        </p:txBody>
      </p:sp>
    </p:spTree>
    <p:extLst>
      <p:ext uri="{BB962C8B-B14F-4D97-AF65-F5344CB8AC3E}">
        <p14:creationId xmlns:p14="http://schemas.microsoft.com/office/powerpoint/2010/main" val="77190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lstStyle/>
          <a:p>
            <a:r>
              <a:rPr lang="en-US" dirty="0" smtClean="0"/>
              <a:t>was </a:t>
            </a:r>
            <a:r>
              <a:rPr lang="en-US" dirty="0"/>
              <a:t>Pennsylvania R.R. Co. v. Chamberlain </a:t>
            </a:r>
            <a:r>
              <a:rPr lang="en-US" dirty="0" smtClean="0"/>
              <a:t>a diversity case?</a:t>
            </a:r>
            <a:endParaRPr lang="en-US" dirty="0"/>
          </a:p>
        </p:txBody>
      </p:sp>
    </p:spTree>
    <p:extLst>
      <p:ext uri="{BB962C8B-B14F-4D97-AF65-F5344CB8AC3E}">
        <p14:creationId xmlns:p14="http://schemas.microsoft.com/office/powerpoint/2010/main" val="183370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a:t>
            </a:r>
            <a:r>
              <a:rPr lang="en-US" altLang="en-US" dirty="0" smtClean="0"/>
              <a:t>ssume now that a federal court entertains a state law action (or an action under the law of another nation)</a:t>
            </a:r>
          </a:p>
        </p:txBody>
      </p:sp>
    </p:spTree>
    <p:extLst>
      <p:ext uri="{BB962C8B-B14F-4D97-AF65-F5344CB8AC3E}">
        <p14:creationId xmlns:p14="http://schemas.microsoft.com/office/powerpoint/2010/main" val="1795812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862680"/>
          </a:xfrm>
        </p:spPr>
        <p:txBody>
          <a:bodyPr/>
          <a:lstStyle/>
          <a:p>
            <a:r>
              <a:rPr lang="en-US" dirty="0"/>
              <a:t>Federal Employers' Liability Act</a:t>
            </a:r>
          </a:p>
        </p:txBody>
      </p:sp>
    </p:spTree>
    <p:extLst>
      <p:ext uri="{BB962C8B-B14F-4D97-AF65-F5344CB8AC3E}">
        <p14:creationId xmlns:p14="http://schemas.microsoft.com/office/powerpoint/2010/main" val="29297661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72745"/>
          </a:xfrm>
        </p:spPr>
        <p:txBody>
          <a:bodyPr/>
          <a:lstStyle/>
          <a:p>
            <a:r>
              <a:rPr lang="en-US" dirty="0"/>
              <a:t>m</a:t>
            </a:r>
            <a:r>
              <a:rPr lang="en-US" dirty="0" smtClean="0"/>
              <a:t>ake the case the same except the suit is under Alabama state law in federal court in  Alabama</a:t>
            </a:r>
            <a:br>
              <a:rPr lang="en-US" dirty="0" smtClean="0"/>
            </a:br>
            <a:r>
              <a:rPr lang="en-US" dirty="0" smtClean="0"/>
              <a:t/>
            </a:r>
            <a:br>
              <a:rPr lang="en-US" dirty="0" smtClean="0"/>
            </a:br>
            <a:r>
              <a:rPr lang="en-US" dirty="0" err="1" smtClean="0"/>
              <a:t>Alabama</a:t>
            </a:r>
            <a:r>
              <a:rPr lang="en-US" dirty="0" smtClean="0"/>
              <a:t> has the scintilla of evidence standard</a:t>
            </a:r>
            <a:r>
              <a:rPr lang="en-US" dirty="0"/>
              <a:t/>
            </a:r>
            <a:br>
              <a:rPr lang="en-US" dirty="0"/>
            </a:br>
            <a:endParaRPr lang="en-US" dirty="0"/>
          </a:p>
        </p:txBody>
      </p:sp>
    </p:spTree>
    <p:extLst>
      <p:ext uri="{BB962C8B-B14F-4D97-AF65-F5344CB8AC3E}">
        <p14:creationId xmlns:p14="http://schemas.microsoft.com/office/powerpoint/2010/main" val="2533905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708525"/>
          </a:xfrm>
        </p:spPr>
        <p:txBody>
          <a:bodyPr/>
          <a:lstStyle/>
          <a:p>
            <a:pPr eaLnBrk="1" hangingPunct="1"/>
            <a:r>
              <a:rPr lang="en-US" altLang="en-US" smtClean="0"/>
              <a:t>jury verdict</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4F7491-FF1E-4458-AD2A-005C92628DAB}" type="slidenum">
              <a:rPr lang="en-US" altLang="en-US" sz="900">
                <a:solidFill>
                  <a:srgbClr val="898989"/>
                </a:solidFill>
              </a:rPr>
              <a:pPr>
                <a:spcBef>
                  <a:spcPct val="0"/>
                </a:spcBef>
                <a:buFontTx/>
                <a:buNone/>
              </a:pPr>
              <a:t>42</a:t>
            </a:fld>
            <a:endParaRPr lang="en-US" altLang="en-US" sz="900">
              <a:solidFill>
                <a:srgbClr val="898989"/>
              </a:solidFill>
            </a:endParaRPr>
          </a:p>
        </p:txBody>
      </p:sp>
    </p:spTree>
    <p:extLst>
      <p:ext uri="{BB962C8B-B14F-4D97-AF65-F5344CB8AC3E}">
        <p14:creationId xmlns:p14="http://schemas.microsoft.com/office/powerpoint/2010/main" val="39001733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96313"/>
          </a:xfrm>
        </p:spPr>
        <p:txBody>
          <a:bodyPr>
            <a:noAutofit/>
          </a:bodyPr>
          <a:lstStyle/>
          <a:p>
            <a:r>
              <a:rPr lang="en-US" sz="3200" dirty="0" smtClean="0"/>
              <a:t>50(b</a:t>
            </a:r>
            <a:r>
              <a:rPr lang="en-US" sz="3200" dirty="0"/>
              <a:t>)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a:t>
            </a:r>
            <a:br>
              <a:rPr lang="en-US" sz="3200" dirty="0"/>
            </a:br>
            <a:r>
              <a:rPr lang="en-US" sz="3200" dirty="0"/>
              <a:t>(1) allow judgment on the verdict, if the jury returned a verdict;</a:t>
            </a:r>
            <a:br>
              <a:rPr lang="en-US" sz="3200" dirty="0"/>
            </a:br>
            <a:r>
              <a:rPr lang="en-US" sz="3200" dirty="0"/>
              <a:t>(2) order a new trial; or</a:t>
            </a:r>
            <a:br>
              <a:rPr lang="en-US" sz="3200" dirty="0"/>
            </a:br>
            <a:r>
              <a:rPr lang="en-US" sz="3200" dirty="0"/>
              <a:t>(3) direct the entry of judgment as a matter of law.</a:t>
            </a:r>
            <a:br>
              <a:rPr lang="en-US" sz="3200" dirty="0"/>
            </a:br>
            <a:endParaRPr lang="en-US" sz="3200" dirty="0"/>
          </a:p>
        </p:txBody>
      </p:sp>
    </p:spTree>
    <p:extLst>
      <p:ext uri="{BB962C8B-B14F-4D97-AF65-F5344CB8AC3E}">
        <p14:creationId xmlns:p14="http://schemas.microsoft.com/office/powerpoint/2010/main" val="22123864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49178"/>
          </a:xfrm>
        </p:spPr>
        <p:txBody>
          <a:bodyPr/>
          <a:lstStyle/>
          <a:p>
            <a:r>
              <a:rPr lang="en-US" dirty="0"/>
              <a:t>w</a:t>
            </a:r>
            <a:r>
              <a:rPr lang="en-US" dirty="0" smtClean="0"/>
              <a:t>hy a judgment </a:t>
            </a:r>
            <a:r>
              <a:rPr lang="en-US" dirty="0" err="1" smtClean="0"/>
              <a:t>n.o.v</a:t>
            </a:r>
            <a:r>
              <a:rPr lang="en-US" dirty="0" smtClean="0"/>
              <a:t>.?</a:t>
            </a:r>
            <a:endParaRPr lang="en-US" dirty="0"/>
          </a:p>
        </p:txBody>
      </p:sp>
    </p:spTree>
    <p:extLst>
      <p:ext uri="{BB962C8B-B14F-4D97-AF65-F5344CB8AC3E}">
        <p14:creationId xmlns:p14="http://schemas.microsoft.com/office/powerpoint/2010/main" val="29395463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9600" y="1131888"/>
            <a:ext cx="8159750" cy="4508500"/>
          </a:xfrm>
        </p:spPr>
        <p:txBody>
          <a:bodyPr/>
          <a:lstStyle/>
          <a:p>
            <a:pPr eaLnBrk="1" hangingPunct="1"/>
            <a:r>
              <a:rPr lang="en-US" altLang="en-US" dirty="0"/>
              <a:t>a</a:t>
            </a:r>
            <a:r>
              <a:rPr lang="en-US" altLang="en-US" dirty="0" smtClean="0"/>
              <a:t>t the end of the evidence, D moves for a directed verdict</a:t>
            </a:r>
            <a:br>
              <a:rPr lang="en-US" altLang="en-US" dirty="0" smtClean="0"/>
            </a:br>
            <a:r>
              <a:rPr lang="en-US" altLang="en-US" dirty="0" smtClean="0"/>
              <a:t/>
            </a:r>
            <a:br>
              <a:rPr lang="en-US" altLang="en-US" dirty="0" smtClean="0"/>
            </a:br>
            <a:r>
              <a:rPr lang="en-US" altLang="en-US" dirty="0"/>
              <a:t>i</a:t>
            </a:r>
            <a:r>
              <a:rPr lang="en-US" altLang="en-US" dirty="0" smtClean="0"/>
              <a:t>t is granted.</a:t>
            </a:r>
            <a:br>
              <a:rPr lang="en-US" altLang="en-US" dirty="0" smtClean="0"/>
            </a:br>
            <a:r>
              <a:rPr lang="en-US" altLang="en-US" dirty="0" smtClean="0"/>
              <a:t/>
            </a:r>
            <a:br>
              <a:rPr lang="en-US" altLang="en-US" dirty="0" smtClean="0"/>
            </a:br>
            <a:r>
              <a:rPr lang="en-US" altLang="en-US" dirty="0" smtClean="0"/>
              <a:t>what happens if the trial court’s decision is reversed on appeal?</a:t>
            </a:r>
          </a:p>
        </p:txBody>
      </p:sp>
    </p:spTree>
    <p:extLst>
      <p:ext uri="{BB962C8B-B14F-4D97-AF65-F5344CB8AC3E}">
        <p14:creationId xmlns:p14="http://schemas.microsoft.com/office/powerpoint/2010/main" val="1608887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88541" y="1131888"/>
            <a:ext cx="9679459" cy="4533900"/>
          </a:xfrm>
        </p:spPr>
        <p:txBody>
          <a:bodyPr>
            <a:noAutofit/>
          </a:bodyPr>
          <a:lstStyle/>
          <a:p>
            <a:pPr eaLnBrk="1" hangingPunct="1"/>
            <a:r>
              <a:rPr lang="en-US" altLang="en-US" sz="3200" dirty="0"/>
              <a:t>a</a:t>
            </a:r>
            <a:r>
              <a:rPr lang="en-US" altLang="en-US" sz="3200" dirty="0" smtClean="0"/>
              <a:t>t </a:t>
            </a:r>
            <a:r>
              <a:rPr lang="en-US" altLang="en-US" sz="3200" dirty="0"/>
              <a:t>the end of the evidence, D moves for a directed </a:t>
            </a:r>
            <a:r>
              <a:rPr lang="en-US" altLang="en-US" sz="3200" dirty="0" smtClean="0"/>
              <a:t>verdict</a:t>
            </a:r>
            <a:r>
              <a:rPr lang="en-US" altLang="en-US" sz="3200" dirty="0"/>
              <a:t/>
            </a:r>
            <a:br>
              <a:rPr lang="en-US" altLang="en-US" sz="3200" dirty="0"/>
            </a:br>
            <a:r>
              <a:rPr lang="en-US" altLang="en-US" sz="3200" dirty="0"/>
              <a:t/>
            </a:r>
            <a:br>
              <a:rPr lang="en-US" altLang="en-US" sz="3200" dirty="0"/>
            </a:br>
            <a:r>
              <a:rPr lang="en-US" altLang="en-US" sz="3200" dirty="0" smtClean="0"/>
              <a:t>it </a:t>
            </a:r>
            <a:r>
              <a:rPr lang="en-US" altLang="en-US" sz="3200" dirty="0"/>
              <a:t>is </a:t>
            </a:r>
            <a:r>
              <a:rPr lang="en-US" altLang="en-US" sz="3200" dirty="0" smtClean="0"/>
              <a:t>denied</a:t>
            </a:r>
            <a:r>
              <a:rPr lang="en-US" altLang="en-US" sz="3200" dirty="0"/>
              <a:t/>
            </a:r>
            <a:br>
              <a:rPr lang="en-US" altLang="en-US" sz="3200" dirty="0"/>
            </a:br>
            <a:r>
              <a:rPr lang="en-US" altLang="en-US" sz="3200" dirty="0"/>
              <a:t/>
            </a:r>
            <a:br>
              <a:rPr lang="en-US" altLang="en-US" sz="3200" dirty="0"/>
            </a:br>
            <a:r>
              <a:rPr lang="en-US" altLang="en-US" sz="3200" dirty="0" smtClean="0"/>
              <a:t>the </a:t>
            </a:r>
            <a:r>
              <a:rPr lang="en-US" altLang="en-US" sz="3200" dirty="0"/>
              <a:t>jury finds for the </a:t>
            </a:r>
            <a:r>
              <a:rPr lang="en-US" altLang="en-US" sz="3200" dirty="0" smtClean="0"/>
              <a:t>plaintiff</a:t>
            </a:r>
            <a:r>
              <a:rPr lang="en-US" altLang="en-US" sz="3200" dirty="0"/>
              <a:t/>
            </a:r>
            <a:br>
              <a:rPr lang="en-US" altLang="en-US" sz="3200" dirty="0"/>
            </a:br>
            <a:r>
              <a:rPr lang="en-US" altLang="en-US" sz="3200" dirty="0"/>
              <a:t/>
            </a:r>
            <a:br>
              <a:rPr lang="en-US" altLang="en-US" sz="3200" dirty="0"/>
            </a:br>
            <a:r>
              <a:rPr lang="en-US" altLang="en-US" sz="3200" dirty="0"/>
              <a:t>D moves for a judgment </a:t>
            </a:r>
            <a:r>
              <a:rPr lang="en-US" altLang="en-US" sz="3200" dirty="0" err="1"/>
              <a:t>n.o.v</a:t>
            </a:r>
            <a:r>
              <a:rPr lang="en-US" altLang="en-US" sz="3200" dirty="0"/>
              <a:t>.</a:t>
            </a:r>
            <a:br>
              <a:rPr lang="en-US" altLang="en-US" sz="3200" dirty="0"/>
            </a:br>
            <a:r>
              <a:rPr lang="en-US" altLang="en-US" sz="3200" dirty="0"/>
              <a:t/>
            </a:r>
            <a:br>
              <a:rPr lang="en-US" altLang="en-US" sz="3200" dirty="0"/>
            </a:br>
            <a:r>
              <a:rPr lang="en-US" altLang="en-US" sz="3200" dirty="0" smtClean="0"/>
              <a:t>it </a:t>
            </a:r>
            <a:r>
              <a:rPr lang="en-US" altLang="en-US" sz="3200" dirty="0"/>
              <a:t>is </a:t>
            </a:r>
            <a:r>
              <a:rPr lang="en-US" altLang="en-US" sz="3200" dirty="0" smtClean="0"/>
              <a:t>granted</a:t>
            </a:r>
            <a:r>
              <a:rPr lang="en-US" altLang="en-US" sz="3200" dirty="0"/>
              <a:t/>
            </a:r>
            <a:br>
              <a:rPr lang="en-US" altLang="en-US" sz="3200" dirty="0"/>
            </a:br>
            <a:r>
              <a:rPr lang="en-US" altLang="en-US" sz="3200" dirty="0"/>
              <a:t/>
            </a:r>
            <a:br>
              <a:rPr lang="en-US" altLang="en-US" sz="3200" dirty="0"/>
            </a:br>
            <a:r>
              <a:rPr lang="en-US" altLang="en-US" sz="3200" dirty="0" smtClean="0"/>
              <a:t>what </a:t>
            </a:r>
            <a:r>
              <a:rPr lang="en-US" altLang="en-US" sz="3200" dirty="0"/>
              <a:t>happens if the trial court’s decision is reversed on appeal?</a:t>
            </a:r>
          </a:p>
        </p:txBody>
      </p:sp>
    </p:spTree>
    <p:extLst>
      <p:ext uri="{BB962C8B-B14F-4D97-AF65-F5344CB8AC3E}">
        <p14:creationId xmlns:p14="http://schemas.microsoft.com/office/powerpoint/2010/main" val="105069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41526" y="1131889"/>
            <a:ext cx="7997825" cy="4605337"/>
          </a:xfrm>
        </p:spPr>
        <p:txBody>
          <a:bodyPr/>
          <a:lstStyle/>
          <a:p>
            <a:r>
              <a:rPr lang="en-US" altLang="en-US" smtClean="0"/>
              <a:t>motion for a new trial</a:t>
            </a:r>
            <a:br>
              <a:rPr lang="en-US" altLang="en-US" smtClean="0"/>
            </a:br>
            <a:r>
              <a:rPr lang="en-US" altLang="en-US" smtClean="0"/>
              <a:t/>
            </a:r>
            <a:br>
              <a:rPr lang="en-US" altLang="en-US" smtClean="0"/>
            </a:br>
            <a:r>
              <a:rPr lang="en-US" altLang="en-US" smtClean="0"/>
              <a:t>R. 59</a:t>
            </a:r>
          </a:p>
        </p:txBody>
      </p:sp>
    </p:spTree>
    <p:extLst>
      <p:ext uri="{BB962C8B-B14F-4D97-AF65-F5344CB8AC3E}">
        <p14:creationId xmlns:p14="http://schemas.microsoft.com/office/powerpoint/2010/main" val="34432572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952750" y="1063626"/>
            <a:ext cx="6229350" cy="4422775"/>
          </a:xfrm>
        </p:spPr>
        <p:txBody>
          <a:bodyPr/>
          <a:lstStyle/>
          <a:p>
            <a:pPr eaLnBrk="1" hangingPunct="1"/>
            <a:r>
              <a:rPr lang="en-US" altLang="en-US" smtClean="0"/>
              <a:t>judgment</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61F75-FB82-461B-BA15-6086389255EF}" type="slidenum">
              <a:rPr lang="en-US" altLang="en-US" sz="900">
                <a:solidFill>
                  <a:srgbClr val="898989"/>
                </a:solidFill>
              </a:rPr>
              <a:pPr>
                <a:spcBef>
                  <a:spcPct val="0"/>
                </a:spcBef>
                <a:buFontTx/>
                <a:buNone/>
              </a:pPr>
              <a:t>48</a:t>
            </a:fld>
            <a:endParaRPr lang="en-US" altLang="en-US" sz="900">
              <a:solidFill>
                <a:srgbClr val="898989"/>
              </a:solidFill>
            </a:endParaRPr>
          </a:p>
        </p:txBody>
      </p:sp>
    </p:spTree>
    <p:extLst>
      <p:ext uri="{BB962C8B-B14F-4D97-AF65-F5344CB8AC3E}">
        <p14:creationId xmlns:p14="http://schemas.microsoft.com/office/powerpoint/2010/main" val="542120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012950" y="1131889"/>
            <a:ext cx="8026400" cy="4518025"/>
          </a:xfrm>
        </p:spPr>
        <p:txBody>
          <a:bodyPr/>
          <a:lstStyle/>
          <a:p>
            <a:r>
              <a:rPr lang="en-US" altLang="en-US" smtClean="0"/>
              <a:t>motion for relief from a judgment</a:t>
            </a:r>
            <a:br>
              <a:rPr lang="en-US" altLang="en-US" smtClean="0"/>
            </a:br>
            <a:r>
              <a:rPr lang="en-US" altLang="en-US" smtClean="0"/>
              <a:t/>
            </a:r>
            <a:br>
              <a:rPr lang="en-US" altLang="en-US" smtClean="0"/>
            </a:br>
            <a:r>
              <a:rPr lang="en-US" altLang="en-US" smtClean="0"/>
              <a:t>R. 60</a:t>
            </a:r>
          </a:p>
        </p:txBody>
      </p:sp>
    </p:spTree>
    <p:extLst>
      <p:ext uri="{BB962C8B-B14F-4D97-AF65-F5344CB8AC3E}">
        <p14:creationId xmlns:p14="http://schemas.microsoft.com/office/powerpoint/2010/main" val="408026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smtClean="0"/>
              <a:t>is the relevant federal procedural law mandated by the U.S. Constitution? e.g. 7</a:t>
            </a:r>
            <a:r>
              <a:rPr lang="en-US" altLang="en-US" baseline="30000" dirty="0" smtClean="0"/>
              <a:t>th</a:t>
            </a:r>
            <a:r>
              <a:rPr lang="en-US" altLang="en-US" dirty="0" smtClean="0"/>
              <a:t> A</a:t>
            </a:r>
            <a:br>
              <a:rPr lang="en-US" altLang="en-US" dirty="0" smtClean="0"/>
            </a:br>
            <a:r>
              <a:rPr lang="en-US" altLang="en-US" dirty="0" smtClean="0"/>
              <a:t/>
            </a:r>
            <a:br>
              <a:rPr lang="en-US" altLang="en-US" dirty="0" smtClean="0"/>
            </a:br>
            <a:r>
              <a:rPr lang="en-US" altLang="en-US" dirty="0" smtClean="0"/>
              <a:t>	if yes it applies</a:t>
            </a:r>
            <a:br>
              <a:rPr lang="en-US" altLang="en-US" dirty="0" smtClean="0"/>
            </a:br>
            <a:endParaRPr lang="en-US" altLang="en-US" dirty="0" smtClean="0"/>
          </a:p>
        </p:txBody>
      </p:sp>
    </p:spTree>
    <p:extLst>
      <p:ext uri="{BB962C8B-B14F-4D97-AF65-F5344CB8AC3E}">
        <p14:creationId xmlns:p14="http://schemas.microsoft.com/office/powerpoint/2010/main" val="148389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a:t>
            </a:r>
            <a:r>
              <a:rPr lang="en-US" altLang="en-US" sz="4000" dirty="0" smtClean="0"/>
              <a:t>s </a:t>
            </a:r>
            <a:r>
              <a:rPr lang="en-US" altLang="en-US" sz="4000" dirty="0"/>
              <a:t>the relevant federal procedural law a federal statute?</a:t>
            </a:r>
            <a:br>
              <a:rPr lang="en-US" altLang="en-US" sz="4000" dirty="0"/>
            </a:br>
            <a:r>
              <a:rPr lang="en-US" altLang="en-US" sz="4000" dirty="0"/>
              <a:t/>
            </a:r>
            <a:br>
              <a:rPr lang="en-US" altLang="en-US" sz="4000" dirty="0"/>
            </a:br>
            <a:r>
              <a:rPr lang="en-US" altLang="en-US" sz="4000" dirty="0"/>
              <a:t>	if yes it applies if </a:t>
            </a:r>
            <a:r>
              <a:rPr lang="en-US" altLang="en-US" sz="4000" dirty="0" smtClean="0"/>
              <a:t>what it regulates </a:t>
            </a:r>
            <a:r>
              <a:rPr lang="en-US" altLang="en-US" sz="4000" dirty="0"/>
              <a:t>is </a:t>
            </a:r>
            <a:r>
              <a:rPr lang="en-US" altLang="en-US" sz="4000" dirty="0" smtClean="0"/>
              <a:t>rationally capable of classification as procedural (arguably procedural)</a:t>
            </a:r>
            <a:r>
              <a:rPr lang="en-US" altLang="en-US" sz="4000" dirty="0"/>
              <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r>
              <a:rPr lang="en-US" altLang="en-US" sz="4000" dirty="0" smtClean="0"/>
              <a:t>...</a:t>
            </a:r>
            <a:endParaRPr lang="en-US" altLang="en-US" sz="4000" dirty="0"/>
          </a:p>
        </p:txBody>
      </p:sp>
    </p:spTree>
    <p:extLst>
      <p:ext uri="{BB962C8B-B14F-4D97-AF65-F5344CB8AC3E}">
        <p14:creationId xmlns:p14="http://schemas.microsoft.com/office/powerpoint/2010/main" val="116441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a:bodyPr>
          <a:lstStyle/>
          <a:p>
            <a:pPr algn="l"/>
            <a:r>
              <a:rPr lang="en-US" altLang="en-US" dirty="0" smtClean="0"/>
              <a:t>Is the relevant federal procedural law a Fed. R. Civ. P.?</a:t>
            </a:r>
            <a:br>
              <a:rPr lang="en-US" altLang="en-US" dirty="0" smtClean="0"/>
            </a:br>
            <a:r>
              <a:rPr lang="en-US" altLang="en-US" dirty="0" smtClean="0"/>
              <a:t/>
            </a:r>
            <a:br>
              <a:rPr lang="en-US" altLang="en-US" dirty="0" smtClean="0"/>
            </a:br>
            <a:r>
              <a:rPr lang="en-US" altLang="en-US" dirty="0" smtClean="0"/>
              <a:t>if yes only questions are </a:t>
            </a:r>
            <a:br>
              <a:rPr lang="en-US" altLang="en-US" dirty="0" smtClean="0"/>
            </a:br>
            <a:r>
              <a:rPr lang="en-US" altLang="en-US" dirty="0" smtClean="0"/>
              <a:t/>
            </a:r>
            <a:br>
              <a:rPr lang="en-US" altLang="en-US" dirty="0" smtClean="0"/>
            </a:br>
            <a:r>
              <a:rPr lang="en-US" altLang="en-US" dirty="0" smtClean="0"/>
              <a:t>- is it arguably procedural and </a:t>
            </a:r>
            <a:br>
              <a:rPr lang="en-US" altLang="en-US" dirty="0" smtClean="0"/>
            </a:br>
            <a:r>
              <a:rPr lang="en-US" altLang="en-US" dirty="0" smtClean="0"/>
              <a:t>- does it abridge enlarge or modify substantive rights </a:t>
            </a:r>
            <a:br>
              <a:rPr lang="en-US" altLang="en-US" dirty="0" smtClean="0"/>
            </a:br>
            <a:r>
              <a:rPr lang="en-US" altLang="en-US" dirty="0" smtClean="0"/>
              <a:t>	Scalia? Stevens? Ginsburg?</a:t>
            </a:r>
          </a:p>
        </p:txBody>
      </p:sp>
    </p:spTree>
    <p:extLst>
      <p:ext uri="{BB962C8B-B14F-4D97-AF65-F5344CB8AC3E}">
        <p14:creationId xmlns:p14="http://schemas.microsoft.com/office/powerpoint/2010/main" val="418529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295167"/>
          </a:xfrm>
        </p:spPr>
        <p:txBody>
          <a:bodyPr>
            <a:noAutofit/>
          </a:bodyPr>
          <a:lstStyle/>
          <a:p>
            <a:r>
              <a:rPr lang="en-US" sz="3600" dirty="0"/>
              <a:t>In my view, however, the bar for finding an Enabling Act problem is a high one. The mere fact that a state law is designed as a procedural rule suggests it reflects a judgment about how state courts ought to operate and not a judgment about the scope of state-created rights and remedies. And for the purposes of operating a federal court system, there are costs involved in attempting to discover the true nature of a state procedural rule and allowing such a rule to operate alongside a federal rule that appears to govern the same question. The mere possibility that a federal rule would alter a state-created right is not sufficient. There must be little doubt.</a:t>
            </a:r>
          </a:p>
        </p:txBody>
      </p:sp>
    </p:spTree>
    <p:extLst>
      <p:ext uri="{BB962C8B-B14F-4D97-AF65-F5344CB8AC3E}">
        <p14:creationId xmlns:p14="http://schemas.microsoft.com/office/powerpoint/2010/main" val="325541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a:t>
            </a:r>
            <a:r>
              <a:rPr lang="en-US" altLang="en-US" sz="3200" dirty="0" smtClean="0"/>
              <a:t>common </a:t>
            </a:r>
            <a:r>
              <a:rPr lang="en-US" altLang="en-US" sz="3200" dirty="0"/>
              <a:t>law?</a:t>
            </a:r>
            <a:br>
              <a:rPr lang="en-US" altLang="en-US" sz="3200" dirty="0"/>
            </a:br>
            <a:r>
              <a:rPr lang="en-US" altLang="en-US" sz="3200" dirty="0"/>
              <a:t>	- remember, includes cases in which the federal court simply doesn’t have </a:t>
            </a:r>
            <a:r>
              <a:rPr lang="en-US" altLang="en-US" sz="3200" dirty="0" smtClean="0"/>
              <a:t>anything that state law addresses</a:t>
            </a:r>
            <a:r>
              <a:rPr lang="en-US" altLang="en-US" sz="3200" dirty="0"/>
              <a:t/>
            </a:r>
            <a:br>
              <a:rPr lang="en-US" altLang="en-US" sz="3200" dirty="0"/>
            </a:br>
            <a:r>
              <a:rPr lang="en-US" altLang="en-US" sz="3200" dirty="0"/>
              <a:t/>
            </a:r>
            <a:br>
              <a:rPr lang="en-US" altLang="en-US" sz="3200" dirty="0"/>
            </a:br>
            <a:r>
              <a:rPr lang="en-US" altLang="en-US" sz="3200" dirty="0"/>
              <a:t>if so first determine </a:t>
            </a:r>
            <a:r>
              <a:rPr lang="en-US" altLang="en-US" sz="3200" dirty="0" smtClean="0"/>
              <a:t>if</a:t>
            </a:r>
            <a:br>
              <a:rPr lang="en-US" altLang="en-US" sz="3200" dirty="0" smtClean="0"/>
            </a:br>
            <a:r>
              <a:rPr lang="en-US" altLang="en-US" sz="3200" dirty="0"/>
              <a:t/>
            </a:r>
            <a:br>
              <a:rPr lang="en-US" altLang="en-US" sz="3200" dirty="0"/>
            </a:br>
            <a:r>
              <a:rPr lang="en-US" altLang="en-US" sz="3200" dirty="0"/>
              <a:t>1) state rule is bound up with the cause of action (Byrd) – if so, use state </a:t>
            </a:r>
            <a:r>
              <a:rPr lang="en-US" altLang="en-US" sz="3200" dirty="0" smtClean="0"/>
              <a:t>law</a:t>
            </a:r>
            <a:br>
              <a:rPr lang="en-US" altLang="en-US" sz="3200" dirty="0" smtClean="0"/>
            </a:br>
            <a:r>
              <a:rPr lang="en-US" altLang="en-US" sz="3200" dirty="0"/>
              <a:t>	</a:t>
            </a:r>
            <a:r>
              <a:rPr lang="en-US" altLang="en-US" sz="3200" dirty="0" smtClean="0"/>
              <a:t>- Green wonders whether a state might abuse this power to bind up irrelevant procedural rules</a:t>
            </a:r>
            <a:br>
              <a:rPr lang="en-US" altLang="en-US" sz="3200" dirty="0" smtClean="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a:t>
            </a:r>
            <a:r>
              <a:rPr lang="en-US" altLang="en-US" sz="3200" dirty="0" smtClean="0"/>
              <a:t>interests</a:t>
            </a:r>
            <a:r>
              <a:rPr lang="en-US" altLang="en-US" sz="3200" dirty="0"/>
              <a:t/>
            </a:r>
            <a:br>
              <a:rPr lang="en-US" altLang="en-US" sz="3200" dirty="0"/>
            </a:br>
            <a:r>
              <a:rPr lang="en-US" altLang="en-US" sz="3200" dirty="0"/>
              <a:t>	</a:t>
            </a:r>
          </a:p>
        </p:txBody>
      </p:sp>
    </p:spTree>
    <p:extLst>
      <p:ext uri="{BB962C8B-B14F-4D97-AF65-F5344CB8AC3E}">
        <p14:creationId xmlns:p14="http://schemas.microsoft.com/office/powerpoint/2010/main" val="9377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814</Words>
  <Application>Microsoft Office PowerPoint</Application>
  <PresentationFormat>Widescreen</PresentationFormat>
  <Paragraphs>61</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Mangal</vt:lpstr>
      <vt:lpstr>Office Theme</vt:lpstr>
      <vt:lpstr>Mon., Nov. 13</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vt:lpstr>
      <vt:lpstr>Is the relevant federal procedural law a Fed. R. Civ. P.?  if yes only questions are   - is it arguably procedural and  - does it abridge enlarge or modify substantive rights   Scalia? Stevens? Ginsburg?</vt:lpstr>
      <vt:lpstr>In my view, however, the bar for finding an Enabling Act problem is a high one. The mere fact that a state law is designed as a procedural rule suggests it reflects a judgment about how state courts ought to operate and not a judgment about the scope of state-created rights and remedies. And for the purposes of operating a federal court system, there are costs involved in attempting to discover the true nature of a state procedural rule and allowing such a rule to operate alongside a federal rule that appears to govern the same question. The mere possibility that a federal rule would alter a state-created right is not sufficient. There must be little doubt.</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Congress passes a rule for service which states that service on the defendant is unnecessary because the plaintiff always wins  the statute is invalid  does that mean state rules on service apply?</vt:lpstr>
      <vt:lpstr>terminating litigation before trial </vt:lpstr>
      <vt:lpstr>evidentiary insufficiency</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summary judgment for defendant concerning a cause of action  no reasonable jury could find for the plaintiff with respect to at least one element of the cause of action</vt:lpstr>
      <vt:lpstr>summary judgment for plaintiff concerning a cause of action  no reasonable jury could find for the defendant with respect to each element of the cause of action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Slavin v. City of Salem (Mass. 1982)</vt:lpstr>
      <vt:lpstr>could a jury have simply chosen to not believe the officers?</vt:lpstr>
      <vt:lpstr>what about role of pleadings?  the plaintiff has an allegation that the officers knew or should have known about the suicide risk….</vt:lpstr>
      <vt:lpstr>what about the issue of the belt?</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the movant has the burden of showing that summary judgment is appropriate.  does that mean that a defendant being sued for negligence cannot successfully move for summary judgment unless she offers some evidence against the plaintiff’s allegations?</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lpstr>trial </vt:lpstr>
      <vt:lpstr>jury selection</vt:lpstr>
      <vt:lpstr>presentation of evidence</vt:lpstr>
      <vt:lpstr>Rule 50: Judgment as a Matter of Law (a) Judgment as a Matter of Law. (1) In General. If a party has been fully heard on an issue during a jury trial and the court finds that a reasonable jury would not have a legally sufficient evidentiary basis to find for the party on that issue, the court may: (A) resolve the issue against the party; and (B) grant a motion for judgment as a matter of law against the party on a claim or defense that, under the controlling law, can be maintained or defeated only with a favorable finding on that issue.…</vt:lpstr>
      <vt:lpstr>why a directed verdict rather than summary judgment?</vt:lpstr>
      <vt:lpstr>burden of production   burden of providing evidence such that a reasonable jury could find in your favor</vt:lpstr>
      <vt:lpstr>Pennsylvania R.R. Co. v. Chamberlain (US 1933)</vt:lpstr>
      <vt:lpstr>There is no direct evidence that in fact the crash was occasioned by a collision of the two strings in question; and it is perfectly clear that no such fact was brought to Bainbridge’s attention as a perception of the physical sense of sight or of hearing. At most there was an inference to that effect drawn from observed facts which gave equal support to the opposite inference that the crash was occasioned by the coming together of other strings of cars entirely away from the scene of the accident, or of the two-car string ridden by deceased and the seven-car string immediately ahead of it. . . .</vt:lpstr>
      <vt:lpstr>- two cars, driven by A and B, enter an intersection at right angles and strike one another killing both A and B  - there are no eyewitnesses to the accident - the only evidence available is that there was a working traffic light; thus one of the drivers, but only one, had to go through the red light - the family of A sues the estate of B for negligence - the estate of B moves for a directed verdict </vt:lpstr>
      <vt:lpstr>- X must take a certain pill once a day to remain alive. The pill is highly toxic - to take two within 24 hours is fatal - X is found dead in his bedroom and the evidence is clear that he took two pills that day - the uncontradicted evidence at trial shows that several hours before his death, X made out a new will, substantially different from the one previously in force - it also shows that at about the same time, X made plans to accompany several friends on a fishing trip on the following day - X’s family sues Insurance Co. for insurance proceeds on the ground that X’s death was an accident - Insurance Co. moves for a directed verdict on the ground that no reasonable jury could find that the death was an accident and not suicide</vt:lpstr>
      <vt:lpstr>P sues Ds for violation of the federal antitrust law (Sherman Act)  P offers as evidence of an agreement in restraint of trade the Ds’ parallel conduct   - for example, that they do not cut in on each other’s territory</vt:lpstr>
      <vt:lpstr>the scintilla of evidence standard</vt:lpstr>
      <vt:lpstr>was Pennsylvania R.R. Co. v. Chamberlain a diversity case?</vt:lpstr>
      <vt:lpstr>Federal Employers' Liability Act</vt:lpstr>
      <vt:lpstr>make the case the same except the suit is under Alabama state law in federal court in  Alabama  Alabama has the scintilla of evidence standard </vt:lpstr>
      <vt:lpstr>jury verdict</vt:lpstr>
      <vt:lpstr>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 (1) allow judgment on the verdict, if the jury returned a verdict; (2) order a new trial; or (3) direct the entry of judgment as a matter of law. </vt:lpstr>
      <vt:lpstr>why a judgment n.o.v.?</vt:lpstr>
      <vt:lpstr>at the end of the evidence, D moves for a directed verdict  it is granted.  what happens if the trial court’s decision is reversed on appeal?</vt:lpstr>
      <vt:lpstr>at the end of the evidence, D moves for a directed verdict  it is denied  the jury finds for the plaintiff  D moves for a judgment n.o.v.  it is granted  what happens if the trial court’s decision is reversed on appeal?</vt:lpstr>
      <vt:lpstr>motion for a new trial  R. 59</vt:lpstr>
      <vt:lpstr>judgment</vt:lpstr>
      <vt:lpstr>motion for relief from a judgment  R. 60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333</cp:revision>
  <cp:lastPrinted>2017-11-13T17:51:35Z</cp:lastPrinted>
  <dcterms:created xsi:type="dcterms:W3CDTF">2016-11-03T13:09:03Z</dcterms:created>
  <dcterms:modified xsi:type="dcterms:W3CDTF">2017-11-13T18:14:58Z</dcterms:modified>
</cp:coreProperties>
</file>