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handoutMasterIdLst>
    <p:handoutMasterId r:id="rId70"/>
  </p:handoutMasterIdLst>
  <p:sldIdLst>
    <p:sldId id="257" r:id="rId2"/>
    <p:sldId id="677" r:id="rId3"/>
    <p:sldId id="678" r:id="rId4"/>
    <p:sldId id="737" r:id="rId5"/>
    <p:sldId id="679" r:id="rId6"/>
    <p:sldId id="680" r:id="rId7"/>
    <p:sldId id="681" r:id="rId8"/>
    <p:sldId id="682" r:id="rId9"/>
    <p:sldId id="683" r:id="rId10"/>
    <p:sldId id="690" r:id="rId11"/>
    <p:sldId id="691" r:id="rId12"/>
    <p:sldId id="706" r:id="rId13"/>
    <p:sldId id="741" r:id="rId14"/>
    <p:sldId id="709" r:id="rId15"/>
    <p:sldId id="710" r:id="rId16"/>
    <p:sldId id="711" r:id="rId17"/>
    <p:sldId id="712" r:id="rId18"/>
    <p:sldId id="713" r:id="rId19"/>
    <p:sldId id="714" r:id="rId20"/>
    <p:sldId id="715" r:id="rId21"/>
    <p:sldId id="716" r:id="rId22"/>
    <p:sldId id="717" r:id="rId23"/>
    <p:sldId id="718" r:id="rId24"/>
    <p:sldId id="719" r:id="rId25"/>
    <p:sldId id="720" r:id="rId26"/>
    <p:sldId id="721" r:id="rId27"/>
    <p:sldId id="722" r:id="rId28"/>
    <p:sldId id="723" r:id="rId29"/>
    <p:sldId id="724" r:id="rId30"/>
    <p:sldId id="773" r:id="rId31"/>
    <p:sldId id="725" r:id="rId32"/>
    <p:sldId id="777" r:id="rId33"/>
    <p:sldId id="726" r:id="rId34"/>
    <p:sldId id="774" r:id="rId35"/>
    <p:sldId id="776" r:id="rId36"/>
    <p:sldId id="775" r:id="rId37"/>
    <p:sldId id="742" r:id="rId38"/>
    <p:sldId id="743" r:id="rId39"/>
    <p:sldId id="744" r:id="rId40"/>
    <p:sldId id="745" r:id="rId41"/>
    <p:sldId id="746" r:id="rId42"/>
    <p:sldId id="747" r:id="rId43"/>
    <p:sldId id="748" r:id="rId44"/>
    <p:sldId id="749" r:id="rId45"/>
    <p:sldId id="750" r:id="rId46"/>
    <p:sldId id="751" r:id="rId47"/>
    <p:sldId id="752" r:id="rId48"/>
    <p:sldId id="753" r:id="rId49"/>
    <p:sldId id="754" r:id="rId50"/>
    <p:sldId id="755" r:id="rId51"/>
    <p:sldId id="756" r:id="rId52"/>
    <p:sldId id="757" r:id="rId53"/>
    <p:sldId id="758" r:id="rId54"/>
    <p:sldId id="759" r:id="rId55"/>
    <p:sldId id="760" r:id="rId56"/>
    <p:sldId id="761" r:id="rId57"/>
    <p:sldId id="769" r:id="rId58"/>
    <p:sldId id="770" r:id="rId59"/>
    <p:sldId id="772" r:id="rId60"/>
    <p:sldId id="771" r:id="rId61"/>
    <p:sldId id="762" r:id="rId62"/>
    <p:sldId id="763" r:id="rId63"/>
    <p:sldId id="764" r:id="rId64"/>
    <p:sldId id="765" r:id="rId65"/>
    <p:sldId id="766" r:id="rId66"/>
    <p:sldId id="767" r:id="rId67"/>
    <p:sldId id="768" r:id="rId6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52" autoAdjust="0"/>
    <p:restoredTop sz="94660"/>
  </p:normalViewPr>
  <p:slideViewPr>
    <p:cSldViewPr snapToGrid="0">
      <p:cViewPr varScale="1">
        <p:scale>
          <a:sx n="67" d="100"/>
          <a:sy n="67" d="100"/>
        </p:scale>
        <p:origin x="8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11/9/2017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A04B44-10B2-C84F-9236-9B4ECE6E18DD}" type="datetimeFigureOut">
              <a:rPr lang="en-US" smtClean="0"/>
              <a:t>11/9/2017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791DD67-5305-C741-A45C-9ED1191653D8}" type="slidenum">
              <a:rPr lang="en-US" smtClean="0"/>
              <a:t>‹#›</a:t>
            </a:fld>
            <a:endParaRPr lang="en-US"/>
          </a:p>
        </p:txBody>
      </p:sp>
    </p:spTree>
    <p:extLst>
      <p:ext uri="{BB962C8B-B14F-4D97-AF65-F5344CB8AC3E}">
        <p14:creationId xmlns:p14="http://schemas.microsoft.com/office/powerpoint/2010/main" val="1656420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Nov. </a:t>
            </a:r>
            <a:r>
              <a:rPr lang="en-US" altLang="en-US" dirty="0"/>
              <a:t>9</a:t>
            </a:r>
            <a:endParaRPr lang="en-US" altLang="en-US" dirty="0" smtClean="0"/>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2041526" y="1131888"/>
            <a:ext cx="7997825" cy="4533900"/>
          </a:xfrm>
        </p:spPr>
        <p:txBody>
          <a:bodyPr/>
          <a:lstStyle/>
          <a:p>
            <a:r>
              <a:rPr lang="en-US" dirty="0"/>
              <a:t>Walker v. Armco Steel Corp.</a:t>
            </a:r>
            <a:br>
              <a:rPr lang="en-US" dirty="0"/>
            </a:br>
            <a:r>
              <a:rPr lang="en-US" dirty="0"/>
              <a:t>(US 1980) </a:t>
            </a:r>
            <a:r>
              <a:rPr lang="en-US" dirty="0" smtClean="0"/>
              <a:t/>
            </a:r>
            <a:br>
              <a:rPr lang="en-US" dirty="0" smtClean="0"/>
            </a:br>
            <a:r>
              <a:rPr lang="en-US" dirty="0"/>
              <a:t/>
            </a:r>
            <a:br>
              <a:rPr lang="en-US" dirty="0"/>
            </a:br>
            <a:r>
              <a:rPr lang="en-US" altLang="en-US" dirty="0" smtClean="0"/>
              <a:t>application of the </a:t>
            </a:r>
            <a:r>
              <a:rPr lang="en-US" altLang="en-US" i="1" dirty="0" smtClean="0"/>
              <a:t>Hanna</a:t>
            </a:r>
            <a:r>
              <a:rPr lang="en-US" altLang="en-US" dirty="0" smtClean="0"/>
              <a:t> analysis (concerning FRCPs) is premised on a "direct collision" between the FRCP and the state law. </a:t>
            </a:r>
          </a:p>
        </p:txBody>
      </p:sp>
    </p:spTree>
    <p:extLst>
      <p:ext uri="{BB962C8B-B14F-4D97-AF65-F5344CB8AC3E}">
        <p14:creationId xmlns:p14="http://schemas.microsoft.com/office/powerpoint/2010/main" val="1537724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336" y="365125"/>
            <a:ext cx="10652464" cy="6168840"/>
          </a:xfrm>
        </p:spPr>
        <p:txBody>
          <a:bodyPr/>
          <a:lstStyle/>
          <a:p>
            <a:r>
              <a:rPr lang="en-US" dirty="0" smtClean="0"/>
              <a:t>P sues D under Pennsylvania law in federal court in New York</a:t>
            </a:r>
            <a:br>
              <a:rPr lang="en-US" dirty="0" smtClean="0"/>
            </a:br>
            <a:r>
              <a:rPr lang="en-US" dirty="0"/>
              <a:t/>
            </a:r>
            <a:br>
              <a:rPr lang="en-US" dirty="0"/>
            </a:br>
            <a:r>
              <a:rPr lang="en-US" dirty="0" smtClean="0"/>
              <a:t>New York uses notice pleading</a:t>
            </a:r>
            <a:br>
              <a:rPr lang="en-US" dirty="0" smtClean="0"/>
            </a:br>
            <a:r>
              <a:rPr lang="en-US" dirty="0"/>
              <a:t/>
            </a:r>
            <a:br>
              <a:rPr lang="en-US" dirty="0"/>
            </a:br>
            <a:r>
              <a:rPr lang="en-US" dirty="0" smtClean="0"/>
              <a:t>the federal approach is </a:t>
            </a:r>
            <a:r>
              <a:rPr lang="en-US" dirty="0" err="1" smtClean="0"/>
              <a:t>Twiqbal</a:t>
            </a:r>
            <a:r>
              <a:rPr lang="en-US" dirty="0" smtClean="0"/>
              <a:t/>
            </a:r>
            <a:br>
              <a:rPr lang="en-US" dirty="0" smtClean="0"/>
            </a:br>
            <a:r>
              <a:rPr lang="en-US" dirty="0"/>
              <a:t/>
            </a:r>
            <a:br>
              <a:rPr lang="en-US" dirty="0"/>
            </a:br>
            <a:r>
              <a:rPr lang="en-US" dirty="0" smtClean="0"/>
              <a:t>which applies…?</a:t>
            </a:r>
            <a:endParaRPr lang="en-US" dirty="0"/>
          </a:p>
        </p:txBody>
      </p:sp>
    </p:spTree>
    <p:extLst>
      <p:ext uri="{BB962C8B-B14F-4D97-AF65-F5344CB8AC3E}">
        <p14:creationId xmlns:p14="http://schemas.microsoft.com/office/powerpoint/2010/main" val="1718656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274638"/>
            <a:ext cx="8305800" cy="6049962"/>
          </a:xfrm>
        </p:spPr>
        <p:txBody>
          <a:bodyPr/>
          <a:lstStyle/>
          <a:p>
            <a:r>
              <a:rPr lang="en-US" altLang="en-US" dirty="0" smtClean="0"/>
              <a:t>Klaxon Company v. Stentor Electric Manufacturing Company (US 1941)</a:t>
            </a:r>
          </a:p>
        </p:txBody>
      </p:sp>
    </p:spTree>
    <p:extLst>
      <p:ext uri="{BB962C8B-B14F-4D97-AF65-F5344CB8AC3E}">
        <p14:creationId xmlns:p14="http://schemas.microsoft.com/office/powerpoint/2010/main" val="1191702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233383"/>
          </a:xfrm>
        </p:spPr>
        <p:txBody>
          <a:bodyPr/>
          <a:lstStyle/>
          <a:p>
            <a:r>
              <a:rPr lang="en-US" dirty="0"/>
              <a:t>b</a:t>
            </a:r>
            <a:r>
              <a:rPr lang="en-US" dirty="0" smtClean="0"/>
              <a:t>ack to the FRCP track</a:t>
            </a:r>
            <a:br>
              <a:rPr lang="en-US" dirty="0" smtClean="0"/>
            </a:br>
            <a:r>
              <a:rPr lang="en-US" dirty="0"/>
              <a:t/>
            </a:r>
            <a:br>
              <a:rPr lang="en-US" dirty="0"/>
            </a:br>
            <a:r>
              <a:rPr lang="en-US" dirty="0" smtClean="0"/>
              <a:t>especially </a:t>
            </a:r>
            <a:r>
              <a:rPr lang="en-US" dirty="0" smtClean="0">
                <a:latin typeface="Calibri" panose="020F0502020204030204" pitchFamily="34" charset="0"/>
              </a:rPr>
              <a:t>§</a:t>
            </a:r>
            <a:r>
              <a:rPr lang="en-US" dirty="0" smtClean="0"/>
              <a:t> 2072(b)</a:t>
            </a:r>
            <a:br>
              <a:rPr lang="en-US" dirty="0" smtClean="0"/>
            </a:br>
            <a:r>
              <a:rPr lang="en-US" dirty="0"/>
              <a:t/>
            </a:r>
            <a:br>
              <a:rPr lang="en-US" dirty="0"/>
            </a:br>
            <a:r>
              <a:rPr lang="en-US" dirty="0" smtClean="0"/>
              <a:t>“</a:t>
            </a:r>
            <a:r>
              <a:rPr lang="en-US" b="1" dirty="0" smtClean="0"/>
              <a:t>Such </a:t>
            </a:r>
            <a:r>
              <a:rPr lang="en-US" b="1" dirty="0"/>
              <a:t>rules shall not abridge, enlarge or modify any substantive right. . . </a:t>
            </a:r>
            <a:r>
              <a:rPr lang="en-US" b="1" dirty="0" smtClean="0"/>
              <a:t>.”</a:t>
            </a:r>
            <a:r>
              <a:rPr lang="en-US" dirty="0"/>
              <a:t/>
            </a:r>
            <a:br>
              <a:rPr lang="en-US" dirty="0"/>
            </a:br>
            <a:endParaRPr lang="en-US" dirty="0"/>
          </a:p>
        </p:txBody>
      </p:sp>
    </p:spTree>
    <p:extLst>
      <p:ext uri="{BB962C8B-B14F-4D97-AF65-F5344CB8AC3E}">
        <p14:creationId xmlns:p14="http://schemas.microsoft.com/office/powerpoint/2010/main" val="245911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981200" y="274638"/>
            <a:ext cx="8229600" cy="6354762"/>
          </a:xfrm>
        </p:spPr>
        <p:txBody>
          <a:bodyPr/>
          <a:lstStyle/>
          <a:p>
            <a:pPr eaLnBrk="1" hangingPunct="1"/>
            <a:r>
              <a:rPr lang="en-US" altLang="en-US" smtClean="0"/>
              <a:t>Shady Grove Orthoped. Assoc. V. Allstate (U.S. 2010)</a:t>
            </a:r>
          </a:p>
        </p:txBody>
      </p:sp>
    </p:spTree>
    <p:extLst>
      <p:ext uri="{BB962C8B-B14F-4D97-AF65-F5344CB8AC3E}">
        <p14:creationId xmlns:p14="http://schemas.microsoft.com/office/powerpoint/2010/main" val="154096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057400" y="274638"/>
            <a:ext cx="8153400" cy="6126162"/>
          </a:xfrm>
        </p:spPr>
        <p:txBody>
          <a:bodyPr/>
          <a:lstStyle/>
          <a:p>
            <a:pPr algn="l"/>
            <a:r>
              <a:rPr lang="en-US" altLang="en-US" dirty="0" smtClean="0"/>
              <a:t>Allstate refused to pay NY statutory interest on late payment of claims</a:t>
            </a:r>
            <a:br>
              <a:rPr lang="en-US" altLang="en-US" dirty="0" smtClean="0"/>
            </a:br>
            <a:r>
              <a:rPr lang="en-US" altLang="en-US" dirty="0" smtClean="0"/>
              <a:t/>
            </a:r>
            <a:br>
              <a:rPr lang="en-US" altLang="en-US" dirty="0" smtClean="0"/>
            </a:br>
            <a:r>
              <a:rPr lang="en-US" altLang="en-US" dirty="0" smtClean="0"/>
              <a:t>- class action against Allstate for the interest</a:t>
            </a:r>
          </a:p>
        </p:txBody>
      </p:sp>
    </p:spTree>
    <p:extLst>
      <p:ext uri="{BB962C8B-B14F-4D97-AF65-F5344CB8AC3E}">
        <p14:creationId xmlns:p14="http://schemas.microsoft.com/office/powerpoint/2010/main" val="27723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274638"/>
            <a:ext cx="8305800" cy="6126162"/>
          </a:xfrm>
        </p:spPr>
        <p:txBody>
          <a:bodyPr/>
          <a:lstStyle/>
          <a:p>
            <a:pPr eaLnBrk="1" hangingPunct="1"/>
            <a:r>
              <a:rPr lang="en-US" altLang="en-US" smtClean="0"/>
              <a:t>N. Y. Civ. Prac. Law Ann. §901</a:t>
            </a:r>
            <a:br>
              <a:rPr lang="en-US" altLang="en-US" smtClean="0"/>
            </a:br>
            <a:r>
              <a:rPr lang="en-US" altLang="en-US" smtClean="0"/>
              <a:t>(no class actions for penalties or statutory minimum damages)</a:t>
            </a:r>
          </a:p>
        </p:txBody>
      </p:sp>
    </p:spTree>
    <p:extLst>
      <p:ext uri="{BB962C8B-B14F-4D97-AF65-F5344CB8AC3E}">
        <p14:creationId xmlns:p14="http://schemas.microsoft.com/office/powerpoint/2010/main" val="2086598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828800" y="274638"/>
            <a:ext cx="8839200" cy="6430962"/>
          </a:xfrm>
        </p:spPr>
        <p:txBody>
          <a:bodyPr/>
          <a:lstStyle/>
          <a:p>
            <a:pPr algn="l"/>
            <a:r>
              <a:rPr lang="en-US" altLang="en-US" sz="3200"/>
              <a:t>Rule 23(a) provides: “(a) Prerequisites. One or more members of a class may sue or be sued as representative parties on behalf of all members only if: “(1) the class is so numerous that joinder of all members is impracticable; “(2) there are questions of law or fact common to the class; “(3) the claims or defenses of the representative parties are typical of the claims or defenses of the class; and “(4) the representative parties will fairly and adequately protect the interests of the class.” Subsection (b) says that “[a] class action may be maintained if Rule 23 (a) is satisfied and if” the suit falls into one of three described categories [irrelevant for present purposes].</a:t>
            </a:r>
          </a:p>
        </p:txBody>
      </p:sp>
    </p:spTree>
    <p:extLst>
      <p:ext uri="{BB962C8B-B14F-4D97-AF65-F5344CB8AC3E}">
        <p14:creationId xmlns:p14="http://schemas.microsoft.com/office/powerpoint/2010/main" val="1050227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274638"/>
            <a:ext cx="8458200" cy="6354762"/>
          </a:xfrm>
        </p:spPr>
        <p:txBody>
          <a:bodyPr/>
          <a:lstStyle/>
          <a:p>
            <a:pPr algn="l"/>
            <a:r>
              <a:rPr lang="en-US" altLang="en-US" smtClean="0"/>
              <a:t>Scalia (with Thomas, Roberts &amp; Sotomayor) </a:t>
            </a:r>
          </a:p>
        </p:txBody>
      </p:sp>
    </p:spTree>
    <p:extLst>
      <p:ext uri="{BB962C8B-B14F-4D97-AF65-F5344CB8AC3E}">
        <p14:creationId xmlns:p14="http://schemas.microsoft.com/office/powerpoint/2010/main" val="1000808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05000" y="0"/>
            <a:ext cx="8305800" cy="6858000"/>
          </a:xfrm>
        </p:spPr>
        <p:txBody>
          <a:bodyPr/>
          <a:lstStyle/>
          <a:p>
            <a:pPr algn="l"/>
            <a:r>
              <a:rPr lang="en-US" altLang="en-US" sz="3600"/>
              <a:t>Scalia: “The fundamental difficulty with …these arguments is that the substantive nature of New York’s law, or its substantive purpose, makes no difference. A Federal Rule of Procedure is not valid in some jurisdictions and invalid in others—or valid in some cases and invalid in others—depending upon whether its effect is to frustrate a state substantive law (or a state procedural law enacted for substantive purposes). That could not be clearer in Sibbach…”</a:t>
            </a:r>
          </a:p>
        </p:txBody>
      </p:sp>
    </p:spTree>
    <p:extLst>
      <p:ext uri="{BB962C8B-B14F-4D97-AF65-F5344CB8AC3E}">
        <p14:creationId xmlns:p14="http://schemas.microsoft.com/office/powerpoint/2010/main" val="1499124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066926" y="1131889"/>
            <a:ext cx="7972425" cy="4308475"/>
          </a:xfrm>
        </p:spPr>
        <p:txBody>
          <a:bodyPr/>
          <a:lstStyle/>
          <a:p>
            <a:r>
              <a:rPr lang="en-US" altLang="en-US" smtClean="0"/>
              <a:t>Erie flow chart...</a:t>
            </a:r>
          </a:p>
        </p:txBody>
      </p:sp>
    </p:spTree>
    <p:extLst>
      <p:ext uri="{BB962C8B-B14F-4D97-AF65-F5344CB8AC3E}">
        <p14:creationId xmlns:p14="http://schemas.microsoft.com/office/powerpoint/2010/main" val="146375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274638"/>
            <a:ext cx="8610600" cy="6126162"/>
          </a:xfrm>
        </p:spPr>
        <p:txBody>
          <a:bodyPr/>
          <a:lstStyle/>
          <a:p>
            <a:pPr algn="l" eaLnBrk="1" hangingPunct="1"/>
            <a:r>
              <a:rPr lang="en-US" altLang="en-US" sz="3600"/>
              <a:t>Scalia: </a:t>
            </a:r>
            <a:br>
              <a:rPr lang="en-US" altLang="en-US" sz="3600"/>
            </a:br>
            <a:r>
              <a:rPr lang="en-US" altLang="en-US" sz="3600"/>
              <a:t>“In sum, it is not the substantive or procedural nature or purpose of the affected state law that matters, but the substantive or procedural nature of the Federal Rule. We have held since Sibbach , and reaffirmed repeatedly, that the validity of a Federal Rule depends entirely upon whether it regulates procedure. If it does, it is authorized by §2072 and is valid in all jurisdictions, with respect to all claims, regardless of its incidental effect upon state-created rights.”</a:t>
            </a:r>
          </a:p>
        </p:txBody>
      </p:sp>
    </p:spTree>
    <p:extLst>
      <p:ext uri="{BB962C8B-B14F-4D97-AF65-F5344CB8AC3E}">
        <p14:creationId xmlns:p14="http://schemas.microsoft.com/office/powerpoint/2010/main" val="15068879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905000" y="274638"/>
            <a:ext cx="8305800" cy="6202362"/>
          </a:xfrm>
        </p:spPr>
        <p:txBody>
          <a:bodyPr/>
          <a:lstStyle/>
          <a:p>
            <a:pPr algn="l"/>
            <a:r>
              <a:rPr lang="en-US" altLang="en-US" dirty="0"/>
              <a:t>a</a:t>
            </a:r>
            <a:r>
              <a:rPr lang="en-US" altLang="en-US" dirty="0" smtClean="0"/>
              <a:t>ssume there is a new FRCP that determines who has the burden of proof for contributory negligence – is it valid?</a:t>
            </a:r>
          </a:p>
        </p:txBody>
      </p:sp>
    </p:spTree>
    <p:extLst>
      <p:ext uri="{BB962C8B-B14F-4D97-AF65-F5344CB8AC3E}">
        <p14:creationId xmlns:p14="http://schemas.microsoft.com/office/powerpoint/2010/main" val="9905215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81200" y="274638"/>
            <a:ext cx="8229600" cy="6202362"/>
          </a:xfrm>
        </p:spPr>
        <p:txBody>
          <a:bodyPr/>
          <a:lstStyle/>
          <a:p>
            <a:pPr algn="l"/>
            <a:r>
              <a:rPr lang="en-US" altLang="en-US" dirty="0" smtClean="0"/>
              <a:t>Stevens, concurring</a:t>
            </a:r>
          </a:p>
        </p:txBody>
      </p:sp>
    </p:spTree>
    <p:extLst>
      <p:ext uri="{BB962C8B-B14F-4D97-AF65-F5344CB8AC3E}">
        <p14:creationId xmlns:p14="http://schemas.microsoft.com/office/powerpoint/2010/main" val="4020727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05000" y="274638"/>
            <a:ext cx="8305800" cy="6126162"/>
          </a:xfrm>
        </p:spPr>
        <p:txBody>
          <a:bodyPr/>
          <a:lstStyle/>
          <a:p>
            <a:pPr algn="l"/>
            <a:r>
              <a:rPr lang="en-US" altLang="en-US" sz="3200" dirty="0"/>
              <a:t>Stevens:</a:t>
            </a:r>
            <a:br>
              <a:rPr lang="en-US" altLang="en-US" sz="3200" dirty="0"/>
            </a:br>
            <a:r>
              <a:rPr lang="en-US" altLang="en-US" sz="3200" dirty="0"/>
              <a:t/>
            </a:r>
            <a:br>
              <a:rPr lang="en-US" altLang="en-US" sz="3200" dirty="0"/>
            </a:br>
            <a:r>
              <a:rPr lang="en-US" altLang="en-US" sz="3200" dirty="0"/>
              <a:t>The New York law at issue, N. Y. Civ. </a:t>
            </a:r>
            <a:r>
              <a:rPr lang="en-US" altLang="en-US" sz="3200" dirty="0" err="1"/>
              <a:t>Prac</a:t>
            </a:r>
            <a:r>
              <a:rPr lang="en-US" altLang="en-US" sz="3200" dirty="0"/>
              <a:t>. Law Ann. (CPLR) §901(b) (West 2006), is a procedural rule that is not part of New York’s substantive law. Accordingly, I agree with Justice Scalia that Federal Rule of Civil Procedure 23 must apply in this case and join Parts I and II–A of the Court’s opinion. But I also agree with Justice Ginsburg that there are some state procedural rules that federal courts must apply in diversity cases because they function as a part of the State’s definition of substantive rights and remedies.</a:t>
            </a:r>
          </a:p>
        </p:txBody>
      </p:sp>
    </p:spTree>
    <p:extLst>
      <p:ext uri="{BB962C8B-B14F-4D97-AF65-F5344CB8AC3E}">
        <p14:creationId xmlns:p14="http://schemas.microsoft.com/office/powerpoint/2010/main" val="1653071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828800" y="274638"/>
            <a:ext cx="8382000" cy="6126162"/>
          </a:xfrm>
        </p:spPr>
        <p:txBody>
          <a:bodyPr/>
          <a:lstStyle/>
          <a:p>
            <a:pPr eaLnBrk="1" hangingPunct="1"/>
            <a:r>
              <a:rPr lang="en-US" altLang="en-US" dirty="0"/>
              <a:t>i</a:t>
            </a:r>
            <a:r>
              <a:rPr lang="en-US" altLang="en-US" dirty="0" smtClean="0"/>
              <a:t>magine that a class action for statutory penalties under Pennsylvania law had been brought in state court in New York</a:t>
            </a:r>
            <a:br>
              <a:rPr lang="en-US" altLang="en-US" dirty="0" smtClean="0"/>
            </a:br>
            <a:r>
              <a:rPr lang="en-US" altLang="en-US" dirty="0"/>
              <a:t/>
            </a:r>
            <a:br>
              <a:rPr lang="en-US" altLang="en-US" dirty="0"/>
            </a:br>
            <a:r>
              <a:rPr lang="en-US" altLang="en-US" dirty="0" smtClean="0"/>
              <a:t>would section 901(b) have applied? </a:t>
            </a:r>
          </a:p>
        </p:txBody>
      </p:sp>
    </p:spTree>
    <p:extLst>
      <p:ext uri="{BB962C8B-B14F-4D97-AF65-F5344CB8AC3E}">
        <p14:creationId xmlns:p14="http://schemas.microsoft.com/office/powerpoint/2010/main" val="11810114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828800" y="274638"/>
            <a:ext cx="8382000" cy="6583362"/>
          </a:xfrm>
        </p:spPr>
        <p:txBody>
          <a:bodyPr/>
          <a:lstStyle/>
          <a:p>
            <a:pPr eaLnBrk="1" hangingPunct="1"/>
            <a:r>
              <a:rPr lang="en-US" altLang="en-US" dirty="0"/>
              <a:t>i</a:t>
            </a:r>
            <a:r>
              <a:rPr lang="en-US" altLang="en-US" dirty="0" smtClean="0"/>
              <a:t>magine that a class action for statutory penalties under New York law had been brought in state court in Pennsylvania</a:t>
            </a:r>
            <a:br>
              <a:rPr lang="en-US" altLang="en-US" dirty="0" smtClean="0"/>
            </a:br>
            <a:r>
              <a:rPr lang="en-US" altLang="en-US" dirty="0"/>
              <a:t/>
            </a:r>
            <a:br>
              <a:rPr lang="en-US" altLang="en-US" dirty="0"/>
            </a:br>
            <a:r>
              <a:rPr lang="en-US" altLang="en-US" dirty="0" smtClean="0"/>
              <a:t>would section 901(b) have applied?</a:t>
            </a:r>
          </a:p>
        </p:txBody>
      </p:sp>
    </p:spTree>
    <p:extLst>
      <p:ext uri="{BB962C8B-B14F-4D97-AF65-F5344CB8AC3E}">
        <p14:creationId xmlns:p14="http://schemas.microsoft.com/office/powerpoint/2010/main" val="677884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524000" y="274638"/>
            <a:ext cx="9144000" cy="6126162"/>
          </a:xfrm>
        </p:spPr>
        <p:txBody>
          <a:bodyPr/>
          <a:lstStyle/>
          <a:p>
            <a:pPr algn="l"/>
            <a:r>
              <a:rPr lang="en-US" altLang="en-US" sz="2800"/>
              <a:t>“Justice Scalia believes that the sole Enabling Act question is whether the federal rule “really regulates procedure,”which means, apparently, whether it regulates “the manner and the means by which the litigants’ rights are enforced”…. I respectfully disagree. This interpretation of the Enabling Act is consonant with the Act’s first limitation to “general rules of practice and procedure,”§2072(a). But it ignores the second limitation that such rules also“not abridge, enlarge or modify any substantive right,” §2072(b) (emphasis added), and in so doing ignores the balance that Congress struck between uniform rules of federal procedure and respect for a State’s construction of its own rights and remedies. It also ignores the separation-of-powers presumption, and federalism presumption that counsel against judicially created rules displacing state substantive law.”</a:t>
            </a:r>
          </a:p>
        </p:txBody>
      </p:sp>
    </p:spTree>
    <p:extLst>
      <p:ext uri="{BB962C8B-B14F-4D97-AF65-F5344CB8AC3E}">
        <p14:creationId xmlns:p14="http://schemas.microsoft.com/office/powerpoint/2010/main" val="11533563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382000" cy="6354762"/>
          </a:xfrm>
        </p:spPr>
        <p:txBody>
          <a:bodyPr/>
          <a:lstStyle/>
          <a:p>
            <a:pPr algn="l"/>
            <a:r>
              <a:rPr lang="en-US" altLang="en-US" dirty="0" smtClean="0"/>
              <a:t>Ginsburg (with Kennedy, Breyer, &amp; Alito), dissenting</a:t>
            </a:r>
          </a:p>
        </p:txBody>
      </p:sp>
    </p:spTree>
    <p:extLst>
      <p:ext uri="{BB962C8B-B14F-4D97-AF65-F5344CB8AC3E}">
        <p14:creationId xmlns:p14="http://schemas.microsoft.com/office/powerpoint/2010/main" val="12721211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828800" y="274638"/>
            <a:ext cx="8686800" cy="6126162"/>
          </a:xfrm>
        </p:spPr>
        <p:txBody>
          <a:bodyPr/>
          <a:lstStyle/>
          <a:p>
            <a:pPr algn="l" eaLnBrk="1" hangingPunct="1"/>
            <a:r>
              <a:rPr lang="en-US" altLang="en-US" sz="3200"/>
              <a:t>Ginsburg:</a:t>
            </a:r>
            <a:br>
              <a:rPr lang="en-US" altLang="en-US" sz="3200"/>
            </a:br>
            <a:r>
              <a:rPr lang="en-US" altLang="en-US" sz="3200"/>
              <a:t/>
            </a:r>
            <a:br>
              <a:rPr lang="en-US" altLang="en-US" sz="3200"/>
            </a:br>
            <a:r>
              <a:rPr lang="en-US" altLang="en-US" sz="3200"/>
              <a:t>“The Court today approves Shady Grove’s attempt to transform a $500 case into a $5,000,000 award, although the State creating the right to recover has proscribed this alchemy. If Shady Grove had filed suit in New York state court, the 2% interest payment authorized by New York Ins. Law Ann. §5106(a) (West 2009) as a penalty for overdue benefits would, by Shady Grove’s own measure, amount to no more than $500.”</a:t>
            </a:r>
          </a:p>
        </p:txBody>
      </p:sp>
    </p:spTree>
    <p:extLst>
      <p:ext uri="{BB962C8B-B14F-4D97-AF65-F5344CB8AC3E}">
        <p14:creationId xmlns:p14="http://schemas.microsoft.com/office/powerpoint/2010/main" val="1930625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828800" y="274638"/>
            <a:ext cx="8382000" cy="6202362"/>
          </a:xfrm>
        </p:spPr>
        <p:txBody>
          <a:bodyPr/>
          <a:lstStyle/>
          <a:p>
            <a:pPr algn="l"/>
            <a:r>
              <a:rPr lang="en-US" altLang="en-US" sz="3600"/>
              <a:t>“In sum, both before and after Hanna , the above-described decisions show, federal courts have been cautioned by this Court to ‘interpre[t] the Federal Rules … with sensitivity to important state interests,’ and a will ‘to avoid conflict with important state regulatory policies.’ The Court veers away from that approach…in favor of a mechanical reading of Federal Rules, insensitive to state interests and productive of discord.”</a:t>
            </a:r>
            <a:br>
              <a:rPr lang="en-US" altLang="en-US" sz="3600"/>
            </a:br>
            <a:endParaRPr lang="en-US" altLang="en-US" sz="3600"/>
          </a:p>
        </p:txBody>
      </p:sp>
    </p:spTree>
    <p:extLst>
      <p:ext uri="{BB962C8B-B14F-4D97-AF65-F5344CB8AC3E}">
        <p14:creationId xmlns:p14="http://schemas.microsoft.com/office/powerpoint/2010/main" val="2102021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15545" y="1063626"/>
            <a:ext cx="10663881" cy="4708525"/>
          </a:xfrm>
        </p:spPr>
        <p:txBody>
          <a:bodyPr>
            <a:normAutofit fontScale="90000"/>
          </a:bodyPr>
          <a:lstStyle/>
          <a:p>
            <a:pPr algn="l" eaLnBrk="1" hangingPunct="1"/>
            <a:r>
              <a:rPr lang="en-US" altLang="en-US" sz="4000" dirty="0"/>
              <a:t>is the federal court sitting in diversity/alienage (or is there a cause of action with supplemental jurisdiction)?</a:t>
            </a:r>
            <a:br>
              <a:rPr lang="en-US" altLang="en-US" sz="4000" dirty="0"/>
            </a:br>
            <a:r>
              <a:rPr lang="en-US" altLang="en-US" sz="4000" dirty="0"/>
              <a:t>	if </a:t>
            </a:r>
            <a:r>
              <a:rPr lang="en-US" altLang="en-US" sz="4000" dirty="0" smtClean="0"/>
              <a:t>no (that is if it is solely federal question)  </a:t>
            </a:r>
            <a:r>
              <a:rPr lang="en-US" altLang="en-US" sz="4000" dirty="0"/>
              <a:t>– no </a:t>
            </a:r>
            <a:r>
              <a:rPr lang="en-US" altLang="en-US" sz="4000" i="1" dirty="0"/>
              <a:t>Erie</a:t>
            </a:r>
            <a:r>
              <a:rPr lang="en-US" altLang="en-US" sz="4000" dirty="0"/>
              <a:t> problem</a:t>
            </a:r>
            <a:br>
              <a:rPr lang="en-US" altLang="en-US" sz="4000" dirty="0"/>
            </a:br>
            <a:r>
              <a:rPr lang="en-US" altLang="en-US" sz="4000" dirty="0"/>
              <a:t>- just use federal </a:t>
            </a:r>
            <a:r>
              <a:rPr lang="en-US" altLang="en-US" sz="4000" dirty="0" smtClean="0"/>
              <a:t>procedure, provided it is valid*</a:t>
            </a:r>
            <a:r>
              <a:rPr lang="en-US" altLang="en-US" sz="4000" dirty="0"/>
              <a:t/>
            </a:r>
            <a:br>
              <a:rPr lang="en-US" altLang="en-US" sz="4000" dirty="0"/>
            </a:br>
            <a:r>
              <a:rPr lang="en-US" altLang="en-US" sz="4000" dirty="0" smtClean="0"/>
              <a:t/>
            </a:r>
            <a:br>
              <a:rPr lang="en-US" altLang="en-US" sz="4000" dirty="0" smtClean="0"/>
            </a:br>
            <a:r>
              <a:rPr lang="en-US" altLang="en-US" sz="4000" dirty="0" smtClean="0"/>
              <a:t>*</a:t>
            </a:r>
            <a:r>
              <a:rPr lang="en-US" altLang="en-US" sz="4000" dirty="0"/>
              <a:t>a FRCP might still be invalid under the RDA, e.g. because it abridges enlarges or modifies a </a:t>
            </a:r>
            <a:r>
              <a:rPr lang="en-US" altLang="en-US" sz="4000" i="1" dirty="0"/>
              <a:t>federal</a:t>
            </a:r>
            <a:r>
              <a:rPr lang="en-US" altLang="en-US" sz="4000" dirty="0"/>
              <a:t> substantive </a:t>
            </a:r>
            <a:r>
              <a:rPr lang="en-US" altLang="en-US" sz="4000" dirty="0" smtClean="0"/>
              <a:t>right</a:t>
            </a:r>
            <a:endParaRPr lang="en-US" altLang="en-US" sz="4000" dirty="0"/>
          </a:p>
        </p:txBody>
      </p:sp>
    </p:spTree>
    <p:extLst>
      <p:ext uri="{BB962C8B-B14F-4D97-AF65-F5344CB8AC3E}">
        <p14:creationId xmlns:p14="http://schemas.microsoft.com/office/powerpoint/2010/main" val="12593114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196313"/>
          </a:xfrm>
        </p:spPr>
        <p:txBody>
          <a:bodyPr/>
          <a:lstStyle/>
          <a:p>
            <a:r>
              <a:rPr lang="en-US" dirty="0"/>
              <a:t>w</a:t>
            </a:r>
            <a:r>
              <a:rPr lang="en-US" dirty="0" smtClean="0"/>
              <a:t>hich opinion is binding?</a:t>
            </a:r>
            <a:endParaRPr lang="en-US" dirty="0"/>
          </a:p>
        </p:txBody>
      </p:sp>
    </p:spTree>
    <p:extLst>
      <p:ext uri="{BB962C8B-B14F-4D97-AF65-F5344CB8AC3E}">
        <p14:creationId xmlns:p14="http://schemas.microsoft.com/office/powerpoint/2010/main" val="42051682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05000" y="274638"/>
            <a:ext cx="8763000" cy="6659562"/>
          </a:xfrm>
        </p:spPr>
        <p:txBody>
          <a:bodyPr>
            <a:normAutofit/>
          </a:bodyPr>
          <a:lstStyle/>
          <a:p>
            <a:pPr algn="l"/>
            <a:r>
              <a:rPr lang="en-US" altLang="en-US" dirty="0" smtClean="0"/>
              <a:t>Is the relevant federal procedural law a Fed. R. Civ. P.?</a:t>
            </a:r>
            <a:br>
              <a:rPr lang="en-US" altLang="en-US" dirty="0" smtClean="0"/>
            </a:br>
            <a:r>
              <a:rPr lang="en-US" altLang="en-US" dirty="0" smtClean="0"/>
              <a:t/>
            </a:r>
            <a:br>
              <a:rPr lang="en-US" altLang="en-US" dirty="0" smtClean="0"/>
            </a:br>
            <a:r>
              <a:rPr lang="en-US" altLang="en-US" dirty="0" smtClean="0"/>
              <a:t>if yes only questions are </a:t>
            </a:r>
            <a:br>
              <a:rPr lang="en-US" altLang="en-US" dirty="0" smtClean="0"/>
            </a:br>
            <a:r>
              <a:rPr lang="en-US" altLang="en-US" dirty="0" smtClean="0"/>
              <a:t/>
            </a:r>
            <a:br>
              <a:rPr lang="en-US" altLang="en-US" dirty="0" smtClean="0"/>
            </a:br>
            <a:r>
              <a:rPr lang="en-US" altLang="en-US" dirty="0" smtClean="0"/>
              <a:t>- is it arguably procedural and </a:t>
            </a:r>
            <a:br>
              <a:rPr lang="en-US" altLang="en-US" dirty="0" smtClean="0"/>
            </a:br>
            <a:r>
              <a:rPr lang="en-US" altLang="en-US" dirty="0" smtClean="0"/>
              <a:t>- does it abridge enlarge or modify substantive rights </a:t>
            </a:r>
            <a:br>
              <a:rPr lang="en-US" altLang="en-US" dirty="0" smtClean="0"/>
            </a:br>
            <a:r>
              <a:rPr lang="en-US" altLang="en-US" dirty="0" smtClean="0"/>
              <a:t>	Scalia? Stevens? Ginsburg?</a:t>
            </a:r>
          </a:p>
        </p:txBody>
      </p:sp>
    </p:spTree>
    <p:extLst>
      <p:ext uri="{BB962C8B-B14F-4D97-AF65-F5344CB8AC3E}">
        <p14:creationId xmlns:p14="http://schemas.microsoft.com/office/powerpoint/2010/main" val="4185291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74178" cy="6035675"/>
          </a:xfrm>
        </p:spPr>
        <p:txBody>
          <a:bodyPr>
            <a:normAutofit fontScale="90000"/>
          </a:bodyPr>
          <a:lstStyle/>
          <a:p>
            <a:r>
              <a:rPr lang="en-US" dirty="0" smtClean="0"/>
              <a:t>P sues D under German law in federal court in Louisiana concerning an accident in Germany</a:t>
            </a:r>
            <a:br>
              <a:rPr lang="en-US" dirty="0" smtClean="0"/>
            </a:br>
            <a:r>
              <a:rPr lang="en-US" dirty="0"/>
              <a:t/>
            </a:r>
            <a:br>
              <a:rPr lang="en-US" dirty="0"/>
            </a:br>
            <a:r>
              <a:rPr lang="en-US" dirty="0" smtClean="0"/>
              <a:t>Louisiana state courts have no doctrine of forum non </a:t>
            </a:r>
            <a:r>
              <a:rPr lang="en-US" dirty="0" err="1" smtClean="0"/>
              <a:t>conveniens</a:t>
            </a:r>
            <a:r>
              <a:rPr lang="en-US" dirty="0" smtClean="0"/>
              <a:t/>
            </a:r>
            <a:br>
              <a:rPr lang="en-US" dirty="0" smtClean="0"/>
            </a:br>
            <a:r>
              <a:rPr lang="en-US" dirty="0"/>
              <a:t/>
            </a:r>
            <a:br>
              <a:rPr lang="en-US" dirty="0"/>
            </a:br>
            <a:r>
              <a:rPr lang="en-US" dirty="0" smtClean="0"/>
              <a:t>the federal law of FNC is spelled out in Piper Aircraft</a:t>
            </a:r>
            <a:br>
              <a:rPr lang="en-US" dirty="0" smtClean="0"/>
            </a:br>
            <a:r>
              <a:rPr lang="en-US" dirty="0"/>
              <a:t/>
            </a:r>
            <a:br>
              <a:rPr lang="en-US" dirty="0"/>
            </a:br>
            <a:r>
              <a:rPr lang="en-US" dirty="0" smtClean="0"/>
              <a:t>D moves to dismiss on FNC grounds</a:t>
            </a:r>
            <a:br>
              <a:rPr lang="en-US" dirty="0" smtClean="0"/>
            </a:br>
            <a:r>
              <a:rPr lang="en-US" dirty="0"/>
              <a:t/>
            </a:r>
            <a:br>
              <a:rPr lang="en-US" dirty="0"/>
            </a:br>
            <a:r>
              <a:rPr lang="en-US" dirty="0" smtClean="0"/>
              <a:t>which standard should the federal court use …?</a:t>
            </a:r>
            <a:endParaRPr lang="en-US" dirty="0"/>
          </a:p>
        </p:txBody>
      </p:sp>
    </p:spTree>
    <p:extLst>
      <p:ext uri="{BB962C8B-B14F-4D97-AF65-F5344CB8AC3E}">
        <p14:creationId xmlns:p14="http://schemas.microsoft.com/office/powerpoint/2010/main" val="31813695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07773" y="382589"/>
            <a:ext cx="11565923" cy="6154737"/>
          </a:xfrm>
        </p:spPr>
        <p:txBody>
          <a:bodyPr/>
          <a:lstStyle/>
          <a:p>
            <a:pPr algn="l" eaLnBrk="1" hangingPunct="1"/>
            <a:r>
              <a:rPr lang="en-US" altLang="en-US" sz="3000" dirty="0"/>
              <a:t>- Colorado passed a Certificate of Review Statute</a:t>
            </a:r>
            <a:br>
              <a:rPr lang="en-US" altLang="en-US" sz="3000" dirty="0"/>
            </a:br>
            <a:r>
              <a:rPr lang="en-US" altLang="en-US" sz="3000" dirty="0"/>
              <a:t>	- anyone suing a licensed professional for malpractice must provide, with the complaint filed, a certificate stating that an expert in the licensed professional’s area of practice has examined the claim and has determined that it has substantial </a:t>
            </a:r>
            <a:r>
              <a:rPr lang="en-US" altLang="en-US" sz="3000" dirty="0" smtClean="0"/>
              <a:t>justification</a:t>
            </a:r>
            <a:r>
              <a:rPr lang="en-US" altLang="en-US" sz="3000" dirty="0"/>
              <a:t/>
            </a:r>
            <a:br>
              <a:rPr lang="en-US" altLang="en-US" sz="3000" dirty="0"/>
            </a:br>
            <a:r>
              <a:rPr lang="en-US" altLang="en-US" sz="3000" dirty="0" smtClean="0"/>
              <a:t>	- </a:t>
            </a:r>
            <a:r>
              <a:rPr lang="en-US" altLang="en-US" sz="3000" dirty="0"/>
              <a:t>P (a citizen of New York) sues D (a citizen of Colorado) in the Federal District Court for the District of Colorado for medical malpractice under New York law.  </a:t>
            </a:r>
            <a:br>
              <a:rPr lang="en-US" altLang="en-US" sz="3000" dirty="0"/>
            </a:br>
            <a:r>
              <a:rPr lang="en-US" altLang="en-US" sz="3000" dirty="0" smtClean="0"/>
              <a:t>	- </a:t>
            </a:r>
            <a:r>
              <a:rPr lang="en-US" altLang="en-US" sz="3000" dirty="0"/>
              <a:t>P’s suit concerns an operation that D performed upon P in New York </a:t>
            </a:r>
            <a:r>
              <a:rPr lang="en-US" altLang="en-US" sz="3000" dirty="0" smtClean="0"/>
              <a:t>City</a:t>
            </a:r>
            <a:br>
              <a:rPr lang="en-US" altLang="en-US" sz="3000" dirty="0" smtClean="0"/>
            </a:br>
            <a:r>
              <a:rPr lang="en-US" altLang="en-US" sz="3000" dirty="0"/>
              <a:t>	</a:t>
            </a:r>
            <a:r>
              <a:rPr lang="en-US" altLang="en-US" sz="3000" dirty="0" smtClean="0"/>
              <a:t>- P </a:t>
            </a:r>
            <a:r>
              <a:rPr lang="en-US" altLang="en-US" sz="3000" dirty="0"/>
              <a:t>does not file a Certificate of Review with her </a:t>
            </a:r>
            <a:r>
              <a:rPr lang="en-US" altLang="en-US" sz="3000" dirty="0" smtClean="0"/>
              <a:t>complaint</a:t>
            </a:r>
            <a:br>
              <a:rPr lang="en-US" altLang="en-US" sz="3000" dirty="0" smtClean="0"/>
            </a:br>
            <a:r>
              <a:rPr lang="en-US" altLang="en-US" sz="3000" dirty="0"/>
              <a:t>	</a:t>
            </a:r>
            <a:r>
              <a:rPr lang="en-US" altLang="en-US" sz="3000" dirty="0" smtClean="0"/>
              <a:t>- in </a:t>
            </a:r>
            <a:r>
              <a:rPr lang="en-US" altLang="en-US" sz="3000" dirty="0"/>
              <a:t>his answer, D asks that the action be dismissed for failure to file a Certificate of </a:t>
            </a:r>
            <a:r>
              <a:rPr lang="en-US" altLang="en-US" sz="3000" dirty="0" smtClean="0"/>
              <a:t>Review</a:t>
            </a:r>
            <a:br>
              <a:rPr lang="en-US" altLang="en-US" sz="3000" dirty="0" smtClean="0"/>
            </a:br>
            <a:r>
              <a:rPr lang="en-US" altLang="en-US" sz="3000" dirty="0"/>
              <a:t>	</a:t>
            </a:r>
            <a:r>
              <a:rPr lang="en-US" altLang="en-US" sz="3000" dirty="0" smtClean="0"/>
              <a:t>- what </a:t>
            </a:r>
            <a:r>
              <a:rPr lang="en-US" altLang="en-US" sz="3000" dirty="0"/>
              <a:t>result and why?</a:t>
            </a:r>
          </a:p>
        </p:txBody>
      </p:sp>
    </p:spTree>
    <p:extLst>
      <p:ext uri="{BB962C8B-B14F-4D97-AF65-F5344CB8AC3E}">
        <p14:creationId xmlns:p14="http://schemas.microsoft.com/office/powerpoint/2010/main" val="12098078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59" y="365125"/>
            <a:ext cx="11652422" cy="6208670"/>
          </a:xfrm>
        </p:spPr>
        <p:txBody>
          <a:bodyPr>
            <a:noAutofit/>
          </a:bodyPr>
          <a:lstStyle/>
          <a:p>
            <a:r>
              <a:rPr lang="en-US" sz="2800" dirty="0"/>
              <a:t>P (a domiciliary of Texas) and the D Corp. (an English corporation with its principal place of business in England) entered into a contract for P to take a cruise from Galveston, Texas to the Cayman Islands. The contract contained a choice-of-forum provision that stated that all suits arising out of the cruise should be brought in England. While boarding the cruise ship in Galveston, P slipped and severely injured himself. </a:t>
            </a:r>
            <a:br>
              <a:rPr lang="en-US" sz="2800" dirty="0"/>
            </a:br>
            <a:r>
              <a:rPr lang="en-US" sz="2800" dirty="0" smtClean="0"/>
              <a:t/>
            </a:r>
            <a:br>
              <a:rPr lang="en-US" sz="2800" dirty="0" smtClean="0"/>
            </a:br>
            <a:r>
              <a:rPr lang="en-US" sz="2800" dirty="0" smtClean="0"/>
              <a:t>P </a:t>
            </a:r>
            <a:r>
              <a:rPr lang="en-US" sz="2800" dirty="0"/>
              <a:t>brought suit against the D Corp.  in Texas state court in Galveston under Texas negligence law. The D Corp. removed to the federal district court for the Eastern District of Texas. The D Corp. then made a motion to dismiss, appealing to the choice-of-forum clause. Texas state courts have refused to enforce choice-of-forum clauses of the sort in P and the D Corp.’s contract on grounds of public policy. In the context of actions with federal question and admiralty jurisdiction, federal courts have created a judge-made rule upholding such choice-of-forum clauses, provided that they were freely agreed upon by the parties to the contract. Should the federal court in Texas uphold the choice-of-forum clause and grant the D Corp.’s motion to dismiss? </a:t>
            </a:r>
            <a:br>
              <a:rPr lang="en-US" sz="2800" dirty="0"/>
            </a:br>
            <a:endParaRPr lang="en-US" sz="2800" dirty="0"/>
          </a:p>
        </p:txBody>
      </p:sp>
    </p:spTree>
    <p:extLst>
      <p:ext uri="{BB962C8B-B14F-4D97-AF65-F5344CB8AC3E}">
        <p14:creationId xmlns:p14="http://schemas.microsoft.com/office/powerpoint/2010/main" val="691871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715" y="365125"/>
            <a:ext cx="10575085" cy="6053373"/>
          </a:xfrm>
        </p:spPr>
        <p:txBody>
          <a:bodyPr>
            <a:normAutofit/>
          </a:bodyPr>
          <a:lstStyle/>
          <a:p>
            <a:r>
              <a:rPr lang="en-US" dirty="0"/>
              <a:t>28 U.S.C. § 1404. CHANGE OF VENUE</a:t>
            </a:r>
            <a:br>
              <a:rPr lang="en-US" dirty="0"/>
            </a:br>
            <a:r>
              <a:rPr lang="en-US" dirty="0"/>
              <a:t/>
            </a:r>
            <a:br>
              <a:rPr lang="en-US" dirty="0"/>
            </a:br>
            <a:r>
              <a:rPr lang="en-US" dirty="0"/>
              <a:t>(a) For the convenience of parties and witnesses, in the interest of justice, a district court may transfer any civil action to any other district or division where it might have been brought or to any district or division to which all parties have consented.</a:t>
            </a:r>
          </a:p>
        </p:txBody>
      </p:sp>
    </p:spTree>
    <p:extLst>
      <p:ext uri="{BB962C8B-B14F-4D97-AF65-F5344CB8AC3E}">
        <p14:creationId xmlns:p14="http://schemas.microsoft.com/office/powerpoint/2010/main" val="13867801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2" y="562833"/>
            <a:ext cx="11895438" cy="6146886"/>
          </a:xfrm>
        </p:spPr>
        <p:txBody>
          <a:bodyPr>
            <a:noAutofit/>
          </a:bodyPr>
          <a:lstStyle/>
          <a:p>
            <a:r>
              <a:rPr lang="en-US" sz="2800" dirty="0"/>
              <a:t>Recently, a driver in a three-car accident in Tennessee was found not negligent in a suit brought in Tennessee state court by a driver of one of the other cars, and then found negligent in a suit brought in Tennessee state court by the driver of the other car. In response to what it saw as fundamental unfairness to defendants, the Tennessee state legislature passed a statute demanding that all those involved in a car accident be joined as a party (provided that jurisdiction over the party can be obtained) in order to state a claim for negligence under Tennessee law. The statute specified that the joinder requirement is an element of a negligence action under Tennessee law – it does not apply to actions brought in Tennessee state court under the negligence law of other states.</a:t>
            </a:r>
            <a:br>
              <a:rPr lang="en-US" sz="2800" dirty="0"/>
            </a:br>
            <a:r>
              <a:rPr lang="en-US" sz="2800" dirty="0"/>
              <a:t>P (a citizen of New York) got into a three-car accident with D (a citizen of Tennessee) and X (a citizen of Kentucky) in Tennessee. P sued D for $100,000 under Tennessee negligence law in the Federal District Court for the Eastern District of Tennessee. Although personal jurisdiction over X could have been obtained, and joinder of X would not have stripped the court of subject matter jurisdiction or deprived it of venue, P did not join X. D made a motion to dismiss the action for failure to state a claim. How should the court decide D's motion?</a:t>
            </a:r>
            <a:br>
              <a:rPr lang="en-US" sz="2800" dirty="0"/>
            </a:br>
            <a:endParaRPr lang="en-US" sz="2800" dirty="0"/>
          </a:p>
        </p:txBody>
      </p:sp>
    </p:spTree>
    <p:extLst>
      <p:ext uri="{BB962C8B-B14F-4D97-AF65-F5344CB8AC3E}">
        <p14:creationId xmlns:p14="http://schemas.microsoft.com/office/powerpoint/2010/main" val="31695084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09900" y="1063626"/>
            <a:ext cx="6172200" cy="4708525"/>
          </a:xfrm>
        </p:spPr>
        <p:txBody>
          <a:bodyPr/>
          <a:lstStyle/>
          <a:p>
            <a:pPr eaLnBrk="1" hangingPunct="1"/>
            <a:r>
              <a:rPr lang="en-US" altLang="en-US" smtClean="0"/>
              <a:t>terminating litigation before trial</a:t>
            </a:r>
            <a:br>
              <a:rPr lang="en-US" altLang="en-US" smtClean="0"/>
            </a:br>
            <a:endParaRPr lang="en-US" altLang="en-US" smtClean="0"/>
          </a:p>
        </p:txBody>
      </p:sp>
      <p:sp>
        <p:nvSpPr>
          <p:cNvPr id="102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1559562-FFFF-4F8F-87EF-ED251660D30A}" type="slidenum">
              <a:rPr lang="en-US" altLang="en-US" sz="900">
                <a:solidFill>
                  <a:srgbClr val="898989"/>
                </a:solidFill>
              </a:rPr>
              <a:pPr>
                <a:spcBef>
                  <a:spcPct val="0"/>
                </a:spcBef>
                <a:buFontTx/>
                <a:buNone/>
              </a:pPr>
              <a:t>37</a:t>
            </a:fld>
            <a:endParaRPr lang="en-US" altLang="en-US" sz="900">
              <a:solidFill>
                <a:srgbClr val="898989"/>
              </a:solidFill>
            </a:endParaRPr>
          </a:p>
        </p:txBody>
      </p:sp>
    </p:spTree>
    <p:extLst>
      <p:ext uri="{BB962C8B-B14F-4D97-AF65-F5344CB8AC3E}">
        <p14:creationId xmlns:p14="http://schemas.microsoft.com/office/powerpoint/2010/main" val="11916650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38450" y="1063626"/>
            <a:ext cx="6343650" cy="4651375"/>
          </a:xfrm>
        </p:spPr>
        <p:txBody>
          <a:bodyPr/>
          <a:lstStyle/>
          <a:p>
            <a:pPr eaLnBrk="1" hangingPunct="1"/>
            <a:r>
              <a:rPr lang="en-US" altLang="en-US" smtClean="0"/>
              <a:t>12(b)(6)</a:t>
            </a:r>
            <a:br>
              <a:rPr lang="en-US" altLang="en-US" smtClean="0"/>
            </a:br>
            <a:r>
              <a:rPr lang="en-US" altLang="en-US" smtClean="0"/>
              <a:t/>
            </a:r>
            <a:br>
              <a:rPr lang="en-US" altLang="en-US" smtClean="0"/>
            </a:br>
            <a:r>
              <a:rPr lang="en-US" altLang="en-US" smtClean="0"/>
              <a:t>failure to state a claim</a:t>
            </a:r>
          </a:p>
        </p:txBody>
      </p:sp>
      <p:sp>
        <p:nvSpPr>
          <p:cNvPr id="112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02C03A9-83A9-415D-8B83-E811EEC8E0C1}" type="slidenum">
              <a:rPr lang="en-US" altLang="en-US" sz="900">
                <a:solidFill>
                  <a:srgbClr val="898989"/>
                </a:solidFill>
              </a:rPr>
              <a:pPr>
                <a:spcBef>
                  <a:spcPct val="0"/>
                </a:spcBef>
                <a:buFontTx/>
                <a:buNone/>
              </a:pPr>
              <a:t>38</a:t>
            </a:fld>
            <a:endParaRPr lang="en-US" altLang="en-US" sz="900">
              <a:solidFill>
                <a:srgbClr val="898989"/>
              </a:solidFill>
            </a:endParaRPr>
          </a:p>
        </p:txBody>
      </p:sp>
    </p:spTree>
    <p:extLst>
      <p:ext uri="{BB962C8B-B14F-4D97-AF65-F5344CB8AC3E}">
        <p14:creationId xmlns:p14="http://schemas.microsoft.com/office/powerpoint/2010/main" val="8819530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52750" y="1063626"/>
            <a:ext cx="6229350" cy="4422775"/>
          </a:xfrm>
        </p:spPr>
        <p:txBody>
          <a:bodyPr/>
          <a:lstStyle/>
          <a:p>
            <a:pPr eaLnBrk="1" hangingPunct="1"/>
            <a:r>
              <a:rPr lang="en-US" altLang="en-US" smtClean="0"/>
              <a:t>12(c)</a:t>
            </a:r>
            <a:br>
              <a:rPr lang="en-US" altLang="en-US" smtClean="0"/>
            </a:br>
            <a:r>
              <a:rPr lang="en-US" altLang="en-US" smtClean="0"/>
              <a:t/>
            </a:r>
            <a:br>
              <a:rPr lang="en-US" altLang="en-US" smtClean="0"/>
            </a:br>
            <a:r>
              <a:rPr lang="en-US" altLang="en-US" smtClean="0"/>
              <a:t>motion for  judgment on the pleadings</a:t>
            </a:r>
          </a:p>
        </p:txBody>
      </p:sp>
      <p:sp>
        <p:nvSpPr>
          <p:cNvPr id="122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08771AA-1A4F-45E4-A043-29CA9D53D62C}" type="slidenum">
              <a:rPr lang="en-US" altLang="en-US" sz="900">
                <a:solidFill>
                  <a:srgbClr val="898989"/>
                </a:solidFill>
              </a:rPr>
              <a:pPr>
                <a:spcBef>
                  <a:spcPct val="0"/>
                </a:spcBef>
                <a:buFontTx/>
                <a:buNone/>
              </a:pPr>
              <a:t>39</a:t>
            </a:fld>
            <a:endParaRPr lang="en-US" altLang="en-US" sz="900">
              <a:solidFill>
                <a:srgbClr val="898989"/>
              </a:solidFill>
            </a:endParaRPr>
          </a:p>
        </p:txBody>
      </p:sp>
    </p:spTree>
    <p:extLst>
      <p:ext uri="{BB962C8B-B14F-4D97-AF65-F5344CB8AC3E}">
        <p14:creationId xmlns:p14="http://schemas.microsoft.com/office/powerpoint/2010/main" val="1052057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221026"/>
          </a:xfrm>
        </p:spPr>
        <p:txBody>
          <a:bodyPr>
            <a:normAutofit/>
          </a:bodyPr>
          <a:lstStyle/>
          <a:p>
            <a:r>
              <a:rPr lang="en-US" altLang="en-US" dirty="0"/>
              <a:t>e</a:t>
            </a:r>
            <a:r>
              <a:rPr lang="en-US" altLang="en-US" dirty="0" smtClean="0"/>
              <a:t>xample</a:t>
            </a:r>
            <a:r>
              <a:rPr lang="en-US" altLang="en-US" dirty="0"/>
              <a:t>: P sues D in federal court in New York under federal securities </a:t>
            </a:r>
            <a:r>
              <a:rPr lang="en-US" altLang="en-US" dirty="0" smtClean="0"/>
              <a:t>law</a:t>
            </a:r>
            <a:br>
              <a:rPr lang="en-US" altLang="en-US" dirty="0" smtClean="0"/>
            </a:br>
            <a:r>
              <a:rPr lang="en-US" altLang="en-US" dirty="0" smtClean="0"/>
              <a:t/>
            </a:r>
            <a:br>
              <a:rPr lang="en-US" altLang="en-US" dirty="0" smtClean="0"/>
            </a:br>
            <a:r>
              <a:rPr lang="en-US" altLang="en-US" dirty="0" smtClean="0"/>
              <a:t>under New York state law the statute of limitations files on service</a:t>
            </a:r>
            <a:br>
              <a:rPr lang="en-US" altLang="en-US" dirty="0" smtClean="0"/>
            </a:br>
            <a:r>
              <a:rPr lang="en-US" altLang="en-US" dirty="0"/>
              <a:t/>
            </a:r>
            <a:br>
              <a:rPr lang="en-US" altLang="en-US" dirty="0"/>
            </a:br>
            <a:r>
              <a:rPr lang="en-US" altLang="en-US" dirty="0" smtClean="0"/>
              <a:t>when does the statute of limitations toll, filing or service?</a:t>
            </a:r>
            <a:r>
              <a:rPr lang="en-US" altLang="en-US" dirty="0"/>
              <a:t/>
            </a:r>
            <a:br>
              <a:rPr lang="en-US" altLang="en-US" dirty="0"/>
            </a:br>
            <a:endParaRPr lang="en-US" dirty="0"/>
          </a:p>
        </p:txBody>
      </p:sp>
    </p:spTree>
    <p:extLst>
      <p:ext uri="{BB962C8B-B14F-4D97-AF65-F5344CB8AC3E}">
        <p14:creationId xmlns:p14="http://schemas.microsoft.com/office/powerpoint/2010/main" val="1559201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27264" y="1131888"/>
            <a:ext cx="7812087" cy="4464050"/>
          </a:xfrm>
        </p:spPr>
        <p:txBody>
          <a:bodyPr/>
          <a:lstStyle/>
          <a:p>
            <a:r>
              <a:rPr lang="en-US" altLang="en-US" smtClean="0"/>
              <a:t>How can a </a:t>
            </a:r>
            <a:r>
              <a:rPr lang="en-US" altLang="en-US" i="1" smtClean="0"/>
              <a:t>plaintiff</a:t>
            </a:r>
            <a:r>
              <a:rPr lang="en-US" altLang="en-US" smtClean="0"/>
              <a:t> receive a motion for a judgment on the pleadings?</a:t>
            </a:r>
          </a:p>
        </p:txBody>
      </p:sp>
    </p:spTree>
    <p:extLst>
      <p:ext uri="{BB962C8B-B14F-4D97-AF65-F5344CB8AC3E}">
        <p14:creationId xmlns:p14="http://schemas.microsoft.com/office/powerpoint/2010/main" val="16900576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112964" y="1131889"/>
            <a:ext cx="7926387" cy="4454525"/>
          </a:xfrm>
        </p:spPr>
        <p:txBody>
          <a:bodyPr/>
          <a:lstStyle/>
          <a:p>
            <a:r>
              <a:rPr lang="en-US" altLang="en-US" smtClean="0"/>
              <a:t>evidentiary insufficiency</a:t>
            </a:r>
          </a:p>
        </p:txBody>
      </p:sp>
    </p:spTree>
    <p:extLst>
      <p:ext uri="{BB962C8B-B14F-4D97-AF65-F5344CB8AC3E}">
        <p14:creationId xmlns:p14="http://schemas.microsoft.com/office/powerpoint/2010/main" val="324557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8176" y="1131888"/>
            <a:ext cx="8131175" cy="4686300"/>
          </a:xfrm>
        </p:spPr>
        <p:txBody>
          <a:bodyPr/>
          <a:lstStyle/>
          <a:p>
            <a:pPr eaLnBrk="1" hangingPunct="1"/>
            <a:r>
              <a:rPr lang="en-US" altLang="en-US" smtClean="0"/>
              <a:t>summary judgment</a:t>
            </a:r>
            <a:br>
              <a:rPr lang="en-US" altLang="en-US" smtClean="0"/>
            </a:br>
            <a:r>
              <a:rPr lang="en-US" altLang="en-US" smtClean="0"/>
              <a:t/>
            </a:r>
            <a:br>
              <a:rPr lang="en-US" altLang="en-US" smtClean="0"/>
            </a:br>
            <a:r>
              <a:rPr lang="en-US" altLang="en-US" smtClean="0"/>
              <a:t>directed verdict</a:t>
            </a:r>
            <a:br>
              <a:rPr lang="en-US" altLang="en-US" smtClean="0"/>
            </a:br>
            <a:r>
              <a:rPr lang="en-US" altLang="en-US" smtClean="0"/>
              <a:t/>
            </a:r>
            <a:br>
              <a:rPr lang="en-US" altLang="en-US" smtClean="0"/>
            </a:br>
            <a:r>
              <a:rPr lang="en-US" altLang="en-US" smtClean="0"/>
              <a:t>judgment notwithstanding the verdict</a:t>
            </a:r>
          </a:p>
        </p:txBody>
      </p:sp>
    </p:spTree>
    <p:extLst>
      <p:ext uri="{BB962C8B-B14F-4D97-AF65-F5344CB8AC3E}">
        <p14:creationId xmlns:p14="http://schemas.microsoft.com/office/powerpoint/2010/main" val="232632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09900" y="1063626"/>
            <a:ext cx="6172200" cy="4651375"/>
          </a:xfrm>
        </p:spPr>
        <p:txBody>
          <a:bodyPr/>
          <a:lstStyle/>
          <a:p>
            <a:pPr eaLnBrk="1" hangingPunct="1"/>
            <a:r>
              <a:rPr lang="en-US" altLang="en-US" smtClean="0"/>
              <a:t>burden of pleading</a:t>
            </a:r>
            <a:br>
              <a:rPr lang="en-US" altLang="en-US" smtClean="0"/>
            </a:br>
            <a:r>
              <a:rPr lang="en-US" altLang="en-US" smtClean="0"/>
              <a:t/>
            </a:r>
            <a:br>
              <a:rPr lang="en-US" altLang="en-US" smtClean="0"/>
            </a:br>
            <a:r>
              <a:rPr lang="en-US" altLang="en-US" smtClean="0"/>
              <a:t>burden of production</a:t>
            </a:r>
            <a:br>
              <a:rPr lang="en-US" altLang="en-US" smtClean="0"/>
            </a:br>
            <a:r>
              <a:rPr lang="en-US" altLang="en-US" smtClean="0"/>
              <a:t/>
            </a:r>
            <a:br>
              <a:rPr lang="en-US" altLang="en-US" smtClean="0"/>
            </a:br>
            <a:r>
              <a:rPr lang="en-US" altLang="en-US" smtClean="0"/>
              <a:t>burden of persuasion</a:t>
            </a:r>
          </a:p>
        </p:txBody>
      </p:sp>
    </p:spTree>
    <p:extLst>
      <p:ext uri="{BB962C8B-B14F-4D97-AF65-F5344CB8AC3E}">
        <p14:creationId xmlns:p14="http://schemas.microsoft.com/office/powerpoint/2010/main" val="1433349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95600" y="1063626"/>
            <a:ext cx="6286500" cy="4651375"/>
          </a:xfrm>
        </p:spPr>
        <p:txBody>
          <a:bodyPr/>
          <a:lstStyle/>
          <a:p>
            <a:pPr eaLnBrk="1" hangingPunct="1"/>
            <a:r>
              <a:rPr lang="en-US" altLang="en-US" smtClean="0"/>
              <a:t>burden of production </a:t>
            </a:r>
            <a:br>
              <a:rPr lang="en-US" altLang="en-US" smtClean="0"/>
            </a:br>
            <a:r>
              <a:rPr lang="en-US" altLang="en-US" smtClean="0"/>
              <a:t/>
            </a:r>
            <a:br>
              <a:rPr lang="en-US" altLang="en-US" smtClean="0"/>
            </a:br>
            <a:r>
              <a:rPr lang="en-US" altLang="en-US" smtClean="0"/>
              <a:t>burden of providing evidence such that a reasonable jury could find in your favor</a:t>
            </a:r>
          </a:p>
        </p:txBody>
      </p:sp>
    </p:spTree>
    <p:extLst>
      <p:ext uri="{BB962C8B-B14F-4D97-AF65-F5344CB8AC3E}">
        <p14:creationId xmlns:p14="http://schemas.microsoft.com/office/powerpoint/2010/main" val="17015212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09900" y="1063626"/>
            <a:ext cx="6172200" cy="4708525"/>
          </a:xfrm>
        </p:spPr>
        <p:txBody>
          <a:bodyPr/>
          <a:lstStyle/>
          <a:p>
            <a:pPr eaLnBrk="1" hangingPunct="1"/>
            <a:r>
              <a:rPr lang="en-US" altLang="en-US" smtClean="0"/>
              <a:t>burden of persuasion</a:t>
            </a:r>
            <a:br>
              <a:rPr lang="en-US" altLang="en-US" smtClean="0"/>
            </a:br>
            <a:r>
              <a:rPr lang="en-US" altLang="en-US" smtClean="0"/>
              <a:t/>
            </a:r>
            <a:br>
              <a:rPr lang="en-US" altLang="en-US" smtClean="0"/>
            </a:br>
            <a:r>
              <a:rPr lang="en-US" altLang="en-US" smtClean="0"/>
              <a:t>if in doubt that the standard of proof is satisfied, then must find against the party who had the burden</a:t>
            </a:r>
          </a:p>
        </p:txBody>
      </p:sp>
    </p:spTree>
    <p:extLst>
      <p:ext uri="{BB962C8B-B14F-4D97-AF65-F5344CB8AC3E}">
        <p14:creationId xmlns:p14="http://schemas.microsoft.com/office/powerpoint/2010/main" val="15752372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67050" y="1063626"/>
            <a:ext cx="6115050" cy="4479925"/>
          </a:xfrm>
        </p:spPr>
        <p:txBody>
          <a:bodyPr>
            <a:normAutofit fontScale="90000"/>
          </a:bodyPr>
          <a:lstStyle/>
          <a:p>
            <a:pPr eaLnBrk="1" hangingPunct="1"/>
            <a:r>
              <a:rPr lang="en-US" altLang="en-US" smtClean="0"/>
              <a:t>P satisfied his burden of production at trial concerning every element of the cause of action</a:t>
            </a:r>
            <a:br>
              <a:rPr lang="en-US" altLang="en-US" smtClean="0"/>
            </a:br>
            <a:r>
              <a:rPr lang="en-US" altLang="en-US" smtClean="0"/>
              <a:t/>
            </a:r>
            <a:br>
              <a:rPr lang="en-US" altLang="en-US" smtClean="0"/>
            </a:br>
            <a:r>
              <a:rPr lang="en-US" altLang="en-US" smtClean="0"/>
              <a:t>D offers no evidence</a:t>
            </a:r>
            <a:br>
              <a:rPr lang="en-US" altLang="en-US" smtClean="0"/>
            </a:br>
            <a:r>
              <a:rPr lang="en-US" altLang="en-US" smtClean="0"/>
              <a:t/>
            </a:r>
            <a:br>
              <a:rPr lang="en-US" altLang="en-US" smtClean="0"/>
            </a:br>
            <a:r>
              <a:rPr lang="en-US" altLang="en-US" smtClean="0"/>
              <a:t>directed verdict for P?</a:t>
            </a:r>
          </a:p>
        </p:txBody>
      </p:sp>
    </p:spTree>
    <p:extLst>
      <p:ext uri="{BB962C8B-B14F-4D97-AF65-F5344CB8AC3E}">
        <p14:creationId xmlns:p14="http://schemas.microsoft.com/office/powerpoint/2010/main" val="8336907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952750" y="1063626"/>
            <a:ext cx="6229350" cy="4594225"/>
          </a:xfrm>
        </p:spPr>
        <p:txBody>
          <a:bodyPr/>
          <a:lstStyle/>
          <a:p>
            <a:pPr eaLnBrk="1" hangingPunct="1"/>
            <a:r>
              <a:rPr lang="en-US" altLang="en-US" smtClean="0"/>
              <a:t>Rule 50</a:t>
            </a:r>
            <a:br>
              <a:rPr lang="en-US" altLang="en-US" smtClean="0"/>
            </a:br>
            <a:r>
              <a:rPr lang="en-US" altLang="en-US" smtClean="0"/>
              <a:t>Judgment as a Matter of Law</a:t>
            </a:r>
          </a:p>
        </p:txBody>
      </p:sp>
    </p:spTree>
    <p:extLst>
      <p:ext uri="{BB962C8B-B14F-4D97-AF65-F5344CB8AC3E}">
        <p14:creationId xmlns:p14="http://schemas.microsoft.com/office/powerpoint/2010/main" val="16576264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610600" cy="4594225"/>
          </a:xfrm>
        </p:spPr>
        <p:txBody>
          <a:bodyPr rtlCol="0">
            <a:normAutofit fontScale="90000"/>
          </a:bodyPr>
          <a:lstStyle/>
          <a:p>
            <a:pPr>
              <a:defRPr/>
            </a:pPr>
            <a:r>
              <a:rPr lang="en-US" dirty="0" smtClean="0"/>
              <a:t>Rule 56. Summary Judgment</a:t>
            </a:r>
            <a:br>
              <a:rPr lang="en-US" dirty="0" smtClean="0"/>
            </a:br>
            <a:r>
              <a:rPr lang="en-US" dirty="0" smtClean="0"/>
              <a:t/>
            </a:r>
            <a:br>
              <a:rPr lang="en-US" dirty="0" smtClean="0"/>
            </a:br>
            <a:r>
              <a:rPr lang="en-US" dirty="0" smtClean="0"/>
              <a:t>(c)(2) The judgment sought should be rendered if the pleadings, the discovery and disclosure materials on file, and any affidavits show that there is no genuine issue as to any material fact and that the </a:t>
            </a:r>
            <a:r>
              <a:rPr lang="en-US" dirty="0" err="1" smtClean="0"/>
              <a:t>movant</a:t>
            </a:r>
            <a:r>
              <a:rPr lang="en-US" dirty="0" smtClean="0"/>
              <a:t> is entitled to judgment as a matter of law.</a:t>
            </a:r>
            <a:br>
              <a:rPr lang="en-US" dirty="0" smtClean="0"/>
            </a:br>
            <a:r>
              <a:rPr lang="en-US" dirty="0" smtClean="0"/>
              <a:t/>
            </a:r>
            <a:br>
              <a:rPr lang="en-US" dirty="0" smtClean="0"/>
            </a:br>
            <a:endParaRPr lang="en-US" dirty="0" smtClean="0"/>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FA772F-D72E-484A-A75E-8208F8C13B82}" type="slidenum">
              <a:rPr lang="en-US" altLang="en-US" sz="900">
                <a:solidFill>
                  <a:srgbClr val="898989"/>
                </a:solidFill>
              </a:rPr>
              <a:pPr>
                <a:spcBef>
                  <a:spcPct val="0"/>
                </a:spcBef>
                <a:buFontTx/>
                <a:buNone/>
              </a:pPr>
              <a:t>48</a:t>
            </a:fld>
            <a:endParaRPr lang="en-US" altLang="en-US" sz="900">
              <a:solidFill>
                <a:srgbClr val="898989"/>
              </a:solidFill>
            </a:endParaRPr>
          </a:p>
        </p:txBody>
      </p:sp>
    </p:spTree>
    <p:extLst>
      <p:ext uri="{BB962C8B-B14F-4D97-AF65-F5344CB8AC3E}">
        <p14:creationId xmlns:p14="http://schemas.microsoft.com/office/powerpoint/2010/main" val="4220900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382000" cy="4765675"/>
          </a:xfrm>
        </p:spPr>
        <p:txBody>
          <a:bodyPr>
            <a:normAutofit fontScale="90000"/>
          </a:bodyPr>
          <a:lstStyle/>
          <a:p>
            <a:pPr algn="l" eaLnBrk="1" hangingPunct="1"/>
            <a:r>
              <a:rPr lang="en-US" altLang="en-US" smtClean="0"/>
              <a:t>- P sues D for negligence</a:t>
            </a:r>
            <a:br>
              <a:rPr lang="en-US" altLang="en-US" smtClean="0"/>
            </a:br>
            <a:r>
              <a:rPr lang="en-US" altLang="en-US" smtClean="0"/>
              <a:t>- P offers evidence that at trial would satisfy the burden of production concerning negligence and damages but nothing concerning causation</a:t>
            </a:r>
            <a:br>
              <a:rPr lang="en-US" altLang="en-US" smtClean="0"/>
            </a:br>
            <a:r>
              <a:rPr lang="en-US" altLang="en-US" smtClean="0"/>
              <a:t>- D offers no evidence and moves for summary judgment</a:t>
            </a:r>
            <a:br>
              <a:rPr lang="en-US" altLang="en-US" smtClean="0"/>
            </a:br>
            <a:endParaRPr lang="en-US" altLang="en-US" smtClean="0"/>
          </a:p>
        </p:txBody>
      </p:sp>
      <p:sp>
        <p:nvSpPr>
          <p:cNvPr id="225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8D17624-17FC-4E9B-BEFE-FDF5304FF511}" type="slidenum">
              <a:rPr lang="en-US" altLang="en-US" sz="900">
                <a:solidFill>
                  <a:srgbClr val="898989"/>
                </a:solidFill>
              </a:rPr>
              <a:pPr>
                <a:spcBef>
                  <a:spcPct val="0"/>
                </a:spcBef>
                <a:buFontTx/>
                <a:buNone/>
              </a:pPr>
              <a:t>49</a:t>
            </a:fld>
            <a:endParaRPr lang="en-US" altLang="en-US" sz="900">
              <a:solidFill>
                <a:srgbClr val="898989"/>
              </a:solidFill>
            </a:endParaRPr>
          </a:p>
        </p:txBody>
      </p:sp>
    </p:spTree>
    <p:extLst>
      <p:ext uri="{BB962C8B-B14F-4D97-AF65-F5344CB8AC3E}">
        <p14:creationId xmlns:p14="http://schemas.microsoft.com/office/powerpoint/2010/main" val="929707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274638"/>
            <a:ext cx="8229600" cy="6202362"/>
          </a:xfrm>
        </p:spPr>
        <p:txBody>
          <a:bodyPr/>
          <a:lstStyle/>
          <a:p>
            <a:r>
              <a:rPr lang="en-US" altLang="en-US" dirty="0"/>
              <a:t>a</a:t>
            </a:r>
            <a:r>
              <a:rPr lang="en-US" altLang="en-US" dirty="0" smtClean="0"/>
              <a:t>ssume now that a federal court entertains a state law action (or an action under the law of another nation)</a:t>
            </a:r>
          </a:p>
        </p:txBody>
      </p:sp>
    </p:spTree>
    <p:extLst>
      <p:ext uri="{BB962C8B-B14F-4D97-AF65-F5344CB8AC3E}">
        <p14:creationId xmlns:p14="http://schemas.microsoft.com/office/powerpoint/2010/main" val="17958124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895600" y="1063626"/>
            <a:ext cx="6286500" cy="4765675"/>
          </a:xfrm>
        </p:spPr>
        <p:txBody>
          <a:bodyPr>
            <a:normAutofit fontScale="90000"/>
          </a:bodyPr>
          <a:lstStyle/>
          <a:p>
            <a:pPr eaLnBrk="1" hangingPunct="1"/>
            <a:r>
              <a:rPr lang="en-US" altLang="en-US" smtClean="0"/>
              <a:t>summary judgment for defendant concerning a cause of action</a:t>
            </a:r>
            <a:br>
              <a:rPr lang="en-US" altLang="en-US" smtClean="0"/>
            </a:br>
            <a:r>
              <a:rPr lang="en-US" altLang="en-US" smtClean="0"/>
              <a:t/>
            </a:r>
            <a:br>
              <a:rPr lang="en-US" altLang="en-US" smtClean="0"/>
            </a:br>
            <a:r>
              <a:rPr lang="en-US" altLang="en-US" smtClean="0"/>
              <a:t>no reasonable jury could find for the plaintiff with respect to at least </a:t>
            </a:r>
            <a:r>
              <a:rPr lang="en-US" altLang="en-US" i="1" smtClean="0"/>
              <a:t>one</a:t>
            </a:r>
            <a:r>
              <a:rPr lang="en-US" altLang="en-US" smtClean="0"/>
              <a:t> element of the cause of action</a:t>
            </a:r>
          </a:p>
        </p:txBody>
      </p:sp>
      <p:sp>
        <p:nvSpPr>
          <p:cNvPr id="235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28B6823-C7F5-4F02-84FF-6DE2B9E8351B}" type="slidenum">
              <a:rPr lang="en-US" altLang="en-US" sz="900">
                <a:solidFill>
                  <a:srgbClr val="898989"/>
                </a:solidFill>
              </a:rPr>
              <a:pPr>
                <a:spcBef>
                  <a:spcPct val="0"/>
                </a:spcBef>
                <a:buFontTx/>
                <a:buNone/>
              </a:pPr>
              <a:t>50</a:t>
            </a:fld>
            <a:endParaRPr lang="en-US" altLang="en-US" sz="900">
              <a:solidFill>
                <a:srgbClr val="898989"/>
              </a:solidFill>
            </a:endParaRPr>
          </a:p>
        </p:txBody>
      </p:sp>
    </p:spTree>
    <p:extLst>
      <p:ext uri="{BB962C8B-B14F-4D97-AF65-F5344CB8AC3E}">
        <p14:creationId xmlns:p14="http://schemas.microsoft.com/office/powerpoint/2010/main" val="4947014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895600" y="1063626"/>
            <a:ext cx="6286500" cy="4708525"/>
          </a:xfrm>
        </p:spPr>
        <p:txBody>
          <a:bodyPr>
            <a:normAutofit fontScale="90000"/>
          </a:bodyPr>
          <a:lstStyle/>
          <a:p>
            <a:pPr eaLnBrk="1" hangingPunct="1"/>
            <a:r>
              <a:rPr lang="en-US" altLang="en-US" smtClean="0"/>
              <a:t>- P sues D for negligence</a:t>
            </a:r>
            <a:br>
              <a:rPr lang="en-US" altLang="en-US" smtClean="0"/>
            </a:br>
            <a:r>
              <a:rPr lang="en-US" altLang="en-US" smtClean="0"/>
              <a:t>- P offers sufficient evidence concerning negligence, causation and damages such that a reasonable jury </a:t>
            </a:r>
            <a:r>
              <a:rPr lang="en-US" altLang="en-US" i="1" smtClean="0"/>
              <a:t>would have </a:t>
            </a:r>
            <a:r>
              <a:rPr lang="en-US" altLang="en-US" smtClean="0"/>
              <a:t>to find in his favor</a:t>
            </a:r>
            <a:br>
              <a:rPr lang="en-US" altLang="en-US" smtClean="0"/>
            </a:br>
            <a:r>
              <a:rPr lang="en-US" altLang="en-US" smtClean="0"/>
              <a:t>- D offers no evidence</a:t>
            </a: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A210AAB-C994-4138-9EB6-E51F883063B8}" type="slidenum">
              <a:rPr lang="en-US" altLang="en-US" sz="900">
                <a:solidFill>
                  <a:srgbClr val="898989"/>
                </a:solidFill>
              </a:rPr>
              <a:pPr>
                <a:spcBef>
                  <a:spcPct val="0"/>
                </a:spcBef>
                <a:buFontTx/>
                <a:buNone/>
              </a:pPr>
              <a:t>51</a:t>
            </a:fld>
            <a:endParaRPr lang="en-US" altLang="en-US" sz="900">
              <a:solidFill>
                <a:srgbClr val="898989"/>
              </a:solidFill>
            </a:endParaRPr>
          </a:p>
        </p:txBody>
      </p:sp>
    </p:spTree>
    <p:extLst>
      <p:ext uri="{BB962C8B-B14F-4D97-AF65-F5344CB8AC3E}">
        <p14:creationId xmlns:p14="http://schemas.microsoft.com/office/powerpoint/2010/main" val="15388793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67050" y="1063626"/>
            <a:ext cx="6115050" cy="4594225"/>
          </a:xfrm>
        </p:spPr>
        <p:txBody>
          <a:bodyPr>
            <a:normAutofit fontScale="90000"/>
          </a:bodyPr>
          <a:lstStyle/>
          <a:p>
            <a:pPr eaLnBrk="1" hangingPunct="1"/>
            <a:r>
              <a:rPr lang="en-US" altLang="en-US" smtClean="0"/>
              <a:t>summary judgment for plaintiff concerning a cause of action</a:t>
            </a:r>
            <a:br>
              <a:rPr lang="en-US" altLang="en-US" smtClean="0"/>
            </a:br>
            <a:r>
              <a:rPr lang="en-US" altLang="en-US" smtClean="0"/>
              <a:t/>
            </a:r>
            <a:br>
              <a:rPr lang="en-US" altLang="en-US" smtClean="0"/>
            </a:br>
            <a:r>
              <a:rPr lang="en-US" altLang="en-US" smtClean="0"/>
              <a:t>no reasonable jury could find for the defendant with respect to </a:t>
            </a:r>
            <a:r>
              <a:rPr lang="en-US" altLang="en-US" i="1" smtClean="0"/>
              <a:t>each</a:t>
            </a:r>
            <a:r>
              <a:rPr lang="en-US" altLang="en-US" smtClean="0"/>
              <a:t> element of the cause of action</a:t>
            </a: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697A494-D1E8-4C40-8B4F-91C409496446}" type="slidenum">
              <a:rPr lang="en-US" altLang="en-US" sz="900">
                <a:solidFill>
                  <a:srgbClr val="898989"/>
                </a:solidFill>
              </a:rPr>
              <a:pPr>
                <a:spcBef>
                  <a:spcPct val="0"/>
                </a:spcBef>
                <a:buFontTx/>
                <a:buNone/>
              </a:pPr>
              <a:t>52</a:t>
            </a:fld>
            <a:endParaRPr lang="en-US" altLang="en-US" sz="900">
              <a:solidFill>
                <a:srgbClr val="898989"/>
              </a:solidFill>
            </a:endParaRPr>
          </a:p>
        </p:txBody>
      </p:sp>
    </p:spTree>
    <p:extLst>
      <p:ext uri="{BB962C8B-B14F-4D97-AF65-F5344CB8AC3E}">
        <p14:creationId xmlns:p14="http://schemas.microsoft.com/office/powerpoint/2010/main" val="179965782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458200" cy="4651375"/>
          </a:xfrm>
        </p:spPr>
        <p:txBody>
          <a:bodyPr/>
          <a:lstStyle/>
          <a:p>
            <a:pPr algn="l" eaLnBrk="1" hangingPunct="1"/>
            <a:r>
              <a:rPr lang="en-US" altLang="en-US" smtClean="0"/>
              <a:t>- P sues D for negligence</a:t>
            </a:r>
            <a:br>
              <a:rPr lang="en-US" altLang="en-US" smtClean="0"/>
            </a:br>
            <a:r>
              <a:rPr lang="en-US" altLang="en-US" smtClean="0"/>
              <a:t>- P offers sufficient evidence concerning negligence, causation and damages such that a reasonable jury </a:t>
            </a:r>
            <a:r>
              <a:rPr lang="en-US" altLang="en-US" i="1" smtClean="0"/>
              <a:t>would have </a:t>
            </a:r>
            <a:r>
              <a:rPr lang="en-US" altLang="en-US" smtClean="0"/>
              <a:t>to find in his favor </a:t>
            </a:r>
            <a:br>
              <a:rPr lang="en-US" altLang="en-US" smtClean="0"/>
            </a:br>
            <a:r>
              <a:rPr lang="en-US" altLang="en-US" smtClean="0"/>
              <a:t>- D offers rebutting evidence concerning causation</a:t>
            </a:r>
          </a:p>
        </p:txBody>
      </p:sp>
      <p:sp>
        <p:nvSpPr>
          <p:cNvPr id="2662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213CF23-AFF1-4515-AD84-8FB8B97CA391}" type="slidenum">
              <a:rPr lang="en-US" altLang="en-US" sz="900">
                <a:solidFill>
                  <a:srgbClr val="898989"/>
                </a:solidFill>
              </a:rPr>
              <a:pPr>
                <a:spcBef>
                  <a:spcPct val="0"/>
                </a:spcBef>
                <a:buFontTx/>
                <a:buNone/>
              </a:pPr>
              <a:t>53</a:t>
            </a:fld>
            <a:endParaRPr lang="en-US" altLang="en-US" sz="900">
              <a:solidFill>
                <a:srgbClr val="898989"/>
              </a:solidFill>
            </a:endParaRPr>
          </a:p>
        </p:txBody>
      </p:sp>
    </p:spTree>
    <p:extLst>
      <p:ext uri="{BB962C8B-B14F-4D97-AF65-F5344CB8AC3E}">
        <p14:creationId xmlns:p14="http://schemas.microsoft.com/office/powerpoint/2010/main" val="16893300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09900" y="1063626"/>
            <a:ext cx="6172200" cy="4651375"/>
          </a:xfrm>
        </p:spPr>
        <p:txBody>
          <a:bodyPr/>
          <a:lstStyle/>
          <a:p>
            <a:pPr eaLnBrk="1" hangingPunct="1"/>
            <a:r>
              <a:rPr lang="en-US" altLang="en-US" sz="3000"/>
              <a:t>partial summary judgment</a:t>
            </a:r>
            <a:br>
              <a:rPr lang="en-US" altLang="en-US" sz="3000"/>
            </a:br>
            <a:r>
              <a:rPr lang="en-US" altLang="en-US" sz="3000"/>
              <a:t/>
            </a:r>
            <a:br>
              <a:rPr lang="en-US" altLang="en-US" sz="3000"/>
            </a:br>
            <a:r>
              <a:rPr lang="en-US" altLang="en-US" sz="3000"/>
              <a:t>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a:t>
            </a:r>
          </a:p>
        </p:txBody>
      </p:sp>
    </p:spTree>
    <p:extLst>
      <p:ext uri="{BB962C8B-B14F-4D97-AF65-F5344CB8AC3E}">
        <p14:creationId xmlns:p14="http://schemas.microsoft.com/office/powerpoint/2010/main" val="6881138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781300" y="1063626"/>
            <a:ext cx="6400800" cy="4651375"/>
          </a:xfrm>
        </p:spPr>
        <p:txBody>
          <a:bodyPr/>
          <a:lstStyle/>
          <a:p>
            <a:pPr eaLnBrk="1" hangingPunct="1"/>
            <a:r>
              <a:rPr lang="en-US" altLang="en-US" smtClean="0"/>
              <a:t>materials that may be submitted in support or opposition to summary judgment</a:t>
            </a:r>
          </a:p>
        </p:txBody>
      </p:sp>
      <p:sp>
        <p:nvSpPr>
          <p:cNvPr id="286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7378C08-0EB1-4C1D-A380-EE2B6C091748}" type="slidenum">
              <a:rPr lang="en-US" altLang="en-US" sz="900">
                <a:solidFill>
                  <a:srgbClr val="898989"/>
                </a:solidFill>
              </a:rPr>
              <a:pPr>
                <a:spcBef>
                  <a:spcPct val="0"/>
                </a:spcBef>
                <a:buFontTx/>
                <a:buNone/>
              </a:pPr>
              <a:t>55</a:t>
            </a:fld>
            <a:endParaRPr lang="en-US" altLang="en-US" sz="900">
              <a:solidFill>
                <a:srgbClr val="898989"/>
              </a:solidFill>
            </a:endParaRPr>
          </a:p>
        </p:txBody>
      </p:sp>
    </p:spTree>
    <p:extLst>
      <p:ext uri="{BB962C8B-B14F-4D97-AF65-F5344CB8AC3E}">
        <p14:creationId xmlns:p14="http://schemas.microsoft.com/office/powerpoint/2010/main" val="9301218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1063626"/>
            <a:ext cx="8610600" cy="4822825"/>
          </a:xfrm>
        </p:spPr>
        <p:txBody>
          <a:bodyPr>
            <a:normAutofit fontScale="90000"/>
          </a:bodyPr>
          <a:lstStyle/>
          <a:p>
            <a:pPr algn="l" eaLnBrk="1" hangingPunct="1"/>
            <a:r>
              <a:rPr lang="en-US" altLang="en-US" sz="2000" dirty="0"/>
              <a:t>56(c) Procedures.</a:t>
            </a:r>
            <a:br>
              <a:rPr lang="en-US" altLang="en-US" sz="2000" dirty="0"/>
            </a:br>
            <a:r>
              <a:rPr lang="en-US" altLang="en-US" sz="2000" dirty="0"/>
              <a:t>(1) Supporting Factual Positions. A party asserting that a fact cannot be or is genuinely disputed must support the assertion by:</a:t>
            </a:r>
            <a:br>
              <a:rPr lang="en-US" altLang="en-US" sz="2000" dirty="0"/>
            </a:br>
            <a:r>
              <a:rPr lang="en-US" altLang="en-US" sz="2000" dirty="0"/>
              <a:t>(A) </a:t>
            </a:r>
            <a:r>
              <a:rPr lang="en-US" altLang="en-US" sz="2000" b="1" i="1" dirty="0"/>
              <a:t>citing to particular parts of materials in the record, including depositions, documents, electronically stored information, affidavits or declarations, stipulations (including those made for purposes of the motion only), admissions, interrogatory answers, or other materials</a:t>
            </a:r>
            <a:r>
              <a:rPr lang="en-US" altLang="en-US" sz="2000" dirty="0"/>
              <a:t>; or</a:t>
            </a:r>
            <a:br>
              <a:rPr lang="en-US" altLang="en-US" sz="2000" dirty="0"/>
            </a:br>
            <a:r>
              <a:rPr lang="en-US" altLang="en-US" sz="2000" dirty="0"/>
              <a:t>(B) </a:t>
            </a:r>
            <a:r>
              <a:rPr lang="en-US" altLang="en-US" sz="2000" b="1" i="1" dirty="0"/>
              <a:t>showing that the materials cited do not establish the absence or presence of a genuine dispute, or that an adverse party cannot produce admissible evidence to support the fact</a:t>
            </a:r>
            <a:r>
              <a:rPr lang="en-US" altLang="en-US" sz="2000" dirty="0"/>
              <a:t>.</a:t>
            </a:r>
            <a:br>
              <a:rPr lang="en-US" altLang="en-US" sz="2000" dirty="0"/>
            </a:br>
            <a:r>
              <a:rPr lang="en-US" altLang="en-US" sz="2000" dirty="0"/>
              <a:t>(2) </a:t>
            </a:r>
            <a:r>
              <a:rPr lang="en-US" altLang="en-US" sz="2000" i="1" dirty="0"/>
              <a:t>Objection That a Fact Is Not Supported by Admissible Evidence.</a:t>
            </a:r>
            <a:r>
              <a:rPr lang="en-US" altLang="en-US" sz="2000" dirty="0"/>
              <a:t> A party may object that the material cited to support or dispute a fact cannot be presented in a form that would be admissible in evidence.</a:t>
            </a:r>
            <a:br>
              <a:rPr lang="en-US" altLang="en-US" sz="2000" dirty="0"/>
            </a:br>
            <a:r>
              <a:rPr lang="en-US" altLang="en-US" sz="2000" dirty="0"/>
              <a:t>(3) </a:t>
            </a:r>
            <a:r>
              <a:rPr lang="en-US" altLang="en-US" sz="2000" i="1" dirty="0"/>
              <a:t>Materials Not Cited.</a:t>
            </a:r>
            <a:r>
              <a:rPr lang="en-US" altLang="en-US" sz="2000" dirty="0"/>
              <a:t> The court need consider only the cited materials, but it may consider other materials in the record.</a:t>
            </a:r>
            <a:br>
              <a:rPr lang="en-US" altLang="en-US" sz="2000" dirty="0"/>
            </a:br>
            <a:r>
              <a:rPr lang="en-US" altLang="en-US" sz="2000" dirty="0"/>
              <a:t>(4) </a:t>
            </a:r>
            <a:r>
              <a:rPr lang="en-US" altLang="en-US" sz="2000" i="1" dirty="0"/>
              <a:t>Affidavits or Declarations.</a:t>
            </a:r>
            <a:r>
              <a:rPr lang="en-US" altLang="en-US" sz="2000" dirty="0"/>
              <a:t> An affidavit or declaration used to support or oppose a motion must be made on personal knowledge, </a:t>
            </a:r>
            <a:r>
              <a:rPr lang="en-US" altLang="en-US" sz="2000" b="1" i="1" dirty="0"/>
              <a:t>set out facts that would be admissible in evidence</a:t>
            </a:r>
            <a:r>
              <a:rPr lang="en-US" altLang="en-US" sz="2000" dirty="0"/>
              <a:t>, and show that the affiant or declarant is competent to testify on the matters stated.</a:t>
            </a:r>
            <a:br>
              <a:rPr lang="en-US" altLang="en-US" sz="2000" dirty="0"/>
            </a:br>
            <a:endParaRPr lang="en-US" altLang="en-US" sz="2000" dirty="0"/>
          </a:p>
        </p:txBody>
      </p:sp>
    </p:spTree>
    <p:extLst>
      <p:ext uri="{BB962C8B-B14F-4D97-AF65-F5344CB8AC3E}">
        <p14:creationId xmlns:p14="http://schemas.microsoft.com/office/powerpoint/2010/main" val="10251387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678" y="365125"/>
            <a:ext cx="10640122" cy="5913012"/>
          </a:xfrm>
        </p:spPr>
        <p:txBody>
          <a:bodyPr/>
          <a:lstStyle/>
          <a:p>
            <a:r>
              <a:rPr lang="en-US" dirty="0" err="1" smtClean="0"/>
              <a:t>Slavin</a:t>
            </a:r>
            <a:r>
              <a:rPr lang="en-US" dirty="0" smtClean="0"/>
              <a:t> v. City of Salem (Mass. 1982)</a:t>
            </a:r>
            <a:endParaRPr lang="en-US" dirty="0"/>
          </a:p>
        </p:txBody>
      </p:sp>
    </p:spTree>
    <p:extLst>
      <p:ext uri="{BB962C8B-B14F-4D97-AF65-F5344CB8AC3E}">
        <p14:creationId xmlns:p14="http://schemas.microsoft.com/office/powerpoint/2010/main" val="1878755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857255"/>
          </a:xfrm>
        </p:spPr>
        <p:txBody>
          <a:bodyPr/>
          <a:lstStyle/>
          <a:p>
            <a:r>
              <a:rPr lang="en-US" dirty="0"/>
              <a:t>c</a:t>
            </a:r>
            <a:r>
              <a:rPr lang="en-US" dirty="0" smtClean="0"/>
              <a:t>ould a jury have simply chosen to not believe the officers?</a:t>
            </a:r>
            <a:endParaRPr lang="en-US" dirty="0"/>
          </a:p>
        </p:txBody>
      </p:sp>
    </p:spTree>
    <p:extLst>
      <p:ext uri="{BB962C8B-B14F-4D97-AF65-F5344CB8AC3E}">
        <p14:creationId xmlns:p14="http://schemas.microsoft.com/office/powerpoint/2010/main" val="4882654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6080280"/>
          </a:xfrm>
        </p:spPr>
        <p:txBody>
          <a:bodyPr/>
          <a:lstStyle/>
          <a:p>
            <a:r>
              <a:rPr lang="en-US" dirty="0"/>
              <a:t>w</a:t>
            </a:r>
            <a:r>
              <a:rPr lang="en-US" dirty="0" smtClean="0"/>
              <a:t>hat about role of pleadings?</a:t>
            </a:r>
            <a:br>
              <a:rPr lang="en-US" dirty="0" smtClean="0"/>
            </a:br>
            <a:r>
              <a:rPr lang="en-US" dirty="0"/>
              <a:t/>
            </a:r>
            <a:br>
              <a:rPr lang="en-US" dirty="0"/>
            </a:br>
            <a:r>
              <a:rPr lang="en-US" dirty="0"/>
              <a:t>t</a:t>
            </a:r>
            <a:r>
              <a:rPr lang="en-US" dirty="0" smtClean="0"/>
              <a:t>he plaintiff has an allegation that the officers knew or </a:t>
            </a:r>
            <a:r>
              <a:rPr lang="en-US" smtClean="0"/>
              <a:t>should have </a:t>
            </a:r>
            <a:r>
              <a:rPr lang="en-US" dirty="0" smtClean="0"/>
              <a:t>known about the suicide risk</a:t>
            </a:r>
            <a:r>
              <a:rPr lang="mr-IN" dirty="0" smtClean="0"/>
              <a:t>…</a:t>
            </a:r>
            <a:r>
              <a:rPr lang="en-US" dirty="0" smtClean="0"/>
              <a:t>.</a:t>
            </a:r>
            <a:endParaRPr lang="en-US" dirty="0"/>
          </a:p>
        </p:txBody>
      </p:sp>
    </p:spTree>
    <p:extLst>
      <p:ext uri="{BB962C8B-B14F-4D97-AF65-F5344CB8AC3E}">
        <p14:creationId xmlns:p14="http://schemas.microsoft.com/office/powerpoint/2010/main" val="1486943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09900" y="1063626"/>
            <a:ext cx="6172200" cy="4537075"/>
          </a:xfrm>
        </p:spPr>
        <p:txBody>
          <a:bodyPr/>
          <a:lstStyle/>
          <a:p>
            <a:pPr eaLnBrk="1" hangingPunct="1"/>
            <a:r>
              <a:rPr lang="en-US" altLang="en-US" dirty="0" smtClean="0"/>
              <a:t>is the relevant federal procedural law mandated by the U.S. Constitution? e.g. 7</a:t>
            </a:r>
            <a:r>
              <a:rPr lang="en-US" altLang="en-US" baseline="30000" dirty="0" smtClean="0"/>
              <a:t>th</a:t>
            </a:r>
            <a:r>
              <a:rPr lang="en-US" altLang="en-US" dirty="0" smtClean="0"/>
              <a:t> A</a:t>
            </a:r>
            <a:br>
              <a:rPr lang="en-US" altLang="en-US" dirty="0" smtClean="0"/>
            </a:br>
            <a:r>
              <a:rPr lang="en-US" altLang="en-US" dirty="0" smtClean="0"/>
              <a:t/>
            </a:r>
            <a:br>
              <a:rPr lang="en-US" altLang="en-US" dirty="0" smtClean="0"/>
            </a:br>
            <a:r>
              <a:rPr lang="en-US" altLang="en-US" dirty="0" smtClean="0"/>
              <a:t>	if yes it applies</a:t>
            </a:r>
            <a:br>
              <a:rPr lang="en-US" altLang="en-US" dirty="0" smtClean="0"/>
            </a:br>
            <a:endParaRPr lang="en-US" altLang="en-US" dirty="0" smtClean="0"/>
          </a:p>
        </p:txBody>
      </p:sp>
    </p:spTree>
    <p:extLst>
      <p:ext uri="{BB962C8B-B14F-4D97-AF65-F5344CB8AC3E}">
        <p14:creationId xmlns:p14="http://schemas.microsoft.com/office/powerpoint/2010/main" val="148389909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5879558"/>
          </a:xfrm>
        </p:spPr>
        <p:txBody>
          <a:bodyPr/>
          <a:lstStyle/>
          <a:p>
            <a:r>
              <a:rPr lang="en-US" dirty="0"/>
              <a:t>w</a:t>
            </a:r>
            <a:r>
              <a:rPr lang="en-US" dirty="0" smtClean="0"/>
              <a:t>hat about the issue of the belt?</a:t>
            </a:r>
            <a:endParaRPr lang="en-US" dirty="0"/>
          </a:p>
        </p:txBody>
      </p:sp>
    </p:spTree>
    <p:extLst>
      <p:ext uri="{BB962C8B-B14F-4D97-AF65-F5344CB8AC3E}">
        <p14:creationId xmlns:p14="http://schemas.microsoft.com/office/powerpoint/2010/main" val="8841500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828800" y="1063626"/>
            <a:ext cx="8610600" cy="4708525"/>
          </a:xfrm>
        </p:spPr>
        <p:txBody>
          <a:bodyPr>
            <a:normAutofit fontScale="90000"/>
          </a:bodyPr>
          <a:lstStyle/>
          <a:p>
            <a:pPr algn="l" eaLnBrk="1" hangingPunct="1"/>
            <a:r>
              <a:rPr lang="en-US" altLang="en-US" sz="2800"/>
              <a:t>- P is suing D for age discrimination</a:t>
            </a:r>
            <a:br>
              <a:rPr lang="en-US" altLang="en-US" sz="2800"/>
            </a:br>
            <a:r>
              <a:rPr lang="en-US" altLang="en-US" sz="2800"/>
              <a:t>- P alleges in his complaint that D promoted X rather than P</a:t>
            </a:r>
            <a:br>
              <a:rPr lang="en-US" altLang="en-US" sz="2800"/>
            </a:br>
            <a:r>
              <a:rPr lang="en-US" altLang="en-US" sz="2800"/>
              <a:t>D did so because X was younger than P, not because X had performed better on the job than P</a:t>
            </a:r>
            <a:br>
              <a:rPr lang="en-US" altLang="en-US" sz="2800"/>
            </a:br>
            <a:r>
              <a:rPr lang="en-US" altLang="en-US" sz="2800"/>
              <a:t>- D makes a motion for summary judgment </a:t>
            </a:r>
            <a:br>
              <a:rPr lang="en-US" altLang="en-US" sz="2800"/>
            </a:br>
            <a:r>
              <a:rPr lang="en-US" altLang="en-US" sz="2800"/>
              <a:t>- In opposition to motion, P introduces an affidavit by P stating that D said to P at a meeting that D “did not want to promote old people”</a:t>
            </a:r>
            <a:br>
              <a:rPr lang="en-US" altLang="en-US" sz="2800"/>
            </a:br>
            <a:r>
              <a:rPr lang="en-US" altLang="en-US" sz="2800"/>
              <a:t>- D introduces 10 affidavits from the other 10 people at that meeting stating that D said no such thing</a:t>
            </a:r>
            <a:br>
              <a:rPr lang="en-US" altLang="en-US" sz="2800"/>
            </a:br>
            <a:r>
              <a:rPr lang="en-US" altLang="en-US" sz="2800"/>
              <a:t>- If P’s affidavit is the only evidence that he has that D’s motive for not promoting P was age, should D win on his summary judgment motion?</a:t>
            </a:r>
          </a:p>
        </p:txBody>
      </p:sp>
      <p:sp>
        <p:nvSpPr>
          <p:cNvPr id="307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20CFCAE-FD9A-493E-9BA3-946F43B787AE}" type="slidenum">
              <a:rPr lang="en-US" altLang="en-US" sz="900">
                <a:solidFill>
                  <a:srgbClr val="898989"/>
                </a:solidFill>
              </a:rPr>
              <a:pPr>
                <a:spcBef>
                  <a:spcPct val="0"/>
                </a:spcBef>
                <a:buFontTx/>
                <a:buNone/>
              </a:pPr>
              <a:t>61</a:t>
            </a:fld>
            <a:endParaRPr lang="en-US" altLang="en-US" sz="900">
              <a:solidFill>
                <a:srgbClr val="898989"/>
              </a:solidFill>
            </a:endParaRPr>
          </a:p>
        </p:txBody>
      </p:sp>
    </p:spTree>
    <p:extLst>
      <p:ext uri="{BB962C8B-B14F-4D97-AF65-F5344CB8AC3E}">
        <p14:creationId xmlns:p14="http://schemas.microsoft.com/office/powerpoint/2010/main" val="2451167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33576" y="1131889"/>
            <a:ext cx="8105775" cy="4471987"/>
          </a:xfrm>
        </p:spPr>
        <p:txBody>
          <a:bodyPr>
            <a:normAutofit fontScale="90000"/>
          </a:bodyPr>
          <a:lstStyle/>
          <a:p>
            <a:pPr algn="l" eaLnBrk="1" hangingPunct="1"/>
            <a:r>
              <a:rPr lang="en-US" altLang="en-US" smtClean="0"/>
              <a:t>P sues Ds for violation of the federal antitrust law (Sherman Act)</a:t>
            </a:r>
            <a:br>
              <a:rPr lang="en-US" altLang="en-US" smtClean="0"/>
            </a:br>
            <a:r>
              <a:rPr lang="en-US" altLang="en-US" smtClean="0"/>
              <a:t/>
            </a:r>
            <a:br>
              <a:rPr lang="en-US" altLang="en-US" smtClean="0"/>
            </a:br>
            <a:r>
              <a:rPr lang="en-US" altLang="en-US" smtClean="0"/>
              <a:t>P offers as evidence of an agreement in restraint of trade the Ds’ parallel conduct </a:t>
            </a:r>
            <a:br>
              <a:rPr lang="en-US" altLang="en-US" smtClean="0"/>
            </a:br>
            <a:r>
              <a:rPr lang="en-US" altLang="en-US" smtClean="0"/>
              <a:t>	- for example, that they do not cut in on each other’s territory</a:t>
            </a:r>
          </a:p>
        </p:txBody>
      </p:sp>
    </p:spTree>
    <p:extLst>
      <p:ext uri="{BB962C8B-B14F-4D97-AF65-F5344CB8AC3E}">
        <p14:creationId xmlns:p14="http://schemas.microsoft.com/office/powerpoint/2010/main" val="8033806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1063626"/>
            <a:ext cx="8305800" cy="4822825"/>
          </a:xfrm>
        </p:spPr>
        <p:txBody>
          <a:bodyPr>
            <a:normAutofit fontScale="90000"/>
          </a:bodyPr>
          <a:lstStyle/>
          <a:p>
            <a:pPr algn="l" eaLnBrk="1" hangingPunct="1"/>
            <a:r>
              <a:rPr lang="en-US" altLang="en-US" sz="3200"/>
              <a:t>- Two cars enter an intersection at right angles and strike one another killing both drivers and all passengers. </a:t>
            </a:r>
            <a:br>
              <a:rPr lang="en-US" altLang="en-US" sz="3200"/>
            </a:br>
            <a:r>
              <a:rPr lang="en-US" altLang="en-US" sz="3200"/>
              <a:t>- There are no eyewitnesses to the accident. </a:t>
            </a:r>
            <a:br>
              <a:rPr lang="en-US" altLang="en-US" sz="3200"/>
            </a:br>
            <a:r>
              <a:rPr lang="en-US" altLang="en-US" sz="3200"/>
              <a:t>- The only evidence available is that there was a working traffic light; thus one of the drivers, but only one, had to go through the red light.</a:t>
            </a:r>
            <a:br>
              <a:rPr lang="en-US" altLang="en-US" sz="3200"/>
            </a:br>
            <a:r>
              <a:rPr lang="en-US" altLang="en-US" sz="3200"/>
              <a:t>- The family of the driver of one car sues the estate of the driver of the other for negligence</a:t>
            </a:r>
            <a:br>
              <a:rPr lang="en-US" altLang="en-US" sz="3200"/>
            </a:br>
            <a:r>
              <a:rPr lang="en-US" altLang="en-US" sz="3200"/>
              <a:t>- The estate moves for a directed verdict</a:t>
            </a:r>
            <a:br>
              <a:rPr lang="en-US" altLang="en-US" sz="3200"/>
            </a:br>
            <a:endParaRPr lang="en-US" altLang="en-US" sz="3200"/>
          </a:p>
        </p:txBody>
      </p:sp>
      <p:sp>
        <p:nvSpPr>
          <p:cNvPr id="327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F573518-A982-44AB-BB34-DF4E49340CC2}" type="slidenum">
              <a:rPr lang="en-US" altLang="en-US" sz="900">
                <a:solidFill>
                  <a:srgbClr val="898989"/>
                </a:solidFill>
              </a:rPr>
              <a:pPr>
                <a:spcBef>
                  <a:spcPct val="0"/>
                </a:spcBef>
                <a:buFontTx/>
                <a:buNone/>
              </a:pPr>
              <a:t>63</a:t>
            </a:fld>
            <a:endParaRPr lang="en-US" altLang="en-US" sz="900">
              <a:solidFill>
                <a:srgbClr val="898989"/>
              </a:solidFill>
            </a:endParaRPr>
          </a:p>
        </p:txBody>
      </p:sp>
    </p:spTree>
    <p:extLst>
      <p:ext uri="{BB962C8B-B14F-4D97-AF65-F5344CB8AC3E}">
        <p14:creationId xmlns:p14="http://schemas.microsoft.com/office/powerpoint/2010/main" val="11883916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1063626"/>
            <a:ext cx="8686800" cy="4937125"/>
          </a:xfrm>
        </p:spPr>
        <p:txBody>
          <a:bodyPr>
            <a:normAutofit fontScale="90000"/>
          </a:bodyPr>
          <a:lstStyle/>
          <a:p>
            <a:pPr algn="l" eaLnBrk="1" hangingPunct="1"/>
            <a:r>
              <a:rPr lang="en-US" altLang="en-US" sz="2800"/>
              <a:t>- X must take a certain pill once a day to remain alive. The pill is highly toxic. To take two within 24 hours is fatal. </a:t>
            </a:r>
            <a:br>
              <a:rPr lang="en-US" altLang="en-US" sz="2800"/>
            </a:br>
            <a:r>
              <a:rPr lang="en-US" altLang="en-US" sz="2800"/>
              <a:t>- X is found dead in his bedroom and the evidence is clear that he took two pills that day. </a:t>
            </a:r>
            <a:br>
              <a:rPr lang="en-US" altLang="en-US" sz="2800"/>
            </a:br>
            <a:r>
              <a:rPr lang="en-US" altLang="en-US" sz="2800"/>
              <a:t>- The uncontradicted evidence shows that several hours before his death, X made out a new will, substantially different from the one previously in force. It also shows that at about the same time, X made plans to accompany several friends on a fishing trip on the following day.</a:t>
            </a:r>
            <a:br>
              <a:rPr lang="en-US" altLang="en-US" sz="2800"/>
            </a:br>
            <a:r>
              <a:rPr lang="en-US" altLang="en-US" sz="2800"/>
              <a:t>- X’s family sues Insurance Co. for insurance proceeds on the ground that X’s death was an accident</a:t>
            </a:r>
            <a:br>
              <a:rPr lang="en-US" altLang="en-US" sz="2800"/>
            </a:br>
            <a:r>
              <a:rPr lang="en-US" altLang="en-US" sz="2800"/>
              <a:t>- Insurance Co. moves for summary judgment on the ground that no reasonable jury could find that the death was an accident and not suicide</a:t>
            </a:r>
            <a:r>
              <a:rPr lang="en-US" altLang="en-US" sz="2800" b="1"/>
              <a:t/>
            </a:r>
            <a:br>
              <a:rPr lang="en-US" altLang="en-US" sz="2800" b="1"/>
            </a:br>
            <a:endParaRPr lang="en-US" altLang="en-US" sz="2800"/>
          </a:p>
        </p:txBody>
      </p:sp>
    </p:spTree>
    <p:extLst>
      <p:ext uri="{BB962C8B-B14F-4D97-AF65-F5344CB8AC3E}">
        <p14:creationId xmlns:p14="http://schemas.microsoft.com/office/powerpoint/2010/main" val="17005612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00200" y="1131889"/>
            <a:ext cx="8839200" cy="4562475"/>
          </a:xfrm>
        </p:spPr>
        <p:txBody>
          <a:bodyPr>
            <a:normAutofit fontScale="90000"/>
          </a:bodyPr>
          <a:lstStyle/>
          <a:p>
            <a:pPr algn="l"/>
            <a:r>
              <a:rPr lang="en-US" altLang="en-US" dirty="0"/>
              <a:t>t</a:t>
            </a:r>
            <a:r>
              <a:rPr lang="en-US" altLang="en-US" dirty="0" smtClean="0"/>
              <a:t>he movant has the burden of showing that summary judgment is appropriate.</a:t>
            </a:r>
            <a:br>
              <a:rPr lang="en-US" altLang="en-US" dirty="0" smtClean="0"/>
            </a:br>
            <a:r>
              <a:rPr lang="en-US" altLang="en-US" dirty="0" smtClean="0"/>
              <a:t/>
            </a:r>
            <a:br>
              <a:rPr lang="en-US" altLang="en-US" dirty="0" smtClean="0"/>
            </a:br>
            <a:r>
              <a:rPr lang="en-US" altLang="en-US" dirty="0" smtClean="0"/>
              <a:t>does that mean that a defendant being sued for negligence cannot successfully move for summary judgment unless she offers some evidence against the plaintiff’s allegations?</a:t>
            </a:r>
          </a:p>
        </p:txBody>
      </p:sp>
    </p:spTree>
    <p:extLst>
      <p:ext uri="{BB962C8B-B14F-4D97-AF65-F5344CB8AC3E}">
        <p14:creationId xmlns:p14="http://schemas.microsoft.com/office/powerpoint/2010/main" val="4731884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16114" y="1131888"/>
            <a:ext cx="8123237" cy="4659312"/>
          </a:xfrm>
        </p:spPr>
        <p:txBody>
          <a:bodyPr>
            <a:normAutofit fontScale="90000"/>
          </a:bodyPr>
          <a:lstStyle/>
          <a:p>
            <a:pPr eaLnBrk="1" hangingPunct="1"/>
            <a:r>
              <a:rPr lang="en-US" altLang="en-US" b="1" smtClean="0"/>
              <a:t>Amendment VII</a:t>
            </a:r>
            <a:br>
              <a:rPr lang="en-US" altLang="en-US" b="1" smtClean="0"/>
            </a:br>
            <a:r>
              <a:rPr lang="en-US" altLang="en-US" smtClean="0"/>
              <a:t>In suits at common law, where the value in controversy shall exceed twenty dollars, the right of trial by jury shall be preserved, and no fact tried by a jury, shall be otherwise reexamined in any court of the United States, than according to the rules of the common law.</a:t>
            </a:r>
          </a:p>
        </p:txBody>
      </p:sp>
    </p:spTree>
    <p:extLst>
      <p:ext uri="{BB962C8B-B14F-4D97-AF65-F5344CB8AC3E}">
        <p14:creationId xmlns:p14="http://schemas.microsoft.com/office/powerpoint/2010/main" val="7467712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89126" y="1131889"/>
            <a:ext cx="8150225" cy="4491037"/>
          </a:xfrm>
        </p:spPr>
        <p:txBody>
          <a:bodyPr/>
          <a:lstStyle/>
          <a:p>
            <a:pPr eaLnBrk="1" hangingPunct="1"/>
            <a:r>
              <a:rPr lang="en-US" altLang="en-US" smtClean="0"/>
              <a:t>Is summary judgment contrary to the 7</a:t>
            </a:r>
            <a:r>
              <a:rPr lang="en-US" altLang="en-US" baseline="30000" smtClean="0"/>
              <a:t>th</a:t>
            </a:r>
            <a:r>
              <a:rPr lang="en-US" altLang="en-US" smtClean="0"/>
              <a:t> Amendment?</a:t>
            </a:r>
          </a:p>
        </p:txBody>
      </p:sp>
    </p:spTree>
    <p:extLst>
      <p:ext uri="{BB962C8B-B14F-4D97-AF65-F5344CB8AC3E}">
        <p14:creationId xmlns:p14="http://schemas.microsoft.com/office/powerpoint/2010/main" val="1090654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70517" y="1063626"/>
            <a:ext cx="11123720" cy="4708525"/>
          </a:xfrm>
        </p:spPr>
        <p:txBody>
          <a:bodyPr>
            <a:normAutofit fontScale="90000"/>
          </a:bodyPr>
          <a:lstStyle/>
          <a:p>
            <a:pPr eaLnBrk="1" hangingPunct="1"/>
            <a:r>
              <a:rPr lang="en-US" altLang="en-US" sz="4000" dirty="0"/>
              <a:t>i</a:t>
            </a:r>
            <a:r>
              <a:rPr lang="en-US" altLang="en-US" sz="4000" dirty="0" smtClean="0"/>
              <a:t>s </a:t>
            </a:r>
            <a:r>
              <a:rPr lang="en-US" altLang="en-US" sz="4000" dirty="0"/>
              <a:t>the relevant federal procedural law a federal statute?</a:t>
            </a:r>
            <a:br>
              <a:rPr lang="en-US" altLang="en-US" sz="4000" dirty="0"/>
            </a:br>
            <a:r>
              <a:rPr lang="en-US" altLang="en-US" sz="4000" dirty="0"/>
              <a:t/>
            </a:r>
            <a:br>
              <a:rPr lang="en-US" altLang="en-US" sz="4000" dirty="0"/>
            </a:br>
            <a:r>
              <a:rPr lang="en-US" altLang="en-US" sz="4000" dirty="0"/>
              <a:t>	if yes it applies if </a:t>
            </a:r>
            <a:r>
              <a:rPr lang="en-US" altLang="en-US" sz="4000" dirty="0" smtClean="0"/>
              <a:t>what it regulates </a:t>
            </a:r>
            <a:r>
              <a:rPr lang="en-US" altLang="en-US" sz="4000" dirty="0"/>
              <a:t>is </a:t>
            </a:r>
            <a:r>
              <a:rPr lang="en-US" altLang="en-US" sz="4000" dirty="0" smtClean="0"/>
              <a:t>rationally capable of classification as procedural (arguably procedural)</a:t>
            </a:r>
            <a:r>
              <a:rPr lang="en-US" altLang="en-US" sz="4000" dirty="0"/>
              <a:t/>
            </a:r>
            <a:br>
              <a:rPr lang="en-US" altLang="en-US" sz="4000" dirty="0"/>
            </a:br>
            <a:r>
              <a:rPr lang="en-US" altLang="en-US" sz="4000" dirty="0"/>
              <a:t/>
            </a:r>
            <a:br>
              <a:rPr lang="en-US" altLang="en-US" sz="4000" dirty="0"/>
            </a:br>
            <a:r>
              <a:rPr lang="en-US" altLang="en-US" sz="4000" dirty="0"/>
              <a:t>	- Green wonders about the power of Congress to preempt state rules bound up with the state’s cause of action</a:t>
            </a:r>
            <a:r>
              <a:rPr lang="en-US" altLang="en-US" sz="4000" dirty="0" smtClean="0"/>
              <a:t>...</a:t>
            </a:r>
            <a:endParaRPr lang="en-US" altLang="en-US" sz="4000" dirty="0"/>
          </a:p>
        </p:txBody>
      </p:sp>
    </p:spTree>
    <p:extLst>
      <p:ext uri="{BB962C8B-B14F-4D97-AF65-F5344CB8AC3E}">
        <p14:creationId xmlns:p14="http://schemas.microsoft.com/office/powerpoint/2010/main" val="1164413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305697" y="770237"/>
            <a:ext cx="9914237" cy="5803557"/>
          </a:xfrm>
        </p:spPr>
        <p:txBody>
          <a:bodyPr>
            <a:normAutofit/>
          </a:bodyPr>
          <a:lstStyle/>
          <a:p>
            <a:pPr algn="l" eaLnBrk="1" hangingPunct="1"/>
            <a:r>
              <a:rPr lang="en-US" altLang="en-US" dirty="0"/>
              <a:t>i</a:t>
            </a:r>
            <a:r>
              <a:rPr lang="en-US" altLang="en-US" dirty="0" smtClean="0"/>
              <a:t>s the relevant federal procedural law a Fed. R. Civ. P.?</a:t>
            </a:r>
            <a:br>
              <a:rPr lang="en-US" altLang="en-US" dirty="0" smtClean="0"/>
            </a:br>
            <a:r>
              <a:rPr lang="en-US" altLang="en-US" sz="3000" dirty="0"/>
              <a:t/>
            </a:r>
            <a:br>
              <a:rPr lang="en-US" altLang="en-US" sz="3000" dirty="0"/>
            </a:br>
            <a:r>
              <a:rPr lang="en-US" altLang="en-US" sz="3600" dirty="0"/>
              <a:t>if yes only questions are </a:t>
            </a:r>
            <a:br>
              <a:rPr lang="en-US" altLang="en-US" sz="3600" dirty="0"/>
            </a:br>
            <a:r>
              <a:rPr lang="en-US" altLang="en-US" sz="3600" dirty="0"/>
              <a:t/>
            </a:r>
            <a:br>
              <a:rPr lang="en-US" altLang="en-US" sz="3600" dirty="0"/>
            </a:br>
            <a:r>
              <a:rPr lang="en-US" altLang="en-US" sz="3600" dirty="0"/>
              <a:t>- is </a:t>
            </a:r>
            <a:r>
              <a:rPr lang="en-US" altLang="en-US" sz="3600" dirty="0" smtClean="0"/>
              <a:t>what it regulates arguably procedural?</a:t>
            </a:r>
            <a:r>
              <a:rPr lang="en-US" altLang="en-US" sz="3600" dirty="0"/>
              <a:t/>
            </a:r>
            <a:br>
              <a:rPr lang="en-US" altLang="en-US" sz="3600" dirty="0"/>
            </a:br>
            <a:r>
              <a:rPr lang="en-US" altLang="en-US" sz="3600" dirty="0" smtClean="0"/>
              <a:t>and</a:t>
            </a:r>
            <a:r>
              <a:rPr lang="en-US" altLang="en-US" sz="3600" dirty="0"/>
              <a:t/>
            </a:r>
            <a:br>
              <a:rPr lang="en-US" altLang="en-US" sz="3600" dirty="0"/>
            </a:br>
            <a:r>
              <a:rPr lang="en-US" altLang="en-US" sz="3600" dirty="0"/>
              <a:t>- does it abridge enlarge or modify substantive rights (will discuss later</a:t>
            </a:r>
            <a:r>
              <a:rPr lang="en-US" altLang="en-US" sz="3600" dirty="0" smtClean="0"/>
              <a:t>)</a:t>
            </a:r>
            <a:r>
              <a:rPr lang="en-US" altLang="en-US" sz="3000" dirty="0"/>
              <a:t>?</a:t>
            </a:r>
            <a:br>
              <a:rPr lang="en-US" altLang="en-US" sz="3000" dirty="0"/>
            </a:br>
            <a:r>
              <a:rPr lang="en-US" altLang="en-US" sz="3000" dirty="0"/>
              <a:t/>
            </a:r>
            <a:br>
              <a:rPr lang="en-US" altLang="en-US" sz="3000" dirty="0"/>
            </a:br>
            <a:endParaRPr lang="en-US" altLang="en-US" sz="3000" dirty="0"/>
          </a:p>
        </p:txBody>
      </p:sp>
    </p:spTree>
    <p:extLst>
      <p:ext uri="{BB962C8B-B14F-4D97-AF65-F5344CB8AC3E}">
        <p14:creationId xmlns:p14="http://schemas.microsoft.com/office/powerpoint/2010/main" val="271135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80768" y="1063626"/>
            <a:ext cx="9850695" cy="4937125"/>
          </a:xfrm>
        </p:spPr>
        <p:txBody>
          <a:bodyPr>
            <a:normAutofit fontScale="90000"/>
          </a:bodyPr>
          <a:lstStyle/>
          <a:p>
            <a:pPr algn="l" eaLnBrk="1" hangingPunct="1"/>
            <a:r>
              <a:rPr lang="en-US" altLang="en-US" sz="3200" dirty="0"/>
              <a:t>is the relevant federal procedural law </a:t>
            </a:r>
            <a:r>
              <a:rPr lang="en-US" altLang="en-US" sz="3200" dirty="0" smtClean="0"/>
              <a:t>common </a:t>
            </a:r>
            <a:r>
              <a:rPr lang="en-US" altLang="en-US" sz="3200" dirty="0"/>
              <a:t>law?</a:t>
            </a:r>
            <a:br>
              <a:rPr lang="en-US" altLang="en-US" sz="3200" dirty="0"/>
            </a:br>
            <a:r>
              <a:rPr lang="en-US" altLang="en-US" sz="3200" dirty="0"/>
              <a:t>	- remember, includes cases in which the federal court simply doesn’t have </a:t>
            </a:r>
            <a:r>
              <a:rPr lang="en-US" altLang="en-US" sz="3200" dirty="0" smtClean="0"/>
              <a:t>anything that state law addresses</a:t>
            </a:r>
            <a:r>
              <a:rPr lang="en-US" altLang="en-US" sz="3200" dirty="0"/>
              <a:t/>
            </a:r>
            <a:br>
              <a:rPr lang="en-US" altLang="en-US" sz="3200" dirty="0"/>
            </a:br>
            <a:r>
              <a:rPr lang="en-US" altLang="en-US" sz="3200" dirty="0"/>
              <a:t/>
            </a:r>
            <a:br>
              <a:rPr lang="en-US" altLang="en-US" sz="3200" dirty="0"/>
            </a:br>
            <a:r>
              <a:rPr lang="en-US" altLang="en-US" sz="3200" dirty="0"/>
              <a:t>if so first determine </a:t>
            </a:r>
            <a:r>
              <a:rPr lang="en-US" altLang="en-US" sz="3200" dirty="0" smtClean="0"/>
              <a:t>if</a:t>
            </a:r>
            <a:br>
              <a:rPr lang="en-US" altLang="en-US" sz="3200" dirty="0" smtClean="0"/>
            </a:br>
            <a:r>
              <a:rPr lang="en-US" altLang="en-US" sz="3200" dirty="0"/>
              <a:t/>
            </a:r>
            <a:br>
              <a:rPr lang="en-US" altLang="en-US" sz="3200" dirty="0"/>
            </a:br>
            <a:r>
              <a:rPr lang="en-US" altLang="en-US" sz="3200" dirty="0"/>
              <a:t>1) state rule is bound up with the cause of action (Byrd) – if so, use state </a:t>
            </a:r>
            <a:r>
              <a:rPr lang="en-US" altLang="en-US" sz="3200" dirty="0" smtClean="0"/>
              <a:t>law</a:t>
            </a:r>
            <a:br>
              <a:rPr lang="en-US" altLang="en-US" sz="3200" dirty="0" smtClean="0"/>
            </a:br>
            <a:r>
              <a:rPr lang="en-US" altLang="en-US" sz="3200" dirty="0"/>
              <a:t>	</a:t>
            </a:r>
            <a:r>
              <a:rPr lang="en-US" altLang="en-US" sz="3200" dirty="0" smtClean="0"/>
              <a:t>- Green wonders whether a state might abuse this power to bind up irrelevant procedural rules</a:t>
            </a:r>
            <a:br>
              <a:rPr lang="en-US" altLang="en-US" sz="3200" dirty="0" smtClean="0"/>
            </a:br>
            <a:r>
              <a:rPr lang="en-US" altLang="en-US" sz="3200" dirty="0"/>
              <a:t/>
            </a:r>
            <a:br>
              <a:rPr lang="en-US" altLang="en-US" sz="3200" dirty="0"/>
            </a:br>
            <a:r>
              <a:rPr lang="en-US" altLang="en-US" sz="3200" dirty="0"/>
              <a:t>2) if not look to</a:t>
            </a:r>
            <a:br>
              <a:rPr lang="en-US" altLang="en-US" sz="3200" dirty="0"/>
            </a:br>
            <a:r>
              <a:rPr lang="en-US" altLang="en-US" sz="3200" dirty="0"/>
              <a:t>	twin aims of Erie</a:t>
            </a:r>
            <a:br>
              <a:rPr lang="en-US" altLang="en-US" sz="3200" dirty="0"/>
            </a:br>
            <a:r>
              <a:rPr lang="en-US" altLang="en-US" sz="3200" dirty="0"/>
              <a:t>		difference leads to forum shopping and </a:t>
            </a:r>
            <a:r>
              <a:rPr lang="en-US" altLang="en-US" sz="3200" dirty="0" err="1"/>
              <a:t>ineq</a:t>
            </a:r>
            <a:r>
              <a:rPr lang="en-US" altLang="en-US" sz="3200" dirty="0"/>
              <a:t>. admin. of laws?</a:t>
            </a:r>
            <a:br>
              <a:rPr lang="en-US" altLang="en-US" sz="3200" dirty="0"/>
            </a:br>
            <a:r>
              <a:rPr lang="en-US" altLang="en-US" sz="3200" dirty="0"/>
              <a:t>	countervailing federal </a:t>
            </a:r>
            <a:r>
              <a:rPr lang="en-US" altLang="en-US" sz="3200" dirty="0" smtClean="0"/>
              <a:t>interests</a:t>
            </a:r>
            <a:r>
              <a:rPr lang="en-US" altLang="en-US" sz="3200" dirty="0"/>
              <a:t/>
            </a:r>
            <a:br>
              <a:rPr lang="en-US" altLang="en-US" sz="3200" dirty="0"/>
            </a:br>
            <a:r>
              <a:rPr lang="en-US" altLang="en-US" sz="3200" dirty="0"/>
              <a:t>	</a:t>
            </a:r>
          </a:p>
        </p:txBody>
      </p:sp>
    </p:spTree>
    <p:extLst>
      <p:ext uri="{BB962C8B-B14F-4D97-AF65-F5344CB8AC3E}">
        <p14:creationId xmlns:p14="http://schemas.microsoft.com/office/powerpoint/2010/main" val="9377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767</TotalTime>
  <Words>1269</Words>
  <Application>Microsoft Office PowerPoint</Application>
  <PresentationFormat>Widescreen</PresentationFormat>
  <Paragraphs>79</Paragraphs>
  <Slides>67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67</vt:i4>
      </vt:variant>
    </vt:vector>
  </HeadingPairs>
  <TitlesOfParts>
    <vt:vector size="72" baseType="lpstr">
      <vt:lpstr>Arial</vt:lpstr>
      <vt:lpstr>Calibri</vt:lpstr>
      <vt:lpstr>Calibri Light</vt:lpstr>
      <vt:lpstr>Mangal</vt:lpstr>
      <vt:lpstr>Office Theme</vt:lpstr>
      <vt:lpstr>Thurs., Nov. 9</vt:lpstr>
      <vt:lpstr>Erie flow chart...</vt:lpstr>
      <vt:lpstr>is the federal court sitting in diversity/alienage (or is there a cause of action with supplemental jurisdiction)?  if no (that is if it is solely federal question)  – no Erie problem - just use federal procedure, provided it is valid*  *a FRCP might still be invalid under the RDA, e.g. because it abridges enlarges or modifies a federal substantive right</vt:lpstr>
      <vt:lpstr>example: P sues D in federal court in New York under federal securities law  under New York state law the statute of limitations files on service  when does the statute of limitations toll, filing or service? </vt:lpstr>
      <vt:lpstr>assume now that a federal court entertains a state law action (or an action under the law of another nation)</vt:lpstr>
      <vt:lpstr>is the relevant federal procedural law mandated by the U.S. Constitution? e.g. 7th A   if yes it applies </vt:lpstr>
      <vt:lpstr>is the relevant federal procedural law a federal statute?   if yes it applies if what it regulates is rationally capable of classification as procedural (arguably procedural)   - Green wonders about the power of Congress to preempt state rules bound up with the state’s cause of action...</vt:lpstr>
      <vt:lpstr>is the relevant federal procedural law a Fed. R. Civ. P.?  if yes only questions are   - is what it regulates arguably procedural? and - does it abridge enlarge or modify substantive rights (will discuss later)?  </vt:lpstr>
      <vt:lpstr>is the relevant federal procedural law common law?  - remember, includes cases in which the federal court simply doesn’t have anything that state law addresses  if so first determine if  1) state rule is bound up with the cause of action (Byrd) – if so, use state law  - Green wonders whether a state might abuse this power to bind up irrelevant procedural rules  2) if not look to  twin aims of Erie   difference leads to forum shopping and ineq. admin. of laws?  countervailing federal interests  </vt:lpstr>
      <vt:lpstr>Walker v. Armco Steel Corp. (US 1980)   application of the Hanna analysis (concerning FRCPs) is premised on a "direct collision" between the FRCP and the state law. </vt:lpstr>
      <vt:lpstr>P sues D under Pennsylvania law in federal court in New York  New York uses notice pleading  the federal approach is Twiqbal  which applies…?</vt:lpstr>
      <vt:lpstr>Klaxon Company v. Stentor Electric Manufacturing Company (US 1941)</vt:lpstr>
      <vt:lpstr>back to the FRCP track  especially § 2072(b)  “Such rules shall not abridge, enlarge or modify any substantive right. . . .” </vt:lpstr>
      <vt:lpstr>Shady Grove Orthoped. Assoc. V. Allstate (U.S. 2010)</vt:lpstr>
      <vt:lpstr>Allstate refused to pay NY statutory interest on late payment of claims  - class action against Allstate for the interest</vt:lpstr>
      <vt:lpstr>N. Y. Civ. Prac. Law Ann. §901 (no class actions for penalties or statutory minimum damages)</vt:lpstr>
      <vt:lpstr>Rule 23(a) provides: “(a) Prerequisites. One or more members of a class may sue or be sued as representative parties on behalf of all members only if: “(1) the class is so numerous that joinder of all members is impracticable; “(2) there are questions of law or fact common to the class; “(3) the claims or defenses of the representative parties are typical of the claims or defenses of the class; and “(4) the representative parties will fairly and adequately protect the interests of the class.” Subsection (b) says that “[a] class action may be maintained if Rule 23 (a) is satisfied and if” the suit falls into one of three described categories [irrelevant for present purposes].</vt:lpstr>
      <vt:lpstr>Scalia (with Thomas, Roberts &amp; Sotomayor) </vt:lpstr>
      <vt:lpstr>Scalia: “The fundamental difficulty with …these arguments is that the substantive nature of New York’s law, or its substantive purpose, makes no difference. A Federal Rule of Procedure is not valid in some jurisdictions and invalid in others—or valid in some cases and invalid in others—depending upon whether its effect is to frustrate a state substantive law (or a state procedural law enacted for substantive purposes). That could not be clearer in Sibbach…”</vt:lpstr>
      <vt:lpstr>Scalia:  “In sum, it is not the substantive or procedural nature or purpose of the affected state law that matters, but the substantive or procedural nature of the Federal Rule. We have held since Sibbach , and reaffirmed repeatedly, that the validity of a Federal Rule depends entirely upon whether it regulates procedure. If it does, it is authorized by §2072 and is valid in all jurisdictions, with respect to all claims, regardless of its incidental effect upon state-created rights.”</vt:lpstr>
      <vt:lpstr>assume there is a new FRCP that determines who has the burden of proof for contributory negligence – is it valid?</vt:lpstr>
      <vt:lpstr>Stevens, concurring</vt:lpstr>
      <vt:lpstr>Stevens:  The New York law at issue, N. Y. Civ. Prac. Law Ann. (CPLR) §901(b) (West 2006), is a procedural rule that is not part of New York’s substantive law. Accordingly, I agree with Justice Scalia that Federal Rule of Civil Procedure 23 must apply in this case and join Parts I and II–A of the Court’s opinion. But I also agree with Justice Ginsburg that there are some state procedural rules that federal courts must apply in diversity cases because they function as a part of the State’s definition of substantive rights and remedies.</vt:lpstr>
      <vt:lpstr>imagine that a class action for statutory penalties under Pennsylvania law had been brought in state court in New York  would section 901(b) have applied? </vt:lpstr>
      <vt:lpstr>imagine that a class action for statutory penalties under New York law had been brought in state court in Pennsylvania  would section 901(b) have applied?</vt:lpstr>
      <vt:lpstr>“Justice Scalia believes that the sole Enabling Act question is whether the federal rule “really regulates procedure,”which means, apparently, whether it regulates “the manner and the means by which the litigants’ rights are enforced”…. I respectfully disagree. This interpretation of the Enabling Act is consonant with the Act’s first limitation to “general rules of practice and procedure,”§2072(a). But it ignores the second limitation that such rules also“not abridge, enlarge or modify any substantive right,” §2072(b) (emphasis added), and in so doing ignores the balance that Congress struck between uniform rules of federal procedure and respect for a State’s construction of its own rights and remedies. It also ignores the separation-of-powers presumption, and federalism presumption that counsel against judicially created rules displacing state substantive law.”</vt:lpstr>
      <vt:lpstr>Ginsburg (with Kennedy, Breyer, &amp; Alito), dissenting</vt:lpstr>
      <vt:lpstr>Ginsburg:  “The Court today approves Shady Grove’s attempt to transform a $500 case into a $5,000,000 award, although the State creating the right to recover has proscribed this alchemy. If Shady Grove had filed suit in New York state court, the 2% interest payment authorized by New York Ins. Law Ann. §5106(a) (West 2009) as a penalty for overdue benefits would, by Shady Grove’s own measure, amount to no more than $500.”</vt:lpstr>
      <vt:lpstr>“In sum, both before and after Hanna , the above-described decisions show, federal courts have been cautioned by this Court to ‘interpre[t] the Federal Rules … with sensitivity to important state interests,’ and a will ‘to avoid conflict with important state regulatory policies.’ The Court veers away from that approach…in favor of a mechanical reading of Federal Rules, insensitive to state interests and productive of discord.” </vt:lpstr>
      <vt:lpstr>which opinion is binding?</vt:lpstr>
      <vt:lpstr>Is the relevant federal procedural law a Fed. R. Civ. P.?  if yes only questions are   - is it arguably procedural and  - does it abridge enlarge or modify substantive rights   Scalia? Stevens? Ginsburg?</vt:lpstr>
      <vt:lpstr>P sues D under German law in federal court in Louisiana concerning an accident in Germany  Louisiana state courts have no doctrine of forum non conveniens  the federal law of FNC is spelled out in Piper Aircraft  D moves to dismiss on FNC grounds  which standard should the federal court use …?</vt:lpstr>
      <vt:lpstr>- Colorado passed a Certificate of Review Statute  - anyone suing a licensed professional for malpractice must provide, with the complaint filed, a certificate stating that an expert in the licensed professional’s area of practice has examined the claim and has determined that it has substantial justification  - P (a citizen of New York) sues D (a citizen of Colorado) in the Federal District Court for the District of Colorado for medical malpractice under New York law.    - P’s suit concerns an operation that D performed upon P in New York City  - P does not file a Certificate of Review with her complaint  - in his answer, D asks that the action be dismissed for failure to file a Certificate of Review  - what result and why?</vt:lpstr>
      <vt:lpstr>P (a domiciliary of Texas) and the D Corp. (an English corporation with its principal place of business in England) entered into a contract for P to take a cruise from Galveston, Texas to the Cayman Islands. The contract contained a choice-of-forum provision that stated that all suits arising out of the cruise should be brought in England. While boarding the cruise ship in Galveston, P slipped and severely injured himself.   P brought suit against the D Corp.  in Texas state court in Galveston under Texas negligence law. The D Corp. removed to the federal district court for the Eastern District of Texas. The D Corp. then made a motion to dismiss, appealing to the choice-of-forum clause. Texas state courts have refused to enforce choice-of-forum clauses of the sort in P and the D Corp.’s contract on grounds of public policy. In the context of actions with federal question and admiralty jurisdiction, federal courts have created a judge-made rule upholding such choice-of-forum clauses, provided that they were freely agreed upon by the parties to the contract. Should the federal court in Texas uphold the choice-of-forum clause and grant the D Corp.’s motion to dismiss?  </vt:lpstr>
      <vt:lpstr>28 U.S.C. § 1404. CHANGE OF VENUE  (a) For the convenience of parties and witnesses, in the interest of justice, a district court may transfer any civil action to any other district or division where it might have been brought or to any district or division to which all parties have consented.</vt:lpstr>
      <vt:lpstr>Recently, a driver in a three-car accident in Tennessee was found not negligent in a suit brought in Tennessee state court by a driver of one of the other cars, and then found negligent in a suit brought in Tennessee state court by the driver of the other car. In response to what it saw as fundamental unfairness to defendants, the Tennessee state legislature passed a statute demanding that all those involved in a car accident be joined as a party (provided that jurisdiction over the party can be obtained) in order to state a claim for negligence under Tennessee law. The statute specified that the joinder requirement is an element of a negligence action under Tennessee law – it does not apply to actions brought in Tennessee state court under the negligence law of other states. P (a citizen of New York) got into a three-car accident with D (a citizen of Tennessee) and X (a citizen of Kentucky) in Tennessee. P sued D for $100,000 under Tennessee negligence law in the Federal District Court for the Eastern District of Tennessee. Although personal jurisdiction over X could have been obtained, and joinder of X would not have stripped the court of subject matter jurisdiction or deprived it of venue, P did not join X. D made a motion to dismiss the action for failure to state a claim. How should the court decide D's motion? </vt:lpstr>
      <vt:lpstr>terminating litigation before trial </vt:lpstr>
      <vt:lpstr>12(b)(6)  failure to state a claim</vt:lpstr>
      <vt:lpstr>12(c)  motion for  judgment on the pleadings</vt:lpstr>
      <vt:lpstr>How can a plaintiff receive a motion for a judgment on the pleadings?</vt:lpstr>
      <vt:lpstr>evidentiary insufficiency</vt:lpstr>
      <vt:lpstr>summary judgment  directed verdict  judgment notwithstanding the verdict</vt:lpstr>
      <vt:lpstr>burden of pleading  burden of production  burden of persuasion</vt:lpstr>
      <vt:lpstr>burden of production   burden of providing evidence such that a reasonable jury could find in your favor</vt:lpstr>
      <vt:lpstr>burden of persuasion  if in doubt that the standard of proof is satisfied, then must find against the party who had the burden</vt:lpstr>
      <vt:lpstr>P satisfied his burden of production at trial concerning every element of the cause of action  D offers no evidence  directed verdict for P?</vt:lpstr>
      <vt:lpstr>Rule 50 Judgment as a Matter of Law</vt:lpstr>
      <vt:lpstr>Rule 56. Summary Judgment  (c)(2) The judgment sought should be rendered if the pleadings, the discovery and disclosure materials on file, and any affidavits show that there is no genuine issue as to any material fact and that the movant is entitled to judgment as a matter of law.  </vt:lpstr>
      <vt:lpstr>- P sues D for negligence - P offers evidence that at trial would satisfy the burden of production concerning negligence and damages but nothing concerning causation - D offers no evidence and moves for summary judgment </vt:lpstr>
      <vt:lpstr>summary judgment for defendant concerning a cause of action  no reasonable jury could find for the plaintiff with respect to at least one element of the cause of action</vt:lpstr>
      <vt:lpstr>- P sues D for negligence - P offers sufficient evidence concerning negligence, causation and damages such that a reasonable jury would have to find in his favor - D offers no evidence</vt:lpstr>
      <vt:lpstr>summary judgment for plaintiff concerning a cause of action  no reasonable jury could find for the defendant with respect to each element of the cause of action</vt:lpstr>
      <vt:lpstr>- P sues D for negligence - P offers sufficient evidence concerning negligence, causation and damages such that a reasonable jury would have to find in his favor  - D offers rebutting evidence concerning causation</vt:lpstr>
      <vt:lpstr>partial summary judgment  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vt:lpstr>
      <vt:lpstr>materials that may be submitted in support or opposition to summary judgment</vt:lpstr>
      <vt:lpstr>56(c) Procedures. (1) Supporting Factual Positions. A party asserting that a fact cannot be or is genuinely disputed must support the assertion by: (A) citing to particular parts of materials in the record, including depositions, documents, electronically stored information, affidavits or declarations, stipulations (including those made for purposes of the motion only), admissions, interrogatory answers, or other materials; or (B) showing that the materials cited do not establish the absence or presence of a genuine dispute, or that an adverse party cannot produce admissible evidence to support the fact. (2) Objection That a Fact Is Not Supported by Admissible Evidence. A party may object that the material cited to support or dispute a fact cannot be presented in a form that would be admissible in evidence. (3) Materials Not Cited. The court need consider only the cited materials, but it may consider other materials in the record. (4) Affidavits or Declarations. An affidavit or declaration used to support or oppose a motion must be made on personal knowledge, set out facts that would be admissible in evidence, and show that the affiant or declarant is competent to testify on the matters stated. </vt:lpstr>
      <vt:lpstr>Slavin v. City of Salem (Mass. 1982)</vt:lpstr>
      <vt:lpstr>could a jury have simply chosen to not believe the officers?</vt:lpstr>
      <vt:lpstr>what about role of pleadings?  the plaintiff has an allegation that the officers knew or should have known about the suicide risk….</vt:lpstr>
      <vt:lpstr>what about the issue of the belt?</vt:lpstr>
      <vt:lpstr>- P is suing D for age discrimination - P alleges in his complaint that D promoted X rather than P D did so because X was younger than P, not because X had performed better on the job than P - D makes a motion for summary judgment  - In opposition to motion, P introduces an affidavit by P stating that D said to P at a meeting that D “did not want to promote old people” - D introduces 10 affidavits from the other 10 people at that meeting stating that D said no such thing - If P’s affidavit is the only evidence that he has that D’s motive for not promoting P was age, should D win on his summary judgment motion?</vt:lpstr>
      <vt:lpstr>P sues Ds for violation of the federal antitrust law (Sherman Act)  P offers as evidence of an agreement in restraint of trade the Ds’ parallel conduct   - for example, that they do not cut in on each other’s territory</vt:lpstr>
      <vt:lpstr>- Two cars enter an intersection at right angles and strike one another killing both drivers and all passengers.  - There are no eyewitnesses to the accident.  - The only evidence available is that there was a working traffic light; thus one of the drivers, but only one, had to go through the red light. - The family of the driver of one car sues the estate of the driver of the other for negligence - The estate moves for a directed verdict </vt:lpstr>
      <vt:lpstr>- X must take a certain pill once a day to remain alive. The pill is highly toxic. To take two within 24 hours is fatal.  - X is found dead in his bedroom and the evidence is clear that he took two pills that day.  - The uncontradicted evidence shows that several hours before his death, X made out a new will, substantially different from the one previously in force. It also shows that at about the same time, X made plans to accompany several friends on a fishing trip on the following day. - X’s family sues Insurance Co. for insurance proceeds on the ground that X’s death was an accident - Insurance Co. moves for summary judgment on the ground that no reasonable jury could find that the death was an accident and not suicide </vt:lpstr>
      <vt:lpstr>the movant has the burden of showing that summary judgment is appropriate.  does that mean that a defendant being sued for negligence cannot successfully move for summary judgment unless she offers some evidence against the plaintiff’s allegations?</vt:lpstr>
      <vt:lpstr>Amendment VII In suits at common law, where the value in controversy shall exceed twenty dollars, the right of trial by jury shall be preserved, and no fact tried by a jury, shall be otherwise reexamined in any court of the United States, than according to the rules of the common law.</vt:lpstr>
      <vt:lpstr>Is summary judgment contrary to the 7th Amendment?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312</cp:revision>
  <cp:lastPrinted>2017-11-09T17:29:08Z</cp:lastPrinted>
  <dcterms:created xsi:type="dcterms:W3CDTF">2016-11-03T13:09:03Z</dcterms:created>
  <dcterms:modified xsi:type="dcterms:W3CDTF">2017-11-09T20:30:39Z</dcterms:modified>
</cp:coreProperties>
</file>