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handoutMasterIdLst>
    <p:handoutMasterId r:id="rId96"/>
  </p:handoutMasterIdLst>
  <p:sldIdLst>
    <p:sldId id="257" r:id="rId2"/>
    <p:sldId id="676" r:id="rId3"/>
    <p:sldId id="580" r:id="rId4"/>
    <p:sldId id="648" r:id="rId5"/>
    <p:sldId id="581" r:id="rId6"/>
    <p:sldId id="582" r:id="rId7"/>
    <p:sldId id="583" r:id="rId8"/>
    <p:sldId id="584" r:id="rId9"/>
    <p:sldId id="586" r:id="rId10"/>
    <p:sldId id="587" r:id="rId11"/>
    <p:sldId id="588" r:id="rId12"/>
    <p:sldId id="589" r:id="rId13"/>
    <p:sldId id="591" r:id="rId14"/>
    <p:sldId id="594" r:id="rId15"/>
    <p:sldId id="593" r:id="rId16"/>
    <p:sldId id="644" r:id="rId17"/>
    <p:sldId id="595" r:id="rId18"/>
    <p:sldId id="596" r:id="rId19"/>
    <p:sldId id="645" r:id="rId20"/>
    <p:sldId id="597" r:id="rId21"/>
    <p:sldId id="598" r:id="rId22"/>
    <p:sldId id="730" r:id="rId23"/>
    <p:sldId id="599" r:id="rId24"/>
    <p:sldId id="646" r:id="rId25"/>
    <p:sldId id="729" r:id="rId26"/>
    <p:sldId id="672" r:id="rId27"/>
    <p:sldId id="600" r:id="rId28"/>
    <p:sldId id="602" r:id="rId29"/>
    <p:sldId id="603" r:id="rId30"/>
    <p:sldId id="604" r:id="rId31"/>
    <p:sldId id="650" r:id="rId32"/>
    <p:sldId id="651" r:id="rId33"/>
    <p:sldId id="652" r:id="rId34"/>
    <p:sldId id="653" r:id="rId35"/>
    <p:sldId id="654" r:id="rId36"/>
    <p:sldId id="731" r:id="rId37"/>
    <p:sldId id="655" r:id="rId38"/>
    <p:sldId id="656" r:id="rId39"/>
    <p:sldId id="732" r:id="rId40"/>
    <p:sldId id="734" r:id="rId41"/>
    <p:sldId id="658" r:id="rId42"/>
    <p:sldId id="659" r:id="rId43"/>
    <p:sldId id="660" r:id="rId44"/>
    <p:sldId id="733" r:id="rId45"/>
    <p:sldId id="662" r:id="rId46"/>
    <p:sldId id="735" r:id="rId47"/>
    <p:sldId id="663" r:id="rId48"/>
    <p:sldId id="674" r:id="rId49"/>
    <p:sldId id="736" r:id="rId50"/>
    <p:sldId id="664" r:id="rId51"/>
    <p:sldId id="665" r:id="rId52"/>
    <p:sldId id="666" r:id="rId53"/>
    <p:sldId id="667" r:id="rId54"/>
    <p:sldId id="677" r:id="rId55"/>
    <p:sldId id="678" r:id="rId56"/>
    <p:sldId id="737" r:id="rId57"/>
    <p:sldId id="679" r:id="rId58"/>
    <p:sldId id="680" r:id="rId59"/>
    <p:sldId id="681" r:id="rId60"/>
    <p:sldId id="682" r:id="rId61"/>
    <p:sldId id="683" r:id="rId62"/>
    <p:sldId id="684" r:id="rId63"/>
    <p:sldId id="685" r:id="rId64"/>
    <p:sldId id="686" r:id="rId65"/>
    <p:sldId id="687" r:id="rId66"/>
    <p:sldId id="689" r:id="rId67"/>
    <p:sldId id="688" r:id="rId68"/>
    <p:sldId id="690" r:id="rId69"/>
    <p:sldId id="742" r:id="rId70"/>
    <p:sldId id="691" r:id="rId71"/>
    <p:sldId id="706" r:id="rId72"/>
    <p:sldId id="738" r:id="rId73"/>
    <p:sldId id="739" r:id="rId74"/>
    <p:sldId id="740" r:id="rId75"/>
    <p:sldId id="741" r:id="rId76"/>
    <p:sldId id="709" r:id="rId77"/>
    <p:sldId id="710" r:id="rId78"/>
    <p:sldId id="711" r:id="rId79"/>
    <p:sldId id="712" r:id="rId80"/>
    <p:sldId id="713" r:id="rId81"/>
    <p:sldId id="714" r:id="rId82"/>
    <p:sldId id="715" r:id="rId83"/>
    <p:sldId id="716" r:id="rId84"/>
    <p:sldId id="717" r:id="rId85"/>
    <p:sldId id="718" r:id="rId86"/>
    <p:sldId id="719" r:id="rId87"/>
    <p:sldId id="720" r:id="rId88"/>
    <p:sldId id="721" r:id="rId89"/>
    <p:sldId id="722" r:id="rId90"/>
    <p:sldId id="723" r:id="rId91"/>
    <p:sldId id="724" r:id="rId92"/>
    <p:sldId id="725" r:id="rId93"/>
    <p:sldId id="726" r:id="rId9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2" autoAdjust="0"/>
    <p:restoredTop sz="94660"/>
  </p:normalViewPr>
  <p:slideViewPr>
    <p:cSldViewPr snapToGrid="0">
      <p:cViewPr varScale="1">
        <p:scale>
          <a:sx n="78" d="100"/>
          <a:sy n="78" d="100"/>
        </p:scale>
        <p:origin x="8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Nov. </a:t>
            </a:r>
            <a:r>
              <a:rPr lang="en-US" altLang="en-US" dirty="0"/>
              <a:t>8</a:t>
            </a:r>
            <a:endParaRPr lang="en-US" altLang="en-US" dirty="0" smtClean="0"/>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041526" y="1131888"/>
            <a:ext cx="7997825" cy="4641850"/>
          </a:xfrm>
        </p:spPr>
        <p:txBody>
          <a:bodyPr/>
          <a:lstStyle/>
          <a:p>
            <a:r>
              <a:rPr lang="en-US" altLang="en-US" dirty="0" smtClean="0"/>
              <a:t>policy of vertical uniformity between federal and forum state court</a:t>
            </a:r>
            <a:br>
              <a:rPr lang="en-US" altLang="en-US" dirty="0" smtClean="0"/>
            </a:br>
            <a:r>
              <a:rPr lang="en-US" altLang="en-US" dirty="0" smtClean="0"/>
              <a:t/>
            </a:r>
            <a:br>
              <a:rPr lang="en-US" altLang="en-US" dirty="0" smtClean="0"/>
            </a:br>
            <a:r>
              <a:rPr lang="en-US" altLang="en-US" dirty="0" smtClean="0"/>
              <a:t>(if outcome determinative)</a:t>
            </a:r>
          </a:p>
        </p:txBody>
      </p:sp>
    </p:spTree>
    <p:extLst>
      <p:ext uri="{BB962C8B-B14F-4D97-AF65-F5344CB8AC3E}">
        <p14:creationId xmlns:p14="http://schemas.microsoft.com/office/powerpoint/2010/main" val="3926236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09285" y="381965"/>
            <a:ext cx="11574685" cy="6123007"/>
          </a:xfrm>
        </p:spPr>
        <p:txBody>
          <a:bodyPr>
            <a:normAutofit fontScale="90000"/>
          </a:bodyPr>
          <a:lstStyle/>
          <a:p>
            <a:r>
              <a:rPr lang="en-US" altLang="en-US" dirty="0"/>
              <a:t>a</a:t>
            </a:r>
            <a:r>
              <a:rPr lang="en-US" altLang="en-US" dirty="0" smtClean="0"/>
              <a:t> federal court in Kansas is entertaining an action under Kansas law </a:t>
            </a:r>
            <a:br>
              <a:rPr lang="en-US" altLang="en-US" dirty="0" smtClean="0"/>
            </a:br>
            <a:r>
              <a:rPr lang="en-US" altLang="en-US" dirty="0"/>
              <a:t/>
            </a:r>
            <a:br>
              <a:rPr lang="en-US" altLang="en-US" dirty="0"/>
            </a:br>
            <a:r>
              <a:rPr lang="en-US" altLang="en-US" dirty="0" smtClean="0"/>
              <a:t>it uses Kansas statute of limitations, according to </a:t>
            </a:r>
            <a:r>
              <a:rPr lang="en-US" altLang="en-US" i="1" dirty="0" smtClean="0"/>
              <a:t>Guaranty Trust </a:t>
            </a:r>
            <a:r>
              <a:rPr lang="en-US" altLang="en-US" dirty="0"/>
              <a:t/>
            </a:r>
            <a:br>
              <a:rPr lang="en-US" altLang="en-US" dirty="0"/>
            </a:br>
            <a:r>
              <a:rPr lang="en-US" altLang="en-US" dirty="0" smtClean="0"/>
              <a:t/>
            </a:r>
            <a:br>
              <a:rPr lang="en-US" altLang="en-US" dirty="0" smtClean="0"/>
            </a:br>
            <a:r>
              <a:rPr lang="en-US" altLang="en-US" dirty="0" smtClean="0"/>
              <a:t>but, according to the federal law a statute of limitations is tolled upon filing</a:t>
            </a:r>
            <a:br>
              <a:rPr lang="en-US" altLang="en-US" dirty="0" smtClean="0"/>
            </a:br>
            <a:r>
              <a:rPr lang="en-US" altLang="en-US" dirty="0"/>
              <a:t/>
            </a:r>
            <a:br>
              <a:rPr lang="en-US" altLang="en-US" dirty="0"/>
            </a:br>
            <a:r>
              <a:rPr lang="en-US" altLang="en-US" dirty="0" smtClean="0"/>
              <a:t>under Kansas law, it is tolled upon service</a:t>
            </a:r>
            <a:br>
              <a:rPr lang="en-US" altLang="en-US" dirty="0" smtClean="0"/>
            </a:br>
            <a:r>
              <a:rPr lang="en-US" altLang="en-US" dirty="0"/>
              <a:t/>
            </a:r>
            <a:br>
              <a:rPr lang="en-US" altLang="en-US" dirty="0"/>
            </a:br>
            <a:r>
              <a:rPr lang="en-US" altLang="en-US" dirty="0" smtClean="0"/>
              <a:t>which rule should the federal court use?</a:t>
            </a:r>
          </a:p>
        </p:txBody>
      </p:sp>
    </p:spTree>
    <p:extLst>
      <p:ext uri="{BB962C8B-B14F-4D97-AF65-F5344CB8AC3E}">
        <p14:creationId xmlns:p14="http://schemas.microsoft.com/office/powerpoint/2010/main" val="206668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209800" y="1447800"/>
            <a:ext cx="8180388" cy="4567238"/>
          </a:xfrm>
        </p:spPr>
        <p:txBody>
          <a:bodyPr/>
          <a:lstStyle/>
          <a:p>
            <a:r>
              <a:rPr lang="en-US" altLang="en-US" smtClean="0"/>
              <a:t>Ragan v. Merchants Transfer &amp; Warehouse (US 1949)</a:t>
            </a:r>
          </a:p>
        </p:txBody>
      </p:sp>
    </p:spTree>
    <p:extLst>
      <p:ext uri="{BB962C8B-B14F-4D97-AF65-F5344CB8AC3E}">
        <p14:creationId xmlns:p14="http://schemas.microsoft.com/office/powerpoint/2010/main" val="2339620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35665" y="243067"/>
            <a:ext cx="11702006" cy="6447100"/>
          </a:xfrm>
        </p:spPr>
        <p:txBody>
          <a:bodyPr>
            <a:normAutofit/>
          </a:bodyPr>
          <a:lstStyle/>
          <a:p>
            <a:pPr algn="l"/>
            <a:r>
              <a:rPr lang="en-US" altLang="en-US" sz="3200" dirty="0"/>
              <a:t>a</a:t>
            </a:r>
            <a:r>
              <a:rPr lang="en-US" altLang="en-US" sz="3200" dirty="0" smtClean="0"/>
              <a:t> </a:t>
            </a:r>
            <a:r>
              <a:rPr lang="en-US" altLang="en-US" sz="3200" dirty="0"/>
              <a:t>Mississippi statute requires a corporation doing business within the state to designate an agent for the service of process before bringing </a:t>
            </a:r>
            <a:r>
              <a:rPr lang="en-US" altLang="en-US" sz="3200" dirty="0" smtClean="0"/>
              <a:t>suit in Mississippi state court</a:t>
            </a:r>
            <a:r>
              <a:rPr lang="en-US" altLang="en-US" sz="3200" dirty="0"/>
              <a:t/>
            </a:r>
            <a:br>
              <a:rPr lang="en-US" altLang="en-US" sz="3200" dirty="0"/>
            </a:br>
            <a:r>
              <a:rPr lang="en-US" altLang="en-US" sz="3200" dirty="0"/>
              <a:t/>
            </a:r>
            <a:br>
              <a:rPr lang="en-US" altLang="en-US" sz="3200" dirty="0"/>
            </a:br>
            <a:r>
              <a:rPr lang="en-US" altLang="en-US" sz="3200" dirty="0"/>
              <a:t>t</a:t>
            </a:r>
            <a:r>
              <a:rPr lang="en-US" altLang="en-US" sz="3200" dirty="0" smtClean="0"/>
              <a:t>here </a:t>
            </a:r>
            <a:r>
              <a:rPr lang="en-US" altLang="en-US" sz="3200" dirty="0"/>
              <a:t>is no such requirement under federal </a:t>
            </a:r>
            <a:r>
              <a:rPr lang="en-US" altLang="en-US" sz="3200" dirty="0" smtClean="0"/>
              <a:t>law</a:t>
            </a:r>
            <a:r>
              <a:rPr lang="en-US" altLang="en-US" sz="3200" dirty="0"/>
              <a:t/>
            </a:r>
            <a:br>
              <a:rPr lang="en-US" altLang="en-US" sz="3200" dirty="0"/>
            </a:br>
            <a:r>
              <a:rPr lang="en-US" altLang="en-US" sz="3200" dirty="0"/>
              <a:t/>
            </a:r>
            <a:br>
              <a:rPr lang="en-US" altLang="en-US" sz="3200" dirty="0"/>
            </a:br>
            <a:r>
              <a:rPr lang="en-US" altLang="en-US" sz="3200" dirty="0" smtClean="0"/>
              <a:t>P </a:t>
            </a:r>
            <a:r>
              <a:rPr lang="en-US" altLang="en-US" sz="3200" dirty="0"/>
              <a:t>(a Tennessee corporation doing business in Mississippi) is suing D in federal court in </a:t>
            </a:r>
            <a:r>
              <a:rPr lang="en-US" altLang="en-US" sz="3200" dirty="0" smtClean="0"/>
              <a:t>Mississippi under Mississippi law</a:t>
            </a:r>
            <a:r>
              <a:rPr lang="en-US" altLang="en-US" sz="3200" dirty="0"/>
              <a:t/>
            </a:r>
            <a:br>
              <a:rPr lang="en-US" altLang="en-US" sz="3200" dirty="0"/>
            </a:br>
            <a:r>
              <a:rPr lang="en-US" altLang="en-US" sz="3200" dirty="0"/>
              <a:t/>
            </a:r>
            <a:br>
              <a:rPr lang="en-US" altLang="en-US" sz="3200" dirty="0"/>
            </a:br>
            <a:r>
              <a:rPr lang="en-US" altLang="en-US" sz="3200" dirty="0" smtClean="0"/>
              <a:t>P </a:t>
            </a:r>
            <a:r>
              <a:rPr lang="en-US" altLang="en-US" sz="3200" dirty="0"/>
              <a:t>has designated no agent for service of process in Miss. </a:t>
            </a:r>
            <a:br>
              <a:rPr lang="en-US" altLang="en-US" sz="3200" dirty="0"/>
            </a:br>
            <a:r>
              <a:rPr lang="en-US" altLang="en-US" sz="3200" dirty="0"/>
              <a:t/>
            </a:r>
            <a:br>
              <a:rPr lang="en-US" altLang="en-US" sz="3200" dirty="0"/>
            </a:br>
            <a:r>
              <a:rPr lang="en-US" altLang="en-US" sz="3200" dirty="0" smtClean="0"/>
              <a:t>D </a:t>
            </a:r>
            <a:r>
              <a:rPr lang="en-US" altLang="en-US" sz="3200" dirty="0"/>
              <a:t>moves for summary judgment on this </a:t>
            </a:r>
            <a:r>
              <a:rPr lang="en-US" altLang="en-US" sz="3200" dirty="0" smtClean="0"/>
              <a:t>ground</a:t>
            </a:r>
            <a:r>
              <a:rPr lang="en-US" altLang="en-US" sz="3200" dirty="0"/>
              <a:t/>
            </a:r>
            <a:br>
              <a:rPr lang="en-US" altLang="en-US" sz="3200" dirty="0"/>
            </a:br>
            <a:r>
              <a:rPr lang="en-US" altLang="en-US" sz="3200" dirty="0"/>
              <a:t/>
            </a:r>
            <a:br>
              <a:rPr lang="en-US" altLang="en-US" sz="3200" dirty="0"/>
            </a:br>
            <a:r>
              <a:rPr lang="en-US" altLang="en-US" sz="3200" dirty="0"/>
              <a:t>w</a:t>
            </a:r>
            <a:r>
              <a:rPr lang="en-US" altLang="en-US" sz="3200" dirty="0" smtClean="0"/>
              <a:t>hat </a:t>
            </a:r>
            <a:r>
              <a:rPr lang="en-US" altLang="en-US" sz="3200" dirty="0"/>
              <a:t>result?</a:t>
            </a:r>
          </a:p>
        </p:txBody>
      </p:sp>
    </p:spTree>
    <p:extLst>
      <p:ext uri="{BB962C8B-B14F-4D97-AF65-F5344CB8AC3E}">
        <p14:creationId xmlns:p14="http://schemas.microsoft.com/office/powerpoint/2010/main" val="805767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41500" y="1131888"/>
            <a:ext cx="8197850" cy="4521200"/>
          </a:xfrm>
        </p:spPr>
        <p:txBody>
          <a:bodyPr/>
          <a:lstStyle/>
          <a:p>
            <a:r>
              <a:rPr lang="en-US" altLang="en-US" smtClean="0"/>
              <a:t>Woods v. Interstate Realty (US 1949)</a:t>
            </a:r>
          </a:p>
        </p:txBody>
      </p:sp>
    </p:spTree>
    <p:extLst>
      <p:ext uri="{BB962C8B-B14F-4D97-AF65-F5344CB8AC3E}">
        <p14:creationId xmlns:p14="http://schemas.microsoft.com/office/powerpoint/2010/main" val="3202148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798653" y="274638"/>
            <a:ext cx="9412147" cy="6278562"/>
          </a:xfrm>
        </p:spPr>
        <p:txBody>
          <a:bodyPr/>
          <a:lstStyle/>
          <a:p>
            <a:r>
              <a:rPr lang="en-US" altLang="en-US" dirty="0"/>
              <a:t>t</a:t>
            </a:r>
            <a:r>
              <a:rPr lang="en-US" altLang="en-US" dirty="0" smtClean="0"/>
              <a:t>he 5</a:t>
            </a:r>
            <a:r>
              <a:rPr lang="en-US" altLang="en-US" baseline="30000" dirty="0" smtClean="0"/>
              <a:t>th</a:t>
            </a:r>
            <a:r>
              <a:rPr lang="en-US" altLang="en-US" dirty="0" smtClean="0"/>
              <a:t> Circuit had concluded that Mississippi state officials thought that the statute applied only Mississippi state courts, not federal courts in Mississippi.</a:t>
            </a:r>
            <a:br>
              <a:rPr lang="en-US" altLang="en-US" dirty="0" smtClean="0"/>
            </a:br>
            <a:r>
              <a:rPr lang="en-US" altLang="en-US" dirty="0" smtClean="0"/>
              <a:t/>
            </a:r>
            <a:br>
              <a:rPr lang="en-US" altLang="en-US" dirty="0" smtClean="0"/>
            </a:br>
            <a:r>
              <a:rPr lang="en-US" altLang="en-US" dirty="0"/>
              <a:t>d</a:t>
            </a:r>
            <a:r>
              <a:rPr lang="en-US" altLang="en-US" dirty="0" smtClean="0"/>
              <a:t>oes that matter?</a:t>
            </a:r>
          </a:p>
        </p:txBody>
      </p:sp>
    </p:spTree>
    <p:extLst>
      <p:ext uri="{BB962C8B-B14F-4D97-AF65-F5344CB8AC3E}">
        <p14:creationId xmlns:p14="http://schemas.microsoft.com/office/powerpoint/2010/main" val="1253362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81" y="365125"/>
            <a:ext cx="10659319" cy="5943078"/>
          </a:xfrm>
        </p:spPr>
        <p:txBody>
          <a:bodyPr/>
          <a:lstStyle/>
          <a:p>
            <a:r>
              <a:rPr lang="en-US" dirty="0" smtClean="0"/>
              <a:t>incorporating state standards, not applying state law</a:t>
            </a:r>
            <a:endParaRPr lang="en-US" dirty="0"/>
          </a:p>
        </p:txBody>
      </p:sp>
    </p:spTree>
    <p:extLst>
      <p:ext uri="{BB962C8B-B14F-4D97-AF65-F5344CB8AC3E}">
        <p14:creationId xmlns:p14="http://schemas.microsoft.com/office/powerpoint/2010/main" val="576355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62987" y="439838"/>
            <a:ext cx="11088547" cy="6123008"/>
          </a:xfrm>
        </p:spPr>
        <p:txBody>
          <a:bodyPr>
            <a:normAutofit/>
          </a:bodyPr>
          <a:lstStyle/>
          <a:p>
            <a:pPr algn="l"/>
            <a:r>
              <a:rPr lang="en-US" altLang="en-US" sz="3200" dirty="0"/>
              <a:t>a</a:t>
            </a:r>
            <a:r>
              <a:rPr lang="en-US" altLang="en-US" sz="3200" dirty="0" smtClean="0"/>
              <a:t> </a:t>
            </a:r>
            <a:r>
              <a:rPr lang="en-US" altLang="en-US" sz="3200" dirty="0"/>
              <a:t>New Jersey statute requires small shareholders bringing derivative actions to post a </a:t>
            </a:r>
            <a:r>
              <a:rPr lang="en-US" altLang="en-US" sz="3200" dirty="0" smtClean="0"/>
              <a:t>bond</a:t>
            </a:r>
            <a:r>
              <a:rPr lang="en-US" altLang="en-US" sz="3200" dirty="0"/>
              <a:t/>
            </a:r>
            <a:br>
              <a:rPr lang="en-US" altLang="en-US" sz="3200" dirty="0"/>
            </a:br>
            <a:r>
              <a:rPr lang="en-US" altLang="en-US" sz="3200" dirty="0"/>
              <a:t/>
            </a:r>
            <a:br>
              <a:rPr lang="en-US" altLang="en-US" sz="3200" dirty="0"/>
            </a:br>
            <a:r>
              <a:rPr lang="en-US" altLang="en-US" sz="3200" dirty="0"/>
              <a:t>f</a:t>
            </a:r>
            <a:r>
              <a:rPr lang="en-US" altLang="en-US" sz="3200" dirty="0" smtClean="0"/>
              <a:t>ederal </a:t>
            </a:r>
            <a:r>
              <a:rPr lang="en-US" altLang="en-US" sz="3200" dirty="0"/>
              <a:t>courts have no such </a:t>
            </a:r>
            <a:r>
              <a:rPr lang="en-US" altLang="en-US" sz="3200" dirty="0" smtClean="0"/>
              <a:t>requirement</a:t>
            </a:r>
            <a:br>
              <a:rPr lang="en-US" altLang="en-US" sz="3200" dirty="0" smtClean="0"/>
            </a:br>
            <a:r>
              <a:rPr lang="en-US" altLang="en-US" sz="3200" dirty="0"/>
              <a:t/>
            </a:r>
            <a:br>
              <a:rPr lang="en-US" altLang="en-US" sz="3200" dirty="0"/>
            </a:br>
            <a:r>
              <a:rPr lang="en-US" altLang="en-US" sz="3200" dirty="0" smtClean="0"/>
              <a:t>P</a:t>
            </a:r>
            <a:r>
              <a:rPr lang="en-US" altLang="en-US" sz="3200" dirty="0"/>
              <a:t>, a small shareholder, brings a derivative action under Delaware law against D in federal court in New </a:t>
            </a:r>
            <a:r>
              <a:rPr lang="en-US" altLang="en-US" sz="3200" dirty="0" smtClean="0"/>
              <a:t>Jersey</a:t>
            </a:r>
            <a:r>
              <a:rPr lang="en-US" altLang="en-US" sz="3200" dirty="0"/>
              <a:t/>
            </a:r>
            <a:br>
              <a:rPr lang="en-US" altLang="en-US" sz="3200" dirty="0"/>
            </a:br>
            <a:r>
              <a:rPr lang="en-US" altLang="en-US" sz="3200" dirty="0"/>
              <a:t/>
            </a:r>
            <a:br>
              <a:rPr lang="en-US" altLang="en-US" sz="3200" dirty="0"/>
            </a:br>
            <a:r>
              <a:rPr lang="en-US" altLang="en-US" sz="3200" dirty="0"/>
              <a:t>P has not posted a </a:t>
            </a:r>
            <a:r>
              <a:rPr lang="en-US" altLang="en-US" sz="3200" dirty="0" smtClean="0"/>
              <a:t>bond</a:t>
            </a:r>
            <a:br>
              <a:rPr lang="en-US" altLang="en-US" sz="3200" dirty="0" smtClean="0"/>
            </a:br>
            <a:r>
              <a:rPr lang="en-US" altLang="en-US" sz="3200" dirty="0"/>
              <a:t/>
            </a:r>
            <a:br>
              <a:rPr lang="en-US" altLang="en-US" sz="3200" dirty="0"/>
            </a:br>
            <a:r>
              <a:rPr lang="en-US" altLang="en-US" sz="3200" dirty="0" smtClean="0"/>
              <a:t>D </a:t>
            </a:r>
            <a:r>
              <a:rPr lang="en-US" altLang="en-US" sz="3200" dirty="0"/>
              <a:t>moves to </a:t>
            </a:r>
            <a:r>
              <a:rPr lang="en-US" altLang="en-US" sz="3200" dirty="0" smtClean="0"/>
              <a:t>dismiss</a:t>
            </a:r>
            <a:r>
              <a:rPr lang="en-US" altLang="en-US" sz="3200" dirty="0"/>
              <a:t/>
            </a:r>
            <a:br>
              <a:rPr lang="en-US" altLang="en-US" sz="3200" dirty="0"/>
            </a:br>
            <a:r>
              <a:rPr lang="en-US" altLang="en-US" sz="3200" dirty="0"/>
              <a:t/>
            </a:r>
            <a:br>
              <a:rPr lang="en-US" altLang="en-US" sz="3200" dirty="0"/>
            </a:br>
            <a:r>
              <a:rPr lang="en-US" altLang="en-US" sz="3200" dirty="0"/>
              <a:t>What result?</a:t>
            </a:r>
          </a:p>
        </p:txBody>
      </p:sp>
    </p:spTree>
    <p:extLst>
      <p:ext uri="{BB962C8B-B14F-4D97-AF65-F5344CB8AC3E}">
        <p14:creationId xmlns:p14="http://schemas.microsoft.com/office/powerpoint/2010/main" val="877236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60564" y="1131889"/>
            <a:ext cx="8078787" cy="4619625"/>
          </a:xfrm>
        </p:spPr>
        <p:txBody>
          <a:bodyPr/>
          <a:lstStyle/>
          <a:p>
            <a:r>
              <a:rPr lang="en-US" altLang="en-US" smtClean="0"/>
              <a:t>Cohen v. Beneficial Indus. Loan Corp. (US 1949)</a:t>
            </a:r>
          </a:p>
        </p:txBody>
      </p:sp>
    </p:spTree>
    <p:extLst>
      <p:ext uri="{BB962C8B-B14F-4D97-AF65-F5344CB8AC3E}">
        <p14:creationId xmlns:p14="http://schemas.microsoft.com/office/powerpoint/2010/main" val="543336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05" y="365125"/>
            <a:ext cx="10624595" cy="5827331"/>
          </a:xfrm>
        </p:spPr>
        <p:txBody>
          <a:bodyPr/>
          <a:lstStyle/>
          <a:p>
            <a:r>
              <a:rPr lang="en-US" dirty="0"/>
              <a:t>w</a:t>
            </a:r>
            <a:r>
              <a:rPr lang="en-US" dirty="0" smtClean="0"/>
              <a:t>here we stand at this point:</a:t>
            </a:r>
            <a:br>
              <a:rPr lang="en-US" dirty="0" smtClean="0"/>
            </a:br>
            <a:r>
              <a:rPr lang="en-US" dirty="0"/>
              <a:t/>
            </a:r>
            <a:br>
              <a:rPr lang="en-US" dirty="0"/>
            </a:br>
            <a:r>
              <a:rPr lang="en-US" dirty="0" smtClean="0"/>
              <a:t>borrow forum state law if the difference between federal common law and forum state law is “outcome determinative”</a:t>
            </a:r>
            <a:endParaRPr lang="en-US" dirty="0"/>
          </a:p>
        </p:txBody>
      </p:sp>
    </p:spTree>
    <p:extLst>
      <p:ext uri="{BB962C8B-B14F-4D97-AF65-F5344CB8AC3E}">
        <p14:creationId xmlns:p14="http://schemas.microsoft.com/office/powerpoint/2010/main" val="1836184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484" y="365125"/>
            <a:ext cx="10788316" cy="5843170"/>
          </a:xfrm>
        </p:spPr>
        <p:txBody>
          <a:bodyPr/>
          <a:lstStyle/>
          <a:p>
            <a:r>
              <a:rPr lang="en-US" dirty="0" smtClean="0"/>
              <a:t>horizontal substance/procedure conflicts</a:t>
            </a:r>
            <a:r>
              <a:rPr lang="mr-IN" dirty="0" smtClean="0"/>
              <a:t>…</a:t>
            </a:r>
            <a:endParaRPr lang="en-US" dirty="0"/>
          </a:p>
        </p:txBody>
      </p:sp>
    </p:spTree>
    <p:extLst>
      <p:ext uri="{BB962C8B-B14F-4D97-AF65-F5344CB8AC3E}">
        <p14:creationId xmlns:p14="http://schemas.microsoft.com/office/powerpoint/2010/main" val="1839379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00226" y="1131888"/>
            <a:ext cx="8239125" cy="4597400"/>
          </a:xfrm>
        </p:spPr>
        <p:txBody>
          <a:bodyPr/>
          <a:lstStyle/>
          <a:p>
            <a:r>
              <a:rPr lang="en-US" altLang="en-US" smtClean="0"/>
              <a:t>Byrd v. Blue Ridge Rural Electric Corp. (US 1958)</a:t>
            </a:r>
            <a:br>
              <a:rPr lang="en-US" altLang="en-US" smtClean="0"/>
            </a:br>
            <a:endParaRPr lang="en-US" altLang="en-US" smtClean="0"/>
          </a:p>
        </p:txBody>
      </p:sp>
    </p:spTree>
    <p:extLst>
      <p:ext uri="{BB962C8B-B14F-4D97-AF65-F5344CB8AC3E}">
        <p14:creationId xmlns:p14="http://schemas.microsoft.com/office/powerpoint/2010/main" val="178518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898650" y="1131888"/>
            <a:ext cx="8140700" cy="4633912"/>
          </a:xfrm>
        </p:spPr>
        <p:txBody>
          <a:bodyPr>
            <a:normAutofit fontScale="90000"/>
          </a:bodyPr>
          <a:lstStyle/>
          <a:p>
            <a:pPr algn="l"/>
            <a:r>
              <a:rPr lang="en-US" altLang="en-US" sz="4000" dirty="0"/>
              <a:t>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a:t>
            </a:r>
          </a:p>
        </p:txBody>
      </p:sp>
    </p:spTree>
    <p:extLst>
      <p:ext uri="{BB962C8B-B14F-4D97-AF65-F5344CB8AC3E}">
        <p14:creationId xmlns:p14="http://schemas.microsoft.com/office/powerpoint/2010/main" val="4041812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060389"/>
          </a:xfrm>
        </p:spPr>
        <p:txBody>
          <a:bodyPr/>
          <a:lstStyle/>
          <a:p>
            <a:r>
              <a:rPr lang="en-US" dirty="0" smtClean="0"/>
              <a:t>P sues D in federal court in New York under Pennsylvania law</a:t>
            </a:r>
            <a:br>
              <a:rPr lang="en-US" dirty="0" smtClean="0"/>
            </a:br>
            <a:r>
              <a:rPr lang="en-US" dirty="0"/>
              <a:t/>
            </a:r>
            <a:br>
              <a:rPr lang="en-US" dirty="0"/>
            </a:br>
            <a:r>
              <a:rPr lang="en-US" i="1" dirty="0" smtClean="0"/>
              <a:t>which state’s </a:t>
            </a:r>
            <a:r>
              <a:rPr lang="en-US" altLang="en-US" dirty="0" smtClean="0"/>
              <a:t>definition </a:t>
            </a:r>
            <a:r>
              <a:rPr lang="en-US" altLang="en-US" dirty="0"/>
              <a:t>of state-created rights and obligations </a:t>
            </a:r>
            <a:r>
              <a:rPr lang="en-US" altLang="en-US" dirty="0" smtClean="0"/>
              <a:t>is at issue?</a:t>
            </a:r>
            <a:endParaRPr lang="en-US" dirty="0"/>
          </a:p>
        </p:txBody>
      </p:sp>
    </p:spTree>
    <p:extLst>
      <p:ext uri="{BB962C8B-B14F-4D97-AF65-F5344CB8AC3E}">
        <p14:creationId xmlns:p14="http://schemas.microsoft.com/office/powerpoint/2010/main" val="1215925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057400" y="274638"/>
            <a:ext cx="8153400" cy="6202362"/>
          </a:xfrm>
        </p:spPr>
        <p:txBody>
          <a:bodyPr/>
          <a:lstStyle/>
          <a:p>
            <a:r>
              <a:rPr lang="en-US" altLang="en-US" dirty="0"/>
              <a:t>w</a:t>
            </a:r>
            <a:r>
              <a:rPr lang="en-US" altLang="en-US" dirty="0" smtClean="0"/>
              <a:t>hat is an example of a state rule where the bound-up test is satisfied?</a:t>
            </a:r>
          </a:p>
        </p:txBody>
      </p:sp>
    </p:spTree>
    <p:extLst>
      <p:ext uri="{BB962C8B-B14F-4D97-AF65-F5344CB8AC3E}">
        <p14:creationId xmlns:p14="http://schemas.microsoft.com/office/powerpoint/2010/main" val="2448325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smtClean="0"/>
              <a:t>Palmer v. Hoffman (US 1943)</a:t>
            </a:r>
          </a:p>
        </p:txBody>
      </p:sp>
    </p:spTree>
    <p:extLst>
      <p:ext uri="{BB962C8B-B14F-4D97-AF65-F5344CB8AC3E}">
        <p14:creationId xmlns:p14="http://schemas.microsoft.com/office/powerpoint/2010/main" val="827839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023318"/>
          </a:xfrm>
        </p:spPr>
        <p:txBody>
          <a:bodyPr/>
          <a:lstStyle/>
          <a:p>
            <a:r>
              <a:rPr lang="en-US" dirty="0"/>
              <a:t>m</a:t>
            </a:r>
            <a:r>
              <a:rPr lang="en-US" dirty="0" smtClean="0"/>
              <a:t>ust federal procedural common law really always yield to state rules that are bound up with state rights and obligations…?</a:t>
            </a:r>
            <a:endParaRPr lang="en-US" dirty="0"/>
          </a:p>
        </p:txBody>
      </p:sp>
    </p:spTree>
    <p:extLst>
      <p:ext uri="{BB962C8B-B14F-4D97-AF65-F5344CB8AC3E}">
        <p14:creationId xmlns:p14="http://schemas.microsoft.com/office/powerpoint/2010/main" val="1298582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smtClean="0"/>
              <a:t>P sues D in federal court under California law for wrongful death</a:t>
            </a:r>
            <a:br>
              <a:rPr lang="en-US" sz="4000" dirty="0" smtClean="0"/>
            </a:br>
            <a:r>
              <a:rPr lang="en-US" sz="4000" dirty="0" smtClean="0"/>
              <a:t/>
            </a:r>
            <a:br>
              <a:rPr lang="en-US" sz="4000" dirty="0" smtClean="0"/>
            </a:br>
            <a:r>
              <a:rPr lang="en-US" sz="4000" dirty="0" smtClean="0"/>
              <a:t>California has rule about the maximum number of pages in a brief that it considers bound up with its wrongful death statute</a:t>
            </a:r>
            <a:br>
              <a:rPr lang="en-US" sz="4000" dirty="0" smtClean="0"/>
            </a:br>
            <a:r>
              <a:rPr lang="en-US" sz="4000" dirty="0"/>
              <a:t/>
            </a:r>
            <a:br>
              <a:rPr lang="en-US" sz="4000" dirty="0"/>
            </a:br>
            <a:r>
              <a:rPr lang="en-US" sz="4000" dirty="0" smtClean="0"/>
              <a:t>must federal common law yield to it?</a:t>
            </a:r>
            <a:endParaRPr lang="en-US" sz="4000" dirty="0"/>
          </a:p>
        </p:txBody>
      </p:sp>
    </p:spTree>
    <p:extLst>
      <p:ext uri="{BB962C8B-B14F-4D97-AF65-F5344CB8AC3E}">
        <p14:creationId xmlns:p14="http://schemas.microsoft.com/office/powerpoint/2010/main" val="684448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798653" y="1131888"/>
            <a:ext cx="9240697" cy="4513262"/>
          </a:xfrm>
        </p:spPr>
        <p:txBody>
          <a:bodyPr>
            <a:normAutofit fontScale="90000"/>
          </a:bodyPr>
          <a:lstStyle/>
          <a:p>
            <a:pPr algn="l"/>
            <a:r>
              <a:rPr lang="en-US" altLang="en-US" sz="3600" dirty="0"/>
              <a:t>Second. But cases following </a:t>
            </a:r>
            <a:r>
              <a:rPr lang="en-US" altLang="en-US" sz="3600" i="1" dirty="0"/>
              <a:t>Erie</a:t>
            </a:r>
            <a:r>
              <a:rPr lang="en-US" altLang="en-US" sz="3600" dirty="0"/>
              <a:t>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a:t>
            </a:r>
          </a:p>
        </p:txBody>
      </p:sp>
    </p:spTree>
    <p:extLst>
      <p:ext uri="{BB962C8B-B14F-4D97-AF65-F5344CB8AC3E}">
        <p14:creationId xmlns:p14="http://schemas.microsoft.com/office/powerpoint/2010/main" val="3706748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20861" y="324091"/>
            <a:ext cx="11239017" cy="6296628"/>
          </a:xfrm>
        </p:spPr>
        <p:txBody>
          <a:bodyPr>
            <a:normAutofit/>
          </a:bodyPr>
          <a:lstStyle/>
          <a:p>
            <a:pPr algn="l"/>
            <a:r>
              <a:rPr lang="en-US" altLang="en-US" sz="2800" dirty="0"/>
              <a:t>But there are </a:t>
            </a:r>
            <a:r>
              <a:rPr lang="en-US" altLang="en-US" sz="2800" b="1" i="1" dirty="0"/>
              <a:t>affirmative countervailing considerations </a:t>
            </a:r>
            <a:r>
              <a:rPr lang="en-US" altLang="en-US" sz="2800" dirty="0"/>
              <a:t>at work here</a:t>
            </a:r>
            <a:r>
              <a:rPr lang="en-US" altLang="en-US" sz="2800" dirty="0" smtClean="0"/>
              <a:t>....</a:t>
            </a:r>
            <a:endParaRPr lang="en-US" altLang="en-US" sz="2800" dirty="0"/>
          </a:p>
        </p:txBody>
      </p:sp>
    </p:spTree>
    <p:extLst>
      <p:ext uri="{BB962C8B-B14F-4D97-AF65-F5344CB8AC3E}">
        <p14:creationId xmlns:p14="http://schemas.microsoft.com/office/powerpoint/2010/main" val="631691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25034" y="462987"/>
            <a:ext cx="10613984" cy="6030410"/>
          </a:xfrm>
        </p:spPr>
        <p:txBody>
          <a:bodyPr>
            <a:normAutofit fontScale="90000"/>
          </a:bodyPr>
          <a:lstStyle/>
          <a:p>
            <a:pPr algn="l"/>
            <a:r>
              <a:rPr lang="en-US" altLang="en-US" sz="3000" dirty="0"/>
              <a:t>a</a:t>
            </a:r>
            <a:r>
              <a:rPr lang="en-US" altLang="en-US" sz="3000" dirty="0" smtClean="0"/>
              <a:t>fter </a:t>
            </a:r>
            <a:r>
              <a:rPr lang="en-US" altLang="en-US" sz="3000" i="1" dirty="0"/>
              <a:t>Byrd</a:t>
            </a:r>
            <a:r>
              <a:rPr lang="en-US" altLang="en-US" sz="3000" dirty="0"/>
              <a:t>: </a:t>
            </a:r>
            <a:r>
              <a:rPr lang="en-US" altLang="en-US" sz="3000" dirty="0" smtClean="0"/>
              <a:t/>
            </a:r>
            <a:br>
              <a:rPr lang="en-US" altLang="en-US" sz="3000" dirty="0" smtClean="0"/>
            </a:br>
            <a:r>
              <a:rPr lang="en-US" altLang="en-US" sz="3000" dirty="0" smtClean="0"/>
              <a:t/>
            </a:r>
            <a:br>
              <a:rPr lang="en-US" altLang="en-US" sz="3000" dirty="0" smtClean="0"/>
            </a:br>
            <a:r>
              <a:rPr lang="en-US" altLang="en-US" sz="3000" dirty="0" smtClean="0"/>
              <a:t>assume P sues D in federal court in New York under Pa law</a:t>
            </a:r>
            <a:br>
              <a:rPr lang="en-US" altLang="en-US" sz="3000" dirty="0" smtClean="0"/>
            </a:br>
            <a:r>
              <a:rPr lang="en-US" altLang="en-US" sz="3000" dirty="0"/>
              <a:t/>
            </a:r>
            <a:br>
              <a:rPr lang="en-US" altLang="en-US" sz="3000" dirty="0"/>
            </a:br>
            <a:r>
              <a:rPr lang="en-US" altLang="en-US" sz="3000" dirty="0"/>
              <a:t>1</a:t>
            </a:r>
            <a:r>
              <a:rPr lang="en-US" altLang="en-US" sz="3000" dirty="0" smtClean="0"/>
              <a:t>) </a:t>
            </a:r>
            <a:r>
              <a:rPr lang="en-US" altLang="en-US" sz="3000" dirty="0"/>
              <a:t>if </a:t>
            </a:r>
            <a:r>
              <a:rPr lang="en-US" altLang="en-US" sz="3000" dirty="0" smtClean="0"/>
              <a:t>a Pa rule is bound up with the Pa cause of action the </a:t>
            </a:r>
            <a:r>
              <a:rPr lang="en-US" altLang="en-US" sz="3000" dirty="0"/>
              <a:t>federal court must use </a:t>
            </a:r>
            <a:r>
              <a:rPr lang="en-US" altLang="en-US" sz="3000" dirty="0" smtClean="0"/>
              <a:t>the Pa rule instead </a:t>
            </a:r>
            <a:r>
              <a:rPr lang="en-US" altLang="en-US" sz="3000" dirty="0"/>
              <a:t>of federal common law </a:t>
            </a:r>
            <a:r>
              <a:rPr lang="en-US" altLang="en-US" sz="3000" dirty="0" smtClean="0"/>
              <a:t>rule </a:t>
            </a:r>
            <a:br>
              <a:rPr lang="en-US" altLang="en-US" sz="3000" dirty="0" smtClean="0"/>
            </a:br>
            <a:r>
              <a:rPr lang="en-US" altLang="en-US" sz="3000" dirty="0"/>
              <a:t>	</a:t>
            </a:r>
            <a:r>
              <a:rPr lang="en-US" altLang="en-US" sz="3000" dirty="0" smtClean="0"/>
              <a:t>- subject to Green’s worries</a:t>
            </a:r>
            <a:br>
              <a:rPr lang="en-US" altLang="en-US" sz="3000" dirty="0" smtClean="0"/>
            </a:br>
            <a:r>
              <a:rPr lang="en-US" altLang="en-US" sz="3000" dirty="0"/>
              <a:t/>
            </a:r>
            <a:br>
              <a:rPr lang="en-US" altLang="en-US" sz="3000" dirty="0"/>
            </a:br>
            <a:r>
              <a:rPr lang="en-US" altLang="en-US" sz="3000" dirty="0" smtClean="0"/>
              <a:t>2) </a:t>
            </a:r>
            <a:r>
              <a:rPr lang="en-US" altLang="en-US" sz="3000" dirty="0"/>
              <a:t>but there is also a policy of vertical uniformity with </a:t>
            </a:r>
            <a:r>
              <a:rPr lang="en-US" altLang="en-US" sz="3000" dirty="0" smtClean="0"/>
              <a:t>NY state </a:t>
            </a:r>
            <a:r>
              <a:rPr lang="en-US" altLang="en-US" sz="3000" dirty="0"/>
              <a:t>courts</a:t>
            </a:r>
            <a:br>
              <a:rPr lang="en-US" altLang="en-US" sz="3000" dirty="0"/>
            </a:br>
            <a:r>
              <a:rPr lang="en-US" altLang="en-US" sz="3000" dirty="0"/>
              <a:t>	</a:t>
            </a:r>
            <a:r>
              <a:rPr lang="en-US" altLang="en-US" sz="3000" dirty="0" smtClean="0"/>
              <a:t>(for the moment, if </a:t>
            </a:r>
            <a:r>
              <a:rPr lang="en-US" altLang="en-US" sz="3000" dirty="0"/>
              <a:t>difference is outcome determinative</a:t>
            </a:r>
            <a:r>
              <a:rPr lang="en-US" altLang="en-US" sz="3000" dirty="0" smtClean="0"/>
              <a:t>)</a:t>
            </a:r>
            <a:br>
              <a:rPr lang="en-US" altLang="en-US" sz="3000" dirty="0" smtClean="0"/>
            </a:br>
            <a:r>
              <a:rPr lang="en-US" altLang="en-US" sz="3000" dirty="0"/>
              <a:t/>
            </a:r>
            <a:br>
              <a:rPr lang="en-US" altLang="en-US" sz="3000" dirty="0"/>
            </a:br>
            <a:r>
              <a:rPr lang="en-US" altLang="en-US" sz="3000" dirty="0" smtClean="0"/>
              <a:t>3) there </a:t>
            </a:r>
            <a:r>
              <a:rPr lang="en-US" altLang="en-US" sz="3000" dirty="0"/>
              <a:t>may also be countervailing federal interests in favor uniform federal common law </a:t>
            </a:r>
            <a:r>
              <a:rPr lang="en-US" altLang="en-US" sz="3000" dirty="0" smtClean="0"/>
              <a:t>rule, however</a:t>
            </a:r>
            <a:br>
              <a:rPr lang="en-US" altLang="en-US" sz="3000" dirty="0" smtClean="0"/>
            </a:br>
            <a:r>
              <a:rPr lang="en-US" altLang="en-US" sz="3000" dirty="0" smtClean="0"/>
              <a:t/>
            </a:r>
            <a:br>
              <a:rPr lang="en-US" altLang="en-US" sz="3000" dirty="0" smtClean="0"/>
            </a:br>
            <a:r>
              <a:rPr lang="en-US" altLang="en-US" sz="3000" dirty="0" smtClean="0"/>
              <a:t>2) must be balanced against 3)</a:t>
            </a:r>
            <a:endParaRPr lang="en-US" altLang="en-US" sz="3000" dirty="0"/>
          </a:p>
        </p:txBody>
      </p:sp>
    </p:spTree>
    <p:extLst>
      <p:ext uri="{BB962C8B-B14F-4D97-AF65-F5344CB8AC3E}">
        <p14:creationId xmlns:p14="http://schemas.microsoft.com/office/powerpoint/2010/main" val="991099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798653" y="532436"/>
            <a:ext cx="10509813" cy="5239716"/>
          </a:xfrm>
        </p:spPr>
        <p:txBody>
          <a:bodyPr/>
          <a:lstStyle/>
          <a:p>
            <a:pPr eaLnBrk="1" hangingPunct="1"/>
            <a:r>
              <a:rPr lang="en-US" altLang="en-US" dirty="0" smtClean="0"/>
              <a:t>what is </a:t>
            </a:r>
            <a:r>
              <a:rPr lang="en-US" altLang="en-US" i="1" dirty="0" smtClean="0"/>
              <a:t>federal</a:t>
            </a:r>
            <a:r>
              <a:rPr lang="en-US" altLang="en-US" dirty="0" smtClean="0"/>
              <a:t> power over procedure when a federal court is entertaining a state law cause of action?</a:t>
            </a:r>
          </a:p>
        </p:txBody>
      </p:sp>
    </p:spTree>
    <p:extLst>
      <p:ext uri="{BB962C8B-B14F-4D97-AF65-F5344CB8AC3E}">
        <p14:creationId xmlns:p14="http://schemas.microsoft.com/office/powerpoint/2010/main" val="1851173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580768" y="274638"/>
            <a:ext cx="11306432" cy="6278562"/>
          </a:xfrm>
        </p:spPr>
        <p:txBody>
          <a:bodyPr>
            <a:normAutofit fontScale="90000"/>
          </a:bodyPr>
          <a:lstStyle/>
          <a:p>
            <a:pPr algn="l"/>
            <a:r>
              <a:rPr lang="en-US" altLang="en-US" dirty="0" smtClean="0"/>
              <a:t>federal procedural common law</a:t>
            </a:r>
            <a:br>
              <a:rPr lang="en-US" altLang="en-US" dirty="0" smtClean="0"/>
            </a:br>
            <a:r>
              <a:rPr lang="en-US" altLang="en-US" dirty="0" smtClean="0"/>
              <a:t/>
            </a:r>
            <a:br>
              <a:rPr lang="en-US" altLang="en-US" dirty="0" smtClean="0"/>
            </a:br>
            <a:r>
              <a:rPr lang="en-US" altLang="en-US" dirty="0" smtClean="0"/>
              <a:t>- claim/issue preclusion</a:t>
            </a:r>
            <a:br>
              <a:rPr lang="en-US" altLang="en-US" dirty="0" smtClean="0"/>
            </a:br>
            <a:r>
              <a:rPr lang="en-US" altLang="en-US" dirty="0"/>
              <a:t/>
            </a:r>
            <a:br>
              <a:rPr lang="en-US" altLang="en-US" dirty="0"/>
            </a:br>
            <a:r>
              <a:rPr lang="en-US" altLang="en-US" dirty="0" smtClean="0"/>
              <a:t>- rules of </a:t>
            </a:r>
            <a:r>
              <a:rPr lang="en-US" altLang="en-US" smtClean="0"/>
              <a:t>tolling </a:t>
            </a:r>
            <a:r>
              <a:rPr lang="en-US" altLang="en-US" smtClean="0"/>
              <a:t>of </a:t>
            </a:r>
            <a:r>
              <a:rPr lang="en-US" altLang="en-US" dirty="0" smtClean="0"/>
              <a:t>statute of limitations</a:t>
            </a:r>
            <a:br>
              <a:rPr lang="en-US" altLang="en-US" dirty="0" smtClean="0"/>
            </a:br>
            <a:r>
              <a:rPr lang="en-US" altLang="en-US" dirty="0" smtClean="0"/>
              <a:t/>
            </a:r>
            <a:br>
              <a:rPr lang="en-US" altLang="en-US" dirty="0" smtClean="0"/>
            </a:br>
            <a:r>
              <a:rPr lang="en-US" altLang="en-US" dirty="0" smtClean="0"/>
              <a:t>- laches</a:t>
            </a:r>
            <a:br>
              <a:rPr lang="en-US" altLang="en-US" dirty="0" smtClean="0"/>
            </a:br>
            <a:r>
              <a:rPr lang="en-US" altLang="en-US" dirty="0" smtClean="0"/>
              <a:t/>
            </a:r>
            <a:br>
              <a:rPr lang="en-US" altLang="en-US" dirty="0" smtClean="0"/>
            </a:br>
            <a:r>
              <a:rPr lang="en-US" altLang="en-US" dirty="0" smtClean="0"/>
              <a:t>- anything that federal courts simply don’t do that a state does (whether by state constitution, statute, or common law)</a:t>
            </a:r>
          </a:p>
        </p:txBody>
      </p:sp>
    </p:spTree>
    <p:extLst>
      <p:ext uri="{BB962C8B-B14F-4D97-AF65-F5344CB8AC3E}">
        <p14:creationId xmlns:p14="http://schemas.microsoft.com/office/powerpoint/2010/main" val="1892305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138364" y="1131888"/>
            <a:ext cx="7900987" cy="4552950"/>
          </a:xfrm>
        </p:spPr>
        <p:txBody>
          <a:bodyPr/>
          <a:lstStyle/>
          <a:p>
            <a:r>
              <a:rPr lang="en-US" altLang="en-US" dirty="0"/>
              <a:t>w</a:t>
            </a:r>
            <a:r>
              <a:rPr lang="en-US" altLang="en-US" dirty="0" smtClean="0"/>
              <a:t>hat about Fed. R. Civ. P.?</a:t>
            </a:r>
            <a:br>
              <a:rPr lang="en-US" altLang="en-US" dirty="0" smtClean="0"/>
            </a:br>
            <a:r>
              <a:rPr lang="en-US" altLang="en-US" dirty="0"/>
              <a:t/>
            </a:r>
            <a:br>
              <a:rPr lang="en-US" altLang="en-US" dirty="0"/>
            </a:br>
            <a:r>
              <a:rPr lang="en-US" altLang="en-US" dirty="0"/>
              <a:t>a</a:t>
            </a:r>
            <a:r>
              <a:rPr lang="en-US" altLang="en-US" dirty="0" smtClean="0"/>
              <a:t>nd federal statutes governing procedure in federal courts?</a:t>
            </a:r>
          </a:p>
        </p:txBody>
      </p:sp>
    </p:spTree>
    <p:extLst>
      <p:ext uri="{BB962C8B-B14F-4D97-AF65-F5344CB8AC3E}">
        <p14:creationId xmlns:p14="http://schemas.microsoft.com/office/powerpoint/2010/main" val="2117151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952750" y="1063626"/>
            <a:ext cx="6229350" cy="4594225"/>
          </a:xfrm>
        </p:spPr>
        <p:txBody>
          <a:bodyPr/>
          <a:lstStyle/>
          <a:p>
            <a:pPr eaLnBrk="1" hangingPunct="1"/>
            <a:r>
              <a:rPr lang="en-US" altLang="en-US" smtClean="0"/>
              <a:t>Hanna v. Plumer</a:t>
            </a:r>
            <a:br>
              <a:rPr lang="en-US" altLang="en-US" smtClean="0"/>
            </a:br>
            <a:r>
              <a:rPr lang="en-US" altLang="en-US" smtClean="0"/>
              <a:t>(U.S. 1965)</a:t>
            </a:r>
          </a:p>
        </p:txBody>
      </p:sp>
    </p:spTree>
    <p:extLst>
      <p:ext uri="{BB962C8B-B14F-4D97-AF65-F5344CB8AC3E}">
        <p14:creationId xmlns:p14="http://schemas.microsoft.com/office/powerpoint/2010/main" val="1316125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08345" y="1131889"/>
            <a:ext cx="11655706" cy="4752975"/>
          </a:xfrm>
        </p:spPr>
        <p:txBody>
          <a:bodyPr>
            <a:normAutofit fontScale="90000"/>
          </a:bodyPr>
          <a:lstStyle/>
          <a:p>
            <a:pPr algn="l" eaLnBrk="1" hangingPunct="1"/>
            <a:r>
              <a:rPr lang="en-CA" altLang="en-US" sz="3600" dirty="0"/>
              <a:t>- Hanna sued </a:t>
            </a:r>
            <a:r>
              <a:rPr lang="en-CA" altLang="en-US" sz="3600" dirty="0" err="1"/>
              <a:t>Plumer</a:t>
            </a:r>
            <a:r>
              <a:rPr lang="en-CA" altLang="en-US" sz="3600" dirty="0"/>
              <a:t>, Osgood’s executor, for Osgood’s negligence in auto </a:t>
            </a:r>
            <a:r>
              <a:rPr lang="en-CA" altLang="en-US" sz="3600" dirty="0" smtClean="0"/>
              <a:t>accident</a:t>
            </a:r>
            <a:r>
              <a:rPr lang="en-CA" altLang="en-US" sz="3600" dirty="0"/>
              <a:t/>
            </a:r>
            <a:br>
              <a:rPr lang="en-CA" altLang="en-US" sz="3600" dirty="0"/>
            </a:br>
            <a:r>
              <a:rPr lang="en-US" altLang="en-US" sz="3600" dirty="0"/>
              <a:t/>
            </a:r>
            <a:br>
              <a:rPr lang="en-US" altLang="en-US" sz="3600" dirty="0"/>
            </a:br>
            <a:r>
              <a:rPr lang="en-CA" altLang="en-US" sz="3600" dirty="0"/>
              <a:t>- left summons and complaint with Osgood’s executor’s wife at place of residence in accordance with 4(e) (</a:t>
            </a:r>
            <a:r>
              <a:rPr lang="en-CA" altLang="en-US" sz="3600" dirty="0" smtClean="0"/>
              <a:t>4(d) </a:t>
            </a:r>
            <a:r>
              <a:rPr lang="en-CA" altLang="en-US" sz="3600" dirty="0"/>
              <a:t>at the time</a:t>
            </a:r>
            <a:r>
              <a:rPr lang="en-CA" altLang="en-US" sz="3600" dirty="0" smtClean="0"/>
              <a:t>)</a:t>
            </a:r>
            <a:br>
              <a:rPr lang="en-CA" altLang="en-US" sz="3600" dirty="0" smtClean="0"/>
            </a:br>
            <a:r>
              <a:rPr lang="en-US" altLang="en-US" sz="3600" dirty="0"/>
              <a:t/>
            </a:r>
            <a:br>
              <a:rPr lang="en-US" altLang="en-US" sz="3600" dirty="0"/>
            </a:br>
            <a:r>
              <a:rPr lang="en-CA" altLang="en-US" sz="3600" dirty="0"/>
              <a:t>- Mass statute required hand delivery to an executor or </a:t>
            </a:r>
            <a:r>
              <a:rPr lang="en-CA" altLang="en-US" sz="3600" dirty="0" smtClean="0"/>
              <a:t>administrator</a:t>
            </a:r>
            <a:br>
              <a:rPr lang="en-CA" altLang="en-US" sz="3600" dirty="0" smtClean="0"/>
            </a:br>
            <a:r>
              <a:rPr lang="en-US" altLang="en-US" sz="3600" dirty="0"/>
              <a:t/>
            </a:r>
            <a:br>
              <a:rPr lang="en-US" altLang="en-US" sz="3600" dirty="0"/>
            </a:br>
            <a:r>
              <a:rPr lang="en-CA" altLang="en-US" sz="3600" dirty="0"/>
              <a:t>- </a:t>
            </a:r>
            <a:r>
              <a:rPr lang="en-CA" altLang="en-US" sz="3600" dirty="0" err="1"/>
              <a:t>DCt</a:t>
            </a:r>
            <a:r>
              <a:rPr lang="en-CA" altLang="en-US" sz="3600" dirty="0"/>
              <a:t> granted motion for </a:t>
            </a:r>
            <a:r>
              <a:rPr lang="en-CA" altLang="en-US" sz="3600" dirty="0" smtClean="0"/>
              <a:t>summary judgment</a:t>
            </a:r>
            <a:br>
              <a:rPr lang="en-CA" altLang="en-US" sz="3600" dirty="0" smtClean="0"/>
            </a:br>
            <a:r>
              <a:rPr lang="en-US" altLang="en-US" sz="3600" dirty="0"/>
              <a:t/>
            </a:r>
            <a:br>
              <a:rPr lang="en-US" altLang="en-US" sz="3600" dirty="0"/>
            </a:br>
            <a:r>
              <a:rPr lang="en-CA" altLang="en-US" sz="3600" dirty="0"/>
              <a:t>- Ct App aff’d</a:t>
            </a:r>
            <a:r>
              <a:rPr lang="en-US" altLang="en-US" sz="3600" dirty="0"/>
              <a:t/>
            </a:r>
            <a:br>
              <a:rPr lang="en-US" altLang="en-US" sz="3600" dirty="0"/>
            </a:br>
            <a:r>
              <a:rPr lang="en-CA" altLang="en-US" sz="3600" dirty="0"/>
              <a:t>	- outcome </a:t>
            </a:r>
            <a:r>
              <a:rPr lang="en-CA" altLang="en-US" sz="3600" dirty="0" smtClean="0"/>
              <a:t>determinative</a:t>
            </a:r>
            <a:br>
              <a:rPr lang="en-CA" altLang="en-US" sz="3600" dirty="0" smtClean="0"/>
            </a:br>
            <a:r>
              <a:rPr lang="en-US" altLang="en-US" sz="3600" dirty="0"/>
              <a:t/>
            </a:r>
            <a:br>
              <a:rPr lang="en-US" altLang="en-US" sz="3600" dirty="0"/>
            </a:br>
            <a:r>
              <a:rPr lang="en-CA" altLang="en-US" sz="3600" dirty="0"/>
              <a:t>- </a:t>
            </a:r>
            <a:r>
              <a:rPr lang="en-CA" altLang="en-US" sz="3600" dirty="0" err="1"/>
              <a:t>SCt</a:t>
            </a:r>
            <a:r>
              <a:rPr lang="en-CA" altLang="en-US" sz="3600" dirty="0"/>
              <a:t> reversed</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1035411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1063626"/>
            <a:ext cx="8153400" cy="4651375"/>
          </a:xfrm>
        </p:spPr>
        <p:txBody>
          <a:bodyPr>
            <a:normAutofit fontScale="90000"/>
          </a:bodyPr>
          <a:lstStyle/>
          <a:p>
            <a:pPr algn="l" eaLnBrk="1" hangingPunct="1"/>
            <a:r>
              <a:rPr lang="en-CA" altLang="en-US" sz="3600" dirty="0"/>
              <a:t>“When a situation is covered by one of the Federal Rules, the question facing the court is a far cry from the typical, relatively unguided </a:t>
            </a:r>
            <a:r>
              <a:rPr lang="en-CA" altLang="en-US" sz="3600" i="1" dirty="0"/>
              <a:t>Erie</a:t>
            </a:r>
            <a:r>
              <a:rPr lang="en-CA" altLang="en-US" sz="3600" dirty="0"/>
              <a:t>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11062654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52354" y="274638"/>
            <a:ext cx="10961226" cy="6278562"/>
          </a:xfrm>
        </p:spPr>
        <p:txBody>
          <a:bodyPr/>
          <a:lstStyle/>
          <a:p>
            <a:r>
              <a:rPr lang="en-US" altLang="en-US" dirty="0"/>
              <a:t>w</a:t>
            </a:r>
            <a:r>
              <a:rPr lang="en-US" altLang="en-US" dirty="0" smtClean="0"/>
              <a:t>hy no concern about vertical uniformity when a FRCP is at issue?</a:t>
            </a:r>
          </a:p>
        </p:txBody>
      </p:sp>
    </p:spTree>
    <p:extLst>
      <p:ext uri="{BB962C8B-B14F-4D97-AF65-F5344CB8AC3E}">
        <p14:creationId xmlns:p14="http://schemas.microsoft.com/office/powerpoint/2010/main" val="89414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233383"/>
          </a:xfrm>
        </p:spPr>
        <p:txBody>
          <a:bodyPr/>
          <a:lstStyle/>
          <a:p>
            <a:r>
              <a:rPr lang="en-US" altLang="en-US" dirty="0"/>
              <a:t>why does vertical uniformity matter </a:t>
            </a:r>
            <a:r>
              <a:rPr lang="en-US" altLang="en-US" dirty="0" smtClean="0"/>
              <a:t>when </a:t>
            </a:r>
            <a:r>
              <a:rPr lang="en-US" altLang="en-US" dirty="0"/>
              <a:t>federal courts are creating federal procedural common law</a:t>
            </a:r>
            <a:r>
              <a:rPr lang="en-US" altLang="en-US" dirty="0" smtClean="0"/>
              <a:t>?</a:t>
            </a:r>
            <a:br>
              <a:rPr lang="en-US" altLang="en-US" dirty="0" smtClean="0"/>
            </a:br>
            <a:r>
              <a:rPr lang="en-US" altLang="en-US" dirty="0"/>
              <a:t/>
            </a:r>
            <a:br>
              <a:rPr lang="en-US" altLang="en-US" dirty="0"/>
            </a:br>
            <a:r>
              <a:rPr lang="en-US" altLang="en-US" dirty="0"/>
              <a:t>w</a:t>
            </a:r>
            <a:r>
              <a:rPr lang="en-US" altLang="en-US" dirty="0" smtClean="0"/>
              <a:t>here does this obligation come from?</a:t>
            </a:r>
            <a:endParaRPr lang="en-US" dirty="0"/>
          </a:p>
        </p:txBody>
      </p:sp>
    </p:spTree>
    <p:extLst>
      <p:ext uri="{BB962C8B-B14F-4D97-AF65-F5344CB8AC3E}">
        <p14:creationId xmlns:p14="http://schemas.microsoft.com/office/powerpoint/2010/main" val="3311068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86137" y="274638"/>
            <a:ext cx="11227443" cy="6430962"/>
          </a:xfrm>
        </p:spPr>
        <p:txBody>
          <a:bodyPr/>
          <a:lstStyle/>
          <a:p>
            <a:pPr algn="l"/>
            <a:r>
              <a:rPr lang="en-US" altLang="en-US" dirty="0" smtClean="0"/>
              <a:t>Green’s theory:</a:t>
            </a:r>
            <a:br>
              <a:rPr lang="en-US" altLang="en-US" dirty="0" smtClean="0"/>
            </a:br>
            <a:r>
              <a:rPr lang="en-US" altLang="en-US" dirty="0" smtClean="0"/>
              <a:t/>
            </a:r>
            <a:br>
              <a:rPr lang="en-US" altLang="en-US" dirty="0" smtClean="0"/>
            </a:br>
            <a:r>
              <a:rPr lang="en-US" altLang="en-US" dirty="0" smtClean="0"/>
              <a:t>the source of federal courts’ obligation to consider vertical uniformity when creating federal procedural common law in diversity cases comes from the purposes of the diversity statute</a:t>
            </a:r>
          </a:p>
        </p:txBody>
      </p:sp>
    </p:spTree>
    <p:extLst>
      <p:ext uri="{BB962C8B-B14F-4D97-AF65-F5344CB8AC3E}">
        <p14:creationId xmlns:p14="http://schemas.microsoft.com/office/powerpoint/2010/main" val="1693037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71331" y="274638"/>
            <a:ext cx="11169569" cy="6278562"/>
          </a:xfrm>
        </p:spPr>
        <p:txBody>
          <a:bodyPr/>
          <a:lstStyle/>
          <a:p>
            <a:pPr algn="l"/>
            <a:r>
              <a:rPr lang="en-US" altLang="en-US" dirty="0" smtClean="0"/>
              <a:t>P(NY) sues D(Cal.) in state court in NY under NY law 2 ½ years after an accident</a:t>
            </a:r>
            <a:br>
              <a:rPr lang="en-US" altLang="en-US" dirty="0" smtClean="0"/>
            </a:br>
            <a:r>
              <a:rPr lang="en-US" altLang="en-US" dirty="0" smtClean="0"/>
              <a:t/>
            </a:r>
            <a:br>
              <a:rPr lang="en-US" altLang="en-US" dirty="0" smtClean="0"/>
            </a:br>
            <a:r>
              <a:rPr lang="en-US" altLang="en-US" dirty="0" smtClean="0"/>
              <a:t>D is worried about state-court bias against him</a:t>
            </a:r>
            <a:br>
              <a:rPr lang="en-US" altLang="en-US" dirty="0" smtClean="0"/>
            </a:br>
            <a:r>
              <a:rPr lang="en-US" altLang="en-US" dirty="0" smtClean="0"/>
              <a:t/>
            </a:r>
            <a:br>
              <a:rPr lang="en-US" altLang="en-US" dirty="0" smtClean="0"/>
            </a:br>
            <a:r>
              <a:rPr lang="en-US" altLang="en-US" dirty="0" smtClean="0"/>
              <a:t>NY has a 3-year statute of limitations</a:t>
            </a:r>
            <a:br>
              <a:rPr lang="en-US" altLang="en-US" dirty="0" smtClean="0"/>
            </a:br>
            <a:r>
              <a:rPr lang="en-US" altLang="en-US" dirty="0" smtClean="0"/>
              <a:t/>
            </a:r>
            <a:br>
              <a:rPr lang="en-US" altLang="en-US" dirty="0" smtClean="0"/>
            </a:br>
            <a:r>
              <a:rPr lang="en-US" altLang="en-US" dirty="0" smtClean="0"/>
              <a:t>what would happen if federal courts had a common law  2-year limitation period?</a:t>
            </a:r>
          </a:p>
        </p:txBody>
      </p:sp>
    </p:spTree>
    <p:extLst>
      <p:ext uri="{BB962C8B-B14F-4D97-AF65-F5344CB8AC3E}">
        <p14:creationId xmlns:p14="http://schemas.microsoft.com/office/powerpoint/2010/main" val="7178976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b</a:t>
            </a:r>
            <a:r>
              <a:rPr lang="en-US" dirty="0" smtClean="0"/>
              <a:t>ut no policy of vertical uniformity if a FRCP or federal statute regulating procedure is at issue</a:t>
            </a:r>
            <a:endParaRPr lang="en-US" dirty="0"/>
          </a:p>
        </p:txBody>
      </p:sp>
    </p:spTree>
    <p:extLst>
      <p:ext uri="{BB962C8B-B14F-4D97-AF65-F5344CB8AC3E}">
        <p14:creationId xmlns:p14="http://schemas.microsoft.com/office/powerpoint/2010/main" val="399661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182" y="365125"/>
            <a:ext cx="10705618" cy="5931503"/>
          </a:xfrm>
        </p:spPr>
        <p:txBody>
          <a:bodyPr/>
          <a:lstStyle/>
          <a:p>
            <a:r>
              <a:rPr lang="en-US" dirty="0"/>
              <a:t>f</a:t>
            </a:r>
            <a:r>
              <a:rPr lang="en-US" dirty="0" smtClean="0"/>
              <a:t>ederal </a:t>
            </a:r>
            <a:r>
              <a:rPr lang="en-US" i="1" dirty="0" smtClean="0"/>
              <a:t>constitutional</a:t>
            </a:r>
            <a:r>
              <a:rPr lang="en-US" dirty="0" smtClean="0"/>
              <a:t> law governing procedure in federal court</a:t>
            </a:r>
            <a:r>
              <a:rPr lang="mr-IN" dirty="0" smtClean="0"/>
              <a:t>…</a:t>
            </a:r>
            <a:endParaRPr lang="en-US" dirty="0"/>
          </a:p>
        </p:txBody>
      </p:sp>
    </p:spTree>
    <p:extLst>
      <p:ext uri="{BB962C8B-B14F-4D97-AF65-F5344CB8AC3E}">
        <p14:creationId xmlns:p14="http://schemas.microsoft.com/office/powerpoint/2010/main" val="2056141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46886"/>
          </a:xfrm>
        </p:spPr>
        <p:txBody>
          <a:bodyPr/>
          <a:lstStyle/>
          <a:p>
            <a:r>
              <a:rPr lang="en-US" dirty="0"/>
              <a:t>f</a:t>
            </a:r>
            <a:r>
              <a:rPr lang="en-US" dirty="0" smtClean="0"/>
              <a:t>ederal statutory track</a:t>
            </a:r>
            <a:endParaRPr lang="en-US" dirty="0"/>
          </a:p>
        </p:txBody>
      </p:sp>
    </p:spTree>
    <p:extLst>
      <p:ext uri="{BB962C8B-B14F-4D97-AF65-F5344CB8AC3E}">
        <p14:creationId xmlns:p14="http://schemas.microsoft.com/office/powerpoint/2010/main" val="29264462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60564" y="1131888"/>
            <a:ext cx="8078787" cy="4633912"/>
          </a:xfrm>
        </p:spPr>
        <p:txBody>
          <a:bodyPr/>
          <a:lstStyle/>
          <a:p>
            <a:pPr eaLnBrk="1" hangingPunct="1"/>
            <a:r>
              <a:rPr lang="en-US" altLang="en-US" dirty="0"/>
              <a:t>w</a:t>
            </a:r>
            <a:r>
              <a:rPr lang="en-US" altLang="en-US" dirty="0" smtClean="0"/>
              <a:t>hat is Congress’s power over federal procedure?</a:t>
            </a:r>
          </a:p>
        </p:txBody>
      </p:sp>
    </p:spTree>
    <p:extLst>
      <p:ext uri="{BB962C8B-B14F-4D97-AF65-F5344CB8AC3E}">
        <p14:creationId xmlns:p14="http://schemas.microsoft.com/office/powerpoint/2010/main" val="21349786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67160" y="358815"/>
            <a:ext cx="11227444" cy="6088283"/>
          </a:xfrm>
        </p:spPr>
        <p:txBody>
          <a:bodyPr>
            <a:normAutofit/>
          </a:bodyPr>
          <a:lstStyle/>
          <a:p>
            <a:pPr algn="l" eaLnBrk="1" hangingPunct="1"/>
            <a:r>
              <a:rPr lang="en-US" altLang="en-US" sz="3600"/>
              <a:t>“[T]he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a:t>
            </a:r>
            <a:br>
              <a:rPr lang="en-US" altLang="en-US" sz="3600"/>
            </a:br>
            <a:endParaRPr lang="en-US" altLang="en-US" sz="3600"/>
          </a:p>
        </p:txBody>
      </p:sp>
    </p:spTree>
    <p:extLst>
      <p:ext uri="{BB962C8B-B14F-4D97-AF65-F5344CB8AC3E}">
        <p14:creationId xmlns:p14="http://schemas.microsoft.com/office/powerpoint/2010/main" val="2819800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90309" y="358816"/>
            <a:ext cx="11215868" cy="5413336"/>
          </a:xfrm>
        </p:spPr>
        <p:txBody>
          <a:bodyPr>
            <a:normAutofit/>
          </a:bodyPr>
          <a:lstStyle/>
          <a:p>
            <a:pPr algn="l" eaLnBrk="1" hangingPunct="1"/>
            <a:r>
              <a:rPr lang="en-CA" altLang="en-US" dirty="0" smtClean="0"/>
              <a:t>- Congress passes a uniform statute of limitations applicable for all actions in federal court, including state law actions</a:t>
            </a:r>
            <a:br>
              <a:rPr lang="en-CA" altLang="en-US" dirty="0" smtClean="0"/>
            </a:br>
            <a:r>
              <a:rPr lang="en-US" altLang="en-US" dirty="0" smtClean="0"/>
              <a:t/>
            </a:r>
            <a:br>
              <a:rPr lang="en-US" altLang="en-US" dirty="0" smtClean="0"/>
            </a:br>
            <a:r>
              <a:rPr lang="en-US" altLang="en-US" dirty="0" smtClean="0"/>
              <a:t>- is the statute valid?</a:t>
            </a:r>
            <a:br>
              <a:rPr lang="en-US" altLang="en-US" dirty="0" smtClean="0"/>
            </a:br>
            <a:r>
              <a:rPr lang="en-US" altLang="en-US" dirty="0" smtClean="0"/>
              <a:t/>
            </a:r>
            <a:br>
              <a:rPr lang="en-US" altLang="en-US" dirty="0" smtClean="0"/>
            </a:br>
            <a:r>
              <a:rPr lang="en-US" altLang="en-US" dirty="0" smtClean="0"/>
              <a:t>- even if a shorter state statute of limitations is bound up with the state cause of action?</a:t>
            </a:r>
          </a:p>
        </p:txBody>
      </p:sp>
    </p:spTree>
    <p:extLst>
      <p:ext uri="{BB962C8B-B14F-4D97-AF65-F5344CB8AC3E}">
        <p14:creationId xmlns:p14="http://schemas.microsoft.com/office/powerpoint/2010/main" val="1889859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159243"/>
          </a:xfrm>
        </p:spPr>
        <p:txBody>
          <a:bodyPr/>
          <a:lstStyle/>
          <a:p>
            <a:r>
              <a:rPr lang="en-US" dirty="0" smtClean="0"/>
              <a:t>Congress </a:t>
            </a:r>
            <a:r>
              <a:rPr lang="en-CA" altLang="en-US" dirty="0" smtClean="0"/>
              <a:t>passes </a:t>
            </a:r>
            <a:r>
              <a:rPr lang="en-CA" altLang="en-US" dirty="0"/>
              <a:t>a </a:t>
            </a:r>
            <a:r>
              <a:rPr lang="en-CA" altLang="en-US" dirty="0" smtClean="0"/>
              <a:t>statute stating that the burden of proof for contributory negligence is on the defendant in </a:t>
            </a:r>
            <a:r>
              <a:rPr lang="en-CA" altLang="en-US" dirty="0"/>
              <a:t>federal court, including </a:t>
            </a:r>
            <a:r>
              <a:rPr lang="en-CA" altLang="en-US" dirty="0" smtClean="0"/>
              <a:t>when  the plaintiff brings state </a:t>
            </a:r>
            <a:r>
              <a:rPr lang="en-CA" altLang="en-US" dirty="0"/>
              <a:t>law </a:t>
            </a:r>
            <a:r>
              <a:rPr lang="en-CA" altLang="en-US" dirty="0" smtClean="0"/>
              <a:t>actions</a:t>
            </a:r>
            <a:br>
              <a:rPr lang="en-CA" altLang="en-US" dirty="0" smtClean="0"/>
            </a:br>
            <a:r>
              <a:rPr lang="en-CA" altLang="en-US" dirty="0"/>
              <a:t/>
            </a:r>
            <a:br>
              <a:rPr lang="en-CA" altLang="en-US" dirty="0"/>
            </a:br>
            <a:r>
              <a:rPr lang="en-US" altLang="en-US" dirty="0"/>
              <a:t>- is the statute valid?</a:t>
            </a:r>
            <a:br>
              <a:rPr lang="en-US" altLang="en-US" dirty="0"/>
            </a:br>
            <a:r>
              <a:rPr lang="en-US" altLang="en-US" dirty="0"/>
              <a:t/>
            </a:r>
            <a:br>
              <a:rPr lang="en-US" altLang="en-US" dirty="0"/>
            </a:br>
            <a:r>
              <a:rPr lang="en-US" altLang="en-US" dirty="0"/>
              <a:t>- even if </a:t>
            </a:r>
            <a:r>
              <a:rPr lang="en-US" altLang="en-US" dirty="0" smtClean="0"/>
              <a:t>a state has a contrary rule bound up with its cause of action?</a:t>
            </a:r>
            <a:r>
              <a:rPr lang="en-CA" altLang="en-US" dirty="0"/>
              <a:t/>
            </a:r>
            <a:br>
              <a:rPr lang="en-CA" altLang="en-US" dirty="0"/>
            </a:br>
            <a:endParaRPr lang="en-US" dirty="0"/>
          </a:p>
        </p:txBody>
      </p:sp>
    </p:spTree>
    <p:extLst>
      <p:ext uri="{BB962C8B-B14F-4D97-AF65-F5344CB8AC3E}">
        <p14:creationId xmlns:p14="http://schemas.microsoft.com/office/powerpoint/2010/main" val="2002720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54642" y="335666"/>
            <a:ext cx="11736729" cy="6366076"/>
          </a:xfrm>
        </p:spPr>
        <p:txBody>
          <a:bodyPr>
            <a:normAutofit/>
          </a:bodyPr>
          <a:lstStyle/>
          <a:p>
            <a:pPr algn="l" eaLnBrk="1" hangingPunct="1"/>
            <a:r>
              <a:rPr lang="en-US" altLang="en-US" sz="2800" dirty="0"/>
              <a:t>- </a:t>
            </a:r>
            <a:r>
              <a:rPr lang="en-US" altLang="en-US" sz="2800" dirty="0" smtClean="0"/>
              <a:t>pursuant </a:t>
            </a:r>
            <a:r>
              <a:rPr lang="en-US" altLang="en-US" sz="2800" dirty="0"/>
              <a:t>to the order of a Florida state court (that was ultimately affirmed by the Florida Supreme Court), Terry </a:t>
            </a:r>
            <a:r>
              <a:rPr lang="en-US" altLang="en-US" sz="2800" dirty="0" err="1"/>
              <a:t>Schiavo’s</a:t>
            </a:r>
            <a:r>
              <a:rPr lang="en-US" altLang="en-US" sz="2800" dirty="0"/>
              <a:t> feeding tube was </a:t>
            </a:r>
            <a:r>
              <a:rPr lang="en-US" altLang="en-US" sz="2800" dirty="0" smtClean="0"/>
              <a:t>removed</a:t>
            </a:r>
            <a:br>
              <a:rPr lang="en-US" altLang="en-US" sz="2800" dirty="0" smtClean="0"/>
            </a:br>
            <a:r>
              <a:rPr lang="en-US" altLang="en-US" sz="2800" dirty="0"/>
              <a:t/>
            </a:r>
            <a:br>
              <a:rPr lang="en-US" altLang="en-US" sz="2800" dirty="0"/>
            </a:br>
            <a:r>
              <a:rPr lang="en-US" altLang="en-US" sz="2800" dirty="0"/>
              <a:t>- the US </a:t>
            </a:r>
            <a:r>
              <a:rPr lang="en-US" altLang="en-US" sz="2800" dirty="0" err="1"/>
              <a:t>SCt</a:t>
            </a:r>
            <a:r>
              <a:rPr lang="en-US" altLang="en-US" sz="2800" dirty="0"/>
              <a:t> denied </a:t>
            </a:r>
            <a:r>
              <a:rPr lang="en-US" altLang="en-US" sz="2800" dirty="0" smtClean="0"/>
              <a:t>cert</a:t>
            </a:r>
            <a:br>
              <a:rPr lang="en-US" altLang="en-US" sz="2800" dirty="0" smtClean="0"/>
            </a:br>
            <a:r>
              <a:rPr lang="en-US" altLang="en-US" sz="2800" dirty="0"/>
              <a:t/>
            </a:r>
            <a:br>
              <a:rPr lang="en-US" altLang="en-US" sz="2800" dirty="0"/>
            </a:br>
            <a:r>
              <a:rPr lang="en-US" altLang="en-US" sz="2800" dirty="0"/>
              <a:t>- In response, Congress passed Public Law 109-3, “An Act for the relief of the parents of Theresa Marie </a:t>
            </a:r>
            <a:r>
              <a:rPr lang="en-US" altLang="en-US" sz="2800" dirty="0" err="1" smtClean="0"/>
              <a:t>Schiavo</a:t>
            </a:r>
            <a:r>
              <a:rPr lang="en-US" altLang="en-US" sz="2800" dirty="0" smtClean="0"/>
              <a:t>”</a:t>
            </a:r>
            <a:br>
              <a:rPr lang="en-US" altLang="en-US" sz="2800" dirty="0" smtClean="0"/>
            </a:br>
            <a:r>
              <a:rPr lang="en-US" altLang="en-US" sz="2800" dirty="0"/>
              <a:t/>
            </a:r>
            <a:br>
              <a:rPr lang="en-US" altLang="en-US" sz="2800" dirty="0"/>
            </a:br>
            <a:r>
              <a:rPr lang="en-US" altLang="en-US" sz="2800" dirty="0"/>
              <a:t>- </a:t>
            </a:r>
            <a:r>
              <a:rPr lang="en-US" altLang="en-US" sz="2800" dirty="0" smtClean="0"/>
              <a:t>this </a:t>
            </a:r>
            <a:r>
              <a:rPr lang="en-US" altLang="en-US" sz="2800" dirty="0"/>
              <a:t>act allowed Ms. </a:t>
            </a:r>
            <a:r>
              <a:rPr lang="en-US" altLang="en-US" sz="2800" dirty="0" err="1"/>
              <a:t>Schiavo's</a:t>
            </a:r>
            <a:r>
              <a:rPr lang="en-US" altLang="en-US" sz="2800" dirty="0"/>
              <a:t> parents to bring an action in federal district court concerning whether their daughter's federal constitutional or statutory rights had been violated as a result of the Florida courts' orders </a:t>
            </a:r>
            <a:r>
              <a:rPr lang="en-US" altLang="en-US" sz="2800" dirty="0" smtClean="0"/>
              <a:t/>
            </a:r>
            <a:br>
              <a:rPr lang="en-US" altLang="en-US" sz="2800" dirty="0" smtClean="0"/>
            </a:br>
            <a:r>
              <a:rPr lang="en-US" altLang="en-US" sz="2800" dirty="0"/>
              <a:t/>
            </a:r>
            <a:br>
              <a:rPr lang="en-US" altLang="en-US" sz="2800" dirty="0"/>
            </a:br>
            <a:r>
              <a:rPr lang="en-US" altLang="en-US" sz="2800" dirty="0"/>
              <a:t>- this meant not giving the Florida judgment Full Faith and </a:t>
            </a:r>
            <a:r>
              <a:rPr lang="en-US" altLang="en-US" sz="2800" dirty="0" smtClean="0"/>
              <a:t>Credit</a:t>
            </a:r>
            <a:br>
              <a:rPr lang="en-US" altLang="en-US" sz="2800" dirty="0" smtClean="0"/>
            </a:br>
            <a:r>
              <a:rPr lang="en-US" altLang="en-US" sz="2800" dirty="0"/>
              <a:t/>
            </a:r>
            <a:br>
              <a:rPr lang="en-US" altLang="en-US" sz="2800" dirty="0"/>
            </a:br>
            <a:r>
              <a:rPr lang="en-US" altLang="en-US" sz="2800" dirty="0"/>
              <a:t>- </a:t>
            </a:r>
            <a:r>
              <a:rPr lang="en-CA" altLang="en-US" sz="2800" dirty="0"/>
              <a:t>constitutional</a:t>
            </a:r>
            <a:r>
              <a:rPr lang="en-CA" altLang="en-US" sz="2800" dirty="0" smtClean="0"/>
              <a:t>?</a:t>
            </a:r>
            <a:endParaRPr lang="en-US" altLang="en-US" sz="2800" dirty="0"/>
          </a:p>
        </p:txBody>
      </p:sp>
    </p:spTree>
    <p:extLst>
      <p:ext uri="{BB962C8B-B14F-4D97-AF65-F5344CB8AC3E}">
        <p14:creationId xmlns:p14="http://schemas.microsoft.com/office/powerpoint/2010/main" val="667541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6122172"/>
          </a:xfrm>
        </p:spPr>
        <p:txBody>
          <a:bodyPr/>
          <a:lstStyle/>
          <a:p>
            <a:r>
              <a:rPr lang="en-US" dirty="0" smtClean="0"/>
              <a:t>FRCP track</a:t>
            </a:r>
            <a:endParaRPr lang="en-US" dirty="0"/>
          </a:p>
        </p:txBody>
      </p:sp>
    </p:spTree>
    <p:extLst>
      <p:ext uri="{BB962C8B-B14F-4D97-AF65-F5344CB8AC3E}">
        <p14:creationId xmlns:p14="http://schemas.microsoft.com/office/powerpoint/2010/main" val="5443427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3626"/>
            <a:ext cx="8763000" cy="4937125"/>
          </a:xfrm>
        </p:spPr>
        <p:txBody>
          <a:bodyPr rtlCol="0">
            <a:normAutofit fontScale="90000"/>
          </a:bodyPr>
          <a:lstStyle/>
          <a:p>
            <a:pPr>
              <a:defRPr/>
            </a:pPr>
            <a:r>
              <a:rPr lang="en-US" b="1" dirty="0" smtClean="0"/>
              <a:t>28 U.S.C. § 2072. - Rules of procedure and evidence; power to prescribe</a:t>
            </a:r>
            <a:r>
              <a:rPr lang="en-US" dirty="0" smtClean="0"/>
              <a:t> </a:t>
            </a:r>
            <a:br>
              <a:rPr lang="en-US" dirty="0" smtClean="0"/>
            </a:br>
            <a:r>
              <a:rPr lang="en-US" dirty="0" smtClean="0"/>
              <a:t>(a) The Supreme Court shall have the power to prescribe general rules of practice and procedure and rules of evidence for cases in the United States district courts (including proceedings before magistrate judges thereof) and courts of appeals. </a:t>
            </a:r>
            <a:br>
              <a:rPr lang="en-US" dirty="0" smtClean="0"/>
            </a:br>
            <a:r>
              <a:rPr lang="en-US" dirty="0" smtClean="0"/>
              <a:t>(b) </a:t>
            </a:r>
            <a:r>
              <a:rPr lang="en-US" b="1" dirty="0" smtClean="0"/>
              <a:t>Such rules shall not abridge, enlarge or modify any substantive right. . . . </a:t>
            </a:r>
            <a:r>
              <a:rPr lang="en-US" dirty="0" smtClean="0"/>
              <a:t/>
            </a:r>
            <a:br>
              <a:rPr lang="en-US" dirty="0" smtClean="0"/>
            </a:br>
            <a:endParaRPr lang="en-US" dirty="0" smtClean="0"/>
          </a:p>
        </p:txBody>
      </p:sp>
    </p:spTree>
    <p:extLst>
      <p:ext uri="{BB962C8B-B14F-4D97-AF65-F5344CB8AC3E}">
        <p14:creationId xmlns:p14="http://schemas.microsoft.com/office/powerpoint/2010/main" val="9138219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047707"/>
          </a:xfrm>
        </p:spPr>
        <p:txBody>
          <a:bodyPr/>
          <a:lstStyle/>
          <a:p>
            <a:r>
              <a:rPr lang="en-US" dirty="0"/>
              <a:t>“The test must be whether a rule really regulates procedure,—the judicial process for enforcing rights and duties recognized by substantive law and for justly administering remedy and redress for disregard or infraction of them.” </a:t>
            </a:r>
            <a:r>
              <a:rPr lang="en-US" dirty="0" err="1"/>
              <a:t>Sibbach</a:t>
            </a:r>
            <a:r>
              <a:rPr lang="en-US" dirty="0"/>
              <a:t> v. Wilson &amp; </a:t>
            </a:r>
            <a:r>
              <a:rPr lang="en-US" dirty="0" smtClean="0"/>
              <a:t>Co. (U.S</a:t>
            </a:r>
            <a:r>
              <a:rPr lang="en-US" dirty="0"/>
              <a:t>. </a:t>
            </a:r>
            <a:r>
              <a:rPr lang="en-US" dirty="0" smtClean="0"/>
              <a:t>1939)</a:t>
            </a:r>
            <a:endParaRPr lang="en-US" dirty="0"/>
          </a:p>
        </p:txBody>
      </p:sp>
    </p:spTree>
    <p:extLst>
      <p:ext uri="{BB962C8B-B14F-4D97-AF65-F5344CB8AC3E}">
        <p14:creationId xmlns:p14="http://schemas.microsoft.com/office/powerpoint/2010/main" val="8391906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183956"/>
          </a:xfrm>
        </p:spPr>
        <p:txBody>
          <a:bodyPr/>
          <a:lstStyle/>
          <a:p>
            <a:r>
              <a:rPr lang="en-US" dirty="0"/>
              <a:t>b</a:t>
            </a:r>
            <a:r>
              <a:rPr lang="en-US" dirty="0" smtClean="0"/>
              <a:t>ack to the federal procedural common law track</a:t>
            </a:r>
            <a:endParaRPr lang="en-US" dirty="0"/>
          </a:p>
        </p:txBody>
      </p:sp>
    </p:spTree>
    <p:extLst>
      <p:ext uri="{BB962C8B-B14F-4D97-AF65-F5344CB8AC3E}">
        <p14:creationId xmlns:p14="http://schemas.microsoft.com/office/powerpoint/2010/main" val="114475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064871" y="520861"/>
            <a:ext cx="8974479" cy="5190965"/>
          </a:xfrm>
        </p:spPr>
        <p:txBody>
          <a:bodyPr/>
          <a:lstStyle/>
          <a:p>
            <a:r>
              <a:rPr lang="en-US" altLang="en-US" dirty="0" smtClean="0"/>
              <a:t>federal</a:t>
            </a:r>
            <a:r>
              <a:rPr lang="en-US" altLang="en-US" i="1" dirty="0" smtClean="0"/>
              <a:t> common law (or judge-made law) </a:t>
            </a:r>
            <a:r>
              <a:rPr lang="en-US" altLang="en-US" dirty="0" smtClean="0"/>
              <a:t>governing procedure in federal court</a:t>
            </a:r>
            <a:r>
              <a:rPr lang="en-US" altLang="en-US" i="1" dirty="0" smtClean="0"/>
              <a:t/>
            </a:r>
            <a:br>
              <a:rPr lang="en-US" altLang="en-US" i="1" dirty="0" smtClean="0"/>
            </a:br>
            <a:r>
              <a:rPr lang="en-US" altLang="en-US" i="1" dirty="0"/>
              <a:t/>
            </a:r>
            <a:br>
              <a:rPr lang="en-US" altLang="en-US" i="1" dirty="0"/>
            </a:br>
            <a:r>
              <a:rPr lang="en-US" altLang="en-US" i="1" dirty="0" smtClean="0"/>
              <a:t>- </a:t>
            </a:r>
            <a:r>
              <a:rPr lang="en-US" altLang="en-US" dirty="0" smtClean="0"/>
              <a:t>ignore federal statutes and FRCPs</a:t>
            </a:r>
          </a:p>
        </p:txBody>
      </p:sp>
    </p:spTree>
    <p:extLst>
      <p:ext uri="{BB962C8B-B14F-4D97-AF65-F5344CB8AC3E}">
        <p14:creationId xmlns:p14="http://schemas.microsoft.com/office/powerpoint/2010/main" val="21025928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24667" y="326804"/>
            <a:ext cx="11117179" cy="6340642"/>
          </a:xfrm>
        </p:spPr>
        <p:txBody>
          <a:bodyPr/>
          <a:lstStyle/>
          <a:p>
            <a:pPr eaLnBrk="1" hangingPunct="1"/>
            <a:r>
              <a:rPr lang="en-US" altLang="en-US" dirty="0" smtClean="0"/>
              <a:t>assume that the federal service rule in Hanna had been common law</a:t>
            </a:r>
          </a:p>
        </p:txBody>
      </p:sp>
    </p:spTree>
    <p:extLst>
      <p:ext uri="{BB962C8B-B14F-4D97-AF65-F5344CB8AC3E}">
        <p14:creationId xmlns:p14="http://schemas.microsoft.com/office/powerpoint/2010/main" val="19492312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752600" y="1063626"/>
            <a:ext cx="8382000" cy="4651375"/>
          </a:xfrm>
        </p:spPr>
        <p:txBody>
          <a:bodyPr>
            <a:normAutofit fontScale="90000"/>
          </a:bodyPr>
          <a:lstStyle/>
          <a:p>
            <a:pPr eaLnBrk="1" hangingPunct="1"/>
            <a:r>
              <a:rPr lang="en-US" altLang="en-US" dirty="0" smtClean="0"/>
              <a:t>“[I]t is doubtful that, even if there were no Federal Rule making it clear that in-hand service is not required in diversity actions, the </a:t>
            </a:r>
            <a:r>
              <a:rPr lang="en-US" altLang="en-US" i="1" dirty="0" smtClean="0"/>
              <a:t>Erie</a:t>
            </a:r>
            <a:r>
              <a:rPr lang="en-US" altLang="en-US" dirty="0" smtClean="0"/>
              <a:t> rule would have obligated the District Court to follow the Massachusetts procedure.”</a:t>
            </a:r>
            <a:br>
              <a:rPr lang="en-US" altLang="en-US" dirty="0" smtClean="0"/>
            </a:br>
            <a:endParaRPr lang="en-US" altLang="en-US" dirty="0" smtClean="0"/>
          </a:p>
        </p:txBody>
      </p:sp>
    </p:spTree>
    <p:extLst>
      <p:ext uri="{BB962C8B-B14F-4D97-AF65-F5344CB8AC3E}">
        <p14:creationId xmlns:p14="http://schemas.microsoft.com/office/powerpoint/2010/main" val="8666173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763000" cy="4937125"/>
          </a:xfrm>
        </p:spPr>
        <p:txBody>
          <a:bodyPr rtlCol="0">
            <a:normAutofit fontScale="90000"/>
          </a:bodyPr>
          <a:lstStyle/>
          <a:p>
            <a:pPr>
              <a:defRPr/>
            </a:pPr>
            <a:r>
              <a:rPr lang="en-US" dirty="0" smtClean="0"/>
              <a:t> “Not only are </a:t>
            </a:r>
            <a:r>
              <a:rPr lang="en-US" dirty="0" err="1" smtClean="0"/>
              <a:t>nonsubstantial</a:t>
            </a:r>
            <a:r>
              <a:rPr lang="en-US" dirty="0" smtClean="0"/>
              <a:t>, or trivial, variations not likely to raise the sort of equal protection problems which troubled the Court in </a:t>
            </a:r>
            <a:r>
              <a:rPr lang="en-US" i="1" dirty="0" smtClean="0"/>
              <a:t>Erie</a:t>
            </a:r>
            <a:r>
              <a:rPr lang="en-US" dirty="0" smtClean="0"/>
              <a:t>; they are also unlikely to influence the choice of a forum. The ‘outcome-determination’ test therefore cannot be read without reference to the twin aims of the Erie rule: </a:t>
            </a:r>
            <a:r>
              <a:rPr lang="en-US" b="1" dirty="0" smtClean="0"/>
              <a:t>discouragement of forum-shopping and avoidance of inequitable administration of the laws.”</a:t>
            </a:r>
            <a:r>
              <a:rPr lang="en-US" dirty="0" smtClean="0"/>
              <a:t/>
            </a:r>
            <a:br>
              <a:rPr lang="en-US" dirty="0" smtClean="0"/>
            </a:br>
            <a:endParaRPr lang="en-US" dirty="0" smtClean="0"/>
          </a:p>
        </p:txBody>
      </p:sp>
    </p:spTree>
    <p:extLst>
      <p:ext uri="{BB962C8B-B14F-4D97-AF65-F5344CB8AC3E}">
        <p14:creationId xmlns:p14="http://schemas.microsoft.com/office/powerpoint/2010/main" val="10041948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036764" y="1131888"/>
            <a:ext cx="8002587" cy="4508500"/>
          </a:xfrm>
        </p:spPr>
        <p:txBody>
          <a:bodyPr/>
          <a:lstStyle/>
          <a:p>
            <a:r>
              <a:rPr lang="en-US" altLang="en-US" smtClean="0"/>
              <a:t>twin aims of </a:t>
            </a:r>
            <a:r>
              <a:rPr lang="en-US" altLang="en-US" i="1" smtClean="0"/>
              <a:t>Erie</a:t>
            </a:r>
          </a:p>
        </p:txBody>
      </p:sp>
    </p:spTree>
    <p:extLst>
      <p:ext uri="{BB962C8B-B14F-4D97-AF65-F5344CB8AC3E}">
        <p14:creationId xmlns:p14="http://schemas.microsoft.com/office/powerpoint/2010/main" val="4296857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66926" y="1131889"/>
            <a:ext cx="7972425" cy="4308475"/>
          </a:xfrm>
        </p:spPr>
        <p:txBody>
          <a:bodyPr/>
          <a:lstStyle/>
          <a:p>
            <a:r>
              <a:rPr lang="en-US" altLang="en-US" smtClean="0"/>
              <a:t>Erie flow chart...</a:t>
            </a:r>
          </a:p>
        </p:txBody>
      </p:sp>
    </p:spTree>
    <p:extLst>
      <p:ext uri="{BB962C8B-B14F-4D97-AF65-F5344CB8AC3E}">
        <p14:creationId xmlns:p14="http://schemas.microsoft.com/office/powerpoint/2010/main" val="146375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15545" y="1063626"/>
            <a:ext cx="10663881" cy="4708525"/>
          </a:xfrm>
        </p:spPr>
        <p:txBody>
          <a:bodyPr>
            <a:normAutofit fontScale="90000"/>
          </a:bodyPr>
          <a:lstStyle/>
          <a:p>
            <a:pPr algn="l" eaLnBrk="1" hangingPunct="1"/>
            <a:r>
              <a:rPr lang="en-US" altLang="en-US" sz="4000" dirty="0"/>
              <a:t>is the federal court sitting in diversity/alienage (or is there a cause of action with supplemental jurisdiction)?</a:t>
            </a:r>
            <a:br>
              <a:rPr lang="en-US" altLang="en-US" sz="4000" dirty="0"/>
            </a:br>
            <a:r>
              <a:rPr lang="en-US" altLang="en-US" sz="4000" dirty="0"/>
              <a:t>	if </a:t>
            </a:r>
            <a:r>
              <a:rPr lang="en-US" altLang="en-US" sz="4000" dirty="0" smtClean="0"/>
              <a:t>no (that is if it is solely federal question)  </a:t>
            </a:r>
            <a:r>
              <a:rPr lang="en-US" altLang="en-US" sz="4000" dirty="0"/>
              <a:t>– no </a:t>
            </a:r>
            <a:r>
              <a:rPr lang="en-US" altLang="en-US" sz="4000" i="1" dirty="0"/>
              <a:t>Erie</a:t>
            </a:r>
            <a:r>
              <a:rPr lang="en-US" altLang="en-US" sz="4000" dirty="0"/>
              <a:t> problem</a:t>
            </a:r>
            <a:br>
              <a:rPr lang="en-US" altLang="en-US" sz="4000" dirty="0"/>
            </a:br>
            <a:r>
              <a:rPr lang="en-US" altLang="en-US" sz="4000" dirty="0"/>
              <a:t>- just use federal </a:t>
            </a:r>
            <a:r>
              <a:rPr lang="en-US" altLang="en-US" sz="4000" dirty="0" smtClean="0"/>
              <a:t>procedure, provided it is valid*</a:t>
            </a:r>
            <a:r>
              <a:rPr lang="en-US" altLang="en-US" sz="4000" dirty="0"/>
              <a:t/>
            </a:r>
            <a:br>
              <a:rPr lang="en-US" altLang="en-US" sz="4000" dirty="0"/>
            </a:br>
            <a:r>
              <a:rPr lang="en-US" altLang="en-US" sz="4000" dirty="0" smtClean="0"/>
              <a:t/>
            </a:r>
            <a:br>
              <a:rPr lang="en-US" altLang="en-US" sz="4000" dirty="0" smtClean="0"/>
            </a:br>
            <a:r>
              <a:rPr lang="en-US" altLang="en-US" sz="4000" dirty="0" smtClean="0"/>
              <a:t>*</a:t>
            </a:r>
            <a:r>
              <a:rPr lang="en-US" altLang="en-US" sz="4000" dirty="0"/>
              <a:t>a FRCP might still be invalid under the RDA, e.g. because it abridges enlarges or modifies a </a:t>
            </a:r>
            <a:r>
              <a:rPr lang="en-US" altLang="en-US" sz="4000" i="1" dirty="0"/>
              <a:t>federal</a:t>
            </a:r>
            <a:r>
              <a:rPr lang="en-US" altLang="en-US" sz="4000" dirty="0"/>
              <a:t> substantive </a:t>
            </a:r>
            <a:r>
              <a:rPr lang="en-US" altLang="en-US" sz="4000" dirty="0" smtClean="0"/>
              <a:t>right</a:t>
            </a:r>
            <a:endParaRPr lang="en-US" altLang="en-US" sz="4000" dirty="0"/>
          </a:p>
        </p:txBody>
      </p:sp>
    </p:spTree>
    <p:extLst>
      <p:ext uri="{BB962C8B-B14F-4D97-AF65-F5344CB8AC3E}">
        <p14:creationId xmlns:p14="http://schemas.microsoft.com/office/powerpoint/2010/main" val="12593114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21026"/>
          </a:xfrm>
        </p:spPr>
        <p:txBody>
          <a:bodyPr>
            <a:normAutofit/>
          </a:bodyPr>
          <a:lstStyle/>
          <a:p>
            <a:r>
              <a:rPr lang="en-US" altLang="en-US" dirty="0"/>
              <a:t>e</a:t>
            </a:r>
            <a:r>
              <a:rPr lang="en-US" altLang="en-US" dirty="0" smtClean="0"/>
              <a:t>xample</a:t>
            </a:r>
            <a:r>
              <a:rPr lang="en-US" altLang="en-US" dirty="0"/>
              <a:t>: P sues D in federal court in New York under federal securities </a:t>
            </a:r>
            <a:r>
              <a:rPr lang="en-US" altLang="en-US" dirty="0" smtClean="0"/>
              <a:t>law</a:t>
            </a:r>
            <a:br>
              <a:rPr lang="en-US" altLang="en-US" dirty="0" smtClean="0"/>
            </a:br>
            <a:r>
              <a:rPr lang="en-US" altLang="en-US" dirty="0" smtClean="0"/>
              <a:t/>
            </a:r>
            <a:br>
              <a:rPr lang="en-US" altLang="en-US" dirty="0" smtClean="0"/>
            </a:br>
            <a:r>
              <a:rPr lang="en-US" altLang="en-US" dirty="0" smtClean="0"/>
              <a:t>under New York state law the statute of limitations files on service</a:t>
            </a:r>
            <a:br>
              <a:rPr lang="en-US" altLang="en-US" dirty="0" smtClean="0"/>
            </a:br>
            <a:r>
              <a:rPr lang="en-US" altLang="en-US" dirty="0"/>
              <a:t/>
            </a:r>
            <a:br>
              <a:rPr lang="en-US" altLang="en-US" dirty="0"/>
            </a:br>
            <a:r>
              <a:rPr lang="en-US" altLang="en-US" dirty="0" smtClean="0"/>
              <a:t>when does the statute of limitations toll, filing or service?</a:t>
            </a:r>
            <a:r>
              <a:rPr lang="en-US" altLang="en-US" dirty="0"/>
              <a:t/>
            </a:r>
            <a:br>
              <a:rPr lang="en-US" altLang="en-US" dirty="0"/>
            </a:br>
            <a:endParaRPr lang="en-US" dirty="0"/>
          </a:p>
        </p:txBody>
      </p:sp>
    </p:spTree>
    <p:extLst>
      <p:ext uri="{BB962C8B-B14F-4D97-AF65-F5344CB8AC3E}">
        <p14:creationId xmlns:p14="http://schemas.microsoft.com/office/powerpoint/2010/main" val="1559201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8229600" cy="6202362"/>
          </a:xfrm>
        </p:spPr>
        <p:txBody>
          <a:bodyPr/>
          <a:lstStyle/>
          <a:p>
            <a:r>
              <a:rPr lang="en-US" altLang="en-US" dirty="0"/>
              <a:t>a</a:t>
            </a:r>
            <a:r>
              <a:rPr lang="en-US" altLang="en-US" dirty="0" smtClean="0"/>
              <a:t>ssume now that a federal court entertains a state law action (or an action under the law of another nation)</a:t>
            </a:r>
          </a:p>
        </p:txBody>
      </p:sp>
    </p:spTree>
    <p:extLst>
      <p:ext uri="{BB962C8B-B14F-4D97-AF65-F5344CB8AC3E}">
        <p14:creationId xmlns:p14="http://schemas.microsoft.com/office/powerpoint/2010/main" val="17958124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09900" y="1063626"/>
            <a:ext cx="6172200" cy="4537075"/>
          </a:xfrm>
        </p:spPr>
        <p:txBody>
          <a:bodyPr/>
          <a:lstStyle/>
          <a:p>
            <a:pPr eaLnBrk="1" hangingPunct="1"/>
            <a:r>
              <a:rPr lang="en-US" altLang="en-US" dirty="0" smtClean="0"/>
              <a:t>is the relevant federal procedural law mandated by the U.S. Constitution? e.g. 7</a:t>
            </a:r>
            <a:r>
              <a:rPr lang="en-US" altLang="en-US" baseline="30000" dirty="0" smtClean="0"/>
              <a:t>th</a:t>
            </a:r>
            <a:r>
              <a:rPr lang="en-US" altLang="en-US" dirty="0" smtClean="0"/>
              <a:t> A</a:t>
            </a:r>
            <a:br>
              <a:rPr lang="en-US" altLang="en-US" dirty="0" smtClean="0"/>
            </a:br>
            <a:r>
              <a:rPr lang="en-US" altLang="en-US" dirty="0" smtClean="0"/>
              <a:t/>
            </a:r>
            <a:br>
              <a:rPr lang="en-US" altLang="en-US" dirty="0" smtClean="0"/>
            </a:br>
            <a:r>
              <a:rPr lang="en-US" altLang="en-US" dirty="0" smtClean="0"/>
              <a:t>	if yes it applies</a:t>
            </a:r>
            <a:br>
              <a:rPr lang="en-US" altLang="en-US" dirty="0" smtClean="0"/>
            </a:br>
            <a:endParaRPr lang="en-US" altLang="en-US" dirty="0" smtClean="0"/>
          </a:p>
        </p:txBody>
      </p:sp>
    </p:spTree>
    <p:extLst>
      <p:ext uri="{BB962C8B-B14F-4D97-AF65-F5344CB8AC3E}">
        <p14:creationId xmlns:p14="http://schemas.microsoft.com/office/powerpoint/2010/main" val="14838990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70517" y="1063626"/>
            <a:ext cx="11123720" cy="4708525"/>
          </a:xfrm>
        </p:spPr>
        <p:txBody>
          <a:bodyPr>
            <a:normAutofit fontScale="90000"/>
          </a:bodyPr>
          <a:lstStyle/>
          <a:p>
            <a:pPr eaLnBrk="1" hangingPunct="1"/>
            <a:r>
              <a:rPr lang="en-US" altLang="en-US" sz="4000" dirty="0"/>
              <a:t>i</a:t>
            </a:r>
            <a:r>
              <a:rPr lang="en-US" altLang="en-US" sz="4000" dirty="0" smtClean="0"/>
              <a:t>s </a:t>
            </a:r>
            <a:r>
              <a:rPr lang="en-US" altLang="en-US" sz="4000" dirty="0"/>
              <a:t>the relevant federal procedural law a federal statute?</a:t>
            </a:r>
            <a:br>
              <a:rPr lang="en-US" altLang="en-US" sz="4000" dirty="0"/>
            </a:br>
            <a:r>
              <a:rPr lang="en-US" altLang="en-US" sz="4000" dirty="0"/>
              <a:t/>
            </a:r>
            <a:br>
              <a:rPr lang="en-US" altLang="en-US" sz="4000" dirty="0"/>
            </a:br>
            <a:r>
              <a:rPr lang="en-US" altLang="en-US" sz="4000" dirty="0"/>
              <a:t>	if yes it applies if </a:t>
            </a:r>
            <a:r>
              <a:rPr lang="en-US" altLang="en-US" sz="4000" dirty="0" smtClean="0"/>
              <a:t>what it regulates </a:t>
            </a:r>
            <a:r>
              <a:rPr lang="en-US" altLang="en-US" sz="4000" dirty="0"/>
              <a:t>is </a:t>
            </a:r>
            <a:r>
              <a:rPr lang="en-US" altLang="en-US" sz="4000" dirty="0" smtClean="0"/>
              <a:t>rationally capable of classification as procedural (arguably procedural)</a:t>
            </a:r>
            <a:r>
              <a:rPr lang="en-US" altLang="en-US" sz="4000" dirty="0"/>
              <a:t/>
            </a:r>
            <a:br>
              <a:rPr lang="en-US" altLang="en-US" sz="4000" dirty="0"/>
            </a:br>
            <a:r>
              <a:rPr lang="en-US" altLang="en-US" sz="4000" dirty="0"/>
              <a:t/>
            </a:r>
            <a:br>
              <a:rPr lang="en-US" altLang="en-US" sz="4000" dirty="0"/>
            </a:br>
            <a:r>
              <a:rPr lang="en-US" altLang="en-US" sz="4000" dirty="0"/>
              <a:t>	- Green wonders about the power of Congress to preempt state rules bound up with the state’s cause of action</a:t>
            </a:r>
            <a:r>
              <a:rPr lang="en-US" altLang="en-US" sz="4000" dirty="0" smtClean="0"/>
              <a:t>...</a:t>
            </a:r>
            <a:br>
              <a:rPr lang="en-US" altLang="en-US" sz="4000" dirty="0" smtClean="0"/>
            </a:br>
            <a:r>
              <a:rPr lang="en-US" altLang="en-US" sz="4000" dirty="0"/>
              <a:t>	</a:t>
            </a:r>
            <a:r>
              <a:rPr lang="en-US" altLang="en-US" sz="4000" dirty="0" smtClean="0"/>
              <a:t>- Green also wonders if Congress might use this power to override federal courts’ intrinsically judicial powers (</a:t>
            </a:r>
            <a:r>
              <a:rPr lang="en-US" altLang="en-US" sz="4000" dirty="0" err="1" smtClean="0"/>
              <a:t>Schiavo</a:t>
            </a:r>
            <a:r>
              <a:rPr lang="en-US" altLang="en-US" sz="4000" dirty="0" smtClean="0"/>
              <a:t>)</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1164413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01884" y="405113"/>
            <a:ext cx="10868627" cy="6076709"/>
          </a:xfrm>
        </p:spPr>
        <p:txBody>
          <a:bodyPr>
            <a:normAutofit/>
          </a:bodyPr>
          <a:lstStyle/>
          <a:p>
            <a:r>
              <a:rPr lang="en-US" altLang="en-US" sz="3600" dirty="0"/>
              <a:t>P sues D in federal court in New York under New York </a:t>
            </a:r>
            <a:r>
              <a:rPr lang="en-US" altLang="en-US" sz="3600" dirty="0" smtClean="0"/>
              <a:t>negligence law</a:t>
            </a:r>
            <a:r>
              <a:rPr lang="en-US" altLang="en-US" sz="3600" dirty="0"/>
              <a:t/>
            </a:r>
            <a:br>
              <a:rPr lang="en-US" altLang="en-US" sz="3600" dirty="0"/>
            </a:br>
            <a:r>
              <a:rPr lang="en-US" altLang="en-US" sz="3600" dirty="0"/>
              <a:t/>
            </a:r>
            <a:br>
              <a:rPr lang="en-US" altLang="en-US" sz="3600" dirty="0"/>
            </a:br>
            <a:r>
              <a:rPr lang="en-US" altLang="en-US" sz="3600" dirty="0"/>
              <a:t>New York law puts the burden of proof on the plaintiff to show his lack of contributory negligence </a:t>
            </a:r>
            <a:br>
              <a:rPr lang="en-US" altLang="en-US" sz="3600" dirty="0"/>
            </a:br>
            <a:r>
              <a:rPr lang="en-US" altLang="en-US" sz="3600" dirty="0"/>
              <a:t/>
            </a:r>
            <a:br>
              <a:rPr lang="en-US" altLang="en-US" sz="3600" dirty="0"/>
            </a:br>
            <a:r>
              <a:rPr lang="en-US" altLang="en-US" sz="3600" dirty="0" smtClean="0"/>
              <a:t>can </a:t>
            </a:r>
            <a:r>
              <a:rPr lang="en-US" altLang="en-US" sz="3600" dirty="0"/>
              <a:t>the federal court use a federal common law rule </a:t>
            </a:r>
            <a:r>
              <a:rPr lang="en-US" altLang="en-US" sz="3600" dirty="0" smtClean="0"/>
              <a:t>making contributory </a:t>
            </a:r>
            <a:r>
              <a:rPr lang="en-US" altLang="en-US" sz="3600" dirty="0"/>
              <a:t>negligence </a:t>
            </a:r>
            <a:r>
              <a:rPr lang="en-US" altLang="en-US" sz="3600" dirty="0" smtClean="0"/>
              <a:t>an affirmative defense instead?</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36142095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05697" y="770237"/>
            <a:ext cx="9914237" cy="5803557"/>
          </a:xfrm>
        </p:spPr>
        <p:txBody>
          <a:bodyPr>
            <a:normAutofit/>
          </a:bodyPr>
          <a:lstStyle/>
          <a:p>
            <a:pPr algn="l" eaLnBrk="1" hangingPunct="1"/>
            <a:r>
              <a:rPr lang="en-US" altLang="en-US" dirty="0"/>
              <a:t>i</a:t>
            </a:r>
            <a:r>
              <a:rPr lang="en-US" altLang="en-US" dirty="0" smtClean="0"/>
              <a:t>s the relevant federal procedural law a Fed. R. Civ. P.?</a:t>
            </a:r>
            <a:br>
              <a:rPr lang="en-US" altLang="en-US" dirty="0" smtClean="0"/>
            </a:br>
            <a:r>
              <a:rPr lang="en-US" altLang="en-US" sz="3000" dirty="0"/>
              <a:t/>
            </a:r>
            <a:br>
              <a:rPr lang="en-US" altLang="en-US" sz="3000" dirty="0"/>
            </a:br>
            <a:r>
              <a:rPr lang="en-US" altLang="en-US" sz="3600" dirty="0"/>
              <a:t>if yes only questions are </a:t>
            </a:r>
            <a:br>
              <a:rPr lang="en-US" altLang="en-US" sz="3600" dirty="0"/>
            </a:br>
            <a:r>
              <a:rPr lang="en-US" altLang="en-US" sz="3600" dirty="0"/>
              <a:t/>
            </a:r>
            <a:br>
              <a:rPr lang="en-US" altLang="en-US" sz="3600" dirty="0"/>
            </a:br>
            <a:r>
              <a:rPr lang="en-US" altLang="en-US" sz="3600" dirty="0"/>
              <a:t>- is </a:t>
            </a:r>
            <a:r>
              <a:rPr lang="en-US" altLang="en-US" sz="3600" dirty="0" smtClean="0"/>
              <a:t>what it regulates arguably procedural?</a:t>
            </a:r>
            <a:r>
              <a:rPr lang="en-US" altLang="en-US" sz="3600" dirty="0"/>
              <a:t/>
            </a:r>
            <a:br>
              <a:rPr lang="en-US" altLang="en-US" sz="3600" dirty="0"/>
            </a:br>
            <a:r>
              <a:rPr lang="en-US" altLang="en-US" sz="3600" dirty="0" smtClean="0"/>
              <a:t>and</a:t>
            </a:r>
            <a:r>
              <a:rPr lang="en-US" altLang="en-US" sz="3600" dirty="0"/>
              <a:t/>
            </a:r>
            <a:br>
              <a:rPr lang="en-US" altLang="en-US" sz="3600" dirty="0"/>
            </a:br>
            <a:r>
              <a:rPr lang="en-US" altLang="en-US" sz="3600" dirty="0"/>
              <a:t>- does it abridge enlarge or modify substantive rights (will discuss later</a:t>
            </a:r>
            <a:r>
              <a:rPr lang="en-US" altLang="en-US" sz="3600" dirty="0" smtClean="0"/>
              <a:t>)</a:t>
            </a:r>
            <a:r>
              <a:rPr lang="en-US" altLang="en-US" sz="3000" dirty="0"/>
              <a:t>?</a:t>
            </a:r>
            <a:br>
              <a:rPr lang="en-US" altLang="en-US" sz="3000" dirty="0"/>
            </a:br>
            <a:r>
              <a:rPr lang="en-US" altLang="en-US" sz="3000" dirty="0"/>
              <a:t/>
            </a:r>
            <a:br>
              <a:rPr lang="en-US" altLang="en-US" sz="3000" dirty="0"/>
            </a:br>
            <a:endParaRPr lang="en-US" altLang="en-US" sz="3000" dirty="0"/>
          </a:p>
        </p:txBody>
      </p:sp>
    </p:spTree>
    <p:extLst>
      <p:ext uri="{BB962C8B-B14F-4D97-AF65-F5344CB8AC3E}">
        <p14:creationId xmlns:p14="http://schemas.microsoft.com/office/powerpoint/2010/main" val="2711352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80768" y="1063626"/>
            <a:ext cx="9850695" cy="4937125"/>
          </a:xfrm>
        </p:spPr>
        <p:txBody>
          <a:bodyPr>
            <a:normAutofit fontScale="90000"/>
          </a:bodyPr>
          <a:lstStyle/>
          <a:p>
            <a:pPr algn="l" eaLnBrk="1" hangingPunct="1"/>
            <a:r>
              <a:rPr lang="en-US" altLang="en-US" sz="3200" dirty="0"/>
              <a:t>is the relevant federal procedural law </a:t>
            </a:r>
            <a:r>
              <a:rPr lang="en-US" altLang="en-US" sz="3200" dirty="0" smtClean="0"/>
              <a:t>common </a:t>
            </a:r>
            <a:r>
              <a:rPr lang="en-US" altLang="en-US" sz="3200" dirty="0"/>
              <a:t>law?</a:t>
            </a:r>
            <a:br>
              <a:rPr lang="en-US" altLang="en-US" sz="3200" dirty="0"/>
            </a:br>
            <a:r>
              <a:rPr lang="en-US" altLang="en-US" sz="3200" dirty="0"/>
              <a:t>	- remember, includes cases in which the federal court simply doesn’t have </a:t>
            </a:r>
            <a:r>
              <a:rPr lang="en-US" altLang="en-US" sz="3200" dirty="0" smtClean="0"/>
              <a:t>anything that state law addresses</a:t>
            </a:r>
            <a:r>
              <a:rPr lang="en-US" altLang="en-US" sz="3200" dirty="0"/>
              <a:t/>
            </a:r>
            <a:br>
              <a:rPr lang="en-US" altLang="en-US" sz="3200" dirty="0"/>
            </a:br>
            <a:r>
              <a:rPr lang="en-US" altLang="en-US" sz="3200" dirty="0"/>
              <a:t/>
            </a:r>
            <a:br>
              <a:rPr lang="en-US" altLang="en-US" sz="3200" dirty="0"/>
            </a:br>
            <a:r>
              <a:rPr lang="en-US" altLang="en-US" sz="3200" dirty="0"/>
              <a:t>if so first determine </a:t>
            </a:r>
            <a:r>
              <a:rPr lang="en-US" altLang="en-US" sz="3200" dirty="0" smtClean="0"/>
              <a:t>if</a:t>
            </a:r>
            <a:br>
              <a:rPr lang="en-US" altLang="en-US" sz="3200" dirty="0" smtClean="0"/>
            </a:br>
            <a:r>
              <a:rPr lang="en-US" altLang="en-US" sz="3200" dirty="0"/>
              <a:t/>
            </a:r>
            <a:br>
              <a:rPr lang="en-US" altLang="en-US" sz="3200" dirty="0"/>
            </a:br>
            <a:r>
              <a:rPr lang="en-US" altLang="en-US" sz="3200" dirty="0"/>
              <a:t>1) state rule is bound up with the cause of action (Byrd) – if so, use state </a:t>
            </a:r>
            <a:r>
              <a:rPr lang="en-US" altLang="en-US" sz="3200" dirty="0" smtClean="0"/>
              <a:t>law</a:t>
            </a:r>
            <a:br>
              <a:rPr lang="en-US" altLang="en-US" sz="3200" dirty="0" smtClean="0"/>
            </a:br>
            <a:r>
              <a:rPr lang="en-US" altLang="en-US" sz="3200" dirty="0"/>
              <a:t>	</a:t>
            </a:r>
            <a:r>
              <a:rPr lang="en-US" altLang="en-US" sz="3200" dirty="0" smtClean="0"/>
              <a:t>- Green wonders whether a state might abuse this power to bind up irrelevant procedural rules</a:t>
            </a:r>
            <a:br>
              <a:rPr lang="en-US" altLang="en-US" sz="3200" dirty="0" smtClean="0"/>
            </a:br>
            <a:r>
              <a:rPr lang="en-US" altLang="en-US" sz="3200" dirty="0"/>
              <a:t/>
            </a:r>
            <a:br>
              <a:rPr lang="en-US" altLang="en-US" sz="3200" dirty="0"/>
            </a:br>
            <a:r>
              <a:rPr lang="en-US" altLang="en-US" sz="3200" dirty="0"/>
              <a:t>2) if not look to</a:t>
            </a:r>
            <a:br>
              <a:rPr lang="en-US" altLang="en-US" sz="3200" dirty="0"/>
            </a:br>
            <a:r>
              <a:rPr lang="en-US" altLang="en-US" sz="3200" dirty="0"/>
              <a:t>	twin aims of Erie</a:t>
            </a:r>
            <a:br>
              <a:rPr lang="en-US" altLang="en-US" sz="3200" dirty="0"/>
            </a:br>
            <a:r>
              <a:rPr lang="en-US" altLang="en-US" sz="3200" dirty="0"/>
              <a:t>		difference leads to forum shopping and </a:t>
            </a:r>
            <a:r>
              <a:rPr lang="en-US" altLang="en-US" sz="3200" dirty="0" err="1"/>
              <a:t>ineq</a:t>
            </a:r>
            <a:r>
              <a:rPr lang="en-US" altLang="en-US" sz="3200" dirty="0"/>
              <a:t>. admin. of laws?</a:t>
            </a:r>
            <a:br>
              <a:rPr lang="en-US" altLang="en-US" sz="3200" dirty="0"/>
            </a:br>
            <a:r>
              <a:rPr lang="en-US" altLang="en-US" sz="3200" dirty="0"/>
              <a:t>	countervailing federal </a:t>
            </a:r>
            <a:r>
              <a:rPr lang="en-US" altLang="en-US" sz="3200" dirty="0" smtClean="0"/>
              <a:t>interests</a:t>
            </a:r>
            <a:r>
              <a:rPr lang="en-US" altLang="en-US" sz="3200" dirty="0"/>
              <a:t/>
            </a:r>
            <a:br>
              <a:rPr lang="en-US" altLang="en-US" sz="3200" dirty="0"/>
            </a:br>
            <a:r>
              <a:rPr lang="en-US" altLang="en-US" sz="3200" dirty="0"/>
              <a:t>	</a:t>
            </a:r>
          </a:p>
        </p:txBody>
      </p:sp>
    </p:spTree>
    <p:extLst>
      <p:ext uri="{BB962C8B-B14F-4D97-AF65-F5344CB8AC3E}">
        <p14:creationId xmlns:p14="http://schemas.microsoft.com/office/powerpoint/2010/main" val="93772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133600" y="1131889"/>
            <a:ext cx="7905750" cy="4491037"/>
          </a:xfrm>
        </p:spPr>
        <p:txBody>
          <a:bodyPr/>
          <a:lstStyle/>
          <a:p>
            <a:r>
              <a:rPr lang="en-US" altLang="en-US" dirty="0"/>
              <a:t>l</a:t>
            </a:r>
            <a:r>
              <a:rPr lang="en-US" altLang="en-US" dirty="0" smtClean="0"/>
              <a:t>ook back at old cases in light of Hanna’s rejection of the outcome determinative test...</a:t>
            </a:r>
          </a:p>
        </p:txBody>
      </p:sp>
    </p:spTree>
    <p:extLst>
      <p:ext uri="{BB962C8B-B14F-4D97-AF65-F5344CB8AC3E}">
        <p14:creationId xmlns:p14="http://schemas.microsoft.com/office/powerpoint/2010/main" val="8366303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421027" y="1063626"/>
            <a:ext cx="7761073" cy="4708525"/>
          </a:xfrm>
        </p:spPr>
        <p:txBody>
          <a:bodyPr/>
          <a:lstStyle/>
          <a:p>
            <a:pPr eaLnBrk="1" hangingPunct="1"/>
            <a:r>
              <a:rPr lang="en-US" altLang="en-US" dirty="0"/>
              <a:t>c</a:t>
            </a:r>
            <a:r>
              <a:rPr lang="en-US" altLang="en-US" dirty="0" smtClean="0"/>
              <a:t>ould a federal court sitting in diversity create a common law limitations period different from that of the forum state? (Guar. Trust)</a:t>
            </a:r>
          </a:p>
        </p:txBody>
      </p:sp>
    </p:spTree>
    <p:extLst>
      <p:ext uri="{BB962C8B-B14F-4D97-AF65-F5344CB8AC3E}">
        <p14:creationId xmlns:p14="http://schemas.microsoft.com/office/powerpoint/2010/main" val="16701664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839200" cy="4765675"/>
          </a:xfrm>
        </p:spPr>
        <p:txBody>
          <a:bodyPr>
            <a:normAutofit fontScale="90000"/>
          </a:bodyPr>
          <a:lstStyle/>
          <a:p>
            <a:pPr eaLnBrk="1" hangingPunct="1"/>
            <a:r>
              <a:rPr lang="en-US" altLang="en-US" dirty="0"/>
              <a:t>t</a:t>
            </a:r>
            <a:r>
              <a:rPr lang="en-US" altLang="en-US" dirty="0" smtClean="0"/>
              <a:t>he forum state has a statute requiring any out of state corporation doing business in the state to appoint an agent for service of process before bringing suit</a:t>
            </a:r>
            <a:br>
              <a:rPr lang="en-US" altLang="en-US" dirty="0" smtClean="0"/>
            </a:br>
            <a:r>
              <a:rPr lang="en-US" altLang="en-US" dirty="0" smtClean="0"/>
              <a:t/>
            </a:r>
            <a:br>
              <a:rPr lang="en-US" altLang="en-US" dirty="0" smtClean="0"/>
            </a:br>
            <a:r>
              <a:rPr lang="en-US" altLang="en-US" dirty="0" smtClean="0"/>
              <a:t>should a federal court sitting in diversity in the state use the rule too? (Woods)</a:t>
            </a:r>
          </a:p>
        </p:txBody>
      </p:sp>
    </p:spTree>
    <p:extLst>
      <p:ext uri="{BB962C8B-B14F-4D97-AF65-F5344CB8AC3E}">
        <p14:creationId xmlns:p14="http://schemas.microsoft.com/office/powerpoint/2010/main" val="7288424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357" y="365125"/>
            <a:ext cx="10581443" cy="5769345"/>
          </a:xfrm>
        </p:spPr>
        <p:txBody>
          <a:bodyPr/>
          <a:lstStyle/>
          <a:p>
            <a:r>
              <a:rPr lang="en-US" dirty="0"/>
              <a:t>t</a:t>
            </a:r>
            <a:r>
              <a:rPr lang="en-US" dirty="0" smtClean="0"/>
              <a:t>olling rules…?</a:t>
            </a:r>
            <a:br>
              <a:rPr lang="en-US" dirty="0" smtClean="0"/>
            </a:br>
            <a:r>
              <a:rPr lang="en-US" dirty="0"/>
              <a:t/>
            </a:r>
            <a:br>
              <a:rPr lang="en-US" dirty="0"/>
            </a:br>
            <a:r>
              <a:rPr lang="en-US" dirty="0"/>
              <a:t>i</a:t>
            </a:r>
            <a:r>
              <a:rPr lang="en-US" dirty="0" smtClean="0"/>
              <a:t>s Ragan in the federal common law or FRCP track</a:t>
            </a:r>
            <a:endParaRPr lang="en-US" dirty="0"/>
          </a:p>
        </p:txBody>
      </p:sp>
    </p:spTree>
    <p:extLst>
      <p:ext uri="{BB962C8B-B14F-4D97-AF65-F5344CB8AC3E}">
        <p14:creationId xmlns:p14="http://schemas.microsoft.com/office/powerpoint/2010/main" val="4081833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895600" y="1063626"/>
            <a:ext cx="6286500" cy="4594225"/>
          </a:xfrm>
        </p:spPr>
        <p:txBody>
          <a:bodyPr/>
          <a:lstStyle/>
          <a:p>
            <a:pPr eaLnBrk="1" hangingPunct="1"/>
            <a:r>
              <a:rPr lang="en-US" altLang="en-US" b="1" smtClean="0"/>
              <a:t>Rule 3.  Commencement of Action</a:t>
            </a:r>
            <a:br>
              <a:rPr lang="en-US" altLang="en-US" b="1" smtClean="0"/>
            </a:br>
            <a:r>
              <a:rPr lang="en-US" altLang="en-US" b="1" smtClean="0"/>
              <a:t/>
            </a:r>
            <a:br>
              <a:rPr lang="en-US" altLang="en-US" b="1" smtClean="0"/>
            </a:br>
            <a:r>
              <a:rPr lang="en-US" altLang="en-US" smtClean="0"/>
              <a:t>A civil action is commenced by filing a complaint with the court.</a:t>
            </a:r>
            <a:br>
              <a:rPr lang="en-US" altLang="en-US" smtClean="0"/>
            </a:br>
            <a:endParaRPr lang="en-US" altLang="en-US" smtClean="0"/>
          </a:p>
        </p:txBody>
      </p:sp>
    </p:spTree>
    <p:extLst>
      <p:ext uri="{BB962C8B-B14F-4D97-AF65-F5344CB8AC3E}">
        <p14:creationId xmlns:p14="http://schemas.microsoft.com/office/powerpoint/2010/main" val="9904613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3626"/>
            <a:ext cx="8686800" cy="4537075"/>
          </a:xfrm>
        </p:spPr>
        <p:txBody>
          <a:bodyPr rtlCol="0">
            <a:normAutofit fontScale="90000"/>
          </a:bodyPr>
          <a:lstStyle/>
          <a:p>
            <a:pPr>
              <a:defRPr/>
            </a:pPr>
            <a:r>
              <a:rPr lang="en-US" dirty="0" smtClean="0"/>
              <a:t>Walker v. Armco Steel Corp.</a:t>
            </a:r>
            <a:br>
              <a:rPr lang="en-US" dirty="0" smtClean="0"/>
            </a:br>
            <a:r>
              <a:rPr lang="en-US" dirty="0" smtClean="0"/>
              <a:t>(US 1980)</a:t>
            </a:r>
            <a:br>
              <a:rPr lang="en-US" dirty="0" smtClean="0"/>
            </a:br>
            <a:r>
              <a:rPr lang="en-US" dirty="0" smtClean="0"/>
              <a:t/>
            </a:r>
            <a:br>
              <a:rPr lang="en-US" dirty="0" smtClean="0"/>
            </a:br>
            <a:r>
              <a:rPr lang="en-US" dirty="0" smtClean="0"/>
              <a:t>- according to forum state law, the statute of limitations tolls upon service</a:t>
            </a:r>
            <a:br>
              <a:rPr lang="en-US" dirty="0" smtClean="0"/>
            </a:br>
            <a:r>
              <a:rPr lang="en-US" dirty="0" smtClean="0"/>
              <a:t>- federal rule (inspired by Fed. R. Civ. P. 3) is that it tolls upon filing</a:t>
            </a:r>
            <a:br>
              <a:rPr lang="en-US" dirty="0" smtClean="0"/>
            </a:br>
            <a:r>
              <a:rPr lang="en-US" dirty="0" smtClean="0"/>
              <a:t/>
            </a:r>
            <a:br>
              <a:rPr lang="en-US" dirty="0" smtClean="0"/>
            </a:br>
            <a:r>
              <a:rPr lang="en-US" dirty="0" smtClean="0"/>
              <a:t>- Ragan said use forum state rule</a:t>
            </a:r>
            <a:br>
              <a:rPr lang="en-US" dirty="0" smtClean="0"/>
            </a:br>
            <a:r>
              <a:rPr lang="en-US" dirty="0" smtClean="0"/>
              <a:t>- but does </a:t>
            </a:r>
            <a:r>
              <a:rPr lang="en-US" i="1" dirty="0" smtClean="0"/>
              <a:t>Hanna</a:t>
            </a:r>
            <a:r>
              <a:rPr lang="en-US" dirty="0" smtClean="0"/>
              <a:t> make a difference?</a:t>
            </a:r>
          </a:p>
        </p:txBody>
      </p:sp>
    </p:spTree>
    <p:extLst>
      <p:ext uri="{BB962C8B-B14F-4D97-AF65-F5344CB8AC3E}">
        <p14:creationId xmlns:p14="http://schemas.microsoft.com/office/powerpoint/2010/main" val="12756184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041526" y="1131888"/>
            <a:ext cx="7997825" cy="4533900"/>
          </a:xfrm>
        </p:spPr>
        <p:txBody>
          <a:bodyPr/>
          <a:lstStyle/>
          <a:p>
            <a:r>
              <a:rPr lang="en-US" altLang="en-US" dirty="0"/>
              <a:t>a</a:t>
            </a:r>
            <a:r>
              <a:rPr lang="en-US" altLang="en-US" dirty="0" smtClean="0"/>
              <a:t>pplication of the </a:t>
            </a:r>
            <a:r>
              <a:rPr lang="en-US" altLang="en-US" i="1" dirty="0" smtClean="0"/>
              <a:t>Hanna</a:t>
            </a:r>
            <a:r>
              <a:rPr lang="en-US" altLang="en-US" dirty="0" smtClean="0"/>
              <a:t> analysis (concerning FRCPs) is premised on a "direct collision" between the FRCP and the state law. </a:t>
            </a:r>
          </a:p>
        </p:txBody>
      </p:sp>
    </p:spTree>
    <p:extLst>
      <p:ext uri="{BB962C8B-B14F-4D97-AF65-F5344CB8AC3E}">
        <p14:creationId xmlns:p14="http://schemas.microsoft.com/office/powerpoint/2010/main" val="15377245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47135" y="296561"/>
            <a:ext cx="11738919" cy="6413157"/>
          </a:xfrm>
        </p:spPr>
        <p:txBody>
          <a:bodyPr>
            <a:normAutofit fontScale="90000"/>
          </a:bodyPr>
          <a:lstStyle/>
          <a:p>
            <a:pPr algn="l" eaLnBrk="1" hangingPunct="1"/>
            <a:r>
              <a:rPr lang="en-US" altLang="en-US" sz="3200" dirty="0"/>
              <a:t>- P sues D in federal court in New York under 42 USC 1983 for civil rights </a:t>
            </a:r>
            <a:r>
              <a:rPr lang="en-US" altLang="en-US" sz="3200" dirty="0" smtClean="0"/>
              <a:t>violations</a:t>
            </a:r>
            <a:r>
              <a:rPr lang="en-US" altLang="en-US" sz="3200" dirty="0"/>
              <a:t/>
            </a:r>
            <a:br>
              <a:rPr lang="en-US" altLang="en-US" sz="3200" dirty="0"/>
            </a:br>
            <a:r>
              <a:rPr lang="en-US" altLang="en-US" sz="3200" dirty="0"/>
              <a:t/>
            </a:r>
            <a:br>
              <a:rPr lang="en-US" altLang="en-US" sz="3200" dirty="0"/>
            </a:br>
            <a:r>
              <a:rPr lang="en-US" altLang="en-US" sz="3200" dirty="0"/>
              <a:t>- 1983 does not have its own statute of limitations, so federal courts borrow from analogous </a:t>
            </a:r>
            <a:r>
              <a:rPr lang="en-US" altLang="en-US" sz="3200"/>
              <a:t>state </a:t>
            </a:r>
            <a:r>
              <a:rPr lang="en-US" altLang="en-US" sz="3200" smtClean="0"/>
              <a:t>statutes (NY’s is 2 years)</a:t>
            </a:r>
            <a:r>
              <a:rPr lang="en-US" altLang="en-US" sz="3200" dirty="0"/>
              <a:t/>
            </a:r>
            <a:br>
              <a:rPr lang="en-US" altLang="en-US" sz="3200" dirty="0"/>
            </a:br>
            <a:r>
              <a:rPr lang="en-US" altLang="en-US" sz="3200" dirty="0"/>
              <a:t/>
            </a:r>
            <a:br>
              <a:rPr lang="en-US" altLang="en-US" sz="3200" dirty="0"/>
            </a:br>
            <a:r>
              <a:rPr lang="en-US" altLang="en-US" sz="3200" dirty="0"/>
              <a:t>- New York's statute of limitations ran out between the time that P filed in federal court and the time P served </a:t>
            </a:r>
            <a:r>
              <a:rPr lang="en-US" altLang="en-US" sz="3200" dirty="0" smtClean="0"/>
              <a:t>D</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under </a:t>
            </a:r>
            <a:r>
              <a:rPr lang="en-US" altLang="en-US" sz="3200" dirty="0"/>
              <a:t>the federal rule, statute of limitations are tolled at </a:t>
            </a:r>
            <a:r>
              <a:rPr lang="en-US" altLang="en-US" sz="3200" dirty="0" smtClean="0"/>
              <a:t>filing</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under </a:t>
            </a:r>
            <a:r>
              <a:rPr lang="en-US" altLang="en-US" sz="3200" dirty="0"/>
              <a:t>the New York state rule they are tolled at </a:t>
            </a:r>
            <a:r>
              <a:rPr lang="en-US" altLang="en-US" sz="3200" dirty="0" smtClean="0"/>
              <a:t>service</a:t>
            </a:r>
            <a:br>
              <a:rPr lang="en-US" altLang="en-US" sz="3200" dirty="0" smtClean="0"/>
            </a:br>
            <a:r>
              <a:rPr lang="en-US" altLang="en-US" sz="3200" dirty="0"/>
              <a:t/>
            </a:r>
            <a:br>
              <a:rPr lang="en-US" altLang="en-US" sz="3200" dirty="0"/>
            </a:br>
            <a:r>
              <a:rPr lang="en-US" altLang="en-US" sz="3200" dirty="0" smtClean="0"/>
              <a:t>- is </a:t>
            </a:r>
            <a:r>
              <a:rPr lang="en-US" altLang="en-US" sz="3200" dirty="0"/>
              <a:t>P's action barred?</a:t>
            </a:r>
            <a:br>
              <a:rPr lang="en-US" altLang="en-US" sz="3200" dirty="0"/>
            </a:br>
            <a:endParaRPr lang="en-US" altLang="en-US" sz="3200" dirty="0"/>
          </a:p>
        </p:txBody>
      </p:sp>
    </p:spTree>
    <p:extLst>
      <p:ext uri="{BB962C8B-B14F-4D97-AF65-F5344CB8AC3E}">
        <p14:creationId xmlns:p14="http://schemas.microsoft.com/office/powerpoint/2010/main" val="4180505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dirty="0" smtClean="0"/>
              <a:t>Palmer v. Hoffman (US 1943)</a:t>
            </a:r>
            <a:br>
              <a:rPr lang="en-US" altLang="en-US" dirty="0" smtClean="0"/>
            </a:br>
            <a:r>
              <a:rPr lang="en-US" altLang="en-US" dirty="0"/>
              <a:t/>
            </a:r>
            <a:br>
              <a:rPr lang="en-US" altLang="en-US" dirty="0"/>
            </a:br>
            <a:r>
              <a:rPr lang="en-US" altLang="en-US" dirty="0"/>
              <a:t>also </a:t>
            </a:r>
            <a:r>
              <a:rPr lang="en-US" altLang="en-US" dirty="0" smtClean="0"/>
              <a:t>Cities </a:t>
            </a:r>
            <a:r>
              <a:rPr lang="en-US" altLang="en-US" dirty="0"/>
              <a:t>Service Oil Co. v. </a:t>
            </a:r>
            <a:r>
              <a:rPr lang="en-US" altLang="en-US" dirty="0" smtClean="0"/>
              <a:t>Dunlap (US 1939)</a:t>
            </a:r>
          </a:p>
        </p:txBody>
      </p:sp>
    </p:spTree>
    <p:extLst>
      <p:ext uri="{BB962C8B-B14F-4D97-AF65-F5344CB8AC3E}">
        <p14:creationId xmlns:p14="http://schemas.microsoft.com/office/powerpoint/2010/main" val="19149869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336" y="365125"/>
            <a:ext cx="10652464" cy="6168840"/>
          </a:xfrm>
        </p:spPr>
        <p:txBody>
          <a:bodyPr/>
          <a:lstStyle/>
          <a:p>
            <a:r>
              <a:rPr lang="en-US" dirty="0" smtClean="0"/>
              <a:t>P sues D under Pennsylvania law in federal court in New York</a:t>
            </a:r>
            <a:br>
              <a:rPr lang="en-US" dirty="0" smtClean="0"/>
            </a:br>
            <a:r>
              <a:rPr lang="en-US" dirty="0"/>
              <a:t/>
            </a:r>
            <a:br>
              <a:rPr lang="en-US" dirty="0"/>
            </a:br>
            <a:r>
              <a:rPr lang="en-US" dirty="0" smtClean="0"/>
              <a:t>New York uses notice pleading</a:t>
            </a:r>
            <a:br>
              <a:rPr lang="en-US" dirty="0" smtClean="0"/>
            </a:br>
            <a:r>
              <a:rPr lang="en-US" dirty="0"/>
              <a:t/>
            </a:r>
            <a:br>
              <a:rPr lang="en-US" dirty="0"/>
            </a:br>
            <a:r>
              <a:rPr lang="en-US" dirty="0" smtClean="0"/>
              <a:t>the federal approach is </a:t>
            </a:r>
            <a:r>
              <a:rPr lang="en-US" dirty="0" err="1" smtClean="0"/>
              <a:t>Twiqbal</a:t>
            </a:r>
            <a:r>
              <a:rPr lang="en-US" dirty="0" smtClean="0"/>
              <a:t/>
            </a:r>
            <a:br>
              <a:rPr lang="en-US" dirty="0" smtClean="0"/>
            </a:br>
            <a:r>
              <a:rPr lang="en-US" dirty="0"/>
              <a:t/>
            </a:r>
            <a:br>
              <a:rPr lang="en-US" dirty="0"/>
            </a:br>
            <a:r>
              <a:rPr lang="en-US" dirty="0" smtClean="0"/>
              <a:t>which applies…?</a:t>
            </a:r>
            <a:endParaRPr lang="en-US" dirty="0"/>
          </a:p>
        </p:txBody>
      </p:sp>
    </p:spTree>
    <p:extLst>
      <p:ext uri="{BB962C8B-B14F-4D97-AF65-F5344CB8AC3E}">
        <p14:creationId xmlns:p14="http://schemas.microsoft.com/office/powerpoint/2010/main" val="17186567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049962"/>
          </a:xfrm>
        </p:spPr>
        <p:txBody>
          <a:bodyPr/>
          <a:lstStyle/>
          <a:p>
            <a:r>
              <a:rPr lang="en-US" altLang="en-US" dirty="0" smtClean="0"/>
              <a:t>Klaxon Company v. Stentor Electric Manufacturing Company (US 1941)</a:t>
            </a:r>
          </a:p>
        </p:txBody>
      </p:sp>
    </p:spTree>
    <p:extLst>
      <p:ext uri="{BB962C8B-B14F-4D97-AF65-F5344CB8AC3E}">
        <p14:creationId xmlns:p14="http://schemas.microsoft.com/office/powerpoint/2010/main" val="11917029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35675"/>
          </a:xfrm>
        </p:spPr>
        <p:txBody>
          <a:bodyPr/>
          <a:lstStyle/>
          <a:p>
            <a:r>
              <a:rPr lang="en-US" dirty="0"/>
              <a:t>a</a:t>
            </a:r>
            <a:r>
              <a:rPr lang="en-US" dirty="0" smtClean="0"/>
              <a:t>ssume that the NY interest rate is bound up with NY contract obligations </a:t>
            </a:r>
            <a:br>
              <a:rPr lang="en-US" dirty="0" smtClean="0"/>
            </a:br>
            <a:r>
              <a:rPr lang="en-US" dirty="0"/>
              <a:t/>
            </a:r>
            <a:br>
              <a:rPr lang="en-US" dirty="0"/>
            </a:br>
            <a:r>
              <a:rPr lang="en-US" dirty="0" smtClean="0"/>
              <a:t>assume as well that a Del state court would use </a:t>
            </a:r>
            <a:r>
              <a:rPr lang="en-US" dirty="0" err="1" smtClean="0"/>
              <a:t>Del’s</a:t>
            </a:r>
            <a:r>
              <a:rPr lang="en-US" dirty="0" smtClean="0"/>
              <a:t> interest rate anyway</a:t>
            </a:r>
            <a:br>
              <a:rPr lang="en-US" dirty="0" smtClean="0"/>
            </a:br>
            <a:r>
              <a:rPr lang="en-US" dirty="0"/>
              <a:t/>
            </a:r>
            <a:br>
              <a:rPr lang="en-US" dirty="0"/>
            </a:br>
            <a:r>
              <a:rPr lang="en-US" dirty="0" smtClean="0"/>
              <a:t>what is a federal court in Del to do?</a:t>
            </a:r>
            <a:endParaRPr lang="en-US" dirty="0"/>
          </a:p>
        </p:txBody>
      </p:sp>
    </p:spTree>
    <p:extLst>
      <p:ext uri="{BB962C8B-B14F-4D97-AF65-F5344CB8AC3E}">
        <p14:creationId xmlns:p14="http://schemas.microsoft.com/office/powerpoint/2010/main" val="22145764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85102"/>
          </a:xfrm>
        </p:spPr>
        <p:txBody>
          <a:bodyPr>
            <a:normAutofit fontScale="90000"/>
          </a:bodyPr>
          <a:lstStyle/>
          <a:p>
            <a:r>
              <a:rPr lang="en-US" dirty="0"/>
              <a:t>two married Georgians get into an accident in California</a:t>
            </a:r>
            <a:br>
              <a:rPr lang="en-US" dirty="0"/>
            </a:br>
            <a:r>
              <a:rPr lang="en-US" dirty="0"/>
              <a:t/>
            </a:r>
            <a:br>
              <a:rPr lang="en-US" dirty="0"/>
            </a:br>
            <a:r>
              <a:rPr lang="en-US" dirty="0"/>
              <a:t>the husband wishes to sue the wife for negligence</a:t>
            </a:r>
            <a:br>
              <a:rPr lang="en-US" dirty="0"/>
            </a:br>
            <a:r>
              <a:rPr lang="en-US" dirty="0"/>
              <a:t/>
            </a:r>
            <a:br>
              <a:rPr lang="en-US" dirty="0"/>
            </a:br>
            <a:r>
              <a:rPr lang="en-US" dirty="0"/>
              <a:t>Ga. law – spousal immunity</a:t>
            </a:r>
            <a:br>
              <a:rPr lang="en-US" dirty="0"/>
            </a:br>
            <a:r>
              <a:rPr lang="en-US" dirty="0"/>
              <a:t>Ca. law – spouses can sue one another for </a:t>
            </a:r>
            <a:r>
              <a:rPr lang="en-US" dirty="0" smtClean="0"/>
              <a:t>negligence</a:t>
            </a:r>
            <a:br>
              <a:rPr lang="en-US" dirty="0" smtClean="0"/>
            </a:br>
            <a:r>
              <a:rPr lang="en-US" dirty="0"/>
              <a:t/>
            </a:r>
            <a:br>
              <a:rPr lang="en-US" dirty="0"/>
            </a:br>
            <a:r>
              <a:rPr lang="en-US" dirty="0" smtClean="0"/>
              <a:t>what law should a federal court in Virginia apply?</a:t>
            </a:r>
            <a:br>
              <a:rPr lang="en-US" dirty="0" smtClean="0"/>
            </a:br>
            <a:r>
              <a:rPr lang="en-US" dirty="0"/>
              <a:t>w</a:t>
            </a:r>
            <a:r>
              <a:rPr lang="en-US" dirty="0" smtClean="0"/>
              <a:t>hat law should a federal court in Pennsylvania apply?</a:t>
            </a:r>
            <a:endParaRPr lang="en-US" dirty="0"/>
          </a:p>
        </p:txBody>
      </p:sp>
    </p:spTree>
    <p:extLst>
      <p:ext uri="{BB962C8B-B14F-4D97-AF65-F5344CB8AC3E}">
        <p14:creationId xmlns:p14="http://schemas.microsoft.com/office/powerpoint/2010/main" val="30342932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74178" cy="6035675"/>
          </a:xfrm>
        </p:spPr>
        <p:txBody>
          <a:bodyPr>
            <a:normAutofit fontScale="90000"/>
          </a:bodyPr>
          <a:lstStyle/>
          <a:p>
            <a:r>
              <a:rPr lang="en-US" dirty="0" smtClean="0"/>
              <a:t>P sues D under German law in federal court in Louisiana concerning an accident in Germany</a:t>
            </a:r>
            <a:br>
              <a:rPr lang="en-US" dirty="0" smtClean="0"/>
            </a:br>
            <a:r>
              <a:rPr lang="en-US" dirty="0"/>
              <a:t/>
            </a:r>
            <a:br>
              <a:rPr lang="en-US" dirty="0"/>
            </a:br>
            <a:r>
              <a:rPr lang="en-US" dirty="0" smtClean="0"/>
              <a:t>Louisiana state courts have no doctrine of forum non </a:t>
            </a:r>
            <a:r>
              <a:rPr lang="en-US" dirty="0" err="1" smtClean="0"/>
              <a:t>conveniens</a:t>
            </a:r>
            <a:r>
              <a:rPr lang="en-US" dirty="0" smtClean="0"/>
              <a:t/>
            </a:r>
            <a:br>
              <a:rPr lang="en-US" dirty="0" smtClean="0"/>
            </a:br>
            <a:r>
              <a:rPr lang="en-US" dirty="0"/>
              <a:t/>
            </a:r>
            <a:br>
              <a:rPr lang="en-US" dirty="0"/>
            </a:br>
            <a:r>
              <a:rPr lang="en-US" dirty="0" smtClean="0"/>
              <a:t>the federal law of FNC is spelled out in Piper Aircraft</a:t>
            </a:r>
            <a:br>
              <a:rPr lang="en-US" dirty="0" smtClean="0"/>
            </a:br>
            <a:r>
              <a:rPr lang="en-US" dirty="0"/>
              <a:t/>
            </a:r>
            <a:br>
              <a:rPr lang="en-US" dirty="0"/>
            </a:br>
            <a:r>
              <a:rPr lang="en-US" dirty="0" smtClean="0"/>
              <a:t>D moves to dismiss on FNC grounds</a:t>
            </a:r>
            <a:br>
              <a:rPr lang="en-US" dirty="0" smtClean="0"/>
            </a:br>
            <a:r>
              <a:rPr lang="en-US" dirty="0"/>
              <a:t/>
            </a:r>
            <a:br>
              <a:rPr lang="en-US" dirty="0"/>
            </a:br>
            <a:r>
              <a:rPr lang="en-US" dirty="0" smtClean="0"/>
              <a:t>which standard should the federal court use …?</a:t>
            </a:r>
            <a:endParaRPr lang="en-US" dirty="0"/>
          </a:p>
        </p:txBody>
      </p:sp>
    </p:spTree>
    <p:extLst>
      <p:ext uri="{BB962C8B-B14F-4D97-AF65-F5344CB8AC3E}">
        <p14:creationId xmlns:p14="http://schemas.microsoft.com/office/powerpoint/2010/main" val="42781285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233383"/>
          </a:xfrm>
        </p:spPr>
        <p:txBody>
          <a:bodyPr/>
          <a:lstStyle/>
          <a:p>
            <a:r>
              <a:rPr lang="en-US" dirty="0"/>
              <a:t>b</a:t>
            </a:r>
            <a:r>
              <a:rPr lang="en-US" dirty="0" smtClean="0"/>
              <a:t>ack to the FRCP track</a:t>
            </a:r>
            <a:br>
              <a:rPr lang="en-US" dirty="0" smtClean="0"/>
            </a:br>
            <a:r>
              <a:rPr lang="en-US" dirty="0"/>
              <a:t/>
            </a:r>
            <a:br>
              <a:rPr lang="en-US" dirty="0"/>
            </a:br>
            <a:r>
              <a:rPr lang="en-US" dirty="0" smtClean="0"/>
              <a:t>especially </a:t>
            </a:r>
            <a:r>
              <a:rPr lang="en-US" dirty="0" smtClean="0">
                <a:latin typeface="Calibri" panose="020F0502020204030204" pitchFamily="34" charset="0"/>
              </a:rPr>
              <a:t>§</a:t>
            </a:r>
            <a:r>
              <a:rPr lang="en-US" dirty="0" smtClean="0"/>
              <a:t> 2072(b)</a:t>
            </a:r>
            <a:br>
              <a:rPr lang="en-US" dirty="0" smtClean="0"/>
            </a:br>
            <a:r>
              <a:rPr lang="en-US" dirty="0"/>
              <a:t/>
            </a:r>
            <a:br>
              <a:rPr lang="en-US" dirty="0"/>
            </a:br>
            <a:r>
              <a:rPr lang="en-US" dirty="0" smtClean="0"/>
              <a:t>“</a:t>
            </a:r>
            <a:r>
              <a:rPr lang="en-US" b="1" dirty="0" smtClean="0"/>
              <a:t>Such </a:t>
            </a:r>
            <a:r>
              <a:rPr lang="en-US" b="1" dirty="0"/>
              <a:t>rules shall not abridge, enlarge or modify any substantive right. . . </a:t>
            </a:r>
            <a:r>
              <a:rPr lang="en-US" b="1" dirty="0" smtClean="0"/>
              <a:t>.”</a:t>
            </a:r>
            <a:r>
              <a:rPr lang="en-US" dirty="0"/>
              <a:t/>
            </a:r>
            <a:br>
              <a:rPr lang="en-US" dirty="0"/>
            </a:br>
            <a:endParaRPr lang="en-US" dirty="0"/>
          </a:p>
        </p:txBody>
      </p:sp>
    </p:spTree>
    <p:extLst>
      <p:ext uri="{BB962C8B-B14F-4D97-AF65-F5344CB8AC3E}">
        <p14:creationId xmlns:p14="http://schemas.microsoft.com/office/powerpoint/2010/main" val="2459119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81200" y="274638"/>
            <a:ext cx="8229600" cy="6354762"/>
          </a:xfrm>
        </p:spPr>
        <p:txBody>
          <a:bodyPr/>
          <a:lstStyle/>
          <a:p>
            <a:pPr eaLnBrk="1" hangingPunct="1"/>
            <a:r>
              <a:rPr lang="en-US" altLang="en-US" smtClean="0"/>
              <a:t>Shady Grove Orthoped. Assoc. V. Allstate (U.S. 2010)</a:t>
            </a:r>
          </a:p>
        </p:txBody>
      </p:sp>
    </p:spTree>
    <p:extLst>
      <p:ext uri="{BB962C8B-B14F-4D97-AF65-F5344CB8AC3E}">
        <p14:creationId xmlns:p14="http://schemas.microsoft.com/office/powerpoint/2010/main" val="1540960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057400" y="274638"/>
            <a:ext cx="8153400" cy="6126162"/>
          </a:xfrm>
        </p:spPr>
        <p:txBody>
          <a:bodyPr/>
          <a:lstStyle/>
          <a:p>
            <a:pPr algn="l"/>
            <a:r>
              <a:rPr lang="en-US" altLang="en-US" dirty="0" smtClean="0"/>
              <a:t>Allstate refused to pay NY statutory interest on late payment of claims</a:t>
            </a:r>
            <a:br>
              <a:rPr lang="en-US" altLang="en-US" dirty="0" smtClean="0"/>
            </a:br>
            <a:r>
              <a:rPr lang="en-US" altLang="en-US" dirty="0" smtClean="0"/>
              <a:t/>
            </a:r>
            <a:br>
              <a:rPr lang="en-US" altLang="en-US" dirty="0" smtClean="0"/>
            </a:br>
            <a:r>
              <a:rPr lang="en-US" altLang="en-US" dirty="0" smtClean="0"/>
              <a:t>- class action against Allstate for the interest</a:t>
            </a:r>
          </a:p>
        </p:txBody>
      </p:sp>
    </p:spTree>
    <p:extLst>
      <p:ext uri="{BB962C8B-B14F-4D97-AF65-F5344CB8AC3E}">
        <p14:creationId xmlns:p14="http://schemas.microsoft.com/office/powerpoint/2010/main" val="277231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126162"/>
          </a:xfrm>
        </p:spPr>
        <p:txBody>
          <a:bodyPr/>
          <a:lstStyle/>
          <a:p>
            <a:pPr eaLnBrk="1" hangingPunct="1"/>
            <a:r>
              <a:rPr lang="en-US" altLang="en-US" smtClean="0"/>
              <a:t>N. Y. Civ. Prac. Law Ann. §901</a:t>
            </a:r>
            <a:br>
              <a:rPr lang="en-US" altLang="en-US" smtClean="0"/>
            </a:br>
            <a:r>
              <a:rPr lang="en-US" altLang="en-US" smtClean="0"/>
              <a:t>(no class actions for penalties or statutory minimum damages)</a:t>
            </a:r>
          </a:p>
        </p:txBody>
      </p:sp>
    </p:spTree>
    <p:extLst>
      <p:ext uri="{BB962C8B-B14F-4D97-AF65-F5344CB8AC3E}">
        <p14:creationId xmlns:p14="http://schemas.microsoft.com/office/powerpoint/2010/main" val="20865983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828800" y="274638"/>
            <a:ext cx="8839200" cy="6430962"/>
          </a:xfrm>
        </p:spPr>
        <p:txBody>
          <a:bodyPr/>
          <a:lstStyle/>
          <a:p>
            <a:pPr algn="l"/>
            <a:r>
              <a:rPr lang="en-US" altLang="en-US" sz="3200"/>
              <a:t>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a:t>
            </a:r>
          </a:p>
        </p:txBody>
      </p:sp>
    </p:spTree>
    <p:extLst>
      <p:ext uri="{BB962C8B-B14F-4D97-AF65-F5344CB8AC3E}">
        <p14:creationId xmlns:p14="http://schemas.microsoft.com/office/powerpoint/2010/main" val="1050227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879600" y="1131888"/>
            <a:ext cx="8159750" cy="4868862"/>
          </a:xfrm>
        </p:spPr>
        <p:txBody>
          <a:bodyPr/>
          <a:lstStyle/>
          <a:p>
            <a:r>
              <a:rPr lang="en-US" altLang="en-US" smtClean="0"/>
              <a:t>Guaranty Trust v. York (U.S. 1945)</a:t>
            </a:r>
          </a:p>
        </p:txBody>
      </p:sp>
    </p:spTree>
    <p:extLst>
      <p:ext uri="{BB962C8B-B14F-4D97-AF65-F5344CB8AC3E}">
        <p14:creationId xmlns:p14="http://schemas.microsoft.com/office/powerpoint/2010/main" val="10584019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354762"/>
          </a:xfrm>
        </p:spPr>
        <p:txBody>
          <a:bodyPr/>
          <a:lstStyle/>
          <a:p>
            <a:pPr algn="l"/>
            <a:r>
              <a:rPr lang="en-US" altLang="en-US" smtClean="0"/>
              <a:t>Scalia (with Thomas, Roberts &amp; Sotomayor) </a:t>
            </a:r>
          </a:p>
        </p:txBody>
      </p:sp>
    </p:spTree>
    <p:extLst>
      <p:ext uri="{BB962C8B-B14F-4D97-AF65-F5344CB8AC3E}">
        <p14:creationId xmlns:p14="http://schemas.microsoft.com/office/powerpoint/2010/main" val="10008086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0"/>
            <a:ext cx="8305800" cy="6858000"/>
          </a:xfrm>
        </p:spPr>
        <p:txBody>
          <a:bodyPr/>
          <a:lstStyle/>
          <a:p>
            <a:pPr algn="l"/>
            <a:r>
              <a:rPr lang="en-US" altLang="en-US" sz="3600"/>
              <a:t>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a:t>
            </a:r>
          </a:p>
        </p:txBody>
      </p:sp>
    </p:spTree>
    <p:extLst>
      <p:ext uri="{BB962C8B-B14F-4D97-AF65-F5344CB8AC3E}">
        <p14:creationId xmlns:p14="http://schemas.microsoft.com/office/powerpoint/2010/main" val="14991244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274638"/>
            <a:ext cx="8610600" cy="6126162"/>
          </a:xfrm>
        </p:spPr>
        <p:txBody>
          <a:bodyPr/>
          <a:lstStyle/>
          <a:p>
            <a:pPr algn="l" eaLnBrk="1" hangingPunct="1"/>
            <a:r>
              <a:rPr lang="en-US" altLang="en-US" sz="3600"/>
              <a:t>Scalia: </a:t>
            </a:r>
            <a:br>
              <a:rPr lang="en-US" altLang="en-US" sz="3600"/>
            </a:br>
            <a:r>
              <a:rPr lang="en-US" altLang="en-US" sz="3600"/>
              <a:t>“In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a:t>
            </a:r>
          </a:p>
        </p:txBody>
      </p:sp>
    </p:spTree>
    <p:extLst>
      <p:ext uri="{BB962C8B-B14F-4D97-AF65-F5344CB8AC3E}">
        <p14:creationId xmlns:p14="http://schemas.microsoft.com/office/powerpoint/2010/main" val="15068879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05000" y="274638"/>
            <a:ext cx="8305800" cy="6202362"/>
          </a:xfrm>
        </p:spPr>
        <p:txBody>
          <a:bodyPr/>
          <a:lstStyle/>
          <a:p>
            <a:pPr algn="l"/>
            <a:r>
              <a:rPr lang="en-US" altLang="en-US" dirty="0"/>
              <a:t>a</a:t>
            </a:r>
            <a:r>
              <a:rPr lang="en-US" altLang="en-US" dirty="0" smtClean="0"/>
              <a:t>ssume there is a new FRCP that determines who has the burden of proof for contributory negligence – is it valid?</a:t>
            </a:r>
          </a:p>
        </p:txBody>
      </p:sp>
    </p:spTree>
    <p:extLst>
      <p:ext uri="{BB962C8B-B14F-4D97-AF65-F5344CB8AC3E}">
        <p14:creationId xmlns:p14="http://schemas.microsoft.com/office/powerpoint/2010/main" val="9905215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6202362"/>
          </a:xfrm>
        </p:spPr>
        <p:txBody>
          <a:bodyPr/>
          <a:lstStyle/>
          <a:p>
            <a:pPr algn="l"/>
            <a:r>
              <a:rPr lang="en-US" altLang="en-US" dirty="0" smtClean="0"/>
              <a:t>Stevens, concurring</a:t>
            </a:r>
          </a:p>
        </p:txBody>
      </p:sp>
    </p:spTree>
    <p:extLst>
      <p:ext uri="{BB962C8B-B14F-4D97-AF65-F5344CB8AC3E}">
        <p14:creationId xmlns:p14="http://schemas.microsoft.com/office/powerpoint/2010/main" val="4020727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126162"/>
          </a:xfrm>
        </p:spPr>
        <p:txBody>
          <a:bodyPr/>
          <a:lstStyle/>
          <a:p>
            <a:pPr algn="l"/>
            <a:r>
              <a:rPr lang="en-US" altLang="en-US" sz="3200" dirty="0"/>
              <a:t>Stevens:</a:t>
            </a:r>
            <a:br>
              <a:rPr lang="en-US" altLang="en-US" sz="3200" dirty="0"/>
            </a:br>
            <a:r>
              <a:rPr lang="en-US" altLang="en-US" sz="3200" dirty="0"/>
              <a:t/>
            </a:r>
            <a:br>
              <a:rPr lang="en-US" altLang="en-US" sz="3200" dirty="0"/>
            </a:br>
            <a:r>
              <a:rPr lang="en-US" altLang="en-US" sz="3200" dirty="0"/>
              <a:t>The New York law at issue, N. Y. Civ. </a:t>
            </a:r>
            <a:r>
              <a:rPr lang="en-US" altLang="en-US" sz="3200" dirty="0" err="1"/>
              <a:t>Prac</a:t>
            </a:r>
            <a:r>
              <a:rPr lang="en-US" altLang="en-US" sz="3200" dirty="0"/>
              <a:t>.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a:t>
            </a:r>
          </a:p>
        </p:txBody>
      </p:sp>
    </p:spTree>
    <p:extLst>
      <p:ext uri="{BB962C8B-B14F-4D97-AF65-F5344CB8AC3E}">
        <p14:creationId xmlns:p14="http://schemas.microsoft.com/office/powerpoint/2010/main" val="16530717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28800" y="274638"/>
            <a:ext cx="8382000" cy="6126162"/>
          </a:xfrm>
        </p:spPr>
        <p:txBody>
          <a:bodyPr/>
          <a:lstStyle/>
          <a:p>
            <a:pPr eaLnBrk="1" hangingPunct="1"/>
            <a:r>
              <a:rPr lang="en-US" altLang="en-US" dirty="0"/>
              <a:t>i</a:t>
            </a:r>
            <a:r>
              <a:rPr lang="en-US" altLang="en-US" dirty="0" smtClean="0"/>
              <a:t>magine that a class action for statutory penalties under Pennsylvania law had been brought in state court in New York</a:t>
            </a:r>
            <a:br>
              <a:rPr lang="en-US" altLang="en-US" dirty="0" smtClean="0"/>
            </a:br>
            <a:r>
              <a:rPr lang="en-US" altLang="en-US" dirty="0"/>
              <a:t/>
            </a:r>
            <a:br>
              <a:rPr lang="en-US" altLang="en-US" dirty="0"/>
            </a:br>
            <a:r>
              <a:rPr lang="en-US" altLang="en-US" dirty="0" smtClean="0"/>
              <a:t>would section 901(b) have applied? </a:t>
            </a:r>
          </a:p>
        </p:txBody>
      </p:sp>
    </p:spTree>
    <p:extLst>
      <p:ext uri="{BB962C8B-B14F-4D97-AF65-F5344CB8AC3E}">
        <p14:creationId xmlns:p14="http://schemas.microsoft.com/office/powerpoint/2010/main" val="11810114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828800" y="274638"/>
            <a:ext cx="8382000" cy="6583362"/>
          </a:xfrm>
        </p:spPr>
        <p:txBody>
          <a:bodyPr/>
          <a:lstStyle/>
          <a:p>
            <a:pPr eaLnBrk="1" hangingPunct="1"/>
            <a:r>
              <a:rPr lang="en-US" altLang="en-US" dirty="0"/>
              <a:t>i</a:t>
            </a:r>
            <a:r>
              <a:rPr lang="en-US" altLang="en-US" dirty="0" smtClean="0"/>
              <a:t>magine that a class action for statutory penalties under New York law had been brought in state court in Pennsylvania</a:t>
            </a:r>
            <a:br>
              <a:rPr lang="en-US" altLang="en-US" dirty="0" smtClean="0"/>
            </a:br>
            <a:r>
              <a:rPr lang="en-US" altLang="en-US" dirty="0"/>
              <a:t/>
            </a:r>
            <a:br>
              <a:rPr lang="en-US" altLang="en-US" dirty="0"/>
            </a:br>
            <a:r>
              <a:rPr lang="en-US" altLang="en-US" dirty="0" smtClean="0"/>
              <a:t>would section 901(b) have applied?</a:t>
            </a:r>
          </a:p>
        </p:txBody>
      </p:sp>
    </p:spTree>
    <p:extLst>
      <p:ext uri="{BB962C8B-B14F-4D97-AF65-F5344CB8AC3E}">
        <p14:creationId xmlns:p14="http://schemas.microsoft.com/office/powerpoint/2010/main" val="677884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524000" y="274638"/>
            <a:ext cx="9144000" cy="6126162"/>
          </a:xfrm>
        </p:spPr>
        <p:txBody>
          <a:bodyPr/>
          <a:lstStyle/>
          <a:p>
            <a:pPr algn="l"/>
            <a:r>
              <a:rPr lang="en-US" altLang="en-US" sz="2800"/>
              <a:t>“Justice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a:t>
            </a:r>
          </a:p>
        </p:txBody>
      </p:sp>
    </p:spTree>
    <p:extLst>
      <p:ext uri="{BB962C8B-B14F-4D97-AF65-F5344CB8AC3E}">
        <p14:creationId xmlns:p14="http://schemas.microsoft.com/office/powerpoint/2010/main" val="11533563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pPr algn="l"/>
            <a:r>
              <a:rPr lang="en-US" altLang="en-US" dirty="0" smtClean="0"/>
              <a:t>Ginsburg (with Kennedy, Breyer, &amp; Alito), dissenting</a:t>
            </a:r>
          </a:p>
        </p:txBody>
      </p:sp>
    </p:spTree>
    <p:extLst>
      <p:ext uri="{BB962C8B-B14F-4D97-AF65-F5344CB8AC3E}">
        <p14:creationId xmlns:p14="http://schemas.microsoft.com/office/powerpoint/2010/main" val="1272121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78734" y="428263"/>
            <a:ext cx="10857053" cy="5960962"/>
          </a:xfrm>
        </p:spPr>
        <p:txBody>
          <a:bodyPr>
            <a:normAutofit/>
          </a:bodyPr>
          <a:lstStyle/>
          <a:p>
            <a:r>
              <a:rPr lang="en-US" altLang="en-US" sz="2700" dirty="0"/>
              <a:t>It is therefore immaterial whether statutes of limitation are characterized either as "substantive" or "procedural" in State court opinions in any use of those terms unrelated to the specific issue before us. </a:t>
            </a:r>
            <a:r>
              <a:rPr lang="en-US" altLang="en-US" sz="2700" i="1" dirty="0"/>
              <a:t>Erie R. Co. v. Tompkins</a:t>
            </a:r>
            <a:r>
              <a:rPr lang="en-US" altLang="en-US" sz="2700" dirty="0"/>
              <a:t>...expressed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a:t>
            </a:r>
          </a:p>
        </p:txBody>
      </p:sp>
    </p:spTree>
    <p:extLst>
      <p:ext uri="{BB962C8B-B14F-4D97-AF65-F5344CB8AC3E}">
        <p14:creationId xmlns:p14="http://schemas.microsoft.com/office/powerpoint/2010/main" val="293175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686800" cy="6126162"/>
          </a:xfrm>
        </p:spPr>
        <p:txBody>
          <a:bodyPr/>
          <a:lstStyle/>
          <a:p>
            <a:pPr algn="l" eaLnBrk="1" hangingPunct="1"/>
            <a:r>
              <a:rPr lang="en-US" altLang="en-US" sz="3200"/>
              <a:t>Ginsburg:</a:t>
            </a:r>
            <a:br>
              <a:rPr lang="en-US" altLang="en-US" sz="3200"/>
            </a:br>
            <a:r>
              <a:rPr lang="en-US" altLang="en-US" sz="3200"/>
              <a:t/>
            </a:r>
            <a:br>
              <a:rPr lang="en-US" altLang="en-US" sz="3200"/>
            </a:br>
            <a:r>
              <a:rPr lang="en-US" altLang="en-US" sz="3200"/>
              <a:t>“The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a:t>
            </a:r>
          </a:p>
        </p:txBody>
      </p:sp>
    </p:spTree>
    <p:extLst>
      <p:ext uri="{BB962C8B-B14F-4D97-AF65-F5344CB8AC3E}">
        <p14:creationId xmlns:p14="http://schemas.microsoft.com/office/powerpoint/2010/main" val="1930625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28800" y="274638"/>
            <a:ext cx="8382000" cy="6202362"/>
          </a:xfrm>
        </p:spPr>
        <p:txBody>
          <a:bodyPr/>
          <a:lstStyle/>
          <a:p>
            <a:pPr algn="l"/>
            <a:r>
              <a:rPr lang="en-US" altLang="en-US" sz="3600"/>
              <a:t>“In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a:t>
            </a:r>
            <a:br>
              <a:rPr lang="en-US" altLang="en-US" sz="3600"/>
            </a:br>
            <a:endParaRPr lang="en-US" altLang="en-US" sz="3600"/>
          </a:p>
        </p:txBody>
      </p:sp>
    </p:spTree>
    <p:extLst>
      <p:ext uri="{BB962C8B-B14F-4D97-AF65-F5344CB8AC3E}">
        <p14:creationId xmlns:p14="http://schemas.microsoft.com/office/powerpoint/2010/main" val="21020213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05000" y="274638"/>
            <a:ext cx="8763000" cy="6659562"/>
          </a:xfrm>
        </p:spPr>
        <p:txBody>
          <a:bodyPr>
            <a:normAutofit fontScale="90000"/>
          </a:bodyPr>
          <a:lstStyle/>
          <a:p>
            <a:pPr algn="l"/>
            <a:r>
              <a:rPr lang="en-US" altLang="en-US" dirty="0" smtClean="0"/>
              <a:t>Is the relevant federal procedural law a Fed. R. Civ. P.?</a:t>
            </a:r>
            <a:br>
              <a:rPr lang="en-US" altLang="en-US" dirty="0" smtClean="0"/>
            </a:br>
            <a:r>
              <a:rPr lang="en-US" altLang="en-US" dirty="0" smtClean="0"/>
              <a:t/>
            </a:r>
            <a:br>
              <a:rPr lang="en-US" altLang="en-US" dirty="0" smtClean="0"/>
            </a:br>
            <a:r>
              <a:rPr lang="en-US" altLang="en-US" dirty="0" smtClean="0"/>
              <a:t>if yes only questions are </a:t>
            </a:r>
            <a:br>
              <a:rPr lang="en-US" altLang="en-US" dirty="0" smtClean="0"/>
            </a:br>
            <a:r>
              <a:rPr lang="en-US" altLang="en-US" dirty="0" smtClean="0"/>
              <a:t/>
            </a:r>
            <a:br>
              <a:rPr lang="en-US" altLang="en-US" dirty="0" smtClean="0"/>
            </a:br>
            <a:r>
              <a:rPr lang="en-US" altLang="en-US" dirty="0" smtClean="0"/>
              <a:t>- is it arguably procedural and </a:t>
            </a:r>
            <a:br>
              <a:rPr lang="en-US" altLang="en-US" dirty="0" smtClean="0"/>
            </a:br>
            <a:r>
              <a:rPr lang="en-US" altLang="en-US" dirty="0" smtClean="0"/>
              <a:t>- does it abridge enlarge or modify substantive rights </a:t>
            </a:r>
            <a:br>
              <a:rPr lang="en-US" altLang="en-US" dirty="0" smtClean="0"/>
            </a:br>
            <a:r>
              <a:rPr lang="en-US" altLang="en-US" dirty="0" smtClean="0"/>
              <a:t>	(must consider state substantive policies)</a:t>
            </a:r>
            <a:br>
              <a:rPr lang="en-US" altLang="en-US" dirty="0" smtClean="0"/>
            </a:br>
            <a:endParaRPr lang="en-US" altLang="en-US" dirty="0" smtClean="0"/>
          </a:p>
        </p:txBody>
      </p:sp>
    </p:spTree>
    <p:extLst>
      <p:ext uri="{BB962C8B-B14F-4D97-AF65-F5344CB8AC3E}">
        <p14:creationId xmlns:p14="http://schemas.microsoft.com/office/powerpoint/2010/main" val="41852911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07773" y="382589"/>
            <a:ext cx="11565923" cy="6154737"/>
          </a:xfrm>
        </p:spPr>
        <p:txBody>
          <a:bodyPr/>
          <a:lstStyle/>
          <a:p>
            <a:pPr algn="l" eaLnBrk="1" hangingPunct="1"/>
            <a:r>
              <a:rPr lang="en-US" altLang="en-US" sz="3000" dirty="0"/>
              <a:t>- Colorado passed a Certificate of Review Statute</a:t>
            </a:r>
            <a:br>
              <a:rPr lang="en-US" altLang="en-US" sz="3000" dirty="0"/>
            </a:br>
            <a:r>
              <a:rPr lang="en-US" altLang="en-US" sz="3000" dirty="0"/>
              <a:t>	- anyone suing a licensed professional for malpractice must provide, with the complaint filed, a certificate stating that an expert in the licensed professional’s area of practice has examined the claim and has determined that it has substantial </a:t>
            </a:r>
            <a:r>
              <a:rPr lang="en-US" altLang="en-US" sz="3000" dirty="0" smtClean="0"/>
              <a:t>justification</a:t>
            </a:r>
            <a:r>
              <a:rPr lang="en-US" altLang="en-US" sz="3000" dirty="0"/>
              <a:t/>
            </a:r>
            <a:br>
              <a:rPr lang="en-US" altLang="en-US" sz="3000" dirty="0"/>
            </a:br>
            <a:r>
              <a:rPr lang="en-US" altLang="en-US" sz="3000" dirty="0" smtClean="0"/>
              <a:t>	- </a:t>
            </a:r>
            <a:r>
              <a:rPr lang="en-US" altLang="en-US" sz="3000" dirty="0"/>
              <a:t>P (a citizen of New York) sues D (a citizen of Colorado) in the Federal District Court for the District of Colorado for medical malpractice under New York law.  </a:t>
            </a:r>
            <a:br>
              <a:rPr lang="en-US" altLang="en-US" sz="3000" dirty="0"/>
            </a:br>
            <a:r>
              <a:rPr lang="en-US" altLang="en-US" sz="3000" dirty="0" smtClean="0"/>
              <a:t>	- </a:t>
            </a:r>
            <a:r>
              <a:rPr lang="en-US" altLang="en-US" sz="3000" dirty="0"/>
              <a:t>P’s suit concerns an operation that D performed upon P in New York </a:t>
            </a:r>
            <a:r>
              <a:rPr lang="en-US" altLang="en-US" sz="3000" dirty="0" smtClean="0"/>
              <a:t>City</a:t>
            </a:r>
            <a:br>
              <a:rPr lang="en-US" altLang="en-US" sz="3000" dirty="0" smtClean="0"/>
            </a:br>
            <a:r>
              <a:rPr lang="en-US" altLang="en-US" sz="3000" dirty="0"/>
              <a:t>	</a:t>
            </a:r>
            <a:r>
              <a:rPr lang="en-US" altLang="en-US" sz="3000" dirty="0" smtClean="0"/>
              <a:t>- P </a:t>
            </a:r>
            <a:r>
              <a:rPr lang="en-US" altLang="en-US" sz="3000" dirty="0"/>
              <a:t>does not file a Certificate of Review with her </a:t>
            </a:r>
            <a:r>
              <a:rPr lang="en-US" altLang="en-US" sz="3000" dirty="0" smtClean="0"/>
              <a:t>complaint</a:t>
            </a:r>
            <a:br>
              <a:rPr lang="en-US" altLang="en-US" sz="3000" dirty="0" smtClean="0"/>
            </a:br>
            <a:r>
              <a:rPr lang="en-US" altLang="en-US" sz="3000" dirty="0"/>
              <a:t>	</a:t>
            </a:r>
            <a:r>
              <a:rPr lang="en-US" altLang="en-US" sz="3000" dirty="0" smtClean="0"/>
              <a:t>- in </a:t>
            </a:r>
            <a:r>
              <a:rPr lang="en-US" altLang="en-US" sz="3000" dirty="0"/>
              <a:t>his answer, D asks that the action be dismissed for failure to file a Certificate of </a:t>
            </a:r>
            <a:r>
              <a:rPr lang="en-US" altLang="en-US" sz="3000" dirty="0" smtClean="0"/>
              <a:t>Review</a:t>
            </a:r>
            <a:br>
              <a:rPr lang="en-US" altLang="en-US" sz="3000" dirty="0" smtClean="0"/>
            </a:br>
            <a:r>
              <a:rPr lang="en-US" altLang="en-US" sz="3000" dirty="0"/>
              <a:t>	</a:t>
            </a:r>
            <a:r>
              <a:rPr lang="en-US" altLang="en-US" sz="3000" dirty="0" smtClean="0"/>
              <a:t>- what </a:t>
            </a:r>
            <a:r>
              <a:rPr lang="en-US" altLang="en-US" sz="3000" dirty="0"/>
              <a:t>result and why?</a:t>
            </a:r>
          </a:p>
        </p:txBody>
      </p:sp>
    </p:spTree>
    <p:extLst>
      <p:ext uri="{BB962C8B-B14F-4D97-AF65-F5344CB8AC3E}">
        <p14:creationId xmlns:p14="http://schemas.microsoft.com/office/powerpoint/2010/main" val="1209807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1936</Words>
  <Application>Microsoft Office PowerPoint</Application>
  <PresentationFormat>Widescreen</PresentationFormat>
  <Paragraphs>93</Paragraphs>
  <Slides>93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93</vt:i4>
      </vt:variant>
    </vt:vector>
  </HeadingPairs>
  <TitlesOfParts>
    <vt:vector size="98" baseType="lpstr">
      <vt:lpstr>Arial</vt:lpstr>
      <vt:lpstr>Calibri</vt:lpstr>
      <vt:lpstr>Calibri Light</vt:lpstr>
      <vt:lpstr>Mangal</vt:lpstr>
      <vt:lpstr>Office Theme</vt:lpstr>
      <vt:lpstr>Wed., Nov. 8</vt:lpstr>
      <vt:lpstr>horizontal substance/procedure conflicts…</vt:lpstr>
      <vt:lpstr>what is federal power over procedure when a federal court is entertaining a state law cause of action?</vt:lpstr>
      <vt:lpstr>federal constitutional law governing procedure in federal court…</vt:lpstr>
      <vt:lpstr>federal common law (or judge-made law) governing procedure in federal court  - ignore federal statutes and FRCPs</vt:lpstr>
      <vt:lpstr>P sues D in federal court in New York under New York negligence law  New York law puts the burden of proof on the plaintiff to show his lack of contributory negligence   can the federal court use a federal common law rule making contributory negligence an affirmative defense instead? </vt:lpstr>
      <vt:lpstr>Palmer v. Hoffman (US 1943)  also Cities Service Oil Co. v. Dunlap (US 1939)</vt:lpstr>
      <vt:lpstr>Guaranty Trust v. York (U.S. 1945)</vt:lpstr>
      <vt:lpstr>It is therefore immaterial whether statutes of limitation are characterized either as "substantive" or "procedural" in State court opinions in any use of those terms unrelated to the specific issue before us. Erie R. Co. v. Tompkins...expressed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vt:lpstr>
      <vt:lpstr>policy of vertical uniformity between federal and forum state court  (if outcome determinative)</vt:lpstr>
      <vt:lpstr>a federal court in Kansas is entertaining an action under Kansas law   it uses Kansas statute of limitations, according to Guaranty Trust   but, according to the federal law a statute of limitations is tolled upon filing  under Kansas law, it is tolled upon service  which rule should the federal court use?</vt:lpstr>
      <vt:lpstr>Ragan v. Merchants Transfer &amp; Warehouse (US 1949)</vt:lpstr>
      <vt:lpstr>a Mississippi statute requires a corporation doing business within the state to designate an agent for the service of process before bringing suit in Mississippi state court  there is no such requirement under federal law  P (a Tennessee corporation doing business in Mississippi) is suing D in federal court in Mississippi under Mississippi law  P has designated no agent for service of process in Miss.   D moves for summary judgment on this ground  what result?</vt:lpstr>
      <vt:lpstr>Woods v. Interstate Realty (US 1949)</vt:lpstr>
      <vt:lpstr>the 5th Circuit had concluded that Mississippi state officials thought that the statute applied only Mississippi state courts, not federal courts in Mississippi.  does that matter?</vt:lpstr>
      <vt:lpstr>incorporating state standards, not applying state law</vt:lpstr>
      <vt:lpstr>a New Jersey statute requires small shareholders bringing derivative actions to post a bond  federal courts have no such requirement  P, a small shareholder, brings a derivative action under Delaware law against D in federal court in New Jersey  P has not posted a bond  D moves to dismiss  What result?</vt:lpstr>
      <vt:lpstr>Cohen v. Beneficial Indus. Loan Corp. (US 1949)</vt:lpstr>
      <vt:lpstr>where we stand at this point:  borrow forum state law if the difference between federal common law and forum state law is “outcome determinative”</vt:lpstr>
      <vt:lpstr>Byrd v. Blue Ridge Rural Electric Corp. (US 1958) </vt:lpstr>
      <vt:lpstr>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vt:lpstr>
      <vt:lpstr>P sues D in federal court in New York under Pennsylvania law  which state’s definition of state-created rights and obligations is at issue?</vt:lpstr>
      <vt:lpstr>what is an example of a state rule where the bound-up test is satisfied?</vt:lpstr>
      <vt:lpstr>Palmer v. Hoffman (US 1943)</vt:lpstr>
      <vt:lpstr>must federal procedural common law really always yield to state rules that are bound up with state rights and obligations…?</vt:lpstr>
      <vt:lpstr>P sues D in federal court under California law for wrongful death  California has rule about the maximum number of pages in a brief that it considers bound up with its wrongful death statute  must federal common law yield to it?</vt:lpstr>
      <vt:lpstr>Second. But cases following Erie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vt:lpstr>
      <vt:lpstr>But there are affirmative countervailing considerations at work here....</vt:lpstr>
      <vt:lpstr>after Byrd:   assume P sues D in federal court in New York under Pa law  1) if a Pa rule is bound up with the Pa cause of action the federal court must use the Pa rule instead of federal common law rule   - subject to Green’s worries  2) but there is also a policy of vertical uniformity with NY state courts  (for the moment, if difference is outcome determinative)  3) there may also be countervailing federal interests in favor uniform federal common law rule, however  2) must be balanced against 3)</vt:lpstr>
      <vt:lpstr>federal procedural common law  - claim/issue preclusion  - rules of tolling of statute of limitations  - laches  - anything that federal courts simply don’t do that a state does (whether by state constitution, statute, or common law)</vt:lpstr>
      <vt:lpstr>what about Fed. R. Civ. P.?  and federal statutes governing procedure in federal courts?</vt:lpstr>
      <vt:lpstr>Hanna v. Plumer (U.S. 1965)</vt:lpstr>
      <vt:lpstr>- Hanna sued Plumer, Osgood’s executor, for Osgood’s negligence in auto accident  - left summons and complaint with Osgood’s executor’s wife at place of residence in accordance with 4(e) (4(d) at the time)  - Mass statute required hand delivery to an executor or administrator  - DCt granted motion for summary judgment  - Ct App aff’d  - outcome determinative  - SCt reversed </vt:lpstr>
      <vt:lpstr>“When a situation is covered by one of the Federal Rules, the question facing the court is a far cry from the typical, relatively unguided Erie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 </vt:lpstr>
      <vt:lpstr>why no concern about vertical uniformity when a FRCP is at issue?</vt:lpstr>
      <vt:lpstr>why does vertical uniformity matter when federal courts are creating federal procedural common law?  where does this obligation come from?</vt:lpstr>
      <vt:lpstr>Green’s theory:  the source of federal courts’ obligation to consider vertical uniformity when creating federal procedural common law in diversity cases comes from the purposes of the diversity statute</vt:lpstr>
      <vt:lpstr>P(NY) sues D(Cal.) in state court in NY under NY law 2 ½ years after an accident  D is worried about state-court bias against him  NY has a 3-year statute of limitations  what would happen if federal courts had a common law  2-year limitation period?</vt:lpstr>
      <vt:lpstr>but no policy of vertical uniformity if a FRCP or federal statute regulating procedure is at issue</vt:lpstr>
      <vt:lpstr>federal statutory track</vt:lpstr>
      <vt:lpstr>what is Congress’s power over federal procedure?</vt:lpstr>
      <vt:lpstr>“[T]he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 </vt:lpstr>
      <vt:lpstr>- Congress passes a uniform statute of limitations applicable for all actions in federal court, including state law actions  - is the statute valid?  - even if a shorter state statute of limitations is bound up with the state cause of action?</vt:lpstr>
      <vt:lpstr>Congress passes a statute stating that the burden of proof for contributory negligence is on the defendant in federal court, including when  the plaintiff brings state law actions  - is the statute valid?  - even if a state has a contrary rule bound up with its cause of action? </vt:lpstr>
      <vt:lpstr>- pursuant to the order of a Florida state court (that was ultimately affirmed by the Florida Supreme Court), Terry Schiavo’s feeding tube was removed  - the US SCt denied cert  - In response, Congress passed Public Law 109-3, “An Act for the relief of the parents of Theresa Marie Schiavo”  - this act allowed Ms. Schiavo's parents to bring an action in federal district court concerning whether their daughter's federal constitutional or statutory rights had been violated as a result of the Florida courts' orders   - this meant not giving the Florida judgment Full Faith and Credit  - constitutional?</vt:lpstr>
      <vt:lpstr>FRCP track</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“The test must be whether a rule really regulates procedure,—the judicial process for enforcing rights and duties recognized by substantive law and for justly administering remedy and redress for disregard or infraction of them.” Sibbach v. Wilson &amp; Co. (U.S. 1939)</vt:lpstr>
      <vt:lpstr>back to the federal procedural common law track</vt:lpstr>
      <vt:lpstr>assume that the federal service rule in Hanna had been common law</vt:lpstr>
      <vt:lpstr>“[I]t is doubtful that, even if there were no Federal Rule making it clear that in-hand service is not required in diversity actions, the Erie rule would have obligated the District Court to follow the Massachusetts procedure.” </vt:lpstr>
      <vt:lpstr>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discouragement of forum-shopping and avoidance of inequitable administration of the laws.” </vt:lpstr>
      <vt:lpstr>twin aims of Erie</vt:lpstr>
      <vt:lpstr>Erie flow chart...</vt:lpstr>
      <vt:lpstr>is the federal court sitting in diversity/alienage (or is there a cause of action with supplemental jurisdiction)?  if no (that is if it is solely federal question)  – no Erie problem - just use federal procedure, provided it is valid*  *a FRCP might still be invalid under the RDA, e.g. because it abridges enlarges or modifies a federal substantive right</vt:lpstr>
      <vt:lpstr>example: P sues D in federal court in New York under federal securities law  under New York state law the statute of limitations files on service  when does the statute of limitations toll, filing or service? </vt:lpstr>
      <vt:lpstr>assume now that a federal court entertains a state law action (or an action under the law of another nation)</vt:lpstr>
      <vt:lpstr>is the relevant federal procedural law mandated by the U.S. Constitution? e.g. 7th A   if yes it applies </vt:lpstr>
      <vt:lpstr>is the relevant federal procedural law a federal statute?   if yes it applies if what it regulates is rationally capable of classification as procedural (arguably procedural)   - Green wonders about the power of Congress to preempt state rules bound up with the state’s cause of action...  - Green also wonders if Congress might use this power to override federal courts’ intrinsically judicial powers (Schiavo) </vt:lpstr>
      <vt:lpstr>is the relevant federal procedural law a Fed. R. Civ. P.?  if yes only questions are   - is what it regulates arguably procedural? and - does it abridge enlarge or modify substantive rights (will discuss later)?  </vt:lpstr>
      <vt:lpstr>is the relevant federal procedural law common law?  - remember, includes cases in which the federal court simply doesn’t have anything that state law addresses  if so first determine if  1) state rule is bound up with the cause of action (Byrd) – if so, use state law  - Green wonders whether a state might abuse this power to bind up irrelevant procedural rules  2) if not look to  twin aims of Erie   difference leads to forum shopping and ineq. admin. of laws?  countervailing federal interests  </vt:lpstr>
      <vt:lpstr>look back at old cases in light of Hanna’s rejection of the outcome determinative test...</vt:lpstr>
      <vt:lpstr>could a federal court sitting in diversity create a common law limitations period different from that of the forum state? (Guar. Trust)</vt:lpstr>
      <vt:lpstr>the forum state has a statute requiring any out of state corporation doing business in the state to appoint an agent for service of process before bringing suit  should a federal court sitting in diversity in the state use the rule too? (Woods)</vt:lpstr>
      <vt:lpstr>tolling rules…?  is Ragan in the federal common law or FRCP track</vt:lpstr>
      <vt:lpstr>Rule 3.  Commencement of Action  A civil action is commenced by filing a complaint with the court. </vt:lpstr>
      <vt:lpstr>Walker v. Armco Steel Corp. (US 1980)  - according to forum state law, the statute of limitations tolls upon service - federal rule (inspired by Fed. R. Civ. P. 3) is that it tolls upon filing  - Ragan said use forum state rule - but does Hanna make a difference?</vt:lpstr>
      <vt:lpstr>application of the Hanna analysis (concerning FRCPs) is premised on a "direct collision" between the FRCP and the state law. </vt:lpstr>
      <vt:lpstr>- P sues D in federal court in New York under 42 USC 1983 for civil rights violations  - 1983 does not have its own statute of limitations, so federal courts borrow from analogous state statutes (NY’s is 2 years)  - New York's statute of limitations ran out between the time that P filed in federal court and the time P served D  - under the federal rule, statute of limitations are tolled at filing  - under the New York state rule they are tolled at service  - is P's action barred? </vt:lpstr>
      <vt:lpstr>P sues D under Pennsylvania law in federal court in New York  New York uses notice pleading  the federal approach is Twiqbal  which applies…?</vt:lpstr>
      <vt:lpstr>Klaxon Company v. Stentor Electric Manufacturing Company (US 1941)</vt:lpstr>
      <vt:lpstr>assume that the NY interest rate is bound up with NY contract obligations   assume as well that a Del state court would use Del’s interest rate anyway  what is a federal court in Del to do?</vt:lpstr>
      <vt:lpstr>two married Georgians get into an accident in California  the husband wishes to sue the wife for negligence  Ga. law – spousal immunity Ca. law – spouses can sue one another for negligence  what law should a federal court in Virginia apply? what law should a federal court in Pennsylvania apply?</vt:lpstr>
      <vt:lpstr>P sues D under German law in federal court in Louisiana concerning an accident in Germany  Louisiana state courts have no doctrine of forum non conveniens  the federal law of FNC is spelled out in Piper Aircraft  D moves to dismiss on FNC grounds  which standard should the federal court use …?</vt:lpstr>
      <vt:lpstr>back to the FRCP track  especially § 2072(b)  “Such rules shall not abridge, enlarge or modify any substantive right. . . .” </vt:lpstr>
      <vt:lpstr>Shady Grove Orthoped. Assoc. V. Allstate (U.S. 2010)</vt:lpstr>
      <vt:lpstr>Allstate refused to pay NY statutory interest on late payment of claims  - class action against Allstate for the interest</vt:lpstr>
      <vt:lpstr>N. Y. Civ. Prac. Law Ann. §901 (no class actions for penalties or statutory minimum damages)</vt:lpstr>
      <vt:lpstr>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vt:lpstr>
      <vt:lpstr>Scalia (with Thomas, Roberts &amp; Sotomayor) </vt:lpstr>
      <vt:lpstr>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vt:lpstr>
      <vt:lpstr>Scalia:  “In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vt:lpstr>
      <vt:lpstr>assume there is a new FRCP that determines who has the burden of proof for contributory negligence – is it valid?</vt:lpstr>
      <vt:lpstr>Stevens, concurring</vt:lpstr>
      <vt:lpstr>Stevens:  The New York law at issue, N. Y. Civ. Prac.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vt:lpstr>
      <vt:lpstr>imagine that a class action for statutory penalties under Pennsylvania law had been brought in state court in New York  would section 901(b) have applied? </vt:lpstr>
      <vt:lpstr>imagine that a class action for statutory penalties under New York law had been brought in state court in Pennsylvania  would section 901(b) have applied?</vt:lpstr>
      <vt:lpstr>“Justice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vt:lpstr>
      <vt:lpstr>Ginsburg (with Kennedy, Breyer, &amp; Alito), dissenting</vt:lpstr>
      <vt:lpstr>Ginsburg:  “The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vt:lpstr>
      <vt:lpstr>“In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 </vt:lpstr>
      <vt:lpstr>Is the relevant federal procedural law a Fed. R. Civ. P.?  if yes only questions are   - is it arguably procedural and  - does it abridge enlarge or modify substantive rights   (must consider state substantive policies) </vt:lpstr>
      <vt:lpstr>- Colorado passed a Certificate of Review Statute  - anyone suing a licensed professional for malpractice must provide, with the complaint filed, a certificate stating that an expert in the licensed professional’s area of practice has examined the claim and has determined that it has substantial justification  - P (a citizen of New York) sues D (a citizen of Colorado) in the Federal District Court for the District of Colorado for medical malpractice under New York law.    - P’s suit concerns an operation that D performed upon P in New York City  - P does not file a Certificate of Review with her complaint  - in his answer, D asks that the action be dismissed for failure to file a Certificate of Review  - what result and why?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296</cp:revision>
  <cp:lastPrinted>2016-11-10T16:34:39Z</cp:lastPrinted>
  <dcterms:created xsi:type="dcterms:W3CDTF">2016-11-03T13:09:03Z</dcterms:created>
  <dcterms:modified xsi:type="dcterms:W3CDTF">2017-11-08T18:27:53Z</dcterms:modified>
</cp:coreProperties>
</file>