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257" r:id="rId2"/>
    <p:sldId id="608" r:id="rId3"/>
    <p:sldId id="551" r:id="rId4"/>
    <p:sldId id="609" r:id="rId5"/>
    <p:sldId id="610" r:id="rId6"/>
    <p:sldId id="612" r:id="rId7"/>
    <p:sldId id="614" r:id="rId8"/>
    <p:sldId id="615" r:id="rId9"/>
    <p:sldId id="616" r:id="rId10"/>
    <p:sldId id="617" r:id="rId11"/>
    <p:sldId id="618" r:id="rId12"/>
    <p:sldId id="619" r:id="rId13"/>
    <p:sldId id="626" r:id="rId14"/>
    <p:sldId id="627" r:id="rId15"/>
    <p:sldId id="620" r:id="rId16"/>
    <p:sldId id="621" r:id="rId17"/>
    <p:sldId id="634" r:id="rId18"/>
    <p:sldId id="554" r:id="rId19"/>
    <p:sldId id="622" r:id="rId20"/>
    <p:sldId id="623" r:id="rId21"/>
    <p:sldId id="624" r:id="rId22"/>
    <p:sldId id="635" r:id="rId23"/>
    <p:sldId id="555" r:id="rId24"/>
    <p:sldId id="636" r:id="rId25"/>
    <p:sldId id="577" r:id="rId26"/>
    <p:sldId id="578" r:id="rId27"/>
    <p:sldId id="677" r:id="rId28"/>
    <p:sldId id="576" r:id="rId29"/>
    <p:sldId id="637" r:id="rId30"/>
    <p:sldId id="631" r:id="rId31"/>
    <p:sldId id="640" r:id="rId32"/>
    <p:sldId id="630" r:id="rId33"/>
    <p:sldId id="642" r:id="rId34"/>
    <p:sldId id="641" r:id="rId35"/>
    <p:sldId id="643" r:id="rId36"/>
    <p:sldId id="639" r:id="rId37"/>
    <p:sldId id="638" r:id="rId38"/>
    <p:sldId id="676" r:id="rId39"/>
    <p:sldId id="580" r:id="rId40"/>
    <p:sldId id="648" r:id="rId41"/>
    <p:sldId id="673" r:id="rId42"/>
    <p:sldId id="647" r:id="rId43"/>
    <p:sldId id="581" r:id="rId44"/>
    <p:sldId id="582" r:id="rId45"/>
    <p:sldId id="583" r:id="rId46"/>
    <p:sldId id="584" r:id="rId47"/>
    <p:sldId id="585" r:id="rId48"/>
    <p:sldId id="586" r:id="rId49"/>
    <p:sldId id="649" r:id="rId50"/>
    <p:sldId id="587" r:id="rId51"/>
    <p:sldId id="588" r:id="rId52"/>
    <p:sldId id="589" r:id="rId53"/>
    <p:sldId id="591" r:id="rId54"/>
    <p:sldId id="593" r:id="rId55"/>
    <p:sldId id="594" r:id="rId56"/>
    <p:sldId id="644" r:id="rId57"/>
    <p:sldId id="595" r:id="rId58"/>
    <p:sldId id="596" r:id="rId59"/>
    <p:sldId id="645" r:id="rId60"/>
    <p:sldId id="597" r:id="rId61"/>
    <p:sldId id="598" r:id="rId62"/>
    <p:sldId id="599" r:id="rId63"/>
    <p:sldId id="646" r:id="rId64"/>
    <p:sldId id="672" r:id="rId65"/>
    <p:sldId id="600" r:id="rId66"/>
    <p:sldId id="602" r:id="rId67"/>
    <p:sldId id="603" r:id="rId68"/>
    <p:sldId id="604" r:id="rId69"/>
    <p:sldId id="650" r:id="rId70"/>
    <p:sldId id="651" r:id="rId71"/>
    <p:sldId id="652" r:id="rId72"/>
    <p:sldId id="653" r:id="rId73"/>
    <p:sldId id="654" r:id="rId74"/>
    <p:sldId id="655" r:id="rId75"/>
    <p:sldId id="656" r:id="rId76"/>
    <p:sldId id="657" r:id="rId77"/>
    <p:sldId id="658" r:id="rId78"/>
    <p:sldId id="659" r:id="rId79"/>
    <p:sldId id="660" r:id="rId80"/>
    <p:sldId id="662" r:id="rId81"/>
    <p:sldId id="663" r:id="rId82"/>
    <p:sldId id="674" r:id="rId83"/>
    <p:sldId id="664" r:id="rId84"/>
    <p:sldId id="665" r:id="rId85"/>
    <p:sldId id="666" r:id="rId86"/>
    <p:sldId id="667" r:id="rId87"/>
    <p:sldId id="668" r:id="rId88"/>
    <p:sldId id="669" r:id="rId8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2" autoAdjust="0"/>
    <p:restoredTop sz="94660"/>
  </p:normalViewPr>
  <p:slideViewPr>
    <p:cSldViewPr snapToGrid="0">
      <p:cViewPr varScale="1">
        <p:scale>
          <a:sx n="67" d="100"/>
          <a:sy n="67"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11/6/2017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85A04B44-10B2-C84F-9236-9B4ECE6E18DD}" type="datetimeFigureOut">
              <a:rPr lang="en-US" smtClean="0"/>
              <a:t>11/6/2017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791DD67-5305-C741-A45C-9ED1191653D8}" type="slidenum">
              <a:rPr lang="en-US" smtClean="0"/>
              <a:t>‹#›</a:t>
            </a:fld>
            <a:endParaRPr lang="en-US"/>
          </a:p>
        </p:txBody>
      </p:sp>
    </p:spTree>
    <p:extLst>
      <p:ext uri="{BB962C8B-B14F-4D97-AF65-F5344CB8AC3E}">
        <p14:creationId xmlns:p14="http://schemas.microsoft.com/office/powerpoint/2010/main" val="1656420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Nov. </a:t>
            </a:r>
            <a:r>
              <a:rPr lang="en-US" altLang="en-US" dirty="0"/>
              <a:t>6</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5868407"/>
          </a:xfrm>
        </p:spPr>
        <p:txBody>
          <a:bodyPr/>
          <a:lstStyle/>
          <a:p>
            <a:r>
              <a:rPr lang="en-US" dirty="0"/>
              <a:t>i</a:t>
            </a:r>
            <a:r>
              <a:rPr lang="en-US" dirty="0" smtClean="0"/>
              <a:t>nstead</a:t>
            </a:r>
            <a:r>
              <a:rPr lang="mr-IN" dirty="0" smtClean="0"/>
              <a:t>…</a:t>
            </a:r>
            <a:r>
              <a:rPr lang="en-US" dirty="0" smtClean="0"/>
              <a:t/>
            </a:r>
            <a:br>
              <a:rPr lang="en-US" dirty="0" smtClean="0"/>
            </a:br>
            <a:r>
              <a:rPr lang="en-US" dirty="0"/>
              <a:t/>
            </a:r>
            <a:br>
              <a:rPr lang="en-US" dirty="0"/>
            </a:br>
            <a:r>
              <a:rPr lang="en-US" dirty="0" smtClean="0"/>
              <a:t>predictive method</a:t>
            </a:r>
            <a:br>
              <a:rPr lang="en-US" dirty="0" smtClean="0"/>
            </a:br>
            <a:r>
              <a:rPr lang="en-US" dirty="0"/>
              <a:t/>
            </a:r>
            <a:br>
              <a:rPr lang="en-US" dirty="0"/>
            </a:br>
            <a:r>
              <a:rPr lang="en-US" dirty="0" smtClean="0"/>
              <a:t>(also used by state courts for sister-state law)</a:t>
            </a:r>
            <a:endParaRPr lang="en-US" dirty="0"/>
          </a:p>
        </p:txBody>
      </p:sp>
    </p:spTree>
    <p:extLst>
      <p:ext uri="{BB962C8B-B14F-4D97-AF65-F5344CB8AC3E}">
        <p14:creationId xmlns:p14="http://schemas.microsoft.com/office/powerpoint/2010/main" val="64190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365125"/>
            <a:ext cx="10840844" cy="5901860"/>
          </a:xfrm>
        </p:spPr>
        <p:txBody>
          <a:bodyPr/>
          <a:lstStyle/>
          <a:p>
            <a:r>
              <a:rPr lang="en-US" dirty="0"/>
              <a:t>o</a:t>
            </a:r>
            <a:r>
              <a:rPr lang="en-US" dirty="0" smtClean="0"/>
              <a:t>r certification</a:t>
            </a:r>
            <a:r>
              <a:rPr lang="mr-IN" dirty="0" smtClean="0"/>
              <a:t>…</a:t>
            </a:r>
            <a:endParaRPr lang="en-US" dirty="0"/>
          </a:p>
        </p:txBody>
      </p:sp>
    </p:spTree>
    <p:extLst>
      <p:ext uri="{BB962C8B-B14F-4D97-AF65-F5344CB8AC3E}">
        <p14:creationId xmlns:p14="http://schemas.microsoft.com/office/powerpoint/2010/main" val="77171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24524"/>
          </a:xfrm>
        </p:spPr>
        <p:txBody>
          <a:bodyPr>
            <a:normAutofit fontScale="90000"/>
          </a:bodyPr>
          <a:lstStyle/>
          <a:p>
            <a:r>
              <a:rPr lang="en-US" dirty="0"/>
              <a:t>i</a:t>
            </a:r>
            <a:r>
              <a:rPr lang="en-US" dirty="0" smtClean="0"/>
              <a:t>magine there is </a:t>
            </a:r>
            <a:r>
              <a:rPr lang="en-US" dirty="0" smtClean="0"/>
              <a:t>a </a:t>
            </a:r>
            <a:r>
              <a:rPr lang="en-US" dirty="0" smtClean="0"/>
              <a:t>US </a:t>
            </a:r>
            <a:r>
              <a:rPr lang="en-US" dirty="0" err="1" smtClean="0"/>
              <a:t>SCt</a:t>
            </a:r>
            <a:r>
              <a:rPr lang="en-US" dirty="0" smtClean="0"/>
              <a:t> decision saying “X,” which the US </a:t>
            </a:r>
            <a:r>
              <a:rPr lang="en-US" dirty="0" err="1" smtClean="0"/>
              <a:t>SCt</a:t>
            </a:r>
            <a:r>
              <a:rPr lang="en-US" dirty="0" smtClean="0"/>
              <a:t> is likely to overrule</a:t>
            </a:r>
            <a:br>
              <a:rPr lang="en-US" dirty="0" smtClean="0"/>
            </a:br>
            <a:r>
              <a:rPr lang="en-US" dirty="0" smtClean="0"/>
              <a:t/>
            </a:r>
            <a:br>
              <a:rPr lang="en-US" dirty="0" smtClean="0"/>
            </a:br>
            <a:r>
              <a:rPr lang="en-US" dirty="0" smtClean="0"/>
              <a:t>state court system		federal court system</a:t>
            </a:r>
            <a:br>
              <a:rPr lang="en-US" dirty="0" smtClean="0"/>
            </a:br>
            <a:r>
              <a:rPr lang="en-US" dirty="0" smtClean="0"/>
              <a:t/>
            </a:r>
            <a:br>
              <a:rPr lang="en-US" dirty="0" smtClean="0"/>
            </a:br>
            <a:r>
              <a:rPr lang="en-US" dirty="0" smtClean="0"/>
              <a:t>US </a:t>
            </a:r>
            <a:r>
              <a:rPr lang="en-US" dirty="0" err="1" smtClean="0"/>
              <a:t>SCt</a:t>
            </a:r>
            <a:r>
              <a:rPr lang="en-US" dirty="0" smtClean="0"/>
              <a:t>:		“not-X”		US </a:t>
            </a:r>
            <a:r>
              <a:rPr lang="en-US" dirty="0" err="1" smtClean="0"/>
              <a:t>SCt</a:t>
            </a:r>
            <a:r>
              <a:rPr lang="en-US" dirty="0" smtClean="0"/>
              <a:t>:		“not-X”</a:t>
            </a:r>
            <a:br>
              <a:rPr lang="en-US" dirty="0" smtClean="0"/>
            </a:br>
            <a:r>
              <a:rPr lang="en-US" dirty="0" smtClean="0"/>
              <a:t>state </a:t>
            </a:r>
            <a:r>
              <a:rPr lang="en-US" dirty="0" err="1" smtClean="0"/>
              <a:t>SCt</a:t>
            </a:r>
            <a:r>
              <a:rPr lang="en-US" dirty="0" smtClean="0"/>
              <a:t>: 		“X”		fed Ct App:	“X”</a:t>
            </a:r>
            <a:br>
              <a:rPr lang="en-US" dirty="0" smtClean="0"/>
            </a:br>
            <a:r>
              <a:rPr lang="en-US" dirty="0" smtClean="0"/>
              <a:t>state Ct App:		“X”		fed Dist. Ct.	“X”</a:t>
            </a:r>
            <a:br>
              <a:rPr lang="en-US" dirty="0" smtClean="0"/>
            </a:br>
            <a:r>
              <a:rPr lang="en-US" dirty="0" smtClean="0"/>
              <a:t>state trial </a:t>
            </a:r>
            <a:r>
              <a:rPr lang="en-US" dirty="0" err="1" smtClean="0"/>
              <a:t>ct</a:t>
            </a:r>
            <a:r>
              <a:rPr lang="en-US" dirty="0" smtClean="0"/>
              <a:t>:		“X”</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274906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20876" y="1063626"/>
            <a:ext cx="8747125" cy="4651375"/>
          </a:xfrm>
        </p:spPr>
        <p:txBody>
          <a:bodyPr>
            <a:normAutofit fontScale="90000"/>
          </a:bodyPr>
          <a:lstStyle/>
          <a:p>
            <a:pPr algn="l" eaLnBrk="1" hangingPunct="1"/>
            <a:r>
              <a:rPr lang="en-US" altLang="en-US" sz="4000" dirty="0"/>
              <a:t>t</a:t>
            </a:r>
            <a:r>
              <a:rPr lang="en-US" altLang="en-US" sz="4000" dirty="0" smtClean="0"/>
              <a:t>he </a:t>
            </a:r>
            <a:r>
              <a:rPr lang="en-US" altLang="en-US" sz="4000" dirty="0"/>
              <a:t>last Pennsylvania Supreme Court opinion on point is an 80-year old </a:t>
            </a:r>
            <a:r>
              <a:rPr lang="en-US" altLang="en-US" sz="4000" dirty="0" smtClean="0"/>
              <a:t>case</a:t>
            </a:r>
            <a:br>
              <a:rPr lang="en-US" altLang="en-US" sz="4000" dirty="0" smtClean="0"/>
            </a:br>
            <a:r>
              <a:rPr lang="en-US" altLang="en-US" sz="4000" dirty="0"/>
              <a:t/>
            </a:r>
            <a:br>
              <a:rPr lang="en-US" altLang="en-US" sz="4000" dirty="0"/>
            </a:br>
            <a:r>
              <a:rPr lang="en-US" altLang="en-US" sz="4000" dirty="0" smtClean="0"/>
              <a:t>you </a:t>
            </a:r>
            <a:r>
              <a:rPr lang="en-US" altLang="en-US" sz="4000" dirty="0"/>
              <a:t>think they would decide otherwise </a:t>
            </a:r>
            <a:r>
              <a:rPr lang="en-US" altLang="en-US" sz="4000" dirty="0" smtClean="0"/>
              <a:t>now</a:t>
            </a:r>
            <a:br>
              <a:rPr lang="en-US" altLang="en-US" sz="4000" dirty="0" smtClean="0"/>
            </a:br>
            <a:r>
              <a:rPr lang="en-US" altLang="en-US" sz="4000" dirty="0"/>
              <a:t/>
            </a:r>
            <a:br>
              <a:rPr lang="en-US" altLang="en-US" sz="4000" dirty="0"/>
            </a:br>
            <a:r>
              <a:rPr lang="en-US" altLang="en-US" sz="4000" dirty="0" smtClean="0"/>
              <a:t>the </a:t>
            </a:r>
            <a:r>
              <a:rPr lang="en-US" altLang="en-US" sz="4000" dirty="0"/>
              <a:t>change in the law would be to your </a:t>
            </a:r>
            <a:r>
              <a:rPr lang="en-US" altLang="en-US" sz="4000" dirty="0" smtClean="0"/>
              <a:t>benefit</a:t>
            </a:r>
            <a:br>
              <a:rPr lang="en-US" altLang="en-US" sz="4000" dirty="0" smtClean="0"/>
            </a:br>
            <a:r>
              <a:rPr lang="en-US" altLang="en-US" sz="4000" dirty="0"/>
              <a:t/>
            </a:r>
            <a:br>
              <a:rPr lang="en-US" altLang="en-US" sz="4000" dirty="0"/>
            </a:br>
            <a:r>
              <a:rPr lang="en-US" altLang="en-US" sz="4000" dirty="0" smtClean="0"/>
              <a:t>your </a:t>
            </a:r>
            <a:r>
              <a:rPr lang="en-US" altLang="en-US" sz="4000" dirty="0"/>
              <a:t>case is a diversity </a:t>
            </a:r>
            <a:r>
              <a:rPr lang="en-US" altLang="en-US" sz="4000" dirty="0" smtClean="0"/>
              <a:t>case</a:t>
            </a:r>
            <a:br>
              <a:rPr lang="en-US" altLang="en-US" sz="4000" dirty="0" smtClean="0"/>
            </a:br>
            <a:r>
              <a:rPr lang="en-US" altLang="en-US" sz="4000" dirty="0"/>
              <a:t/>
            </a:r>
            <a:br>
              <a:rPr lang="en-US" altLang="en-US" sz="4000" dirty="0"/>
            </a:br>
            <a:r>
              <a:rPr lang="en-US" altLang="en-US" sz="4000" dirty="0" smtClean="0"/>
              <a:t>where </a:t>
            </a:r>
            <a:r>
              <a:rPr lang="en-US" altLang="en-US" sz="4000" dirty="0"/>
              <a:t>do you sue, in a Pennsylvania state trial court or in a federal district court?</a:t>
            </a:r>
          </a:p>
        </p:txBody>
      </p:sp>
    </p:spTree>
    <p:extLst>
      <p:ext uri="{BB962C8B-B14F-4D97-AF65-F5344CB8AC3E}">
        <p14:creationId xmlns:p14="http://schemas.microsoft.com/office/powerpoint/2010/main" val="931045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728788" y="1063626"/>
            <a:ext cx="8742362" cy="4537075"/>
          </a:xfrm>
        </p:spPr>
        <p:txBody>
          <a:bodyPr>
            <a:normAutofit fontScale="90000"/>
          </a:bodyPr>
          <a:lstStyle/>
          <a:p>
            <a:pPr algn="l" eaLnBrk="1" hangingPunct="1"/>
            <a:r>
              <a:rPr lang="en-US" altLang="en-US" sz="4000" dirty="0"/>
              <a:t>y</a:t>
            </a:r>
            <a:r>
              <a:rPr lang="en-US" altLang="en-US" sz="4000" dirty="0" smtClean="0"/>
              <a:t>ou </a:t>
            </a:r>
            <a:r>
              <a:rPr lang="en-US" altLang="en-US" sz="4000" dirty="0" smtClean="0"/>
              <a:t>are a </a:t>
            </a:r>
            <a:r>
              <a:rPr lang="en-US" altLang="en-US" sz="4000" dirty="0"/>
              <a:t>federal district judge in the E.D. Va. entertaining a question of Virginia law</a:t>
            </a:r>
            <a:br>
              <a:rPr lang="en-US" altLang="en-US" sz="4000" dirty="0"/>
            </a:br>
            <a:r>
              <a:rPr lang="en-US" altLang="en-US" sz="4000" dirty="0"/>
              <a:t/>
            </a:r>
            <a:br>
              <a:rPr lang="en-US" altLang="en-US" sz="4000" dirty="0"/>
            </a:br>
            <a:r>
              <a:rPr lang="en-US" altLang="en-US" sz="4000" dirty="0" smtClean="0"/>
              <a:t>the </a:t>
            </a:r>
            <a:r>
              <a:rPr lang="en-US" altLang="en-US" sz="4000" dirty="0"/>
              <a:t>only cases on point are a 20-year-old decision by the 4</a:t>
            </a:r>
            <a:r>
              <a:rPr lang="en-US" altLang="en-US" sz="4000" baseline="30000" dirty="0"/>
              <a:t>th</a:t>
            </a:r>
            <a:r>
              <a:rPr lang="en-US" altLang="en-US" sz="4000" dirty="0"/>
              <a:t> Circuit and conflicting 5-year-old decision by a Va. trial court</a:t>
            </a:r>
            <a:br>
              <a:rPr lang="en-US" altLang="en-US" sz="4000" dirty="0"/>
            </a:br>
            <a:r>
              <a:rPr lang="en-US" altLang="en-US" sz="4000" dirty="0"/>
              <a:t/>
            </a:r>
            <a:br>
              <a:rPr lang="en-US" altLang="en-US" sz="4000" dirty="0"/>
            </a:br>
            <a:r>
              <a:rPr lang="en-US" altLang="en-US" sz="4000" dirty="0" smtClean="0"/>
              <a:t>is </a:t>
            </a:r>
            <a:r>
              <a:rPr lang="en-US" altLang="en-US" sz="4000" dirty="0"/>
              <a:t>the 4th Circuit decision binding authority for you?</a:t>
            </a:r>
          </a:p>
        </p:txBody>
      </p:sp>
    </p:spTree>
    <p:extLst>
      <p:ext uri="{BB962C8B-B14F-4D97-AF65-F5344CB8AC3E}">
        <p14:creationId xmlns:p14="http://schemas.microsoft.com/office/powerpoint/2010/main" val="1515631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049" y="365125"/>
            <a:ext cx="10907751" cy="6113734"/>
          </a:xfrm>
        </p:spPr>
        <p:txBody>
          <a:bodyPr/>
          <a:lstStyle/>
          <a:p>
            <a:r>
              <a:rPr lang="en-US" dirty="0" smtClean="0"/>
              <a:t>choice of law</a:t>
            </a:r>
            <a:br>
              <a:rPr lang="en-US" dirty="0" smtClean="0"/>
            </a:br>
            <a:endParaRPr lang="en-US" dirty="0"/>
          </a:p>
        </p:txBody>
      </p:sp>
    </p:spTree>
    <p:extLst>
      <p:ext uri="{BB962C8B-B14F-4D97-AF65-F5344CB8AC3E}">
        <p14:creationId xmlns:p14="http://schemas.microsoft.com/office/powerpoint/2010/main" val="181388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6035675"/>
          </a:xfrm>
        </p:spPr>
        <p:txBody>
          <a:bodyPr/>
          <a:lstStyle/>
          <a:p>
            <a:r>
              <a:rPr lang="en-US" dirty="0"/>
              <a:t>c</a:t>
            </a:r>
            <a:r>
              <a:rPr lang="en-US" dirty="0" smtClean="0"/>
              <a:t>hoice of substantive law in state court</a:t>
            </a:r>
            <a:br>
              <a:rPr lang="en-US" dirty="0" smtClean="0"/>
            </a:br>
            <a:r>
              <a:rPr lang="en-US" dirty="0"/>
              <a:t/>
            </a:r>
            <a:br>
              <a:rPr lang="en-US" dirty="0"/>
            </a:br>
            <a:r>
              <a:rPr lang="en-US" dirty="0" smtClean="0"/>
              <a:t>choice between: </a:t>
            </a:r>
            <a:br>
              <a:rPr lang="en-US" dirty="0" smtClean="0"/>
            </a:br>
            <a:r>
              <a:rPr lang="en-US" dirty="0"/>
              <a:t/>
            </a:r>
            <a:br>
              <a:rPr lang="en-US" dirty="0"/>
            </a:br>
            <a:r>
              <a:rPr lang="en-US" dirty="0" smtClean="0"/>
              <a:t>- two states’ laws (Nevada or California?)</a:t>
            </a:r>
            <a:br>
              <a:rPr lang="en-US" dirty="0" smtClean="0"/>
            </a:br>
            <a:r>
              <a:rPr lang="en-US" dirty="0" smtClean="0"/>
              <a:t>- two countries’ laws (Germany or Brazil?)</a:t>
            </a:r>
            <a:br>
              <a:rPr lang="en-US" dirty="0" smtClean="0"/>
            </a:br>
            <a:r>
              <a:rPr lang="en-US" dirty="0" smtClean="0"/>
              <a:t>- a state’s law and a country’s law (Germany or 	California?)</a:t>
            </a:r>
            <a:br>
              <a:rPr lang="en-US" dirty="0" smtClean="0"/>
            </a:br>
            <a:endParaRPr lang="en-US" dirty="0"/>
          </a:p>
        </p:txBody>
      </p:sp>
    </p:spTree>
    <p:extLst>
      <p:ext uri="{BB962C8B-B14F-4D97-AF65-F5344CB8AC3E}">
        <p14:creationId xmlns:p14="http://schemas.microsoft.com/office/powerpoint/2010/main" val="1979989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435" y="365125"/>
            <a:ext cx="10821365" cy="6151422"/>
          </a:xfrm>
        </p:spPr>
        <p:txBody>
          <a:bodyPr/>
          <a:lstStyle/>
          <a:p>
            <a:r>
              <a:rPr lang="en-US" dirty="0"/>
              <a:t>w</a:t>
            </a:r>
            <a:r>
              <a:rPr lang="en-US" dirty="0" smtClean="0"/>
              <a:t>hat about a choice between federal law and a state’s law?</a:t>
            </a:r>
            <a:endParaRPr lang="en-US" dirty="0"/>
          </a:p>
        </p:txBody>
      </p:sp>
    </p:spTree>
    <p:extLst>
      <p:ext uri="{BB962C8B-B14F-4D97-AF65-F5344CB8AC3E}">
        <p14:creationId xmlns:p14="http://schemas.microsoft.com/office/powerpoint/2010/main" val="892556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00" y="320520"/>
            <a:ext cx="10741241" cy="5760467"/>
          </a:xfrm>
        </p:spPr>
        <p:txBody>
          <a:bodyPr>
            <a:normAutofit/>
          </a:bodyPr>
          <a:lstStyle/>
          <a:p>
            <a:r>
              <a:rPr lang="en-US" dirty="0" smtClean="0"/>
              <a:t>two married Georgians get into an accident in California</a:t>
            </a:r>
            <a:br>
              <a:rPr lang="en-US" dirty="0" smtClean="0"/>
            </a:br>
            <a:r>
              <a:rPr lang="en-US" dirty="0" smtClean="0"/>
              <a:t/>
            </a:r>
            <a:br>
              <a:rPr lang="en-US" dirty="0" smtClean="0"/>
            </a:br>
            <a:r>
              <a:rPr lang="en-US" dirty="0" smtClean="0"/>
              <a:t>the husband wishes to sue the wife for negligence</a:t>
            </a:r>
            <a:br>
              <a:rPr lang="en-US" dirty="0" smtClean="0"/>
            </a:br>
            <a:r>
              <a:rPr lang="en-US" dirty="0" smtClean="0"/>
              <a:t/>
            </a:r>
            <a:br>
              <a:rPr lang="en-US" dirty="0" smtClean="0"/>
            </a:br>
            <a:r>
              <a:rPr lang="en-US" dirty="0" smtClean="0"/>
              <a:t>Ga. law – spousal immunity</a:t>
            </a:r>
            <a:br>
              <a:rPr lang="en-US" dirty="0" smtClean="0"/>
            </a:br>
            <a:r>
              <a:rPr lang="en-US" dirty="0" smtClean="0"/>
              <a:t>Ca. law – spouses can sue one another for negligence</a:t>
            </a:r>
            <a:endParaRPr lang="en-US" dirty="0"/>
          </a:p>
        </p:txBody>
      </p:sp>
    </p:spTree>
    <p:extLst>
      <p:ext uri="{BB962C8B-B14F-4D97-AF65-F5344CB8AC3E}">
        <p14:creationId xmlns:p14="http://schemas.microsoft.com/office/powerpoint/2010/main" val="3289188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lstStyle/>
          <a:p>
            <a:r>
              <a:rPr lang="en-US" dirty="0"/>
              <a:t>a</a:t>
            </a:r>
            <a:r>
              <a:rPr lang="en-US" dirty="0" smtClean="0"/>
              <a:t>ssume the case is before a Virginia state court</a:t>
            </a:r>
            <a:r>
              <a:rPr lang="mr-IN" dirty="0" smtClean="0"/>
              <a:t>…</a:t>
            </a:r>
            <a:r>
              <a:rPr lang="en-US" dirty="0" smtClean="0"/>
              <a:t/>
            </a:r>
            <a:br>
              <a:rPr lang="en-US" dirty="0" smtClean="0"/>
            </a:br>
            <a:r>
              <a:rPr lang="en-US" dirty="0" smtClean="0"/>
              <a:t/>
            </a:r>
            <a:br>
              <a:rPr lang="en-US" dirty="0" smtClean="0"/>
            </a:br>
            <a:r>
              <a:rPr lang="en-US" dirty="0" err="1" smtClean="0"/>
              <a:t>lex</a:t>
            </a:r>
            <a:r>
              <a:rPr lang="en-US" dirty="0" smtClean="0"/>
              <a:t> loci </a:t>
            </a:r>
            <a:r>
              <a:rPr lang="en-US" dirty="0" err="1" smtClean="0"/>
              <a:t>delicti</a:t>
            </a:r>
            <a:r>
              <a:rPr lang="en-US" dirty="0" smtClean="0"/>
              <a:t/>
            </a:r>
            <a:br>
              <a:rPr lang="en-US" dirty="0" smtClean="0"/>
            </a:br>
            <a:r>
              <a:rPr lang="en-US" dirty="0" smtClean="0"/>
              <a:t/>
            </a:r>
            <a:br>
              <a:rPr lang="en-US" dirty="0" smtClean="0"/>
            </a:br>
            <a:r>
              <a:rPr lang="en-US" dirty="0" smtClean="0"/>
              <a:t>the tort law of the place of the harm applies</a:t>
            </a:r>
            <a:br>
              <a:rPr lang="en-US" dirty="0" smtClean="0"/>
            </a:br>
            <a:r>
              <a:rPr lang="en-US" dirty="0"/>
              <a:t/>
            </a:r>
            <a:br>
              <a:rPr lang="en-US" dirty="0"/>
            </a:br>
            <a:r>
              <a:rPr lang="en-US" dirty="0" smtClean="0"/>
              <a:t>the court would apply California law and allow the husband’s action to proceed</a:t>
            </a:r>
            <a:endParaRPr lang="en-US" dirty="0"/>
          </a:p>
        </p:txBody>
      </p:sp>
    </p:spTree>
    <p:extLst>
      <p:ext uri="{BB962C8B-B14F-4D97-AF65-F5344CB8AC3E}">
        <p14:creationId xmlns:p14="http://schemas.microsoft.com/office/powerpoint/2010/main" val="85529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73" y="365125"/>
            <a:ext cx="10684727" cy="6035675"/>
          </a:xfrm>
        </p:spPr>
        <p:txBody>
          <a:bodyPr/>
          <a:lstStyle/>
          <a:p>
            <a:r>
              <a:rPr lang="en-US" dirty="0" smtClean="0"/>
              <a:t>Swift v. Tyson</a:t>
            </a:r>
            <a:br>
              <a:rPr lang="en-US" dirty="0" smtClean="0"/>
            </a:br>
            <a:r>
              <a:rPr lang="en-US" dirty="0" smtClean="0"/>
              <a:t>Black &amp; White Taxicab</a:t>
            </a:r>
            <a:br>
              <a:rPr lang="en-US" dirty="0" smtClean="0"/>
            </a:br>
            <a:r>
              <a:rPr lang="en-US" dirty="0"/>
              <a:t/>
            </a:r>
            <a:br>
              <a:rPr lang="en-US" dirty="0"/>
            </a:br>
            <a:r>
              <a:rPr lang="en-US" dirty="0" smtClean="0"/>
              <a:t>if a state’s officials have chosen to adopt the general common law, a federal court will come to its own conclusion about what the general common law standard in the state is, without deferring to the state’s courts</a:t>
            </a:r>
            <a:r>
              <a:rPr lang="en-US" dirty="0"/>
              <a:t/>
            </a:r>
            <a:br>
              <a:rPr lang="en-US" dirty="0"/>
            </a:br>
            <a:endParaRPr lang="en-US" dirty="0"/>
          </a:p>
        </p:txBody>
      </p:sp>
    </p:spTree>
    <p:extLst>
      <p:ext uri="{BB962C8B-B14F-4D97-AF65-F5344CB8AC3E}">
        <p14:creationId xmlns:p14="http://schemas.microsoft.com/office/powerpoint/2010/main" val="2089586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91070"/>
          </a:xfrm>
        </p:spPr>
        <p:txBody>
          <a:bodyPr>
            <a:normAutofit fontScale="90000"/>
          </a:bodyPr>
          <a:lstStyle/>
          <a:p>
            <a:r>
              <a:rPr lang="en-US" dirty="0"/>
              <a:t>a</a:t>
            </a:r>
            <a:r>
              <a:rPr lang="en-US" dirty="0" smtClean="0"/>
              <a:t>ssume the case is before a Pennsylvania state court</a:t>
            </a:r>
            <a:r>
              <a:rPr lang="mr-IN" dirty="0" smtClean="0"/>
              <a:t>…</a:t>
            </a:r>
            <a:r>
              <a:rPr lang="en-US" dirty="0" smtClean="0"/>
              <a:t/>
            </a:r>
            <a:br>
              <a:rPr lang="en-US" dirty="0" smtClean="0"/>
            </a:br>
            <a:r>
              <a:rPr lang="en-US" dirty="0" smtClean="0"/>
              <a:t/>
            </a:r>
            <a:br>
              <a:rPr lang="en-US" dirty="0" smtClean="0"/>
            </a:br>
            <a:r>
              <a:rPr lang="en-US" dirty="0" smtClean="0"/>
              <a:t>interest analysis</a:t>
            </a:r>
            <a:br>
              <a:rPr lang="en-US" dirty="0" smtClean="0"/>
            </a:br>
            <a:r>
              <a:rPr lang="en-US" dirty="0" smtClean="0"/>
              <a:t/>
            </a:r>
            <a:br>
              <a:rPr lang="en-US" dirty="0" smtClean="0"/>
            </a:br>
            <a:r>
              <a:rPr lang="en-US" dirty="0" smtClean="0"/>
              <a:t>concerning spousal immunity, the law of the place of the marital domicile applies</a:t>
            </a:r>
            <a:br>
              <a:rPr lang="en-US" dirty="0" smtClean="0"/>
            </a:br>
            <a:r>
              <a:rPr lang="en-US" dirty="0"/>
              <a:t/>
            </a:r>
            <a:br>
              <a:rPr lang="en-US" dirty="0"/>
            </a:br>
            <a:r>
              <a:rPr lang="en-US" dirty="0" smtClean="0"/>
              <a:t>the court would apply Georgia law and bar the husband’s action</a:t>
            </a:r>
            <a:endParaRPr lang="en-US" dirty="0"/>
          </a:p>
        </p:txBody>
      </p:sp>
    </p:spTree>
    <p:extLst>
      <p:ext uri="{BB962C8B-B14F-4D97-AF65-F5344CB8AC3E}">
        <p14:creationId xmlns:p14="http://schemas.microsoft.com/office/powerpoint/2010/main" val="187704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91431"/>
          </a:xfrm>
        </p:spPr>
        <p:txBody>
          <a:bodyPr/>
          <a:lstStyle/>
          <a:p>
            <a:r>
              <a:rPr lang="en-US" dirty="0"/>
              <a:t>s</a:t>
            </a:r>
            <a:r>
              <a:rPr lang="en-US" dirty="0" smtClean="0"/>
              <a:t>hould federal courts use their own choice of law rules?</a:t>
            </a:r>
            <a:endParaRPr lang="en-US" dirty="0"/>
          </a:p>
        </p:txBody>
      </p:sp>
    </p:spTree>
    <p:extLst>
      <p:ext uri="{BB962C8B-B14F-4D97-AF65-F5344CB8AC3E}">
        <p14:creationId xmlns:p14="http://schemas.microsoft.com/office/powerpoint/2010/main" val="1131781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608" y="365125"/>
            <a:ext cx="10717192" cy="6047250"/>
          </a:xfrm>
        </p:spPr>
        <p:txBody>
          <a:bodyPr/>
          <a:lstStyle/>
          <a:p>
            <a:r>
              <a:rPr lang="en-US" dirty="0" smtClean="0"/>
              <a:t>Klaxon</a:t>
            </a:r>
            <a:r>
              <a:rPr lang="mr-IN" dirty="0" smtClean="0"/>
              <a:t>…</a:t>
            </a:r>
            <a:endParaRPr lang="en-US" dirty="0"/>
          </a:p>
        </p:txBody>
      </p:sp>
    </p:spTree>
    <p:extLst>
      <p:ext uri="{BB962C8B-B14F-4D97-AF65-F5344CB8AC3E}">
        <p14:creationId xmlns:p14="http://schemas.microsoft.com/office/powerpoint/2010/main" val="1636923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373" y="365125"/>
            <a:ext cx="10945427" cy="6017920"/>
          </a:xfrm>
        </p:spPr>
        <p:txBody>
          <a:bodyPr>
            <a:normAutofit fontScale="90000"/>
          </a:bodyPr>
          <a:lstStyle/>
          <a:p>
            <a:r>
              <a:rPr lang="en-US" dirty="0"/>
              <a:t>h</a:t>
            </a:r>
            <a:r>
              <a:rPr lang="en-US" dirty="0" smtClean="0"/>
              <a:t>orizontal (state-state) choice </a:t>
            </a:r>
            <a:r>
              <a:rPr lang="en-US" dirty="0" smtClean="0"/>
              <a:t>of “procedural” law</a:t>
            </a:r>
            <a:br>
              <a:rPr lang="en-US" dirty="0" smtClean="0"/>
            </a:br>
            <a:r>
              <a:rPr lang="en-US" dirty="0"/>
              <a:t/>
            </a:r>
            <a:br>
              <a:rPr lang="en-US" dirty="0"/>
            </a:br>
            <a:r>
              <a:rPr lang="en-US" dirty="0" smtClean="0"/>
              <a:t>assume a Virginia state court is entertaining a California wrongful death action</a:t>
            </a:r>
            <a:br>
              <a:rPr lang="en-US" dirty="0" smtClean="0"/>
            </a:br>
            <a:r>
              <a:rPr lang="en-US" dirty="0" smtClean="0"/>
              <a:t/>
            </a:r>
            <a:br>
              <a:rPr lang="en-US" dirty="0" smtClean="0"/>
            </a:br>
            <a:r>
              <a:rPr lang="en-US" dirty="0" smtClean="0"/>
              <a:t>should it use Virginia’s or California’s:</a:t>
            </a:r>
            <a:br>
              <a:rPr lang="en-US" dirty="0" smtClean="0"/>
            </a:br>
            <a:r>
              <a:rPr lang="en-US" dirty="0" smtClean="0"/>
              <a:t/>
            </a:r>
            <a:br>
              <a:rPr lang="en-US" dirty="0" smtClean="0"/>
            </a:br>
            <a:r>
              <a:rPr lang="en-US" dirty="0" smtClean="0"/>
              <a:t>statute of limitation?</a:t>
            </a:r>
            <a:br>
              <a:rPr lang="en-US" dirty="0" smtClean="0"/>
            </a:br>
            <a:r>
              <a:rPr lang="en-US" dirty="0" smtClean="0"/>
              <a:t>service rules?</a:t>
            </a:r>
            <a:br>
              <a:rPr lang="en-US" dirty="0" smtClean="0"/>
            </a:br>
            <a:r>
              <a:rPr lang="en-US" dirty="0" smtClean="0"/>
              <a:t>pleading standards?</a:t>
            </a:r>
            <a:endParaRPr lang="en-US" dirty="0"/>
          </a:p>
        </p:txBody>
      </p:sp>
    </p:spTree>
    <p:extLst>
      <p:ext uri="{BB962C8B-B14F-4D97-AF65-F5344CB8AC3E}">
        <p14:creationId xmlns:p14="http://schemas.microsoft.com/office/powerpoint/2010/main" val="2259498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562" y="365125"/>
            <a:ext cx="10879238" cy="6128272"/>
          </a:xfrm>
        </p:spPr>
        <p:txBody>
          <a:bodyPr/>
          <a:lstStyle/>
          <a:p>
            <a:r>
              <a:rPr lang="en-US" dirty="0"/>
              <a:t>a</a:t>
            </a:r>
            <a:r>
              <a:rPr lang="en-US" dirty="0" smtClean="0"/>
              <a:t>n understanding of a rule’s being substantive or procedural by looking to the views of the officials of the state that created the rule</a:t>
            </a:r>
            <a:endParaRPr lang="en-US" dirty="0"/>
          </a:p>
        </p:txBody>
      </p:sp>
    </p:spTree>
    <p:extLst>
      <p:ext uri="{BB962C8B-B14F-4D97-AF65-F5344CB8AC3E}">
        <p14:creationId xmlns:p14="http://schemas.microsoft.com/office/powerpoint/2010/main" val="8978406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03249" y="635621"/>
            <a:ext cx="10002643" cy="5464096"/>
          </a:xfrm>
        </p:spPr>
        <p:txBody>
          <a:bodyPr>
            <a:normAutofit fontScale="90000"/>
          </a:bodyPr>
          <a:lstStyle/>
          <a:p>
            <a:r>
              <a:rPr lang="en-US" altLang="en-US" dirty="0" smtClean="0"/>
              <a:t>“substantive” = the officials of the state that created the rule consider it part of the state’s cause of action, following those actions into other court systems</a:t>
            </a:r>
            <a:br>
              <a:rPr lang="en-US" altLang="en-US" dirty="0" smtClean="0"/>
            </a:br>
            <a:r>
              <a:rPr lang="en-US" altLang="en-US" dirty="0" smtClean="0"/>
              <a:t/>
            </a:r>
            <a:br>
              <a:rPr lang="en-US" altLang="en-US" dirty="0" smtClean="0"/>
            </a:br>
            <a:r>
              <a:rPr lang="en-US" altLang="en-US" dirty="0" smtClean="0"/>
              <a:t>“procedural” = </a:t>
            </a:r>
            <a:r>
              <a:rPr lang="en-US" altLang="en-US" dirty="0"/>
              <a:t>the officials of the state </a:t>
            </a:r>
            <a:r>
              <a:rPr lang="en-US" altLang="en-US" dirty="0" smtClean="0"/>
              <a:t>that created the rule want it to apply only in the state’s own courts, including to causes of action under other states’ laws</a:t>
            </a:r>
          </a:p>
        </p:txBody>
      </p:sp>
    </p:spTree>
    <p:extLst>
      <p:ext uri="{BB962C8B-B14F-4D97-AF65-F5344CB8AC3E}">
        <p14:creationId xmlns:p14="http://schemas.microsoft.com/office/powerpoint/2010/main" val="3438941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844676" y="1131888"/>
            <a:ext cx="8194675" cy="4552950"/>
          </a:xfrm>
        </p:spPr>
        <p:txBody>
          <a:bodyPr/>
          <a:lstStyle/>
          <a:p>
            <a:r>
              <a:rPr lang="en-US" altLang="en-US" dirty="0" smtClean="0"/>
              <a:t>how can you tell whether a California statute of limitations is substantive or procedural?</a:t>
            </a:r>
            <a:br>
              <a:rPr lang="en-US" altLang="en-US" dirty="0" smtClean="0"/>
            </a:br>
            <a:r>
              <a:rPr lang="en-US" altLang="en-US" dirty="0" smtClean="0"/>
              <a:t/>
            </a:r>
            <a:br>
              <a:rPr lang="en-US" altLang="en-US" dirty="0" smtClean="0"/>
            </a:br>
            <a:r>
              <a:rPr lang="en-US" altLang="en-US" dirty="0" smtClean="0"/>
              <a:t>will there be any California state court decisions on point?</a:t>
            </a:r>
          </a:p>
        </p:txBody>
      </p:sp>
    </p:spTree>
    <p:extLst>
      <p:ext uri="{BB962C8B-B14F-4D97-AF65-F5344CB8AC3E}">
        <p14:creationId xmlns:p14="http://schemas.microsoft.com/office/powerpoint/2010/main" val="3516299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365125"/>
            <a:ext cx="10610850" cy="6064250"/>
          </a:xfrm>
        </p:spPr>
        <p:txBody>
          <a:bodyPr/>
          <a:lstStyle/>
          <a:p>
            <a:r>
              <a:rPr lang="en-US" dirty="0"/>
              <a:t>i</a:t>
            </a:r>
            <a:r>
              <a:rPr lang="en-US" dirty="0" smtClean="0"/>
              <a:t>magine a California court applies its statute of limitations to actions under another state (or nation’s) law</a:t>
            </a:r>
            <a:endParaRPr lang="en-US" dirty="0"/>
          </a:p>
        </p:txBody>
      </p:sp>
    </p:spTree>
    <p:extLst>
      <p:ext uri="{BB962C8B-B14F-4D97-AF65-F5344CB8AC3E}">
        <p14:creationId xmlns:p14="http://schemas.microsoft.com/office/powerpoint/2010/main" val="1985182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79863" y="401443"/>
            <a:ext cx="10861288" cy="6322741"/>
          </a:xfrm>
        </p:spPr>
        <p:txBody>
          <a:bodyPr>
            <a:normAutofit/>
          </a:bodyPr>
          <a:lstStyle/>
          <a:p>
            <a:pPr algn="l"/>
            <a:r>
              <a:rPr lang="en-US" altLang="en-US" sz="3600" dirty="0" smtClean="0"/>
              <a:t>- California’s wrongful </a:t>
            </a:r>
            <a:r>
              <a:rPr lang="en-US" altLang="en-US" sz="3600" dirty="0"/>
              <a:t>death statute says “a plaintiff may not sue for wrongful death under this statute more than 2 years after the death occurs</a:t>
            </a:r>
            <a:r>
              <a:rPr lang="en-US" altLang="en-US" sz="3600" dirty="0" smtClean="0"/>
              <a:t>”</a:t>
            </a:r>
            <a:br>
              <a:rPr lang="en-US" altLang="en-US" sz="3600" dirty="0" smtClean="0"/>
            </a:br>
            <a:r>
              <a:rPr lang="en-US" altLang="en-US" sz="3600" dirty="0"/>
              <a:t/>
            </a:r>
            <a:br>
              <a:rPr lang="en-US" altLang="en-US" sz="3600" dirty="0"/>
            </a:br>
            <a:r>
              <a:rPr lang="en-US" altLang="en-US" sz="3600" dirty="0" smtClean="0"/>
              <a:t>- is California’s statute of limitations substantive in the relevant sense?</a:t>
            </a:r>
            <a:endParaRPr lang="en-US" altLang="en-US" sz="3600" dirty="0"/>
          </a:p>
        </p:txBody>
      </p:sp>
    </p:spTree>
    <p:extLst>
      <p:ext uri="{BB962C8B-B14F-4D97-AF65-F5344CB8AC3E}">
        <p14:creationId xmlns:p14="http://schemas.microsoft.com/office/powerpoint/2010/main" val="2777284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458" y="365125"/>
            <a:ext cx="10740342" cy="5676860"/>
          </a:xfrm>
        </p:spPr>
        <p:txBody>
          <a:bodyPr/>
          <a:lstStyle/>
          <a:p>
            <a:r>
              <a:rPr lang="en-US" dirty="0" smtClean="0"/>
              <a:t>conflicts of substance and procedure</a:t>
            </a:r>
            <a:endParaRPr lang="en-US" dirty="0"/>
          </a:p>
        </p:txBody>
      </p:sp>
    </p:spTree>
    <p:extLst>
      <p:ext uri="{BB962C8B-B14F-4D97-AF65-F5344CB8AC3E}">
        <p14:creationId xmlns:p14="http://schemas.microsoft.com/office/powerpoint/2010/main" val="91672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214" y="365125"/>
            <a:ext cx="10643586" cy="5920265"/>
          </a:xfrm>
        </p:spPr>
        <p:txBody>
          <a:bodyPr/>
          <a:lstStyle/>
          <a:p>
            <a:r>
              <a:rPr lang="en-US" dirty="0"/>
              <a:t>t</a:t>
            </a:r>
            <a:r>
              <a:rPr lang="en-US" dirty="0" smtClean="0"/>
              <a:t>hat was probably what the state’s courts themselves wanted at the time</a:t>
            </a:r>
            <a:br>
              <a:rPr lang="en-US" dirty="0" smtClean="0"/>
            </a:br>
            <a:r>
              <a:rPr lang="en-US" dirty="0"/>
              <a:t/>
            </a:r>
            <a:br>
              <a:rPr lang="en-US" dirty="0"/>
            </a:br>
            <a:r>
              <a:rPr lang="en-US" dirty="0" smtClean="0"/>
              <a:t>they would not defer to what sister state courts said about the general common law in the sister state</a:t>
            </a:r>
            <a:endParaRPr lang="en-US" dirty="0"/>
          </a:p>
        </p:txBody>
      </p:sp>
    </p:spTree>
    <p:extLst>
      <p:ext uri="{BB962C8B-B14F-4D97-AF65-F5344CB8AC3E}">
        <p14:creationId xmlns:p14="http://schemas.microsoft.com/office/powerpoint/2010/main" val="2944014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smtClean="0"/>
              <a:t>P sues D in Virginia state court under California law for wrongful death 2.5 years after the death</a:t>
            </a:r>
            <a:br>
              <a:rPr lang="en-US" sz="4000" dirty="0" smtClean="0"/>
            </a:br>
            <a:r>
              <a:rPr lang="en-US" sz="4000" dirty="0" smtClean="0"/>
              <a:t/>
            </a:r>
            <a:br>
              <a:rPr lang="en-US" sz="4000" dirty="0" smtClean="0"/>
            </a:br>
            <a:r>
              <a:rPr lang="en-US" sz="4000" dirty="0" err="1" smtClean="0"/>
              <a:t>Va’s</a:t>
            </a:r>
            <a:r>
              <a:rPr lang="en-US" sz="4000" dirty="0" smtClean="0"/>
              <a:t> WD time limitation 	Ca’s WD time limitation</a:t>
            </a:r>
            <a:br>
              <a:rPr lang="en-US" sz="4000" dirty="0" smtClean="0"/>
            </a:br>
            <a:r>
              <a:rPr lang="en-US" sz="4000" dirty="0" smtClean="0"/>
              <a:t/>
            </a:r>
            <a:br>
              <a:rPr lang="en-US" sz="4000" dirty="0" smtClean="0"/>
            </a:br>
            <a:r>
              <a:rPr lang="en-US" sz="4000" dirty="0" smtClean="0"/>
              <a:t>2-yr substantive			3-yr substantive</a:t>
            </a:r>
            <a:br>
              <a:rPr lang="en-US" sz="4000" dirty="0" smtClean="0"/>
            </a:br>
            <a:r>
              <a:rPr lang="en-US" sz="4000" dirty="0" smtClean="0"/>
              <a:t>2-yr procedural			3-yr procedural</a:t>
            </a:r>
            <a:br>
              <a:rPr lang="en-US" sz="4000" dirty="0" smtClean="0"/>
            </a:br>
            <a:r>
              <a:rPr lang="en-US" sz="4000" dirty="0" smtClean="0"/>
              <a:t>2-yr procedural			3-yr substantive</a:t>
            </a:r>
            <a:br>
              <a:rPr lang="en-US" sz="4000" dirty="0" smtClean="0"/>
            </a:br>
            <a:r>
              <a:rPr lang="en-US" sz="4000" dirty="0" smtClean="0"/>
              <a:t>3-yr procedural			2-yr substantive</a:t>
            </a:r>
            <a:br>
              <a:rPr lang="en-US" sz="4000" dirty="0" smtClean="0"/>
            </a:br>
            <a:r>
              <a:rPr lang="en-US" sz="4000" dirty="0" smtClean="0"/>
              <a:t>2-yr substantive			3-yr procedural</a:t>
            </a:r>
            <a:endParaRPr lang="en-US" sz="4000" dirty="0"/>
          </a:p>
        </p:txBody>
      </p:sp>
    </p:spTree>
    <p:extLst>
      <p:ext uri="{BB962C8B-B14F-4D97-AF65-F5344CB8AC3E}">
        <p14:creationId xmlns:p14="http://schemas.microsoft.com/office/powerpoint/2010/main" val="86591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smtClean="0"/>
              <a:t>P sues D in Virginia state court under California law for wrongful death</a:t>
            </a:r>
            <a:br>
              <a:rPr lang="en-US" sz="4000" dirty="0" smtClean="0"/>
            </a:br>
            <a:r>
              <a:rPr lang="en-US" sz="4000" dirty="0" smtClean="0"/>
              <a:t/>
            </a:r>
            <a:br>
              <a:rPr lang="en-US" sz="4000" dirty="0" smtClean="0"/>
            </a:br>
            <a:r>
              <a:rPr lang="en-US" sz="4000" dirty="0" smtClean="0"/>
              <a:t>California has a service rule that it considers bound up with its wrongful death statute</a:t>
            </a:r>
            <a:br>
              <a:rPr lang="en-US" sz="4000" dirty="0" smtClean="0"/>
            </a:br>
            <a:r>
              <a:rPr lang="en-US" sz="4000" dirty="0"/>
              <a:t/>
            </a:r>
            <a:br>
              <a:rPr lang="en-US" sz="4000" dirty="0"/>
            </a:br>
            <a:r>
              <a:rPr lang="en-US" sz="4000" dirty="0" smtClean="0"/>
              <a:t>must Virginia law yield to it?</a:t>
            </a:r>
            <a:endParaRPr lang="en-US" sz="4000" dirty="0"/>
          </a:p>
        </p:txBody>
      </p:sp>
    </p:spTree>
    <p:extLst>
      <p:ext uri="{BB962C8B-B14F-4D97-AF65-F5344CB8AC3E}">
        <p14:creationId xmlns:p14="http://schemas.microsoft.com/office/powerpoint/2010/main" val="12088277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57977"/>
          </a:xfrm>
        </p:spPr>
        <p:txBody>
          <a:bodyPr>
            <a:normAutofit/>
          </a:bodyPr>
          <a:lstStyle/>
          <a:p>
            <a:r>
              <a:rPr lang="en-US" dirty="0"/>
              <a:t>s</a:t>
            </a:r>
            <a:r>
              <a:rPr lang="en-US" dirty="0" smtClean="0"/>
              <a:t>ervice rules: </a:t>
            </a:r>
            <a:br>
              <a:rPr lang="en-US" dirty="0" smtClean="0"/>
            </a:br>
            <a:r>
              <a:rPr lang="en-US" dirty="0" smtClean="0"/>
              <a:t/>
            </a:r>
            <a:br>
              <a:rPr lang="en-US" dirty="0" smtClean="0"/>
            </a:br>
            <a:r>
              <a:rPr lang="en-US" dirty="0" smtClean="0"/>
              <a:t>procedural</a:t>
            </a:r>
            <a:endParaRPr lang="en-US" dirty="0"/>
          </a:p>
        </p:txBody>
      </p:sp>
    </p:spTree>
    <p:extLst>
      <p:ext uri="{BB962C8B-B14F-4D97-AF65-F5344CB8AC3E}">
        <p14:creationId xmlns:p14="http://schemas.microsoft.com/office/powerpoint/2010/main" val="1014140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365125"/>
            <a:ext cx="10809790" cy="5908353"/>
          </a:xfrm>
        </p:spPr>
        <p:txBody>
          <a:bodyPr/>
          <a:lstStyle/>
          <a:p>
            <a:r>
              <a:rPr lang="en-US" dirty="0"/>
              <a:t>statutes of limitations: </a:t>
            </a:r>
            <a:br>
              <a:rPr lang="en-US" dirty="0"/>
            </a:br>
            <a:r>
              <a:rPr lang="en-US" dirty="0"/>
              <a:t/>
            </a:r>
            <a:br>
              <a:rPr lang="en-US" dirty="0"/>
            </a:br>
            <a:r>
              <a:rPr lang="en-US" dirty="0"/>
              <a:t>presumptively procedural</a:t>
            </a:r>
            <a:br>
              <a:rPr lang="en-US" dirty="0"/>
            </a:br>
            <a:r>
              <a:rPr lang="en-US" dirty="0"/>
              <a:t/>
            </a:r>
            <a:br>
              <a:rPr lang="en-US" dirty="0"/>
            </a:br>
            <a:r>
              <a:rPr lang="en-US" dirty="0"/>
              <a:t>but could be substantive, with forum procedure yielding to another jurisdiction’s substance</a:t>
            </a:r>
          </a:p>
        </p:txBody>
      </p:sp>
    </p:spTree>
    <p:extLst>
      <p:ext uri="{BB962C8B-B14F-4D97-AF65-F5344CB8AC3E}">
        <p14:creationId xmlns:p14="http://schemas.microsoft.com/office/powerpoint/2010/main" val="647332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59" y="365125"/>
            <a:ext cx="10786641" cy="6105123"/>
          </a:xfrm>
        </p:spPr>
        <p:txBody>
          <a:bodyPr>
            <a:normAutofit fontScale="90000"/>
          </a:bodyPr>
          <a:lstStyle/>
          <a:p>
            <a:r>
              <a:rPr lang="en-US" altLang="en-US" dirty="0"/>
              <a:t>P sues D in </a:t>
            </a:r>
            <a:r>
              <a:rPr lang="en-US" altLang="en-US" dirty="0" smtClean="0"/>
              <a:t>state court in Virginia under </a:t>
            </a:r>
            <a:r>
              <a:rPr lang="en-US" altLang="en-US" dirty="0"/>
              <a:t>New York </a:t>
            </a:r>
            <a:r>
              <a:rPr lang="en-US" altLang="en-US" dirty="0" smtClean="0"/>
              <a:t>negligence law</a:t>
            </a:r>
            <a:r>
              <a:rPr lang="en-US" altLang="en-US" dirty="0"/>
              <a:t/>
            </a:r>
            <a:br>
              <a:rPr lang="en-US" altLang="en-US" dirty="0"/>
            </a:br>
            <a:r>
              <a:rPr lang="en-US" altLang="en-US" dirty="0"/>
              <a:t/>
            </a:r>
            <a:br>
              <a:rPr lang="en-US" altLang="en-US" dirty="0"/>
            </a:br>
            <a:r>
              <a:rPr lang="en-US" altLang="en-US" dirty="0"/>
              <a:t>New York law puts the burden of proof </a:t>
            </a:r>
            <a:r>
              <a:rPr lang="en-US" altLang="en-US" dirty="0" smtClean="0"/>
              <a:t>on </a:t>
            </a:r>
            <a:r>
              <a:rPr lang="en-US" altLang="en-US" dirty="0"/>
              <a:t>the </a:t>
            </a:r>
            <a:r>
              <a:rPr lang="en-US" altLang="en-US" dirty="0" smtClean="0"/>
              <a:t>plaintiff to show his </a:t>
            </a:r>
            <a:r>
              <a:rPr lang="en-US" altLang="en-US" dirty="0"/>
              <a:t>lack of contributory negligence </a:t>
            </a:r>
            <a:r>
              <a:rPr lang="en-US" altLang="en-US" dirty="0" smtClean="0"/>
              <a:t/>
            </a:r>
            <a:br>
              <a:rPr lang="en-US" altLang="en-US" dirty="0" smtClean="0"/>
            </a:br>
            <a:r>
              <a:rPr lang="en-US" altLang="en-US" dirty="0"/>
              <a:t/>
            </a:r>
            <a:br>
              <a:rPr lang="en-US" altLang="en-US" dirty="0"/>
            </a:br>
            <a:r>
              <a:rPr lang="en-US" altLang="en-US" dirty="0" smtClean="0"/>
              <a:t>under Virginia law contributory negligence is an affirmative defense</a:t>
            </a:r>
            <a:r>
              <a:rPr lang="en-US" altLang="en-US" dirty="0"/>
              <a:t/>
            </a:r>
            <a:br>
              <a:rPr lang="en-US" altLang="en-US" dirty="0"/>
            </a:br>
            <a:r>
              <a:rPr lang="en-US" altLang="en-US" dirty="0"/>
              <a:t/>
            </a:r>
            <a:br>
              <a:rPr lang="en-US" altLang="en-US" dirty="0"/>
            </a:br>
            <a:r>
              <a:rPr lang="en-US" altLang="en-US" dirty="0" smtClean="0"/>
              <a:t>what result?</a:t>
            </a:r>
            <a:endParaRPr lang="en-US" dirty="0"/>
          </a:p>
        </p:txBody>
      </p:sp>
    </p:spTree>
    <p:extLst>
      <p:ext uri="{BB962C8B-B14F-4D97-AF65-F5344CB8AC3E}">
        <p14:creationId xmlns:p14="http://schemas.microsoft.com/office/powerpoint/2010/main" val="389512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010" y="365125"/>
            <a:ext cx="10809790" cy="5908353"/>
          </a:xfrm>
        </p:spPr>
        <p:txBody>
          <a:bodyPr/>
          <a:lstStyle/>
          <a:p>
            <a:r>
              <a:rPr lang="en-US" dirty="0" smtClean="0"/>
              <a:t>burdens of proof: </a:t>
            </a:r>
            <a:r>
              <a:rPr lang="en-US" dirty="0"/>
              <a:t/>
            </a:r>
            <a:br>
              <a:rPr lang="en-US" dirty="0"/>
            </a:br>
            <a:r>
              <a:rPr lang="en-US" dirty="0"/>
              <a:t/>
            </a:r>
            <a:br>
              <a:rPr lang="en-US" dirty="0"/>
            </a:br>
            <a:r>
              <a:rPr lang="en-US" dirty="0"/>
              <a:t>presumptively </a:t>
            </a:r>
            <a:r>
              <a:rPr lang="en-US" dirty="0" smtClean="0"/>
              <a:t>substantive</a:t>
            </a:r>
            <a:r>
              <a:rPr lang="en-US" dirty="0"/>
              <a:t/>
            </a:r>
            <a:br>
              <a:rPr lang="en-US" dirty="0"/>
            </a:br>
            <a:r>
              <a:rPr lang="en-US" dirty="0"/>
              <a:t/>
            </a:r>
            <a:br>
              <a:rPr lang="en-US" dirty="0"/>
            </a:br>
            <a:r>
              <a:rPr lang="en-US" dirty="0"/>
              <a:t>but could be </a:t>
            </a:r>
            <a:r>
              <a:rPr lang="en-US" dirty="0" smtClean="0"/>
              <a:t>procedural, </a:t>
            </a:r>
            <a:r>
              <a:rPr lang="en-US" dirty="0"/>
              <a:t>with forum procedure yielding to another jurisdiction’s substance</a:t>
            </a:r>
          </a:p>
        </p:txBody>
      </p:sp>
    </p:spTree>
    <p:extLst>
      <p:ext uri="{BB962C8B-B14F-4D97-AF65-F5344CB8AC3E}">
        <p14:creationId xmlns:p14="http://schemas.microsoft.com/office/powerpoint/2010/main" val="419996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02582"/>
          </a:xfrm>
        </p:spPr>
        <p:txBody>
          <a:bodyPr/>
          <a:lstStyle/>
          <a:p>
            <a:r>
              <a:rPr lang="en-US" dirty="0" smtClean="0"/>
              <a:t>applying another jurisdiction’s substantive law</a:t>
            </a:r>
            <a:br>
              <a:rPr lang="en-US" dirty="0" smtClean="0"/>
            </a:br>
            <a:r>
              <a:rPr lang="en-US" dirty="0" smtClean="0"/>
              <a:t/>
            </a:r>
            <a:br>
              <a:rPr lang="en-US" dirty="0" smtClean="0"/>
            </a:br>
            <a:r>
              <a:rPr lang="en-US" dirty="0" smtClean="0"/>
              <a:t>vs. </a:t>
            </a:r>
            <a:br>
              <a:rPr lang="en-US" dirty="0" smtClean="0"/>
            </a:br>
            <a:r>
              <a:rPr lang="en-US" dirty="0" smtClean="0"/>
              <a:t/>
            </a:r>
            <a:br>
              <a:rPr lang="en-US" dirty="0" smtClean="0"/>
            </a:br>
            <a:r>
              <a:rPr lang="en-US" dirty="0"/>
              <a:t>i</a:t>
            </a:r>
            <a:r>
              <a:rPr lang="en-US" dirty="0" smtClean="0"/>
              <a:t>ncorporating a standard from another jurisdiction’s law into forum law</a:t>
            </a:r>
            <a:endParaRPr lang="en-US" dirty="0"/>
          </a:p>
        </p:txBody>
      </p:sp>
    </p:spTree>
    <p:extLst>
      <p:ext uri="{BB962C8B-B14F-4D97-AF65-F5344CB8AC3E}">
        <p14:creationId xmlns:p14="http://schemas.microsoft.com/office/powerpoint/2010/main" val="1924569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070517" y="1063626"/>
            <a:ext cx="9597483" cy="4935730"/>
          </a:xfrm>
        </p:spPr>
        <p:txBody>
          <a:bodyPr>
            <a:normAutofit fontScale="90000"/>
          </a:bodyPr>
          <a:lstStyle/>
          <a:p>
            <a:pPr eaLnBrk="1" hangingPunct="1"/>
            <a:r>
              <a:rPr lang="en-US" altLang="en-US" sz="4000" dirty="0"/>
              <a:t>Virginia state courts have a generous 3 year statute of limitations for </a:t>
            </a:r>
            <a:r>
              <a:rPr lang="en-US" altLang="en-US" sz="4000" dirty="0" smtClean="0"/>
              <a:t>tort</a:t>
            </a:r>
            <a:br>
              <a:rPr lang="en-US" altLang="en-US" sz="4000" dirty="0" smtClean="0"/>
            </a:br>
            <a:r>
              <a:rPr lang="en-US" altLang="en-US" sz="4000" dirty="0"/>
              <a:t/>
            </a:r>
            <a:br>
              <a:rPr lang="en-US" altLang="en-US" sz="4000" dirty="0"/>
            </a:br>
            <a:r>
              <a:rPr lang="en-US" altLang="en-US" sz="4000" dirty="0" smtClean="0"/>
              <a:t>too </a:t>
            </a:r>
            <a:r>
              <a:rPr lang="en-US" altLang="en-US" sz="4000" dirty="0"/>
              <a:t>many people are coming to Va. state court to sue under sister state causes of </a:t>
            </a:r>
            <a:r>
              <a:rPr lang="en-US" altLang="en-US" sz="4000" dirty="0" smtClean="0"/>
              <a:t>action</a:t>
            </a:r>
            <a:r>
              <a:rPr lang="en-US" altLang="en-US" sz="4000" dirty="0"/>
              <a:t/>
            </a:r>
            <a:br>
              <a:rPr lang="en-US" altLang="en-US" sz="4000" dirty="0"/>
            </a:br>
            <a:r>
              <a:rPr lang="en-US" altLang="en-US" sz="4000" dirty="0"/>
              <a:t/>
            </a:r>
            <a:br>
              <a:rPr lang="en-US" altLang="en-US" sz="4000" dirty="0"/>
            </a:br>
            <a:r>
              <a:rPr lang="en-US" altLang="en-US" sz="4000" dirty="0" smtClean="0"/>
              <a:t>so </a:t>
            </a:r>
            <a:r>
              <a:rPr lang="en-US" altLang="en-US" sz="4000" dirty="0"/>
              <a:t>Virginia enacts a borrowing statute:</a:t>
            </a:r>
            <a:br>
              <a:rPr lang="en-US" altLang="en-US" sz="4000" dirty="0"/>
            </a:br>
            <a:r>
              <a:rPr lang="en-US" altLang="en-US" sz="4000" dirty="0" smtClean="0"/>
              <a:t>the </a:t>
            </a:r>
            <a:r>
              <a:rPr lang="en-US" altLang="en-US" sz="4000" dirty="0"/>
              <a:t>Va. statute of limitations for tort incorporates the time period of the state that provides the cause of </a:t>
            </a:r>
            <a:r>
              <a:rPr lang="en-US" altLang="en-US" sz="4000" dirty="0" smtClean="0"/>
              <a:t>action</a:t>
            </a:r>
            <a:endParaRPr lang="en-US" altLang="en-US" sz="4000" dirty="0"/>
          </a:p>
        </p:txBody>
      </p:sp>
    </p:spTree>
    <p:extLst>
      <p:ext uri="{BB962C8B-B14F-4D97-AF65-F5344CB8AC3E}">
        <p14:creationId xmlns:p14="http://schemas.microsoft.com/office/powerpoint/2010/main" val="1313878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88" y="365125"/>
            <a:ext cx="10539412" cy="6107113"/>
          </a:xfrm>
        </p:spPr>
        <p:txBody>
          <a:bodyPr/>
          <a:lstStyle/>
          <a:p>
            <a:r>
              <a:rPr lang="en-US" dirty="0"/>
              <a:t>n</a:t>
            </a:r>
            <a:r>
              <a:rPr lang="en-US" dirty="0" smtClean="0"/>
              <a:t>ow…</a:t>
            </a:r>
            <a:endParaRPr lang="en-US" dirty="0"/>
          </a:p>
        </p:txBody>
      </p:sp>
    </p:spTree>
    <p:extLst>
      <p:ext uri="{BB962C8B-B14F-4D97-AF65-F5344CB8AC3E}">
        <p14:creationId xmlns:p14="http://schemas.microsoft.com/office/powerpoint/2010/main" val="3720304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98653" y="532436"/>
            <a:ext cx="10509813" cy="5239716"/>
          </a:xfrm>
        </p:spPr>
        <p:txBody>
          <a:bodyPr/>
          <a:lstStyle/>
          <a:p>
            <a:pPr eaLnBrk="1" hangingPunct="1"/>
            <a:r>
              <a:rPr lang="en-US" altLang="en-US" dirty="0" smtClean="0"/>
              <a:t>what is </a:t>
            </a:r>
            <a:r>
              <a:rPr lang="en-US" altLang="en-US" i="1" dirty="0" smtClean="0"/>
              <a:t>federal</a:t>
            </a:r>
            <a:r>
              <a:rPr lang="en-US" altLang="en-US" dirty="0" smtClean="0"/>
              <a:t> power over procedure when a federal court is entertaining a state law cause of action?</a:t>
            </a:r>
          </a:p>
        </p:txBody>
      </p:sp>
    </p:spTree>
    <p:extLst>
      <p:ext uri="{BB962C8B-B14F-4D97-AF65-F5344CB8AC3E}">
        <p14:creationId xmlns:p14="http://schemas.microsoft.com/office/powerpoint/2010/main" val="1851173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169490"/>
          </a:xfrm>
        </p:spPr>
        <p:txBody>
          <a:bodyPr/>
          <a:lstStyle/>
          <a:p>
            <a:r>
              <a:rPr lang="en-US" dirty="0"/>
              <a:t>b</a:t>
            </a:r>
            <a:r>
              <a:rPr lang="en-US" dirty="0" smtClean="0"/>
              <a:t>ut over time state courts began understanding the common law standards applying in their </a:t>
            </a:r>
            <a:r>
              <a:rPr lang="en-US" dirty="0" smtClean="0"/>
              <a:t>state </a:t>
            </a:r>
            <a:r>
              <a:rPr lang="en-US" dirty="0" smtClean="0"/>
              <a:t>as whatever their state’s courts said they were</a:t>
            </a:r>
            <a:endParaRPr lang="en-US" dirty="0"/>
          </a:p>
        </p:txBody>
      </p:sp>
    </p:spTree>
    <p:extLst>
      <p:ext uri="{BB962C8B-B14F-4D97-AF65-F5344CB8AC3E}">
        <p14:creationId xmlns:p14="http://schemas.microsoft.com/office/powerpoint/2010/main" val="17464151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182" y="365125"/>
            <a:ext cx="10705618" cy="5931503"/>
          </a:xfrm>
        </p:spPr>
        <p:txBody>
          <a:bodyPr/>
          <a:lstStyle/>
          <a:p>
            <a:r>
              <a:rPr lang="en-US" dirty="0"/>
              <a:t>f</a:t>
            </a:r>
            <a:r>
              <a:rPr lang="en-US" dirty="0" smtClean="0"/>
              <a:t>ederal </a:t>
            </a:r>
            <a:r>
              <a:rPr lang="en-US" i="1" dirty="0" smtClean="0"/>
              <a:t>constitutional</a:t>
            </a:r>
            <a:r>
              <a:rPr lang="en-US" dirty="0" smtClean="0"/>
              <a:t> law governing procedure in federal court</a:t>
            </a:r>
            <a:r>
              <a:rPr lang="mr-IN" dirty="0" smtClean="0"/>
              <a:t>…</a:t>
            </a:r>
            <a:endParaRPr lang="en-US" dirty="0"/>
          </a:p>
        </p:txBody>
      </p:sp>
    </p:spTree>
    <p:extLst>
      <p:ext uri="{BB962C8B-B14F-4D97-AF65-F5344CB8AC3E}">
        <p14:creationId xmlns:p14="http://schemas.microsoft.com/office/powerpoint/2010/main" val="2056141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737" y="365125"/>
            <a:ext cx="10692063" cy="6023643"/>
          </a:xfrm>
        </p:spPr>
        <p:txBody>
          <a:bodyPr/>
          <a:lstStyle/>
          <a:p>
            <a:r>
              <a:rPr lang="en-US" dirty="0" smtClean="0"/>
              <a:t>Seventh Amendment</a:t>
            </a:r>
            <a:br>
              <a:rPr lang="en-US" dirty="0" smtClean="0"/>
            </a:br>
            <a:r>
              <a:rPr lang="en-US" dirty="0"/>
              <a:t/>
            </a:r>
            <a:br>
              <a:rPr lang="en-US" dirty="0"/>
            </a:br>
            <a:r>
              <a:rPr lang="en-US" dirty="0" smtClean="0"/>
              <a:t>In </a:t>
            </a:r>
            <a:r>
              <a:rPr lang="en-US" dirty="0"/>
              <a:t>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613119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7" y="365125"/>
            <a:ext cx="10694043" cy="6024100"/>
          </a:xfrm>
        </p:spPr>
        <p:txBody>
          <a:bodyPr>
            <a:normAutofit fontScale="90000"/>
          </a:bodyPr>
          <a:lstStyle/>
          <a:p>
            <a:r>
              <a:rPr lang="en-US" dirty="0" smtClean="0"/>
              <a:t>P sues D under Virginia law in federal court in Virginia</a:t>
            </a:r>
            <a:br>
              <a:rPr lang="en-US" dirty="0" smtClean="0"/>
            </a:br>
            <a:r>
              <a:rPr lang="en-US" dirty="0"/>
              <a:t/>
            </a:r>
            <a:br>
              <a:rPr lang="en-US" dirty="0"/>
            </a:br>
            <a:r>
              <a:rPr lang="en-US" dirty="0" smtClean="0"/>
              <a:t>under the 7</a:t>
            </a:r>
            <a:r>
              <a:rPr lang="en-US" baseline="30000" dirty="0" smtClean="0"/>
              <a:t>th</a:t>
            </a:r>
            <a:r>
              <a:rPr lang="en-US" dirty="0" smtClean="0"/>
              <a:t> Amendment, a factual issue must be decided by a jury in federal court</a:t>
            </a:r>
            <a:br>
              <a:rPr lang="en-US" dirty="0" smtClean="0"/>
            </a:br>
            <a:r>
              <a:rPr lang="en-US" dirty="0"/>
              <a:t/>
            </a:r>
            <a:br>
              <a:rPr lang="en-US" dirty="0"/>
            </a:br>
            <a:r>
              <a:rPr lang="en-US" dirty="0" smtClean="0"/>
              <a:t>under Virginia law, it does not</a:t>
            </a:r>
            <a:br>
              <a:rPr lang="en-US" dirty="0" smtClean="0"/>
            </a:br>
            <a:r>
              <a:rPr lang="en-US" dirty="0"/>
              <a:t/>
            </a:r>
            <a:br>
              <a:rPr lang="en-US" dirty="0"/>
            </a:br>
            <a:r>
              <a:rPr lang="en-US" dirty="0" smtClean="0"/>
              <a:t>which law applies, Virginia or federal?</a:t>
            </a:r>
            <a:r>
              <a:rPr lang="en-US" dirty="0"/>
              <a:t/>
            </a:r>
            <a:br>
              <a:rPr lang="en-US" dirty="0"/>
            </a:br>
            <a:endParaRPr lang="en-US" dirty="0"/>
          </a:p>
        </p:txBody>
      </p:sp>
    </p:spTree>
    <p:extLst>
      <p:ext uri="{BB962C8B-B14F-4D97-AF65-F5344CB8AC3E}">
        <p14:creationId xmlns:p14="http://schemas.microsoft.com/office/powerpoint/2010/main" val="666092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064871" y="520861"/>
            <a:ext cx="8974479" cy="5190965"/>
          </a:xfrm>
        </p:spPr>
        <p:txBody>
          <a:bodyPr/>
          <a:lstStyle/>
          <a:p>
            <a:r>
              <a:rPr lang="en-US" altLang="en-US" dirty="0" smtClean="0"/>
              <a:t>federal</a:t>
            </a:r>
            <a:r>
              <a:rPr lang="en-US" altLang="en-US" i="1" dirty="0" smtClean="0"/>
              <a:t> common law </a:t>
            </a:r>
            <a:r>
              <a:rPr lang="en-US" altLang="en-US" dirty="0" smtClean="0"/>
              <a:t>governing procedure in federal court</a:t>
            </a:r>
            <a:r>
              <a:rPr lang="en-US" altLang="en-US" i="1" dirty="0" smtClean="0"/>
              <a:t/>
            </a:r>
            <a:br>
              <a:rPr lang="en-US" altLang="en-US" i="1" dirty="0" smtClean="0"/>
            </a:br>
            <a:r>
              <a:rPr lang="en-US" altLang="en-US" i="1" dirty="0"/>
              <a:t/>
            </a:r>
            <a:br>
              <a:rPr lang="en-US" altLang="en-US" i="1" dirty="0"/>
            </a:br>
            <a:r>
              <a:rPr lang="en-US" altLang="en-US" i="1" dirty="0" smtClean="0"/>
              <a:t>- </a:t>
            </a:r>
            <a:r>
              <a:rPr lang="en-US" altLang="en-US" dirty="0" smtClean="0"/>
              <a:t>ignore federal statutes and FRCPs</a:t>
            </a:r>
          </a:p>
        </p:txBody>
      </p:sp>
    </p:spTree>
    <p:extLst>
      <p:ext uri="{BB962C8B-B14F-4D97-AF65-F5344CB8AC3E}">
        <p14:creationId xmlns:p14="http://schemas.microsoft.com/office/powerpoint/2010/main" val="21025928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01884" y="405113"/>
            <a:ext cx="10868627" cy="6076709"/>
          </a:xfrm>
        </p:spPr>
        <p:txBody>
          <a:bodyPr>
            <a:normAutofit/>
          </a:bodyPr>
          <a:lstStyle/>
          <a:p>
            <a:r>
              <a:rPr lang="en-US" altLang="en-US" sz="3600" dirty="0"/>
              <a:t>P sues D in federal court in New York under New York </a:t>
            </a:r>
            <a:r>
              <a:rPr lang="en-US" altLang="en-US" sz="3600" dirty="0" smtClean="0"/>
              <a:t>negligence law</a:t>
            </a:r>
            <a:r>
              <a:rPr lang="en-US" altLang="en-US" sz="3600" dirty="0"/>
              <a:t/>
            </a:r>
            <a:br>
              <a:rPr lang="en-US" altLang="en-US" sz="3600" dirty="0"/>
            </a:br>
            <a:r>
              <a:rPr lang="en-US" altLang="en-US" sz="3600" dirty="0"/>
              <a:t/>
            </a:r>
            <a:br>
              <a:rPr lang="en-US" altLang="en-US" sz="3600" dirty="0"/>
            </a:br>
            <a:r>
              <a:rPr lang="en-US" altLang="en-US" sz="3600" dirty="0"/>
              <a:t>New York law puts the burden of proof on the plaintiff to show his lack of contributory negligence </a:t>
            </a:r>
            <a:br>
              <a:rPr lang="en-US" altLang="en-US" sz="3600" dirty="0"/>
            </a:br>
            <a:r>
              <a:rPr lang="en-US" altLang="en-US" sz="3600" dirty="0"/>
              <a:t/>
            </a:r>
            <a:br>
              <a:rPr lang="en-US" altLang="en-US" sz="3600" dirty="0"/>
            </a:br>
            <a:r>
              <a:rPr lang="en-US" altLang="en-US" sz="3600" dirty="0" smtClean="0"/>
              <a:t>can </a:t>
            </a:r>
            <a:r>
              <a:rPr lang="en-US" altLang="en-US" sz="3600" dirty="0"/>
              <a:t>the federal court use a federal common law rule </a:t>
            </a:r>
            <a:r>
              <a:rPr lang="en-US" altLang="en-US" sz="3600" dirty="0" smtClean="0"/>
              <a:t>making contributory </a:t>
            </a:r>
            <a:r>
              <a:rPr lang="en-US" altLang="en-US" sz="3600" dirty="0"/>
              <a:t>negligence </a:t>
            </a:r>
            <a:r>
              <a:rPr lang="en-US" altLang="en-US" sz="3600" dirty="0" smtClean="0"/>
              <a:t>an affirmative defense instead?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3614209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dirty="0" smtClean="0"/>
              <a:t>Palmer v. Hoffman (US 1943)</a:t>
            </a:r>
            <a:br>
              <a:rPr lang="en-US" altLang="en-US" dirty="0" smtClean="0"/>
            </a:br>
            <a:r>
              <a:rPr lang="en-US" altLang="en-US" dirty="0"/>
              <a:t/>
            </a:r>
            <a:br>
              <a:rPr lang="en-US" altLang="en-US" dirty="0"/>
            </a:br>
            <a:r>
              <a:rPr lang="en-US" altLang="en-US" dirty="0"/>
              <a:t>also </a:t>
            </a:r>
            <a:r>
              <a:rPr lang="en-US" altLang="en-US" dirty="0" smtClean="0"/>
              <a:t>Cities </a:t>
            </a:r>
            <a:r>
              <a:rPr lang="en-US" altLang="en-US" dirty="0"/>
              <a:t>Service Oil Co. v. </a:t>
            </a:r>
            <a:r>
              <a:rPr lang="en-US" altLang="en-US" dirty="0" smtClean="0"/>
              <a:t>Dunlap (US 1939)</a:t>
            </a:r>
          </a:p>
        </p:txBody>
      </p:sp>
    </p:spTree>
    <p:extLst>
      <p:ext uri="{BB962C8B-B14F-4D97-AF65-F5344CB8AC3E}">
        <p14:creationId xmlns:p14="http://schemas.microsoft.com/office/powerpoint/2010/main" val="19149869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879600" y="1131888"/>
            <a:ext cx="8159750" cy="4868862"/>
          </a:xfrm>
        </p:spPr>
        <p:txBody>
          <a:bodyPr/>
          <a:lstStyle/>
          <a:p>
            <a:r>
              <a:rPr lang="en-US" altLang="en-US" smtClean="0"/>
              <a:t>Guaranty Trust v. York (U.S. 1945)</a:t>
            </a:r>
          </a:p>
        </p:txBody>
      </p:sp>
    </p:spTree>
    <p:extLst>
      <p:ext uri="{BB962C8B-B14F-4D97-AF65-F5344CB8AC3E}">
        <p14:creationId xmlns:p14="http://schemas.microsoft.com/office/powerpoint/2010/main" val="10584019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1414" y="1131888"/>
            <a:ext cx="11169568" cy="4557712"/>
          </a:xfrm>
        </p:spPr>
        <p:txBody>
          <a:bodyPr/>
          <a:lstStyle/>
          <a:p>
            <a:r>
              <a:rPr lang="en-US" altLang="en-US" dirty="0" smtClean="0"/>
              <a:t>assume that a Pennsylvania state court was entertaining the NY actions in </a:t>
            </a:r>
            <a:r>
              <a:rPr lang="en-US" altLang="en-US" i="1" dirty="0" smtClean="0"/>
              <a:t>Guaranty Trust</a:t>
            </a:r>
            <a:r>
              <a:rPr lang="en-US" altLang="en-US" dirty="0"/>
              <a:t/>
            </a:r>
            <a:br>
              <a:rPr lang="en-US" altLang="en-US" dirty="0"/>
            </a:br>
            <a:r>
              <a:rPr lang="en-US" altLang="en-US" dirty="0" smtClean="0"/>
              <a:t/>
            </a:r>
            <a:br>
              <a:rPr lang="en-US" altLang="en-US" dirty="0" smtClean="0"/>
            </a:br>
            <a:r>
              <a:rPr lang="en-US" altLang="en-US" dirty="0" smtClean="0"/>
              <a:t>would NY’s or Pa’s statute of limitations/laches doctrine apply?</a:t>
            </a:r>
          </a:p>
        </p:txBody>
      </p:sp>
    </p:spTree>
    <p:extLst>
      <p:ext uri="{BB962C8B-B14F-4D97-AF65-F5344CB8AC3E}">
        <p14:creationId xmlns:p14="http://schemas.microsoft.com/office/powerpoint/2010/main" val="2577316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78734" y="428263"/>
            <a:ext cx="10857053" cy="5960962"/>
          </a:xfrm>
        </p:spPr>
        <p:txBody>
          <a:bodyPr>
            <a:normAutofit/>
          </a:bodyPr>
          <a:lstStyle/>
          <a:p>
            <a:r>
              <a:rPr lang="en-US" altLang="en-US" sz="2700" dirty="0"/>
              <a:t>It is therefore immaterial whether statutes of limitation are characterized either as "substantive" or "procedural" in State court opinions in any use of those terms unrelated to the specific issue before us. </a:t>
            </a:r>
            <a:r>
              <a:rPr lang="en-US" altLang="en-US" sz="2700" i="1" dirty="0"/>
              <a:t>Erie R. Co. v. Tompkins</a:t>
            </a:r>
            <a:r>
              <a:rPr lang="en-US" altLang="en-US" sz="2700" dirty="0"/>
              <a:t>...expressed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a:t>
            </a:r>
          </a:p>
        </p:txBody>
      </p:sp>
    </p:spTree>
    <p:extLst>
      <p:ext uri="{BB962C8B-B14F-4D97-AF65-F5344CB8AC3E}">
        <p14:creationId xmlns:p14="http://schemas.microsoft.com/office/powerpoint/2010/main" val="29317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287" y="92597"/>
            <a:ext cx="10844514" cy="6765403"/>
          </a:xfrm>
        </p:spPr>
        <p:txBody>
          <a:bodyPr>
            <a:normAutofit/>
          </a:bodyPr>
          <a:lstStyle/>
          <a:p>
            <a:r>
              <a:rPr lang="en-US" dirty="0"/>
              <a:t>i</a:t>
            </a:r>
            <a:r>
              <a:rPr lang="en-US" dirty="0" smtClean="0"/>
              <a:t>n </a:t>
            </a:r>
            <a:r>
              <a:rPr lang="en-US" i="1" dirty="0" smtClean="0"/>
              <a:t>Erie</a:t>
            </a:r>
            <a:r>
              <a:rPr lang="en-US" dirty="0" smtClean="0"/>
              <a:t> a Pa plaintiff sued a NY defendant in federal court in NY under Pa law</a:t>
            </a:r>
            <a:br>
              <a:rPr lang="en-US" dirty="0" smtClean="0"/>
            </a:br>
            <a:r>
              <a:rPr lang="en-US" dirty="0"/>
              <a:t/>
            </a:r>
            <a:br>
              <a:rPr lang="en-US" dirty="0"/>
            </a:br>
            <a:r>
              <a:rPr lang="en-US" dirty="0" smtClean="0"/>
              <a:t>what was important </a:t>
            </a:r>
            <a:r>
              <a:rPr lang="mr-IN" dirty="0" smtClean="0"/>
              <a:t>–</a:t>
            </a:r>
            <a:r>
              <a:rPr lang="en-US" dirty="0" smtClean="0"/>
              <a:t> </a:t>
            </a:r>
            <a:br>
              <a:rPr lang="en-US" dirty="0" smtClean="0"/>
            </a:br>
            <a:r>
              <a:rPr lang="en-US" dirty="0"/>
              <a:t/>
            </a:r>
            <a:br>
              <a:rPr lang="en-US" dirty="0"/>
            </a:br>
            <a:r>
              <a:rPr lang="en-US" dirty="0" smtClean="0"/>
              <a:t>acting like a NY state court?</a:t>
            </a:r>
            <a:br>
              <a:rPr lang="en-US" dirty="0" smtClean="0"/>
            </a:br>
            <a:r>
              <a:rPr lang="en-US" dirty="0"/>
              <a:t/>
            </a:r>
            <a:br>
              <a:rPr lang="en-US" dirty="0"/>
            </a:br>
            <a:r>
              <a:rPr lang="en-US" dirty="0" smtClean="0"/>
              <a:t>or </a:t>
            </a:r>
            <a:br>
              <a:rPr lang="en-US" dirty="0" smtClean="0"/>
            </a:br>
            <a:r>
              <a:rPr lang="en-US" dirty="0"/>
              <a:t/>
            </a:r>
            <a:br>
              <a:rPr lang="en-US" dirty="0"/>
            </a:br>
            <a:r>
              <a:rPr lang="en-US" dirty="0" smtClean="0"/>
              <a:t>acting like a Pa state court?</a:t>
            </a:r>
            <a:endParaRPr lang="en-US" dirty="0"/>
          </a:p>
        </p:txBody>
      </p:sp>
    </p:spTree>
    <p:extLst>
      <p:ext uri="{BB962C8B-B14F-4D97-AF65-F5344CB8AC3E}">
        <p14:creationId xmlns:p14="http://schemas.microsoft.com/office/powerpoint/2010/main" val="204431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879558"/>
          </a:xfrm>
        </p:spPr>
        <p:txBody>
          <a:bodyPr/>
          <a:lstStyle/>
          <a:p>
            <a:r>
              <a:rPr lang="en-US" dirty="0" smtClean="0"/>
              <a:t>Erie RR v. Tompkins</a:t>
            </a:r>
            <a:br>
              <a:rPr lang="en-US" dirty="0" smtClean="0"/>
            </a:br>
            <a:r>
              <a:rPr lang="en-US" dirty="0"/>
              <a:t/>
            </a:r>
            <a:br>
              <a:rPr lang="en-US" dirty="0"/>
            </a:br>
            <a:r>
              <a:rPr lang="en-US" dirty="0"/>
              <a:t>a</a:t>
            </a:r>
            <a:r>
              <a:rPr lang="en-US" dirty="0" smtClean="0"/>
              <a:t> </a:t>
            </a:r>
            <a:r>
              <a:rPr lang="en-US" dirty="0" smtClean="0"/>
              <a:t>federal court </a:t>
            </a:r>
            <a:r>
              <a:rPr lang="en-US" dirty="0" smtClean="0"/>
              <a:t>applying state law (e.g. when sitting in diversity or supplemental jurisdiction) should defer to the state’s courts concerning the content of the state’s law</a:t>
            </a:r>
            <a:br>
              <a:rPr lang="en-US" dirty="0" smtClean="0"/>
            </a:br>
            <a:r>
              <a:rPr lang="en-US" dirty="0"/>
              <a:t/>
            </a:r>
            <a:br>
              <a:rPr lang="en-US" dirty="0"/>
            </a:br>
            <a:r>
              <a:rPr lang="en-US" dirty="0" smtClean="0"/>
              <a:t>this includes the state’s common law</a:t>
            </a:r>
            <a:r>
              <a:rPr lang="en-US" dirty="0"/>
              <a:t/>
            </a:r>
            <a:br>
              <a:rPr lang="en-US" dirty="0"/>
            </a:br>
            <a:endParaRPr lang="en-US" dirty="0"/>
          </a:p>
        </p:txBody>
      </p:sp>
    </p:spTree>
    <p:extLst>
      <p:ext uri="{BB962C8B-B14F-4D97-AF65-F5344CB8AC3E}">
        <p14:creationId xmlns:p14="http://schemas.microsoft.com/office/powerpoint/2010/main" val="3257724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041526" y="1131888"/>
            <a:ext cx="7997825" cy="4641850"/>
          </a:xfrm>
        </p:spPr>
        <p:txBody>
          <a:bodyPr/>
          <a:lstStyle/>
          <a:p>
            <a:r>
              <a:rPr lang="en-US" altLang="en-US" dirty="0" smtClean="0"/>
              <a:t>policy of vertical uniformity between federal and forum state court</a:t>
            </a:r>
            <a:br>
              <a:rPr lang="en-US" altLang="en-US" dirty="0" smtClean="0"/>
            </a:br>
            <a:r>
              <a:rPr lang="en-US" altLang="en-US" dirty="0" smtClean="0"/>
              <a:t/>
            </a:r>
            <a:br>
              <a:rPr lang="en-US" altLang="en-US" dirty="0" smtClean="0"/>
            </a:br>
            <a:r>
              <a:rPr lang="en-US" altLang="en-US" dirty="0" smtClean="0"/>
              <a:t>(if outcome determinative)</a:t>
            </a:r>
          </a:p>
        </p:txBody>
      </p:sp>
    </p:spTree>
    <p:extLst>
      <p:ext uri="{BB962C8B-B14F-4D97-AF65-F5344CB8AC3E}">
        <p14:creationId xmlns:p14="http://schemas.microsoft.com/office/powerpoint/2010/main" val="3926236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09285" y="381965"/>
            <a:ext cx="11574685" cy="6123007"/>
          </a:xfrm>
        </p:spPr>
        <p:txBody>
          <a:bodyPr>
            <a:normAutofit fontScale="90000"/>
          </a:bodyPr>
          <a:lstStyle/>
          <a:p>
            <a:r>
              <a:rPr lang="en-US" altLang="en-US" dirty="0"/>
              <a:t>a</a:t>
            </a:r>
            <a:r>
              <a:rPr lang="en-US" altLang="en-US" dirty="0" smtClean="0"/>
              <a:t> federal court in Kansas is entertaining an action under Kansas law </a:t>
            </a:r>
            <a:br>
              <a:rPr lang="en-US" altLang="en-US" dirty="0" smtClean="0"/>
            </a:br>
            <a:r>
              <a:rPr lang="en-US" altLang="en-US" dirty="0"/>
              <a:t/>
            </a:r>
            <a:br>
              <a:rPr lang="en-US" altLang="en-US" dirty="0"/>
            </a:br>
            <a:r>
              <a:rPr lang="en-US" altLang="en-US" dirty="0" smtClean="0"/>
              <a:t>it uses Kansas statute of limitations, according to </a:t>
            </a:r>
            <a:r>
              <a:rPr lang="en-US" altLang="en-US" i="1" dirty="0" smtClean="0"/>
              <a:t>Guaranty Trust </a:t>
            </a:r>
            <a:r>
              <a:rPr lang="en-US" altLang="en-US" dirty="0"/>
              <a:t/>
            </a:r>
            <a:br>
              <a:rPr lang="en-US" altLang="en-US" dirty="0"/>
            </a:br>
            <a:r>
              <a:rPr lang="en-US" altLang="en-US" dirty="0" smtClean="0"/>
              <a:t/>
            </a:r>
            <a:br>
              <a:rPr lang="en-US" altLang="en-US" dirty="0" smtClean="0"/>
            </a:br>
            <a:r>
              <a:rPr lang="en-US" altLang="en-US" dirty="0" smtClean="0"/>
              <a:t>but, according to the federal law a statute of limitations is tolled upon filing</a:t>
            </a:r>
            <a:br>
              <a:rPr lang="en-US" altLang="en-US" dirty="0" smtClean="0"/>
            </a:br>
            <a:r>
              <a:rPr lang="en-US" altLang="en-US" dirty="0"/>
              <a:t/>
            </a:r>
            <a:br>
              <a:rPr lang="en-US" altLang="en-US" dirty="0"/>
            </a:br>
            <a:r>
              <a:rPr lang="en-US" altLang="en-US" dirty="0" smtClean="0"/>
              <a:t>under Kansas law, it is tolled upon service</a:t>
            </a:r>
            <a:br>
              <a:rPr lang="en-US" altLang="en-US" dirty="0" smtClean="0"/>
            </a:br>
            <a:r>
              <a:rPr lang="en-US" altLang="en-US" dirty="0"/>
              <a:t/>
            </a:r>
            <a:br>
              <a:rPr lang="en-US" altLang="en-US" dirty="0"/>
            </a:br>
            <a:r>
              <a:rPr lang="en-US" altLang="en-US" dirty="0" smtClean="0"/>
              <a:t>which rule should the federal court use?</a:t>
            </a:r>
          </a:p>
        </p:txBody>
      </p:sp>
    </p:spTree>
    <p:extLst>
      <p:ext uri="{BB962C8B-B14F-4D97-AF65-F5344CB8AC3E}">
        <p14:creationId xmlns:p14="http://schemas.microsoft.com/office/powerpoint/2010/main" val="20666802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209800" y="1447800"/>
            <a:ext cx="8180388" cy="4567238"/>
          </a:xfrm>
        </p:spPr>
        <p:txBody>
          <a:bodyPr/>
          <a:lstStyle/>
          <a:p>
            <a:r>
              <a:rPr lang="en-US" altLang="en-US" smtClean="0"/>
              <a:t>Ragan v. Merchants Transfer &amp; Warehouse (US 1949)</a:t>
            </a:r>
          </a:p>
        </p:txBody>
      </p:sp>
    </p:spTree>
    <p:extLst>
      <p:ext uri="{BB962C8B-B14F-4D97-AF65-F5344CB8AC3E}">
        <p14:creationId xmlns:p14="http://schemas.microsoft.com/office/powerpoint/2010/main" val="2339620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35665" y="243067"/>
            <a:ext cx="11702006" cy="6447100"/>
          </a:xfrm>
        </p:spPr>
        <p:txBody>
          <a:bodyPr>
            <a:normAutofit/>
          </a:bodyPr>
          <a:lstStyle/>
          <a:p>
            <a:pPr algn="l"/>
            <a:r>
              <a:rPr lang="en-US" altLang="en-US" sz="3200" dirty="0"/>
              <a:t>a</a:t>
            </a:r>
            <a:r>
              <a:rPr lang="en-US" altLang="en-US" sz="3200" dirty="0" smtClean="0"/>
              <a:t> </a:t>
            </a:r>
            <a:r>
              <a:rPr lang="en-US" altLang="en-US" sz="3200" dirty="0"/>
              <a:t>Mississippi statute requires a corporation doing business within the state to designate an agent for the service of process before bringing </a:t>
            </a:r>
            <a:r>
              <a:rPr lang="en-US" altLang="en-US" sz="3200" dirty="0" smtClean="0"/>
              <a:t>suit in Mississippi state court</a:t>
            </a:r>
            <a:r>
              <a:rPr lang="en-US" altLang="en-US" sz="3200" dirty="0"/>
              <a:t/>
            </a:r>
            <a:br>
              <a:rPr lang="en-US" altLang="en-US" sz="3200" dirty="0"/>
            </a:br>
            <a:r>
              <a:rPr lang="en-US" altLang="en-US" sz="3200" dirty="0"/>
              <a:t/>
            </a:r>
            <a:br>
              <a:rPr lang="en-US" altLang="en-US" sz="3200" dirty="0"/>
            </a:br>
            <a:r>
              <a:rPr lang="en-US" altLang="en-US" sz="3200" dirty="0"/>
              <a:t>t</a:t>
            </a:r>
            <a:r>
              <a:rPr lang="en-US" altLang="en-US" sz="3200" dirty="0" smtClean="0"/>
              <a:t>here </a:t>
            </a:r>
            <a:r>
              <a:rPr lang="en-US" altLang="en-US" sz="3200" dirty="0"/>
              <a:t>is no such requirement under federal </a:t>
            </a:r>
            <a:r>
              <a:rPr lang="en-US" altLang="en-US" sz="3200" dirty="0" smtClean="0"/>
              <a:t>law</a:t>
            </a:r>
            <a:r>
              <a:rPr lang="en-US" altLang="en-US" sz="3200" dirty="0"/>
              <a:t/>
            </a:r>
            <a:br>
              <a:rPr lang="en-US" altLang="en-US" sz="3200" dirty="0"/>
            </a:br>
            <a:r>
              <a:rPr lang="en-US" altLang="en-US" sz="3200" dirty="0"/>
              <a:t/>
            </a:r>
            <a:br>
              <a:rPr lang="en-US" altLang="en-US" sz="3200" dirty="0"/>
            </a:br>
            <a:r>
              <a:rPr lang="en-US" altLang="en-US" sz="3200" dirty="0" smtClean="0"/>
              <a:t>P </a:t>
            </a:r>
            <a:r>
              <a:rPr lang="en-US" altLang="en-US" sz="3200" dirty="0"/>
              <a:t>(a Tennessee corporation doing business in Mississippi) is suing D in federal court in </a:t>
            </a:r>
            <a:r>
              <a:rPr lang="en-US" altLang="en-US" sz="3200" dirty="0" smtClean="0"/>
              <a:t>Mississippi under Mississippi law</a:t>
            </a:r>
            <a:r>
              <a:rPr lang="en-US" altLang="en-US" sz="3200" dirty="0"/>
              <a:t/>
            </a:r>
            <a:br>
              <a:rPr lang="en-US" altLang="en-US" sz="3200" dirty="0"/>
            </a:br>
            <a:r>
              <a:rPr lang="en-US" altLang="en-US" sz="3200" dirty="0"/>
              <a:t/>
            </a:r>
            <a:br>
              <a:rPr lang="en-US" altLang="en-US" sz="3200" dirty="0"/>
            </a:br>
            <a:r>
              <a:rPr lang="en-US" altLang="en-US" sz="3200" dirty="0" smtClean="0"/>
              <a:t>P </a:t>
            </a:r>
            <a:r>
              <a:rPr lang="en-US" altLang="en-US" sz="3200" dirty="0"/>
              <a:t>has designated no agent for service of process in Miss. </a:t>
            </a:r>
            <a:br>
              <a:rPr lang="en-US" altLang="en-US" sz="3200" dirty="0"/>
            </a:br>
            <a:r>
              <a:rPr lang="en-US" altLang="en-US" sz="3200" dirty="0"/>
              <a:t/>
            </a:r>
            <a:br>
              <a:rPr lang="en-US" altLang="en-US" sz="3200" dirty="0"/>
            </a:br>
            <a:r>
              <a:rPr lang="en-US" altLang="en-US" sz="3200" dirty="0" smtClean="0"/>
              <a:t>D </a:t>
            </a:r>
            <a:r>
              <a:rPr lang="en-US" altLang="en-US" sz="3200" dirty="0"/>
              <a:t>moves for summary judgment on this </a:t>
            </a:r>
            <a:r>
              <a:rPr lang="en-US" altLang="en-US" sz="3200" dirty="0" smtClean="0"/>
              <a:t>ground</a:t>
            </a:r>
            <a:r>
              <a:rPr lang="en-US" altLang="en-US" sz="3200" dirty="0"/>
              <a:t/>
            </a:r>
            <a:br>
              <a:rPr lang="en-US" altLang="en-US" sz="3200" dirty="0"/>
            </a:br>
            <a:r>
              <a:rPr lang="en-US" altLang="en-US" sz="3200" dirty="0"/>
              <a:t/>
            </a:r>
            <a:br>
              <a:rPr lang="en-US" altLang="en-US" sz="3200" dirty="0"/>
            </a:br>
            <a:r>
              <a:rPr lang="en-US" altLang="en-US" sz="3200" dirty="0"/>
              <a:t>w</a:t>
            </a:r>
            <a:r>
              <a:rPr lang="en-US" altLang="en-US" sz="3200" dirty="0" smtClean="0"/>
              <a:t>hat </a:t>
            </a:r>
            <a:r>
              <a:rPr lang="en-US" altLang="en-US" sz="3200" dirty="0"/>
              <a:t>result?</a:t>
            </a:r>
          </a:p>
        </p:txBody>
      </p:sp>
    </p:spTree>
    <p:extLst>
      <p:ext uri="{BB962C8B-B14F-4D97-AF65-F5344CB8AC3E}">
        <p14:creationId xmlns:p14="http://schemas.microsoft.com/office/powerpoint/2010/main" val="8057674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798653" y="274638"/>
            <a:ext cx="9412147" cy="6278562"/>
          </a:xfrm>
        </p:spPr>
        <p:txBody>
          <a:bodyPr/>
          <a:lstStyle/>
          <a:p>
            <a:r>
              <a:rPr lang="en-US" altLang="en-US" dirty="0"/>
              <a:t>t</a:t>
            </a:r>
            <a:r>
              <a:rPr lang="en-US" altLang="en-US" dirty="0" smtClean="0"/>
              <a:t>he 5</a:t>
            </a:r>
            <a:r>
              <a:rPr lang="en-US" altLang="en-US" baseline="30000" dirty="0" smtClean="0"/>
              <a:t>th</a:t>
            </a:r>
            <a:r>
              <a:rPr lang="en-US" altLang="en-US" dirty="0" smtClean="0"/>
              <a:t> Circuit had concluded that Mississippi state officials thought that the statute applied only Mississippi state courts, not federal courts in Mississippi.</a:t>
            </a:r>
            <a:br>
              <a:rPr lang="en-US" altLang="en-US" dirty="0" smtClean="0"/>
            </a:br>
            <a:r>
              <a:rPr lang="en-US" altLang="en-US" dirty="0" smtClean="0"/>
              <a:t/>
            </a:r>
            <a:br>
              <a:rPr lang="en-US" altLang="en-US" dirty="0" smtClean="0"/>
            </a:br>
            <a:r>
              <a:rPr lang="en-US" altLang="en-US" dirty="0"/>
              <a:t>d</a:t>
            </a:r>
            <a:r>
              <a:rPr lang="en-US" altLang="en-US" dirty="0" smtClean="0"/>
              <a:t>oes that matter?</a:t>
            </a:r>
          </a:p>
        </p:txBody>
      </p:sp>
    </p:spTree>
    <p:extLst>
      <p:ext uri="{BB962C8B-B14F-4D97-AF65-F5344CB8AC3E}">
        <p14:creationId xmlns:p14="http://schemas.microsoft.com/office/powerpoint/2010/main" val="1253362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841500" y="1131888"/>
            <a:ext cx="8197850" cy="4521200"/>
          </a:xfrm>
        </p:spPr>
        <p:txBody>
          <a:bodyPr/>
          <a:lstStyle/>
          <a:p>
            <a:r>
              <a:rPr lang="en-US" altLang="en-US" smtClean="0"/>
              <a:t>Woods v. Interstate Realty (US 1949)</a:t>
            </a:r>
          </a:p>
        </p:txBody>
      </p:sp>
    </p:spTree>
    <p:extLst>
      <p:ext uri="{BB962C8B-B14F-4D97-AF65-F5344CB8AC3E}">
        <p14:creationId xmlns:p14="http://schemas.microsoft.com/office/powerpoint/2010/main" val="32021486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81" y="365125"/>
            <a:ext cx="10659319" cy="5943078"/>
          </a:xfrm>
        </p:spPr>
        <p:txBody>
          <a:bodyPr/>
          <a:lstStyle/>
          <a:p>
            <a:r>
              <a:rPr lang="en-US" dirty="0" smtClean="0"/>
              <a:t>incorporating state standards, not applying state law</a:t>
            </a:r>
            <a:endParaRPr lang="en-US" dirty="0"/>
          </a:p>
        </p:txBody>
      </p:sp>
    </p:spTree>
    <p:extLst>
      <p:ext uri="{BB962C8B-B14F-4D97-AF65-F5344CB8AC3E}">
        <p14:creationId xmlns:p14="http://schemas.microsoft.com/office/powerpoint/2010/main" val="5763550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2987" y="439838"/>
            <a:ext cx="11088547" cy="6123008"/>
          </a:xfrm>
        </p:spPr>
        <p:txBody>
          <a:bodyPr>
            <a:normAutofit/>
          </a:bodyPr>
          <a:lstStyle/>
          <a:p>
            <a:pPr algn="l"/>
            <a:r>
              <a:rPr lang="en-US" altLang="en-US" sz="3200" dirty="0"/>
              <a:t>a</a:t>
            </a:r>
            <a:r>
              <a:rPr lang="en-US" altLang="en-US" sz="3200" dirty="0" smtClean="0"/>
              <a:t> </a:t>
            </a:r>
            <a:r>
              <a:rPr lang="en-US" altLang="en-US" sz="3200" dirty="0"/>
              <a:t>New Jersey statute requires small shareholders bringing derivative actions to post a </a:t>
            </a:r>
            <a:r>
              <a:rPr lang="en-US" altLang="en-US" sz="3200" dirty="0" smtClean="0"/>
              <a:t>bond</a:t>
            </a:r>
            <a:r>
              <a:rPr lang="en-US" altLang="en-US" sz="3200" dirty="0"/>
              <a:t/>
            </a:r>
            <a:br>
              <a:rPr lang="en-US" altLang="en-US" sz="3200" dirty="0"/>
            </a:br>
            <a:r>
              <a:rPr lang="en-US" altLang="en-US" sz="3200" dirty="0"/>
              <a:t/>
            </a:r>
            <a:br>
              <a:rPr lang="en-US" altLang="en-US" sz="3200" dirty="0"/>
            </a:br>
            <a:r>
              <a:rPr lang="en-US" altLang="en-US" sz="3200" dirty="0"/>
              <a:t>f</a:t>
            </a:r>
            <a:r>
              <a:rPr lang="en-US" altLang="en-US" sz="3200" dirty="0" smtClean="0"/>
              <a:t>ederal </a:t>
            </a:r>
            <a:r>
              <a:rPr lang="en-US" altLang="en-US" sz="3200" dirty="0"/>
              <a:t>courts have no such </a:t>
            </a:r>
            <a:r>
              <a:rPr lang="en-US" altLang="en-US" sz="3200" dirty="0" smtClean="0"/>
              <a:t>requirement</a:t>
            </a:r>
            <a:br>
              <a:rPr lang="en-US" altLang="en-US" sz="3200" dirty="0" smtClean="0"/>
            </a:br>
            <a:r>
              <a:rPr lang="en-US" altLang="en-US" sz="3200" dirty="0"/>
              <a:t/>
            </a:r>
            <a:br>
              <a:rPr lang="en-US" altLang="en-US" sz="3200" dirty="0"/>
            </a:br>
            <a:r>
              <a:rPr lang="en-US" altLang="en-US" sz="3200" dirty="0" smtClean="0"/>
              <a:t>P</a:t>
            </a:r>
            <a:r>
              <a:rPr lang="en-US" altLang="en-US" sz="3200" dirty="0"/>
              <a:t>, a small shareholder, brings a derivative action under Delaware law against D in federal court in New </a:t>
            </a:r>
            <a:r>
              <a:rPr lang="en-US" altLang="en-US" sz="3200" dirty="0" smtClean="0"/>
              <a:t>Jersey</a:t>
            </a:r>
            <a:r>
              <a:rPr lang="en-US" altLang="en-US" sz="3200" dirty="0"/>
              <a:t/>
            </a:r>
            <a:br>
              <a:rPr lang="en-US" altLang="en-US" sz="3200" dirty="0"/>
            </a:br>
            <a:r>
              <a:rPr lang="en-US" altLang="en-US" sz="3200" dirty="0"/>
              <a:t/>
            </a:r>
            <a:br>
              <a:rPr lang="en-US" altLang="en-US" sz="3200" dirty="0"/>
            </a:br>
            <a:r>
              <a:rPr lang="en-US" altLang="en-US" sz="3200" dirty="0"/>
              <a:t>P has not posted a </a:t>
            </a:r>
            <a:r>
              <a:rPr lang="en-US" altLang="en-US" sz="3200" dirty="0" smtClean="0"/>
              <a:t>bond</a:t>
            </a:r>
            <a:br>
              <a:rPr lang="en-US" altLang="en-US" sz="3200" dirty="0" smtClean="0"/>
            </a:br>
            <a:r>
              <a:rPr lang="en-US" altLang="en-US" sz="3200" dirty="0"/>
              <a:t/>
            </a:r>
            <a:br>
              <a:rPr lang="en-US" altLang="en-US" sz="3200" dirty="0"/>
            </a:br>
            <a:r>
              <a:rPr lang="en-US" altLang="en-US" sz="3200" dirty="0" smtClean="0"/>
              <a:t>D </a:t>
            </a:r>
            <a:r>
              <a:rPr lang="en-US" altLang="en-US" sz="3200" dirty="0"/>
              <a:t>moves to </a:t>
            </a:r>
            <a:r>
              <a:rPr lang="en-US" altLang="en-US" sz="3200" dirty="0" smtClean="0"/>
              <a:t>dismiss</a:t>
            </a:r>
            <a:r>
              <a:rPr lang="en-US" altLang="en-US" sz="3200" dirty="0"/>
              <a:t/>
            </a:r>
            <a:br>
              <a:rPr lang="en-US" altLang="en-US" sz="3200" dirty="0"/>
            </a:br>
            <a:r>
              <a:rPr lang="en-US" altLang="en-US" sz="3200" dirty="0"/>
              <a:t/>
            </a:r>
            <a:br>
              <a:rPr lang="en-US" altLang="en-US" sz="3200" dirty="0"/>
            </a:br>
            <a:r>
              <a:rPr lang="en-US" altLang="en-US" sz="3200" dirty="0" smtClean="0"/>
              <a:t>what </a:t>
            </a:r>
            <a:r>
              <a:rPr lang="en-US" altLang="en-US" sz="3200" dirty="0"/>
              <a:t>result?</a:t>
            </a:r>
          </a:p>
        </p:txBody>
      </p:sp>
    </p:spTree>
    <p:extLst>
      <p:ext uri="{BB962C8B-B14F-4D97-AF65-F5344CB8AC3E}">
        <p14:creationId xmlns:p14="http://schemas.microsoft.com/office/powerpoint/2010/main" val="8772367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960564" y="1131889"/>
            <a:ext cx="8078787" cy="4619625"/>
          </a:xfrm>
        </p:spPr>
        <p:txBody>
          <a:bodyPr/>
          <a:lstStyle/>
          <a:p>
            <a:r>
              <a:rPr lang="en-US" altLang="en-US" smtClean="0"/>
              <a:t>Cohen v. Beneficial Indus. Loan Corp. (US 1949)</a:t>
            </a:r>
          </a:p>
        </p:txBody>
      </p:sp>
    </p:spTree>
    <p:extLst>
      <p:ext uri="{BB962C8B-B14F-4D97-AF65-F5344CB8AC3E}">
        <p14:creationId xmlns:p14="http://schemas.microsoft.com/office/powerpoint/2010/main" val="5433364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205" y="365125"/>
            <a:ext cx="10624595" cy="5827331"/>
          </a:xfrm>
        </p:spPr>
        <p:txBody>
          <a:bodyPr/>
          <a:lstStyle/>
          <a:p>
            <a:r>
              <a:rPr lang="en-US" dirty="0"/>
              <a:t>w</a:t>
            </a:r>
            <a:r>
              <a:rPr lang="en-US" dirty="0" smtClean="0"/>
              <a:t>here we stand at this point:</a:t>
            </a:r>
            <a:br>
              <a:rPr lang="en-US" dirty="0" smtClean="0"/>
            </a:br>
            <a:r>
              <a:rPr lang="en-US" dirty="0"/>
              <a:t/>
            </a:r>
            <a:br>
              <a:rPr lang="en-US" dirty="0"/>
            </a:br>
            <a:r>
              <a:rPr lang="en-US" dirty="0" smtClean="0"/>
              <a:t>borrow forum state law if the difference between federal common law and forum state law is “outcome determinative”</a:t>
            </a:r>
            <a:endParaRPr lang="en-US" dirty="0"/>
          </a:p>
        </p:txBody>
      </p:sp>
    </p:spTree>
    <p:extLst>
      <p:ext uri="{BB962C8B-B14F-4D97-AF65-F5344CB8AC3E}">
        <p14:creationId xmlns:p14="http://schemas.microsoft.com/office/powerpoint/2010/main" val="1836184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51038" y="1131889"/>
            <a:ext cx="8088312" cy="4567237"/>
          </a:xfrm>
        </p:spPr>
        <p:txBody>
          <a:bodyPr/>
          <a:lstStyle/>
          <a:p>
            <a:pPr eaLnBrk="1" hangingPunct="1"/>
            <a:r>
              <a:rPr lang="en-US" altLang="en-US" smtClean="0"/>
              <a:t>“There is no general federal common law.”</a:t>
            </a:r>
          </a:p>
        </p:txBody>
      </p:sp>
    </p:spTree>
    <p:extLst>
      <p:ext uri="{BB962C8B-B14F-4D97-AF65-F5344CB8AC3E}">
        <p14:creationId xmlns:p14="http://schemas.microsoft.com/office/powerpoint/2010/main" val="16265921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0226" y="1131888"/>
            <a:ext cx="8239125" cy="4597400"/>
          </a:xfrm>
        </p:spPr>
        <p:txBody>
          <a:bodyPr/>
          <a:lstStyle/>
          <a:p>
            <a:r>
              <a:rPr lang="en-US" altLang="en-US" smtClean="0"/>
              <a:t>Byrd v. Blue Ridge Rural Electric Corp. (US 1958)</a:t>
            </a:r>
            <a:br>
              <a:rPr lang="en-US" altLang="en-US" smtClean="0"/>
            </a:br>
            <a:endParaRPr lang="en-US" altLang="en-US" smtClean="0"/>
          </a:p>
        </p:txBody>
      </p:sp>
    </p:spTree>
    <p:extLst>
      <p:ext uri="{BB962C8B-B14F-4D97-AF65-F5344CB8AC3E}">
        <p14:creationId xmlns:p14="http://schemas.microsoft.com/office/powerpoint/2010/main" val="1785185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898650" y="1131888"/>
            <a:ext cx="8140700" cy="4633912"/>
          </a:xfrm>
        </p:spPr>
        <p:txBody>
          <a:bodyPr>
            <a:normAutofit fontScale="90000"/>
          </a:bodyPr>
          <a:lstStyle/>
          <a:p>
            <a:pPr algn="l"/>
            <a:r>
              <a:rPr lang="en-US" altLang="en-US" sz="4000"/>
              <a:t>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a:t>
            </a:r>
          </a:p>
        </p:txBody>
      </p:sp>
    </p:spTree>
    <p:extLst>
      <p:ext uri="{BB962C8B-B14F-4D97-AF65-F5344CB8AC3E}">
        <p14:creationId xmlns:p14="http://schemas.microsoft.com/office/powerpoint/2010/main" val="40418129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057400" y="274638"/>
            <a:ext cx="8153400" cy="6202362"/>
          </a:xfrm>
        </p:spPr>
        <p:txBody>
          <a:bodyPr/>
          <a:lstStyle/>
          <a:p>
            <a:r>
              <a:rPr lang="en-US" altLang="en-US" dirty="0"/>
              <a:t>w</a:t>
            </a:r>
            <a:r>
              <a:rPr lang="en-US" altLang="en-US" dirty="0" smtClean="0"/>
              <a:t>hat is an example of a state rule where the bound-up test is satisfied?</a:t>
            </a:r>
          </a:p>
        </p:txBody>
      </p:sp>
    </p:spTree>
    <p:extLst>
      <p:ext uri="{BB962C8B-B14F-4D97-AF65-F5344CB8AC3E}">
        <p14:creationId xmlns:p14="http://schemas.microsoft.com/office/powerpoint/2010/main" val="24483256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16114" y="1131888"/>
            <a:ext cx="8123237" cy="4464050"/>
          </a:xfrm>
        </p:spPr>
        <p:txBody>
          <a:bodyPr/>
          <a:lstStyle/>
          <a:p>
            <a:r>
              <a:rPr lang="en-US" altLang="en-US" smtClean="0"/>
              <a:t>Palmer v. Hoffman (US 1943)</a:t>
            </a:r>
          </a:p>
        </p:txBody>
      </p:sp>
    </p:spTree>
    <p:extLst>
      <p:ext uri="{BB962C8B-B14F-4D97-AF65-F5344CB8AC3E}">
        <p14:creationId xmlns:p14="http://schemas.microsoft.com/office/powerpoint/2010/main" val="82783919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585" y="365125"/>
            <a:ext cx="11493661" cy="6012526"/>
          </a:xfrm>
        </p:spPr>
        <p:txBody>
          <a:bodyPr>
            <a:normAutofit/>
          </a:bodyPr>
          <a:lstStyle/>
          <a:p>
            <a:r>
              <a:rPr lang="en-US" sz="4000" dirty="0" smtClean="0"/>
              <a:t>P sues D in federal court under California law for wrongful death</a:t>
            </a:r>
            <a:br>
              <a:rPr lang="en-US" sz="4000" dirty="0" smtClean="0"/>
            </a:br>
            <a:r>
              <a:rPr lang="en-US" sz="4000" dirty="0" smtClean="0"/>
              <a:t/>
            </a:r>
            <a:br>
              <a:rPr lang="en-US" sz="4000" dirty="0" smtClean="0"/>
            </a:br>
            <a:r>
              <a:rPr lang="en-US" sz="4000" dirty="0" smtClean="0"/>
              <a:t>California has rule about the maximum number of pages in a brief that it considers bound up with its wrongful death statute</a:t>
            </a:r>
            <a:br>
              <a:rPr lang="en-US" sz="4000" dirty="0" smtClean="0"/>
            </a:br>
            <a:r>
              <a:rPr lang="en-US" sz="4000" dirty="0"/>
              <a:t/>
            </a:r>
            <a:br>
              <a:rPr lang="en-US" sz="4000" dirty="0"/>
            </a:br>
            <a:r>
              <a:rPr lang="en-US" sz="4000" dirty="0" smtClean="0"/>
              <a:t>must federal common law yield to it?</a:t>
            </a:r>
            <a:endParaRPr lang="en-US" sz="4000" dirty="0"/>
          </a:p>
        </p:txBody>
      </p:sp>
    </p:spTree>
    <p:extLst>
      <p:ext uri="{BB962C8B-B14F-4D97-AF65-F5344CB8AC3E}">
        <p14:creationId xmlns:p14="http://schemas.microsoft.com/office/powerpoint/2010/main" val="6844486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798653" y="1131888"/>
            <a:ext cx="9240697" cy="4513262"/>
          </a:xfrm>
        </p:spPr>
        <p:txBody>
          <a:bodyPr>
            <a:normAutofit fontScale="90000"/>
          </a:bodyPr>
          <a:lstStyle/>
          <a:p>
            <a:pPr algn="l"/>
            <a:r>
              <a:rPr lang="en-US" altLang="en-US" sz="3600" dirty="0"/>
              <a:t>Second. But cases following </a:t>
            </a:r>
            <a:r>
              <a:rPr lang="en-US" altLang="en-US" sz="3600" i="1" dirty="0"/>
              <a:t>Erie</a:t>
            </a:r>
            <a:r>
              <a:rPr lang="en-US" altLang="en-US" sz="3600" dirty="0"/>
              <a:t>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a:t>
            </a:r>
          </a:p>
        </p:txBody>
      </p:sp>
    </p:spTree>
    <p:extLst>
      <p:ext uri="{BB962C8B-B14F-4D97-AF65-F5344CB8AC3E}">
        <p14:creationId xmlns:p14="http://schemas.microsoft.com/office/powerpoint/2010/main" val="37067485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520861" y="324091"/>
            <a:ext cx="11239017" cy="6296628"/>
          </a:xfrm>
        </p:spPr>
        <p:txBody>
          <a:bodyPr>
            <a:normAutofit/>
          </a:bodyPr>
          <a:lstStyle/>
          <a:p>
            <a:pPr algn="l"/>
            <a:r>
              <a:rPr lang="en-US" altLang="en-US" sz="2800" dirty="0"/>
              <a:t>But there are </a:t>
            </a:r>
            <a:r>
              <a:rPr lang="en-US" altLang="en-US" sz="2800" b="1" i="1" dirty="0"/>
              <a:t>affirmative countervailing considerations </a:t>
            </a:r>
            <a:r>
              <a:rPr lang="en-US" altLang="en-US" sz="2800" dirty="0"/>
              <a:t>at work here</a:t>
            </a:r>
            <a:r>
              <a:rPr lang="en-US" altLang="en-US" sz="2800" dirty="0" smtClean="0"/>
              <a:t>....</a:t>
            </a:r>
            <a:endParaRPr lang="en-US" altLang="en-US" sz="2800" dirty="0"/>
          </a:p>
        </p:txBody>
      </p:sp>
    </p:spTree>
    <p:extLst>
      <p:ext uri="{BB962C8B-B14F-4D97-AF65-F5344CB8AC3E}">
        <p14:creationId xmlns:p14="http://schemas.microsoft.com/office/powerpoint/2010/main" val="63169184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625034" y="462987"/>
            <a:ext cx="10613984" cy="6030410"/>
          </a:xfrm>
        </p:spPr>
        <p:txBody>
          <a:bodyPr>
            <a:normAutofit fontScale="90000"/>
          </a:bodyPr>
          <a:lstStyle/>
          <a:p>
            <a:pPr algn="l"/>
            <a:r>
              <a:rPr lang="en-US" altLang="en-US" sz="3000" dirty="0"/>
              <a:t>a</a:t>
            </a:r>
            <a:r>
              <a:rPr lang="en-US" altLang="en-US" sz="3000" dirty="0" smtClean="0"/>
              <a:t>fter </a:t>
            </a:r>
            <a:r>
              <a:rPr lang="en-US" altLang="en-US" sz="3000" i="1" dirty="0"/>
              <a:t>Byrd</a:t>
            </a:r>
            <a:r>
              <a:rPr lang="en-US" altLang="en-US" sz="3000" dirty="0"/>
              <a:t>: </a:t>
            </a:r>
            <a:r>
              <a:rPr lang="en-US" altLang="en-US" sz="3000" dirty="0" smtClean="0"/>
              <a:t/>
            </a:r>
            <a:br>
              <a:rPr lang="en-US" altLang="en-US" sz="3000" dirty="0" smtClean="0"/>
            </a:br>
            <a:r>
              <a:rPr lang="en-US" altLang="en-US" sz="3000" dirty="0" smtClean="0"/>
              <a:t/>
            </a:r>
            <a:br>
              <a:rPr lang="en-US" altLang="en-US" sz="3000" dirty="0" smtClean="0"/>
            </a:br>
            <a:r>
              <a:rPr lang="en-US" altLang="en-US" sz="3000" dirty="0" smtClean="0"/>
              <a:t>assume </a:t>
            </a:r>
            <a:r>
              <a:rPr lang="en-US" altLang="en-US" sz="3000" dirty="0" smtClean="0"/>
              <a:t>P sues D in federal court in New York under Pa law</a:t>
            </a:r>
            <a:br>
              <a:rPr lang="en-US" altLang="en-US" sz="3000" dirty="0" smtClean="0"/>
            </a:br>
            <a:r>
              <a:rPr lang="en-US" altLang="en-US" sz="3000" dirty="0"/>
              <a:t/>
            </a:r>
            <a:br>
              <a:rPr lang="en-US" altLang="en-US" sz="3000" dirty="0"/>
            </a:br>
            <a:r>
              <a:rPr lang="en-US" altLang="en-US" sz="3000" dirty="0"/>
              <a:t>1</a:t>
            </a:r>
            <a:r>
              <a:rPr lang="en-US" altLang="en-US" sz="3000" dirty="0" smtClean="0"/>
              <a:t>) </a:t>
            </a:r>
            <a:r>
              <a:rPr lang="en-US" altLang="en-US" sz="3000" dirty="0"/>
              <a:t>if </a:t>
            </a:r>
            <a:r>
              <a:rPr lang="en-US" altLang="en-US" sz="3000" dirty="0" smtClean="0"/>
              <a:t>a Pa rule is bound up with the Pa cause of action the </a:t>
            </a:r>
            <a:r>
              <a:rPr lang="en-US" altLang="en-US" sz="3000" dirty="0"/>
              <a:t>federal court must use </a:t>
            </a:r>
            <a:r>
              <a:rPr lang="en-US" altLang="en-US" sz="3000" dirty="0" smtClean="0"/>
              <a:t>the Pa rule instead </a:t>
            </a:r>
            <a:r>
              <a:rPr lang="en-US" altLang="en-US" sz="3000" dirty="0"/>
              <a:t>of federal common law </a:t>
            </a:r>
            <a:r>
              <a:rPr lang="en-US" altLang="en-US" sz="3000" dirty="0" smtClean="0"/>
              <a:t>rule</a:t>
            </a:r>
            <a:br>
              <a:rPr lang="en-US" altLang="en-US" sz="3000" dirty="0" smtClean="0"/>
            </a:br>
            <a:r>
              <a:rPr lang="en-US" altLang="en-US" sz="3000" dirty="0"/>
              <a:t/>
            </a:r>
            <a:br>
              <a:rPr lang="en-US" altLang="en-US" sz="3000" dirty="0"/>
            </a:br>
            <a:r>
              <a:rPr lang="en-US" altLang="en-US" sz="3000" dirty="0" smtClean="0"/>
              <a:t>2) </a:t>
            </a:r>
            <a:r>
              <a:rPr lang="en-US" altLang="en-US" sz="3000" dirty="0"/>
              <a:t>but there is also a policy of vertical uniformity with </a:t>
            </a:r>
            <a:r>
              <a:rPr lang="en-US" altLang="en-US" sz="3000" dirty="0" smtClean="0"/>
              <a:t>NY state </a:t>
            </a:r>
            <a:r>
              <a:rPr lang="en-US" altLang="en-US" sz="3000" dirty="0"/>
              <a:t>courts</a:t>
            </a:r>
            <a:br>
              <a:rPr lang="en-US" altLang="en-US" sz="3000" dirty="0"/>
            </a:br>
            <a:r>
              <a:rPr lang="en-US" altLang="en-US" sz="3000" dirty="0"/>
              <a:t>	(if difference is outcome determinative</a:t>
            </a:r>
            <a:r>
              <a:rPr lang="en-US" altLang="en-US" sz="3000" dirty="0" smtClean="0"/>
              <a:t>)</a:t>
            </a:r>
            <a:br>
              <a:rPr lang="en-US" altLang="en-US" sz="3000" dirty="0" smtClean="0"/>
            </a:br>
            <a:r>
              <a:rPr lang="en-US" altLang="en-US" sz="3000" dirty="0"/>
              <a:t/>
            </a:r>
            <a:br>
              <a:rPr lang="en-US" altLang="en-US" sz="3000" dirty="0"/>
            </a:br>
            <a:r>
              <a:rPr lang="en-US" altLang="en-US" sz="3000" dirty="0" smtClean="0"/>
              <a:t>3) there </a:t>
            </a:r>
            <a:r>
              <a:rPr lang="en-US" altLang="en-US" sz="3000" dirty="0"/>
              <a:t>may also be countervailing federal interests in favor uniform federal common law </a:t>
            </a:r>
            <a:r>
              <a:rPr lang="en-US" altLang="en-US" sz="3000" dirty="0" smtClean="0"/>
              <a:t>rule, however</a:t>
            </a:r>
            <a:br>
              <a:rPr lang="en-US" altLang="en-US" sz="3000" dirty="0" smtClean="0"/>
            </a:br>
            <a:r>
              <a:rPr lang="en-US" altLang="en-US" sz="3000" dirty="0" smtClean="0"/>
              <a:t/>
            </a:r>
            <a:br>
              <a:rPr lang="en-US" altLang="en-US" sz="3000" dirty="0" smtClean="0"/>
            </a:br>
            <a:r>
              <a:rPr lang="en-US" altLang="en-US" sz="3000" dirty="0" smtClean="0"/>
              <a:t>2) must be balanced against 3)</a:t>
            </a:r>
            <a:endParaRPr lang="en-US" altLang="en-US" sz="3000" dirty="0"/>
          </a:p>
        </p:txBody>
      </p:sp>
    </p:spTree>
    <p:extLst>
      <p:ext uri="{BB962C8B-B14F-4D97-AF65-F5344CB8AC3E}">
        <p14:creationId xmlns:p14="http://schemas.microsoft.com/office/powerpoint/2010/main" val="9910999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05000" y="274638"/>
            <a:ext cx="8305800" cy="6278562"/>
          </a:xfrm>
        </p:spPr>
        <p:txBody>
          <a:bodyPr/>
          <a:lstStyle/>
          <a:p>
            <a:pPr algn="l"/>
            <a:r>
              <a:rPr lang="en-US" altLang="en-US" smtClean="0"/>
              <a:t>federal procedural common law</a:t>
            </a:r>
            <a:br>
              <a:rPr lang="en-US" altLang="en-US" smtClean="0"/>
            </a:br>
            <a:r>
              <a:rPr lang="en-US" altLang="en-US" smtClean="0"/>
              <a:t/>
            </a:r>
            <a:br>
              <a:rPr lang="en-US" altLang="en-US" smtClean="0"/>
            </a:br>
            <a:r>
              <a:rPr lang="en-US" altLang="en-US" smtClean="0"/>
              <a:t>- claim/issue preclusion</a:t>
            </a:r>
            <a:br>
              <a:rPr lang="en-US" altLang="en-US" smtClean="0"/>
            </a:br>
            <a:r>
              <a:rPr lang="en-US" altLang="en-US" smtClean="0"/>
              <a:t/>
            </a:r>
            <a:br>
              <a:rPr lang="en-US" altLang="en-US" smtClean="0"/>
            </a:br>
            <a:r>
              <a:rPr lang="en-US" altLang="en-US" smtClean="0"/>
              <a:t>- anything that federal courts simply don’t do that a state does (whether by state constitution, statute, or common law)</a:t>
            </a:r>
          </a:p>
        </p:txBody>
      </p:sp>
    </p:spTree>
    <p:extLst>
      <p:ext uri="{BB962C8B-B14F-4D97-AF65-F5344CB8AC3E}">
        <p14:creationId xmlns:p14="http://schemas.microsoft.com/office/powerpoint/2010/main" val="18923054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138364" y="1131888"/>
            <a:ext cx="7900987" cy="4552950"/>
          </a:xfrm>
        </p:spPr>
        <p:txBody>
          <a:bodyPr/>
          <a:lstStyle/>
          <a:p>
            <a:r>
              <a:rPr lang="en-US" altLang="en-US" dirty="0"/>
              <a:t>w</a:t>
            </a:r>
            <a:r>
              <a:rPr lang="en-US" altLang="en-US" dirty="0" smtClean="0"/>
              <a:t>hat about Fed. R. Civ. P.?</a:t>
            </a:r>
            <a:br>
              <a:rPr lang="en-US" altLang="en-US" dirty="0" smtClean="0"/>
            </a:br>
            <a:r>
              <a:rPr lang="en-US" altLang="en-US" dirty="0"/>
              <a:t/>
            </a:r>
            <a:br>
              <a:rPr lang="en-US" altLang="en-US" dirty="0"/>
            </a:br>
            <a:r>
              <a:rPr lang="en-US" altLang="en-US" dirty="0"/>
              <a:t>a</a:t>
            </a:r>
            <a:r>
              <a:rPr lang="en-US" altLang="en-US" dirty="0" smtClean="0"/>
              <a:t>nd federal statutes governing procedure in federal courts?</a:t>
            </a:r>
          </a:p>
        </p:txBody>
      </p:sp>
    </p:spTree>
    <p:extLst>
      <p:ext uri="{BB962C8B-B14F-4D97-AF65-F5344CB8AC3E}">
        <p14:creationId xmlns:p14="http://schemas.microsoft.com/office/powerpoint/2010/main" val="211715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46826"/>
          </a:xfrm>
        </p:spPr>
        <p:txBody>
          <a:bodyPr/>
          <a:lstStyle/>
          <a:p>
            <a:r>
              <a:rPr lang="en-US" i="1" dirty="0"/>
              <a:t>h</a:t>
            </a:r>
            <a:r>
              <a:rPr lang="en-US" i="1" dirty="0" smtClean="0"/>
              <a:t>ow</a:t>
            </a:r>
            <a:r>
              <a:rPr lang="en-US" dirty="0" smtClean="0"/>
              <a:t> should a federal court defer to a state’s courts concerning the state’s law? </a:t>
            </a:r>
            <a:endParaRPr lang="en-US" dirty="0"/>
          </a:p>
        </p:txBody>
      </p:sp>
    </p:spTree>
    <p:extLst>
      <p:ext uri="{BB962C8B-B14F-4D97-AF65-F5344CB8AC3E}">
        <p14:creationId xmlns:p14="http://schemas.microsoft.com/office/powerpoint/2010/main" val="1826426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952750" y="1063626"/>
            <a:ext cx="6229350" cy="4594225"/>
          </a:xfrm>
        </p:spPr>
        <p:txBody>
          <a:bodyPr/>
          <a:lstStyle/>
          <a:p>
            <a:pPr eaLnBrk="1" hangingPunct="1"/>
            <a:r>
              <a:rPr lang="en-US" altLang="en-US" smtClean="0"/>
              <a:t>Hanna v. Plumer</a:t>
            </a:r>
            <a:br>
              <a:rPr lang="en-US" altLang="en-US" smtClean="0"/>
            </a:br>
            <a:r>
              <a:rPr lang="en-US" altLang="en-US" smtClean="0"/>
              <a:t>(U.S. 1965)</a:t>
            </a:r>
          </a:p>
        </p:txBody>
      </p:sp>
    </p:spTree>
    <p:extLst>
      <p:ext uri="{BB962C8B-B14F-4D97-AF65-F5344CB8AC3E}">
        <p14:creationId xmlns:p14="http://schemas.microsoft.com/office/powerpoint/2010/main" val="13161252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08345" y="1131889"/>
            <a:ext cx="11655706" cy="4752975"/>
          </a:xfrm>
        </p:spPr>
        <p:txBody>
          <a:bodyPr>
            <a:normAutofit fontScale="90000"/>
          </a:bodyPr>
          <a:lstStyle/>
          <a:p>
            <a:pPr algn="l" eaLnBrk="1" hangingPunct="1"/>
            <a:r>
              <a:rPr lang="en-CA" altLang="en-US" sz="3600" dirty="0"/>
              <a:t>- Hanna sued </a:t>
            </a:r>
            <a:r>
              <a:rPr lang="en-CA" altLang="en-US" sz="3600" dirty="0" err="1"/>
              <a:t>Plumer</a:t>
            </a:r>
            <a:r>
              <a:rPr lang="en-CA" altLang="en-US" sz="3600" dirty="0"/>
              <a:t>, Osgood’s executor, for Osgood’s negligence in auto </a:t>
            </a:r>
            <a:r>
              <a:rPr lang="en-CA" altLang="en-US" sz="3600" dirty="0" smtClean="0"/>
              <a:t>accident</a:t>
            </a:r>
            <a:r>
              <a:rPr lang="en-CA" altLang="en-US" sz="3600" dirty="0"/>
              <a:t/>
            </a:r>
            <a:br>
              <a:rPr lang="en-CA" altLang="en-US" sz="3600" dirty="0"/>
            </a:br>
            <a:r>
              <a:rPr lang="en-US" altLang="en-US" sz="3600" dirty="0"/>
              <a:t/>
            </a:r>
            <a:br>
              <a:rPr lang="en-US" altLang="en-US" sz="3600" dirty="0"/>
            </a:br>
            <a:r>
              <a:rPr lang="en-CA" altLang="en-US" sz="3600" dirty="0"/>
              <a:t>- left summons and complaint with Osgood’s executor’s wife at place of residence in accordance with 4(e) (4d at the time</a:t>
            </a:r>
            <a:r>
              <a:rPr lang="en-CA" altLang="en-US" sz="3600" dirty="0" smtClean="0"/>
              <a:t>)</a:t>
            </a:r>
            <a:br>
              <a:rPr lang="en-CA" altLang="en-US" sz="3600" dirty="0" smtClean="0"/>
            </a:br>
            <a:r>
              <a:rPr lang="en-US" altLang="en-US" sz="3600" dirty="0"/>
              <a:t/>
            </a:r>
            <a:br>
              <a:rPr lang="en-US" altLang="en-US" sz="3600" dirty="0"/>
            </a:br>
            <a:r>
              <a:rPr lang="en-CA" altLang="en-US" sz="3600" dirty="0"/>
              <a:t>- Mass statute required hand delivery to an executor or </a:t>
            </a:r>
            <a:r>
              <a:rPr lang="en-CA" altLang="en-US" sz="3600" dirty="0" smtClean="0"/>
              <a:t>administrator</a:t>
            </a:r>
            <a:br>
              <a:rPr lang="en-CA" altLang="en-US" sz="3600" dirty="0" smtClean="0"/>
            </a:br>
            <a:r>
              <a:rPr lang="en-US" altLang="en-US" sz="3600" dirty="0"/>
              <a:t/>
            </a:r>
            <a:br>
              <a:rPr lang="en-US" altLang="en-US" sz="3600" dirty="0"/>
            </a:br>
            <a:r>
              <a:rPr lang="en-CA" altLang="en-US" sz="3600" dirty="0"/>
              <a:t>- </a:t>
            </a:r>
            <a:r>
              <a:rPr lang="en-CA" altLang="en-US" sz="3600" dirty="0" err="1"/>
              <a:t>DCt</a:t>
            </a:r>
            <a:r>
              <a:rPr lang="en-CA" altLang="en-US" sz="3600" dirty="0"/>
              <a:t> granted motion for </a:t>
            </a:r>
            <a:r>
              <a:rPr lang="en-CA" altLang="en-US" sz="3600" dirty="0" smtClean="0"/>
              <a:t>summary judgment</a:t>
            </a:r>
            <a:br>
              <a:rPr lang="en-CA" altLang="en-US" sz="3600" dirty="0" smtClean="0"/>
            </a:br>
            <a:r>
              <a:rPr lang="en-US" altLang="en-US" sz="3600" dirty="0"/>
              <a:t/>
            </a:r>
            <a:br>
              <a:rPr lang="en-US" altLang="en-US" sz="3600" dirty="0"/>
            </a:br>
            <a:r>
              <a:rPr lang="en-CA" altLang="en-US" sz="3600" dirty="0"/>
              <a:t>- Ct App aff’d</a:t>
            </a:r>
            <a:r>
              <a:rPr lang="en-US" altLang="en-US" sz="3600" dirty="0"/>
              <a:t/>
            </a:r>
            <a:br>
              <a:rPr lang="en-US" altLang="en-US" sz="3600" dirty="0"/>
            </a:br>
            <a:r>
              <a:rPr lang="en-CA" altLang="en-US" sz="3600" dirty="0"/>
              <a:t>	- outcome </a:t>
            </a:r>
            <a:r>
              <a:rPr lang="en-CA" altLang="en-US" sz="3600" dirty="0" smtClean="0"/>
              <a:t>determinative</a:t>
            </a:r>
            <a:br>
              <a:rPr lang="en-CA" altLang="en-US" sz="3600" dirty="0" smtClean="0"/>
            </a:br>
            <a:r>
              <a:rPr lang="en-US" altLang="en-US" sz="3600" dirty="0"/>
              <a:t/>
            </a:r>
            <a:br>
              <a:rPr lang="en-US" altLang="en-US" sz="3600" dirty="0"/>
            </a:br>
            <a:r>
              <a:rPr lang="en-CA" altLang="en-US" sz="3600" dirty="0"/>
              <a:t>- </a:t>
            </a:r>
            <a:r>
              <a:rPr lang="en-CA" altLang="en-US" sz="3600" dirty="0" err="1"/>
              <a:t>SCt</a:t>
            </a:r>
            <a:r>
              <a:rPr lang="en-CA" altLang="en-US" sz="3600" dirty="0"/>
              <a:t> reversed</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0354118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133600" y="1063626"/>
            <a:ext cx="8153400" cy="4651375"/>
          </a:xfrm>
        </p:spPr>
        <p:txBody>
          <a:bodyPr>
            <a:normAutofit fontScale="90000"/>
          </a:bodyPr>
          <a:lstStyle/>
          <a:p>
            <a:pPr algn="l" eaLnBrk="1" hangingPunct="1"/>
            <a:r>
              <a:rPr lang="en-CA" altLang="en-US" sz="3600" dirty="0"/>
              <a:t>“When a situation is covered by one of the Federal Rules, the question facing the court is a far cry from the typical, relatively unguided </a:t>
            </a:r>
            <a:r>
              <a:rPr lang="en-CA" altLang="en-US" sz="3600" i="1" dirty="0"/>
              <a:t>Erie</a:t>
            </a:r>
            <a:r>
              <a:rPr lang="en-CA" altLang="en-US" sz="3600" dirty="0"/>
              <a:t>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a:t>
            </a:r>
            <a:r>
              <a:rPr lang="en-US" altLang="en-US" sz="3600" dirty="0"/>
              <a:t/>
            </a:r>
            <a:br>
              <a:rPr lang="en-US" altLang="en-US" sz="3600" dirty="0"/>
            </a:br>
            <a:endParaRPr lang="en-US" altLang="en-US" sz="3600" dirty="0"/>
          </a:p>
        </p:txBody>
      </p:sp>
    </p:spTree>
    <p:extLst>
      <p:ext uri="{BB962C8B-B14F-4D97-AF65-F5344CB8AC3E}">
        <p14:creationId xmlns:p14="http://schemas.microsoft.com/office/powerpoint/2010/main" val="11062654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752354" y="274638"/>
            <a:ext cx="10961226" cy="6278562"/>
          </a:xfrm>
        </p:spPr>
        <p:txBody>
          <a:bodyPr/>
          <a:lstStyle/>
          <a:p>
            <a:r>
              <a:rPr lang="en-US" altLang="en-US" dirty="0"/>
              <a:t>w</a:t>
            </a:r>
            <a:r>
              <a:rPr lang="en-US" altLang="en-US" dirty="0" smtClean="0"/>
              <a:t>hy no concern about vertical uniformity when a FRCP is at issue?</a:t>
            </a:r>
            <a:br>
              <a:rPr lang="en-US" altLang="en-US" dirty="0" smtClean="0"/>
            </a:br>
            <a:r>
              <a:rPr lang="en-US" altLang="en-US" dirty="0" smtClean="0"/>
              <a:t/>
            </a:r>
            <a:br>
              <a:rPr lang="en-US" altLang="en-US" dirty="0" smtClean="0"/>
            </a:br>
            <a:r>
              <a:rPr lang="en-US" altLang="en-US" dirty="0" smtClean="0"/>
              <a:t>why does vertical uniformity matter only when federal courts are creating federal procedural common law?</a:t>
            </a:r>
          </a:p>
        </p:txBody>
      </p:sp>
    </p:spTree>
    <p:extLst>
      <p:ext uri="{BB962C8B-B14F-4D97-AF65-F5344CB8AC3E}">
        <p14:creationId xmlns:p14="http://schemas.microsoft.com/office/powerpoint/2010/main" val="894141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86137" y="274638"/>
            <a:ext cx="11227443" cy="6430962"/>
          </a:xfrm>
        </p:spPr>
        <p:txBody>
          <a:bodyPr/>
          <a:lstStyle/>
          <a:p>
            <a:pPr algn="l"/>
            <a:r>
              <a:rPr lang="en-US" altLang="en-US" dirty="0" smtClean="0"/>
              <a:t>Green’s theory:</a:t>
            </a:r>
            <a:br>
              <a:rPr lang="en-US" altLang="en-US" dirty="0" smtClean="0"/>
            </a:br>
            <a:r>
              <a:rPr lang="en-US" altLang="en-US" dirty="0" smtClean="0"/>
              <a:t/>
            </a:r>
            <a:br>
              <a:rPr lang="en-US" altLang="en-US" dirty="0" smtClean="0"/>
            </a:br>
            <a:r>
              <a:rPr lang="en-US" altLang="en-US" dirty="0" smtClean="0"/>
              <a:t>the source of federal courts’ obligation to consider vertical uniformity when creating federal procedural common law in diversity cases comes from the purposes of the diversity statute</a:t>
            </a:r>
          </a:p>
        </p:txBody>
      </p:sp>
    </p:spTree>
    <p:extLst>
      <p:ext uri="{BB962C8B-B14F-4D97-AF65-F5344CB8AC3E}">
        <p14:creationId xmlns:p14="http://schemas.microsoft.com/office/powerpoint/2010/main" val="16930372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71331" y="274638"/>
            <a:ext cx="11169569" cy="6278562"/>
          </a:xfrm>
        </p:spPr>
        <p:txBody>
          <a:bodyPr/>
          <a:lstStyle/>
          <a:p>
            <a:pPr algn="l"/>
            <a:r>
              <a:rPr lang="en-US" altLang="en-US" dirty="0" smtClean="0"/>
              <a:t>P(NY) sues D(Cal.) in state court in NY under NY law 2 ½ years after an accident</a:t>
            </a:r>
            <a:br>
              <a:rPr lang="en-US" altLang="en-US" dirty="0" smtClean="0"/>
            </a:br>
            <a:r>
              <a:rPr lang="en-US" altLang="en-US" dirty="0" smtClean="0"/>
              <a:t/>
            </a:r>
            <a:br>
              <a:rPr lang="en-US" altLang="en-US" dirty="0" smtClean="0"/>
            </a:br>
            <a:r>
              <a:rPr lang="en-US" altLang="en-US" dirty="0" smtClean="0"/>
              <a:t>D is worried about state-court bias against him</a:t>
            </a:r>
            <a:br>
              <a:rPr lang="en-US" altLang="en-US" dirty="0" smtClean="0"/>
            </a:br>
            <a:r>
              <a:rPr lang="en-US" altLang="en-US" dirty="0" smtClean="0"/>
              <a:t/>
            </a:r>
            <a:br>
              <a:rPr lang="en-US" altLang="en-US" dirty="0" smtClean="0"/>
            </a:br>
            <a:r>
              <a:rPr lang="en-US" altLang="en-US" dirty="0" smtClean="0"/>
              <a:t>NY has a 3-year statute of limitations</a:t>
            </a:r>
            <a:br>
              <a:rPr lang="en-US" altLang="en-US" dirty="0" smtClean="0"/>
            </a:br>
            <a:r>
              <a:rPr lang="en-US" altLang="en-US" dirty="0" smtClean="0"/>
              <a:t/>
            </a:r>
            <a:br>
              <a:rPr lang="en-US" altLang="en-US" dirty="0" smtClean="0"/>
            </a:br>
            <a:r>
              <a:rPr lang="en-US" altLang="en-US" dirty="0" smtClean="0"/>
              <a:t>what would happen if federal courts had a common law  2-year limitation period?</a:t>
            </a:r>
          </a:p>
        </p:txBody>
      </p:sp>
    </p:spTree>
    <p:extLst>
      <p:ext uri="{BB962C8B-B14F-4D97-AF65-F5344CB8AC3E}">
        <p14:creationId xmlns:p14="http://schemas.microsoft.com/office/powerpoint/2010/main" val="7178976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1063626"/>
            <a:ext cx="11262167"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Such rules shall not abridge, enlarge or modify any substantive right. . . . </a:t>
            </a:r>
            <a:br>
              <a:rPr lang="en-US" dirty="0" smtClean="0"/>
            </a:br>
            <a:endParaRPr lang="en-US" dirty="0" smtClean="0"/>
          </a:p>
        </p:txBody>
      </p:sp>
    </p:spTree>
    <p:extLst>
      <p:ext uri="{BB962C8B-B14F-4D97-AF65-F5344CB8AC3E}">
        <p14:creationId xmlns:p14="http://schemas.microsoft.com/office/powerpoint/2010/main" val="114267470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960564" y="1131888"/>
            <a:ext cx="8078787" cy="4633912"/>
          </a:xfrm>
        </p:spPr>
        <p:txBody>
          <a:bodyPr/>
          <a:lstStyle/>
          <a:p>
            <a:pPr eaLnBrk="1" hangingPunct="1"/>
            <a:r>
              <a:rPr lang="en-US" altLang="en-US" dirty="0"/>
              <a:t>w</a:t>
            </a:r>
            <a:r>
              <a:rPr lang="en-US" altLang="en-US" dirty="0" smtClean="0"/>
              <a:t>hat is Congress’s power over federal procedure?</a:t>
            </a:r>
          </a:p>
        </p:txBody>
      </p:sp>
    </p:spTree>
    <p:extLst>
      <p:ext uri="{BB962C8B-B14F-4D97-AF65-F5344CB8AC3E}">
        <p14:creationId xmlns:p14="http://schemas.microsoft.com/office/powerpoint/2010/main" val="213497865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67160" y="358815"/>
            <a:ext cx="11227444" cy="6088283"/>
          </a:xfrm>
        </p:spPr>
        <p:txBody>
          <a:bodyPr>
            <a:normAutofit/>
          </a:bodyPr>
          <a:lstStyle/>
          <a:p>
            <a:pPr algn="l" eaLnBrk="1" hangingPunct="1"/>
            <a:r>
              <a:rPr lang="en-US" altLang="en-US" sz="3600"/>
              <a:t>“[T]he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a:t>
            </a:r>
            <a:br>
              <a:rPr lang="en-US" altLang="en-US" sz="3600"/>
            </a:br>
            <a:endParaRPr lang="en-US" altLang="en-US" sz="3600"/>
          </a:p>
        </p:txBody>
      </p:sp>
    </p:spTree>
    <p:extLst>
      <p:ext uri="{BB962C8B-B14F-4D97-AF65-F5344CB8AC3E}">
        <p14:creationId xmlns:p14="http://schemas.microsoft.com/office/powerpoint/2010/main" val="28198005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90309" y="358816"/>
            <a:ext cx="11215868" cy="5413336"/>
          </a:xfrm>
        </p:spPr>
        <p:txBody>
          <a:bodyPr>
            <a:normAutofit/>
          </a:bodyPr>
          <a:lstStyle/>
          <a:p>
            <a:pPr algn="l" eaLnBrk="1" hangingPunct="1"/>
            <a:r>
              <a:rPr lang="en-CA" altLang="en-US" dirty="0" smtClean="0"/>
              <a:t>- Congress passes a uniform statute of limitations applicable for all actions in federal court, including state law actions</a:t>
            </a:r>
            <a:br>
              <a:rPr lang="en-CA" altLang="en-US" dirty="0" smtClean="0"/>
            </a:br>
            <a:r>
              <a:rPr lang="en-US" altLang="en-US" dirty="0" smtClean="0"/>
              <a:t/>
            </a:r>
            <a:br>
              <a:rPr lang="en-US" altLang="en-US" dirty="0" smtClean="0"/>
            </a:br>
            <a:r>
              <a:rPr lang="en-US" altLang="en-US" dirty="0" smtClean="0"/>
              <a:t>- is the statute valid?</a:t>
            </a:r>
            <a:br>
              <a:rPr lang="en-US" altLang="en-US" dirty="0" smtClean="0"/>
            </a:br>
            <a:r>
              <a:rPr lang="en-US" altLang="en-US" dirty="0" smtClean="0"/>
              <a:t/>
            </a:r>
            <a:br>
              <a:rPr lang="en-US" altLang="en-US" dirty="0" smtClean="0"/>
            </a:br>
            <a:r>
              <a:rPr lang="en-US" altLang="en-US" dirty="0" smtClean="0"/>
              <a:t>- even if a shorter state statute of limitations is bound up with the state cause of action?</a:t>
            </a:r>
          </a:p>
        </p:txBody>
      </p:sp>
    </p:spTree>
    <p:extLst>
      <p:ext uri="{BB962C8B-B14F-4D97-AF65-F5344CB8AC3E}">
        <p14:creationId xmlns:p14="http://schemas.microsoft.com/office/powerpoint/2010/main" val="1889859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002221"/>
          </a:xfrm>
        </p:spPr>
        <p:txBody>
          <a:bodyPr/>
          <a:lstStyle/>
          <a:p>
            <a:r>
              <a:rPr lang="en-US" dirty="0"/>
              <a:t>a</a:t>
            </a:r>
            <a:r>
              <a:rPr lang="en-US" dirty="0" smtClean="0"/>
              <a:t>ct like a lower state court?</a:t>
            </a:r>
            <a:endParaRPr lang="en-US" dirty="0"/>
          </a:p>
        </p:txBody>
      </p:sp>
    </p:spTree>
    <p:extLst>
      <p:ext uri="{BB962C8B-B14F-4D97-AF65-F5344CB8AC3E}">
        <p14:creationId xmlns:p14="http://schemas.microsoft.com/office/powerpoint/2010/main" val="2609400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54642" y="335666"/>
            <a:ext cx="11736729" cy="6366076"/>
          </a:xfrm>
        </p:spPr>
        <p:txBody>
          <a:bodyPr>
            <a:normAutofit/>
          </a:bodyPr>
          <a:lstStyle/>
          <a:p>
            <a:pPr algn="l" eaLnBrk="1" hangingPunct="1"/>
            <a:r>
              <a:rPr lang="en-US" altLang="en-US" sz="2800" dirty="0"/>
              <a:t>- </a:t>
            </a:r>
            <a:r>
              <a:rPr lang="en-US" altLang="en-US" sz="2800" dirty="0" smtClean="0"/>
              <a:t>pursuant </a:t>
            </a:r>
            <a:r>
              <a:rPr lang="en-US" altLang="en-US" sz="2800" dirty="0"/>
              <a:t>to the order of a Florida state court (that was ultimately affirmed by the Florida Supreme Court), Terry </a:t>
            </a:r>
            <a:r>
              <a:rPr lang="en-US" altLang="en-US" sz="2800" dirty="0" err="1"/>
              <a:t>Schiavo’s</a:t>
            </a:r>
            <a:r>
              <a:rPr lang="en-US" altLang="en-US" sz="2800" dirty="0"/>
              <a:t> feeding tube was </a:t>
            </a:r>
            <a:r>
              <a:rPr lang="en-US" altLang="en-US" sz="2800" dirty="0" smtClean="0"/>
              <a:t>removed</a:t>
            </a:r>
            <a:br>
              <a:rPr lang="en-US" altLang="en-US" sz="2800" dirty="0" smtClean="0"/>
            </a:br>
            <a:r>
              <a:rPr lang="en-US" altLang="en-US" sz="2800" dirty="0"/>
              <a:t/>
            </a:r>
            <a:br>
              <a:rPr lang="en-US" altLang="en-US" sz="2800" dirty="0"/>
            </a:br>
            <a:r>
              <a:rPr lang="en-US" altLang="en-US" sz="2800" dirty="0"/>
              <a:t>- the US </a:t>
            </a:r>
            <a:r>
              <a:rPr lang="en-US" altLang="en-US" sz="2800" dirty="0" err="1"/>
              <a:t>SCt</a:t>
            </a:r>
            <a:r>
              <a:rPr lang="en-US" altLang="en-US" sz="2800" dirty="0"/>
              <a:t> denied </a:t>
            </a:r>
            <a:r>
              <a:rPr lang="en-US" altLang="en-US" sz="2800" dirty="0" smtClean="0"/>
              <a:t>cert</a:t>
            </a:r>
            <a:br>
              <a:rPr lang="en-US" altLang="en-US" sz="2800" dirty="0" smtClean="0"/>
            </a:br>
            <a:r>
              <a:rPr lang="en-US" altLang="en-US" sz="2800" dirty="0"/>
              <a:t/>
            </a:r>
            <a:br>
              <a:rPr lang="en-US" altLang="en-US" sz="2800" dirty="0"/>
            </a:br>
            <a:r>
              <a:rPr lang="en-US" altLang="en-US" sz="2800" dirty="0"/>
              <a:t>- In response, Congress passed Public Law 109-3, “An Act for the relief of the parents of Theresa Marie </a:t>
            </a:r>
            <a:r>
              <a:rPr lang="en-US" altLang="en-US" sz="2800" dirty="0" err="1" smtClean="0"/>
              <a:t>Schiavo</a:t>
            </a:r>
            <a:r>
              <a:rPr lang="en-US" altLang="en-US" sz="2800" dirty="0" smtClean="0"/>
              <a:t>”</a:t>
            </a:r>
            <a:br>
              <a:rPr lang="en-US" altLang="en-US" sz="2800" dirty="0" smtClean="0"/>
            </a:br>
            <a:r>
              <a:rPr lang="en-US" altLang="en-US" sz="2800" dirty="0"/>
              <a:t/>
            </a:r>
            <a:br>
              <a:rPr lang="en-US" altLang="en-US" sz="2800" dirty="0"/>
            </a:br>
            <a:r>
              <a:rPr lang="en-US" altLang="en-US" sz="2800" dirty="0"/>
              <a:t>- </a:t>
            </a:r>
            <a:r>
              <a:rPr lang="en-US" altLang="en-US" sz="2800" dirty="0" smtClean="0"/>
              <a:t>this </a:t>
            </a:r>
            <a:r>
              <a:rPr lang="en-US" altLang="en-US" sz="2800" dirty="0"/>
              <a:t>act allowed Ms. </a:t>
            </a:r>
            <a:r>
              <a:rPr lang="en-US" altLang="en-US" sz="2800" dirty="0" err="1"/>
              <a:t>Schiavo's</a:t>
            </a:r>
            <a:r>
              <a:rPr lang="en-US" altLang="en-US" sz="2800" dirty="0"/>
              <a:t> parents to bring an action in federal district court concerning whether their daughter's federal constitutional or statutory rights had been violated as a result of the Florida courts' orders </a:t>
            </a:r>
            <a:r>
              <a:rPr lang="en-US" altLang="en-US" sz="2800" dirty="0" smtClean="0"/>
              <a:t/>
            </a:r>
            <a:br>
              <a:rPr lang="en-US" altLang="en-US" sz="2800" dirty="0" smtClean="0"/>
            </a:br>
            <a:r>
              <a:rPr lang="en-US" altLang="en-US" sz="2800" dirty="0"/>
              <a:t/>
            </a:r>
            <a:br>
              <a:rPr lang="en-US" altLang="en-US" sz="2800" dirty="0"/>
            </a:br>
            <a:r>
              <a:rPr lang="en-US" altLang="en-US" sz="2800" dirty="0"/>
              <a:t>- this meant not giving the Florida judgment Full Faith and </a:t>
            </a:r>
            <a:r>
              <a:rPr lang="en-US" altLang="en-US" sz="2800" dirty="0" smtClean="0"/>
              <a:t>Credit</a:t>
            </a:r>
            <a:br>
              <a:rPr lang="en-US" altLang="en-US" sz="2800" dirty="0" smtClean="0"/>
            </a:br>
            <a:r>
              <a:rPr lang="en-US" altLang="en-US" sz="2800" dirty="0"/>
              <a:t/>
            </a:r>
            <a:br>
              <a:rPr lang="en-US" altLang="en-US" sz="2800" dirty="0"/>
            </a:br>
            <a:r>
              <a:rPr lang="en-US" altLang="en-US" sz="2800" dirty="0"/>
              <a:t>- </a:t>
            </a:r>
            <a:r>
              <a:rPr lang="en-CA" altLang="en-US" sz="2800" dirty="0"/>
              <a:t>constitutional</a:t>
            </a:r>
            <a:r>
              <a:rPr lang="en-CA" altLang="en-US" sz="2800" dirty="0" smtClean="0"/>
              <a:t>?</a:t>
            </a:r>
            <a:endParaRPr lang="en-US" altLang="en-US" sz="2800" dirty="0"/>
          </a:p>
        </p:txBody>
      </p:sp>
    </p:spTree>
    <p:extLst>
      <p:ext uri="{BB962C8B-B14F-4D97-AF65-F5344CB8AC3E}">
        <p14:creationId xmlns:p14="http://schemas.microsoft.com/office/powerpoint/2010/main" val="6675414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063626"/>
            <a:ext cx="8763000" cy="4937125"/>
          </a:xfrm>
        </p:spPr>
        <p:txBody>
          <a:bodyPr rtlCol="0">
            <a:normAutofit fontScale="90000"/>
          </a:bodyPr>
          <a:lstStyle/>
          <a:p>
            <a:pPr>
              <a:defRPr/>
            </a:pPr>
            <a:r>
              <a:rPr lang="en-US" b="1" dirty="0" smtClean="0"/>
              <a:t>28 U.S.C. § 2072. - Rules of procedure and evidence; power to prescribe</a:t>
            </a:r>
            <a:r>
              <a:rPr lang="en-US" dirty="0" smtClean="0"/>
              <a:t> </a:t>
            </a:r>
            <a:br>
              <a:rPr lang="en-US" dirty="0" smtClean="0"/>
            </a:br>
            <a:r>
              <a:rPr lang="en-US" dirty="0" smtClean="0"/>
              <a:t>(a) The Supreme Court shall have the power to prescribe general rules of practice and procedure and rules of evidence for cases in the United States district courts (including proceedings before magistrate judges thereof) and courts of appeals. </a:t>
            </a:r>
            <a:br>
              <a:rPr lang="en-US" dirty="0" smtClean="0"/>
            </a:br>
            <a:r>
              <a:rPr lang="en-US" dirty="0" smtClean="0"/>
              <a:t>(b) </a:t>
            </a:r>
            <a:r>
              <a:rPr lang="en-US" b="1" dirty="0" smtClean="0"/>
              <a:t>Such rules shall not abridge, enlarge or modify any substantive right. . . . </a:t>
            </a:r>
            <a:r>
              <a:rPr lang="en-US" dirty="0" smtClean="0"/>
              <a:t/>
            </a:r>
            <a:br>
              <a:rPr lang="en-US" dirty="0" smtClean="0"/>
            </a:br>
            <a:endParaRPr lang="en-US" dirty="0" smtClean="0"/>
          </a:p>
        </p:txBody>
      </p:sp>
    </p:spTree>
    <p:extLst>
      <p:ext uri="{BB962C8B-B14F-4D97-AF65-F5344CB8AC3E}">
        <p14:creationId xmlns:p14="http://schemas.microsoft.com/office/powerpoint/2010/main" val="91382190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10896600" cy="6047707"/>
          </a:xfrm>
        </p:spPr>
        <p:txBody>
          <a:bodyPr/>
          <a:lstStyle/>
          <a:p>
            <a:r>
              <a:rPr lang="en-US" dirty="0"/>
              <a:t>“The test must be whether a rule really regulates procedure,—the judicial process for enforcing rights and duties recognized by substantive law and for justly administering remedy and redress for disregard or infraction of them.” </a:t>
            </a:r>
            <a:r>
              <a:rPr lang="en-US" dirty="0" err="1"/>
              <a:t>Sibbach</a:t>
            </a:r>
            <a:r>
              <a:rPr lang="en-US" dirty="0"/>
              <a:t> v. Wilson &amp; Co., 312 U.S. 1, 14.</a:t>
            </a:r>
          </a:p>
        </p:txBody>
      </p:sp>
    </p:spTree>
    <p:extLst>
      <p:ext uri="{BB962C8B-B14F-4D97-AF65-F5344CB8AC3E}">
        <p14:creationId xmlns:p14="http://schemas.microsoft.com/office/powerpoint/2010/main" val="83919066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61737" y="252663"/>
            <a:ext cx="11117179" cy="6340642"/>
          </a:xfrm>
        </p:spPr>
        <p:txBody>
          <a:bodyPr/>
          <a:lstStyle/>
          <a:p>
            <a:pPr eaLnBrk="1" hangingPunct="1"/>
            <a:r>
              <a:rPr lang="en-US" altLang="en-US"/>
              <a:t>n</a:t>
            </a:r>
            <a:r>
              <a:rPr lang="en-US" altLang="en-US" smtClean="0"/>
              <a:t>ow – assume that the federal service rule had been common law</a:t>
            </a:r>
          </a:p>
        </p:txBody>
      </p:sp>
    </p:spTree>
    <p:extLst>
      <p:ext uri="{BB962C8B-B14F-4D97-AF65-F5344CB8AC3E}">
        <p14:creationId xmlns:p14="http://schemas.microsoft.com/office/powerpoint/2010/main" val="194923125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752600" y="1063626"/>
            <a:ext cx="8382000" cy="4651375"/>
          </a:xfrm>
        </p:spPr>
        <p:txBody>
          <a:bodyPr>
            <a:normAutofit fontScale="90000"/>
          </a:bodyPr>
          <a:lstStyle/>
          <a:p>
            <a:pPr eaLnBrk="1" hangingPunct="1"/>
            <a:r>
              <a:rPr lang="en-US" altLang="en-US" dirty="0" smtClean="0"/>
              <a:t>“[I]t is doubtful that, even if there were no Federal Rule making it clear that in-hand service is not required in diversity actions, the </a:t>
            </a:r>
            <a:r>
              <a:rPr lang="en-US" altLang="en-US" i="1" dirty="0" smtClean="0"/>
              <a:t>Erie</a:t>
            </a:r>
            <a:r>
              <a:rPr lang="en-US" altLang="en-US" dirty="0" smtClean="0"/>
              <a:t> rule would have obligated the District Court to follow the Massachusetts procedure.”</a:t>
            </a:r>
            <a:br>
              <a:rPr lang="en-US" altLang="en-US" dirty="0" smtClean="0"/>
            </a:br>
            <a:endParaRPr lang="en-US" altLang="en-US" dirty="0" smtClean="0"/>
          </a:p>
        </p:txBody>
      </p:sp>
    </p:spTree>
    <p:extLst>
      <p:ext uri="{BB962C8B-B14F-4D97-AF65-F5344CB8AC3E}">
        <p14:creationId xmlns:p14="http://schemas.microsoft.com/office/powerpoint/2010/main" val="86661737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763000" cy="4937125"/>
          </a:xfrm>
        </p:spPr>
        <p:txBody>
          <a:bodyPr rtlCol="0">
            <a:normAutofit fontScale="90000"/>
          </a:bodyPr>
          <a:lstStyle/>
          <a:p>
            <a:pPr>
              <a:defRPr/>
            </a:pPr>
            <a:r>
              <a:rPr lang="en-US" dirty="0" smtClean="0"/>
              <a:t> “Not only are </a:t>
            </a:r>
            <a:r>
              <a:rPr lang="en-US" dirty="0" err="1" smtClean="0"/>
              <a:t>nonsubstantial</a:t>
            </a:r>
            <a:r>
              <a:rPr lang="en-US" dirty="0" smtClean="0"/>
              <a:t>, or trivial, variations not likely to raise the sort of equal protection problems which troubled the Court in </a:t>
            </a:r>
            <a:r>
              <a:rPr lang="en-US" i="1" dirty="0" smtClean="0"/>
              <a:t>Erie</a:t>
            </a:r>
            <a:r>
              <a:rPr lang="en-US" dirty="0" smtClean="0"/>
              <a:t>; they are also unlikely to influence the choice of a forum. The ‘outcome-determination’ test therefore cannot be read without reference to the twin aims of the Erie rule: </a:t>
            </a:r>
            <a:r>
              <a:rPr lang="en-US" b="1" dirty="0" smtClean="0"/>
              <a:t>discouragement of forum-shopping and avoidance of inequitable administration of the laws.”</a:t>
            </a:r>
            <a:r>
              <a:rPr lang="en-US" dirty="0" smtClean="0"/>
              <a:t/>
            </a:r>
            <a:br>
              <a:rPr lang="en-US" dirty="0" smtClean="0"/>
            </a:br>
            <a:endParaRPr lang="en-US" dirty="0" smtClean="0"/>
          </a:p>
        </p:txBody>
      </p:sp>
    </p:spTree>
    <p:extLst>
      <p:ext uri="{BB962C8B-B14F-4D97-AF65-F5344CB8AC3E}">
        <p14:creationId xmlns:p14="http://schemas.microsoft.com/office/powerpoint/2010/main" val="100419489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036764" y="1131888"/>
            <a:ext cx="8002587" cy="4508500"/>
          </a:xfrm>
        </p:spPr>
        <p:txBody>
          <a:bodyPr/>
          <a:lstStyle/>
          <a:p>
            <a:r>
              <a:rPr lang="en-US" altLang="en-US" smtClean="0"/>
              <a:t>twin aims of </a:t>
            </a:r>
            <a:r>
              <a:rPr lang="en-US" altLang="en-US" i="1" smtClean="0"/>
              <a:t>Erie</a:t>
            </a:r>
          </a:p>
        </p:txBody>
      </p:sp>
    </p:spTree>
    <p:extLst>
      <p:ext uri="{BB962C8B-B14F-4D97-AF65-F5344CB8AC3E}">
        <p14:creationId xmlns:p14="http://schemas.microsoft.com/office/powerpoint/2010/main" val="4296857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133600" y="1131889"/>
            <a:ext cx="7905750" cy="4491037"/>
          </a:xfrm>
        </p:spPr>
        <p:txBody>
          <a:bodyPr/>
          <a:lstStyle/>
          <a:p>
            <a:r>
              <a:rPr lang="en-US" altLang="en-US" dirty="0"/>
              <a:t>l</a:t>
            </a:r>
            <a:r>
              <a:rPr lang="en-US" altLang="en-US" dirty="0" smtClean="0"/>
              <a:t>ook back at old cases in light of Hanna’s rejection of the outcome determinative test...</a:t>
            </a:r>
          </a:p>
        </p:txBody>
      </p:sp>
    </p:spTree>
    <p:extLst>
      <p:ext uri="{BB962C8B-B14F-4D97-AF65-F5344CB8AC3E}">
        <p14:creationId xmlns:p14="http://schemas.microsoft.com/office/powerpoint/2010/main" val="18878748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263316" y="1063626"/>
            <a:ext cx="9697452" cy="4708525"/>
          </a:xfrm>
        </p:spPr>
        <p:txBody>
          <a:bodyPr/>
          <a:lstStyle/>
          <a:p>
            <a:pPr eaLnBrk="1" hangingPunct="1"/>
            <a:r>
              <a:rPr lang="en-US" altLang="en-US" dirty="0"/>
              <a:t>c</a:t>
            </a:r>
            <a:r>
              <a:rPr lang="en-US" altLang="en-US" dirty="0" smtClean="0"/>
              <a:t>ould a federal court sitting in diversity create a judicially created limitations period different from that of the forum state? (</a:t>
            </a:r>
            <a:r>
              <a:rPr lang="en-US" altLang="en-US" i="1" dirty="0" smtClean="0"/>
              <a:t>Guaranty Trust</a:t>
            </a:r>
            <a:r>
              <a:rPr lang="en-US" altLang="en-US" dirty="0" smtClean="0"/>
              <a:t>)</a:t>
            </a:r>
          </a:p>
        </p:txBody>
      </p:sp>
    </p:spTree>
    <p:extLst>
      <p:ext uri="{BB962C8B-B14F-4D97-AF65-F5344CB8AC3E}">
        <p14:creationId xmlns:p14="http://schemas.microsoft.com/office/powerpoint/2010/main" val="441316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24524"/>
          </a:xfrm>
        </p:spPr>
        <p:txBody>
          <a:bodyPr>
            <a:normAutofit fontScale="90000"/>
          </a:bodyPr>
          <a:lstStyle/>
          <a:p>
            <a:r>
              <a:rPr lang="en-US" dirty="0"/>
              <a:t>i</a:t>
            </a:r>
            <a:r>
              <a:rPr lang="en-US" dirty="0" smtClean="0"/>
              <a:t>magine there is an old state </a:t>
            </a:r>
            <a:r>
              <a:rPr lang="en-US" dirty="0" err="1" smtClean="0"/>
              <a:t>SCt</a:t>
            </a:r>
            <a:r>
              <a:rPr lang="en-US" dirty="0" smtClean="0"/>
              <a:t> decision saying “X,” which the state </a:t>
            </a:r>
            <a:r>
              <a:rPr lang="en-US" dirty="0" err="1" smtClean="0"/>
              <a:t>SCt</a:t>
            </a:r>
            <a:r>
              <a:rPr lang="en-US" dirty="0" smtClean="0"/>
              <a:t> is likely to overrule</a:t>
            </a:r>
            <a:br>
              <a:rPr lang="en-US" dirty="0" smtClean="0"/>
            </a:br>
            <a:r>
              <a:rPr lang="en-US" dirty="0" smtClean="0"/>
              <a:t/>
            </a:r>
            <a:br>
              <a:rPr lang="en-US" dirty="0" smtClean="0"/>
            </a:br>
            <a:r>
              <a:rPr lang="en-US" dirty="0" smtClean="0"/>
              <a:t>state court system		federal court system</a:t>
            </a:r>
            <a:br>
              <a:rPr lang="en-US" dirty="0" smtClean="0"/>
            </a:br>
            <a:r>
              <a:rPr lang="en-US" dirty="0" smtClean="0"/>
              <a:t/>
            </a:r>
            <a:br>
              <a:rPr lang="en-US" dirty="0" smtClean="0"/>
            </a:br>
            <a:r>
              <a:rPr lang="en-US" dirty="0" smtClean="0"/>
              <a:t>state </a:t>
            </a:r>
            <a:r>
              <a:rPr lang="en-US" dirty="0" err="1" smtClean="0"/>
              <a:t>SCt</a:t>
            </a:r>
            <a:r>
              <a:rPr lang="en-US" dirty="0" smtClean="0"/>
              <a:t>: 	“not-X”		fed Ct App:	“X”</a:t>
            </a:r>
            <a:br>
              <a:rPr lang="en-US" dirty="0" smtClean="0"/>
            </a:br>
            <a:r>
              <a:rPr lang="en-US" dirty="0" smtClean="0"/>
              <a:t>state Ct App:	“X”			fed Dist. Ct.	“X”</a:t>
            </a:r>
            <a:br>
              <a:rPr lang="en-US" dirty="0" smtClean="0"/>
            </a:br>
            <a:r>
              <a:rPr lang="en-US" dirty="0" smtClean="0"/>
              <a:t>state trial </a:t>
            </a:r>
            <a:r>
              <a:rPr lang="en-US" dirty="0" err="1" smtClean="0"/>
              <a:t>ct</a:t>
            </a:r>
            <a:r>
              <a:rPr lang="en-US" dirty="0" smtClean="0"/>
              <a:t>:	“X”</a:t>
            </a: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942856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1458</Words>
  <Application>Microsoft Office PowerPoint</Application>
  <PresentationFormat>Widescreen</PresentationFormat>
  <Paragraphs>88</Paragraphs>
  <Slides>88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88</vt:i4>
      </vt:variant>
    </vt:vector>
  </HeadingPairs>
  <TitlesOfParts>
    <vt:vector size="93" baseType="lpstr">
      <vt:lpstr>Arial</vt:lpstr>
      <vt:lpstr>Calibri</vt:lpstr>
      <vt:lpstr>Calibri Light</vt:lpstr>
      <vt:lpstr>Mangal</vt:lpstr>
      <vt:lpstr>Office Theme</vt:lpstr>
      <vt:lpstr>Mon., Nov. 6</vt:lpstr>
      <vt:lpstr>Swift v. Tyson Black &amp; White Taxicab  if a state’s officials have chosen to adopt the general common law, a federal court will come to its own conclusion about what the general common law standard in the state is, without deferring to the state’s courts </vt:lpstr>
      <vt:lpstr>that was probably what the state’s courts themselves wanted at the time  they would not defer to what sister state courts said about the general common law in the sister state</vt:lpstr>
      <vt:lpstr>but over time state courts began understanding the common law standards applying in their state as whatever their state’s courts said they were</vt:lpstr>
      <vt:lpstr>Erie RR v. Tompkins  a federal court applying state law (e.g. when sitting in diversity or supplemental jurisdiction) should defer to the state’s courts concerning the content of the state’s law  this includes the state’s common law </vt:lpstr>
      <vt:lpstr>“There is no general federal common law.”</vt:lpstr>
      <vt:lpstr>how should a federal court defer to a state’s courts concerning the state’s law? </vt:lpstr>
      <vt:lpstr>act like a lower state court?</vt:lpstr>
      <vt:lpstr>imagine there is an old state SCt decision saying “X,” which the state SCt is likely to overrule  state court system  federal court system  state SCt:  “not-X”  fed Ct App: “X” state Ct App: “X”   fed Dist. Ct. “X” state trial ct: “X”  </vt:lpstr>
      <vt:lpstr>instead…  predictive method  (also used by state courts for sister-state law)</vt:lpstr>
      <vt:lpstr>or certification…</vt:lpstr>
      <vt:lpstr>imagine there is a US SCt decision saying “X,” which the US SCt is likely to overrule  state court system  federal court system  US SCt:  “not-X”  US SCt:  “not-X” state SCt:   “X”  fed Ct App: “X” state Ct App:  “X”  fed Dist. Ct. “X” state trial ct:  “X”  </vt:lpstr>
      <vt:lpstr>the last Pennsylvania Supreme Court opinion on point is an 80-year old case  you think they would decide otherwise now  the change in the law would be to your benefit  your case is a diversity case  where do you sue, in a Pennsylvania state trial court or in a federal district court?</vt:lpstr>
      <vt:lpstr>you are a federal district judge in the E.D. Va. entertaining a question of Virginia law  the only cases on point are a 20-year-old decision by the 4th Circuit and conflicting 5-year-old decision by a Va. trial court  is the 4th Circuit decision binding authority for you?</vt:lpstr>
      <vt:lpstr>choice of law </vt:lpstr>
      <vt:lpstr>choice of substantive law in state court  choice between:   - two states’ laws (Nevada or California?) - two countries’ laws (Germany or Brazil?) - a state’s law and a country’s law (Germany or  California?) </vt:lpstr>
      <vt:lpstr>what about a choice between federal law and a state’s law?</vt:lpstr>
      <vt:lpstr>two married Georgians get into an accident in California  the husband wishes to sue the wife for negligence  Ga. law – spousal immunity Ca. law – spouses can sue one another for negligence</vt:lpstr>
      <vt:lpstr>assume the case is before a Virginia state court…  lex loci delicti  the tort law of the place of the harm applies  the court would apply California law and allow the husband’s action to proceed</vt:lpstr>
      <vt:lpstr>assume the case is before a Pennsylvania state court…  interest analysis  concerning spousal immunity, the law of the place of the marital domicile applies  the court would apply Georgia law and bar the husband’s action</vt:lpstr>
      <vt:lpstr>should federal courts use their own choice of law rules?</vt:lpstr>
      <vt:lpstr>Klaxon…</vt:lpstr>
      <vt:lpstr>horizontal (state-state) choice of “procedural” law  assume a Virginia state court is entertaining a California wrongful death action  should it use Virginia’s or California’s:  statute of limitation? service rules? pleading standards?</vt:lpstr>
      <vt:lpstr>an understanding of a rule’s being substantive or procedural by looking to the views of the officials of the state that created the rule</vt:lpstr>
      <vt:lpstr>“substantive” = the officials of the state that created the rule consider it part of the state’s cause of action, following those actions into other court systems  “procedural” = the officials of the state that created the rule want it to apply only in the state’s own courts, including to causes of action under other states’ laws</vt:lpstr>
      <vt:lpstr>how can you tell whether a California statute of limitations is substantive or procedural?  will there be any California state court decisions on point?</vt:lpstr>
      <vt:lpstr>imagine a California court applies its statute of limitations to actions under another state (or nation’s) law</vt:lpstr>
      <vt:lpstr>- California’s wrongful death statute says “a plaintiff may not sue for wrongful death under this statute more than 2 years after the death occurs”  - is California’s statute of limitations substantive in the relevant sense?</vt:lpstr>
      <vt:lpstr>conflicts of substance and procedure</vt:lpstr>
      <vt:lpstr>P sues D in Virginia state court under California law for wrongful death 2.5 years after the death  Va’s WD time limitation  Ca’s WD time limitation  2-yr substantive   3-yr substantive 2-yr procedural   3-yr procedural 2-yr procedural   3-yr substantive 3-yr procedural   2-yr substantive 2-yr substantive   3-yr procedural</vt:lpstr>
      <vt:lpstr>P sues D in Virginia state court under California law for wrongful death  California has a service rule that it considers bound up with its wrongful death statute  must Virginia law yield to it?</vt:lpstr>
      <vt:lpstr>service rules:   procedural</vt:lpstr>
      <vt:lpstr>statutes of limitations:   presumptively procedural  but could be substantive, with forum procedure yielding to another jurisdiction’s substance</vt:lpstr>
      <vt:lpstr>P sues D in state court in Virginia under New York negligence law  New York law puts the burden of proof on the plaintiff to show his lack of contributory negligence   under Virginia law contributory negligence is an affirmative defense  what result?</vt:lpstr>
      <vt:lpstr>burdens of proof:   presumptively substantive  but could be procedural, with forum procedure yielding to another jurisdiction’s substance</vt:lpstr>
      <vt:lpstr>applying another jurisdiction’s substantive law  vs.   incorporating a standard from another jurisdiction’s law into forum law</vt:lpstr>
      <vt:lpstr>Virginia state courts have a generous 3 year statute of limitations for tort  too many people are coming to Va. state court to sue under sister state causes of action  so Virginia enacts a borrowing statute: the Va. statute of limitations for tort incorporates the time period of the state that provides the cause of action</vt:lpstr>
      <vt:lpstr>now…</vt:lpstr>
      <vt:lpstr>what is federal power over procedure when a federal court is entertaining a state law cause of action?</vt:lpstr>
      <vt:lpstr>federal constitutional law governing procedure in federal court…</vt:lpstr>
      <vt:lpstr>Seventh Amendment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P sues D under Virginia law in federal court in Virginia  under the 7th Amendment, a factual issue must be decided by a jury in federal court  under Virginia law, it does not  which law applies, Virginia or federal? </vt:lpstr>
      <vt:lpstr>federal common law governing procedure in federal court  - ignore federal statutes and FRCPs</vt:lpstr>
      <vt:lpstr>P sues D in federal court in New York under New York negligence law  New York law puts the burden of proof on the plaintiff to show his lack of contributory negligence   can the federal court use a federal common law rule making contributory negligence an affirmative defense instead? </vt:lpstr>
      <vt:lpstr>Palmer v. Hoffman (US 1943)  also Cities Service Oil Co. v. Dunlap (US 1939)</vt:lpstr>
      <vt:lpstr>Guaranty Trust v. York (U.S. 1945)</vt:lpstr>
      <vt:lpstr>assume that a Pennsylvania state court was entertaining the NY actions in Guaranty Trust  would NY’s or Pa’s statute of limitations/laches doctrine apply?</vt:lpstr>
      <vt:lpstr>It is therefore immaterial whether statutes of limitation are characterized either as "substantive" or "procedural" in State court opinions in any use of those terms unrelated to the specific issue before us. Erie R. Co. v. Tompkins...expressed a policy that touches vitally the proper distribution of judicial power between State and federal courts. In essence, the intent of that decision was to insure that, in all cases where a federal court is exercising jurisdiction solely because of the diversity of citizenship of the parties, the outcome of the litigation in the federal court should be substantially the same, so far as legal rules determine the outcome of a litigation, as it would be if tried in a State court.</vt:lpstr>
      <vt:lpstr>in Erie a Pa plaintiff sued a NY defendant in federal court in NY under Pa law  what was important –   acting like a NY state court?  or   acting like a Pa state court?</vt:lpstr>
      <vt:lpstr>policy of vertical uniformity between federal and forum state court  (if outcome determinative)</vt:lpstr>
      <vt:lpstr>a federal court in Kansas is entertaining an action under Kansas law   it uses Kansas statute of limitations, according to Guaranty Trust   but, according to the federal law a statute of limitations is tolled upon filing  under Kansas law, it is tolled upon service  which rule should the federal court use?</vt:lpstr>
      <vt:lpstr>Ragan v. Merchants Transfer &amp; Warehouse (US 1949)</vt:lpstr>
      <vt:lpstr>a Mississippi statute requires a corporation doing business within the state to designate an agent for the service of process before bringing suit in Mississippi state court  there is no such requirement under federal law  P (a Tennessee corporation doing business in Mississippi) is suing D in federal court in Mississippi under Mississippi law  P has designated no agent for service of process in Miss.   D moves for summary judgment on this ground  what result?</vt:lpstr>
      <vt:lpstr>the 5th Circuit had concluded that Mississippi state officials thought that the statute applied only Mississippi state courts, not federal courts in Mississippi.  does that matter?</vt:lpstr>
      <vt:lpstr>Woods v. Interstate Realty (US 1949)</vt:lpstr>
      <vt:lpstr>incorporating state standards, not applying state law</vt:lpstr>
      <vt:lpstr>a New Jersey statute requires small shareholders bringing derivative actions to post a bond  federal courts have no such requirement  P, a small shareholder, brings a derivative action under Delaware law against D in federal court in New Jersey  P has not posted a bond  D moves to dismiss  what result?</vt:lpstr>
      <vt:lpstr>Cohen v. Beneficial Indus. Loan Corp. (US 1949)</vt:lpstr>
      <vt:lpstr>where we stand at this point:  borrow forum state law if the difference between federal common law and forum state law is “outcome determinative”</vt:lpstr>
      <vt:lpstr>Byrd v. Blue Ridge Rural Electric Corp. (US 1958) </vt:lpstr>
      <vt:lpstr>First. It was decided in Erie R. Co. v. Tompkins that the federal courts in diversity cases must respect the definition of state-created rights and obligations by the state courts. We must, therefore, first examine the [S.C.] rule...to determine whether it is bound up with these rights and obligations in such a way that its application in the federal court is required. </vt:lpstr>
      <vt:lpstr>what is an example of a state rule where the bound-up test is satisfied?</vt:lpstr>
      <vt:lpstr>Palmer v. Hoffman (US 1943)</vt:lpstr>
      <vt:lpstr>P sues D in federal court under California law for wrongful death  California has rule about the maximum number of pages in a brief that it considers bound up with its wrongful death statute  must federal common law yield to it?</vt:lpstr>
      <vt:lpstr>Second. But cases following Erie have evinced a broader policy to the effect that the federal courts should conform as near as may be--in the absence of other considerations--to state rules even of form and mode where the state rules may bear substantially on the question whether the litigation would come out one way in the federal court and another way in the state court if the federal court failed to apply a particular local rule. E.g., Guaranty Trust Co. of New York v. York.</vt:lpstr>
      <vt:lpstr>But there are affirmative countervailing considerations at work here....</vt:lpstr>
      <vt:lpstr>after Byrd:   assume P sues D in federal court in New York under Pa law  1) if a Pa rule is bound up with the Pa cause of action the federal court must use the Pa rule instead of federal common law rule  2) but there is also a policy of vertical uniformity with NY state courts  (if difference is outcome determinative)  3) there may also be countervailing federal interests in favor uniform federal common law rule, however  2) must be balanced against 3)</vt:lpstr>
      <vt:lpstr>federal procedural common law  - claim/issue preclusion  - anything that federal courts simply don’t do that a state does (whether by state constitution, statute, or common law)</vt:lpstr>
      <vt:lpstr>what about Fed. R. Civ. P.?  and federal statutes governing procedure in federal courts?</vt:lpstr>
      <vt:lpstr>Hanna v. Plumer (U.S. 1965)</vt:lpstr>
      <vt:lpstr>- Hanna sued Plumer, Osgood’s executor, for Osgood’s negligence in auto accident  - left summons and complaint with Osgood’s executor’s wife at place of residence in accordance with 4(e) (4d at the time)  - Mass statute required hand delivery to an executor or administrator  - DCt granted motion for summary judgment  - Ct App aff’d  - outcome determinative  - SCt reversed </vt:lpstr>
      <vt:lpstr>“When a situation is covered by one of the Federal Rules, the question facing the court is a far cry from the typical, relatively unguided Erie choice: the court has been instructed to apply the Federal Rule, and can refuse to do so only if the Advisory Committee, this Court, and Congress erred in their prima facie judgment that the Rule in question transgresses neither the terms of the Enabling Act nor constitutional restrictions.” </vt:lpstr>
      <vt:lpstr>why no concern about vertical uniformity when a FRCP is at issue?  why does vertical uniformity matter only when federal courts are creating federal procedural common law?</vt:lpstr>
      <vt:lpstr>Green’s theory:  the source of federal courts’ obligation to consider vertical uniformity when creating federal procedural common law in diversity cases comes from the purposes of the diversity statute</vt:lpstr>
      <vt:lpstr>P(NY) sues D(Cal.) in state court in NY under NY law 2 ½ years after an accident  D is worried about state-court bias against him  NY has a 3-year statute of limitations  what would happen if federal courts had a common law  2-year limitation period?</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what is Congress’s power over federal procedure?</vt:lpstr>
      <vt:lpstr>“[T]he constitutional provision for a federal court system (augmented by the Necessary and Proper Clause) carries with it congressional power to make rules governing the practice and pleading in those courts, which in turn includes a power to regulate matters which, though falling within the uncertain area between substance and procedure, are rationally capable of classification as either.” </vt:lpstr>
      <vt:lpstr>- Congress passes a uniform statute of limitations applicable for all actions in federal court, including state law actions  - is the statute valid?  - even if a shorter state statute of limitations is bound up with the state cause of action?</vt:lpstr>
      <vt:lpstr>- pursuant to the order of a Florida state court (that was ultimately affirmed by the Florida Supreme Court), Terry Schiavo’s feeding tube was removed  - the US SCt denied cert  - In response, Congress passed Public Law 109-3, “An Act for the relief of the parents of Theresa Marie Schiavo”  - this act allowed Ms. Schiavo's parents to bring an action in federal district court concerning whether their daughter's federal constitutional or statutory rights had been violated as a result of the Florida courts' orders   - this meant not giving the Florida judgment Full Faith and Credit  - constitutional?</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(b) Such rules shall not abridge, enlarge or modify any substantive right. . . .  </vt:lpstr>
      <vt:lpstr>“The test must be whether a rule really regulates procedure,—the judicial process for enforcing rights and duties recognized by substantive law and for justly administering remedy and redress for disregard or infraction of them.” Sibbach v. Wilson &amp; Co., 312 U.S. 1, 14.</vt:lpstr>
      <vt:lpstr>now – assume that the federal service rule had been common law</vt:lpstr>
      <vt:lpstr>“[I]t is doubtful that, even if there were no Federal Rule making it clear that in-hand service is not required in diversity actions, the Erie rule would have obligated the District Court to follow the Massachusetts procedure.” </vt:lpstr>
      <vt:lpstr> “Not only are nonsubstantial, or trivial, variations not likely to raise the sort of equal protection problems which troubled the Court in Erie; they are also unlikely to influence the choice of a forum. The ‘outcome-determination’ test therefore cannot be read without reference to the twin aims of the Erie rule: discouragement of forum-shopping and avoidance of inequitable administration of the laws.” </vt:lpstr>
      <vt:lpstr>twin aims of Erie</vt:lpstr>
      <vt:lpstr>look back at old cases in light of Hanna’s rejection of the outcome determinative test...</vt:lpstr>
      <vt:lpstr>could a federal court sitting in diversity create a judicially created limitations period different from that of the forum state? (Guaranty Trust)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236</cp:revision>
  <cp:lastPrinted>2016-11-10T16:34:39Z</cp:lastPrinted>
  <dcterms:created xsi:type="dcterms:W3CDTF">2016-11-03T13:09:03Z</dcterms:created>
  <dcterms:modified xsi:type="dcterms:W3CDTF">2017-11-06T18:58:42Z</dcterms:modified>
</cp:coreProperties>
</file>