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7" r:id="rId2"/>
    <p:sldId id="1262" r:id="rId3"/>
    <p:sldId id="1271" r:id="rId4"/>
    <p:sldId id="1273" r:id="rId5"/>
    <p:sldId id="1275" r:id="rId6"/>
    <p:sldId id="1298" r:id="rId7"/>
    <p:sldId id="1304" r:id="rId8"/>
    <p:sldId id="1305" r:id="rId9"/>
    <p:sldId id="1306" r:id="rId10"/>
    <p:sldId id="1307" r:id="rId11"/>
    <p:sldId id="1390" r:id="rId12"/>
    <p:sldId id="1328" r:id="rId13"/>
    <p:sldId id="1329" r:id="rId14"/>
    <p:sldId id="1331" r:id="rId15"/>
    <p:sldId id="1332" r:id="rId16"/>
    <p:sldId id="1361" r:id="rId17"/>
    <p:sldId id="1362" r:id="rId18"/>
    <p:sldId id="1344" r:id="rId19"/>
    <p:sldId id="1346" r:id="rId20"/>
    <p:sldId id="1350" r:id="rId21"/>
    <p:sldId id="1353" r:id="rId22"/>
    <p:sldId id="1356" r:id="rId23"/>
    <p:sldId id="1359" r:id="rId24"/>
    <p:sldId id="1364" r:id="rId25"/>
    <p:sldId id="1365" r:id="rId26"/>
    <p:sldId id="1366" r:id="rId27"/>
    <p:sldId id="1415" r:id="rId28"/>
    <p:sldId id="1416" r:id="rId29"/>
    <p:sldId id="1417" r:id="rId30"/>
    <p:sldId id="1418" r:id="rId31"/>
    <p:sldId id="1419" r:id="rId32"/>
    <p:sldId id="1420" r:id="rId33"/>
    <p:sldId id="1430" r:id="rId34"/>
    <p:sldId id="1431" r:id="rId35"/>
    <p:sldId id="1391" r:id="rId36"/>
    <p:sldId id="1393" r:id="rId37"/>
    <p:sldId id="1392" r:id="rId38"/>
    <p:sldId id="1394" r:id="rId39"/>
    <p:sldId id="1395" r:id="rId40"/>
    <p:sldId id="1396" r:id="rId41"/>
    <p:sldId id="1367" r:id="rId42"/>
    <p:sldId id="1368" r:id="rId43"/>
    <p:sldId id="1399" r:id="rId44"/>
    <p:sldId id="1369" r:id="rId45"/>
    <p:sldId id="1370" r:id="rId46"/>
    <p:sldId id="1372" r:id="rId47"/>
    <p:sldId id="1400" r:id="rId48"/>
    <p:sldId id="1401" r:id="rId49"/>
    <p:sldId id="1402" r:id="rId50"/>
    <p:sldId id="1403" r:id="rId51"/>
    <p:sldId id="1404" r:id="rId52"/>
    <p:sldId id="1405" r:id="rId53"/>
    <p:sldId id="1406" r:id="rId54"/>
    <p:sldId id="1407" r:id="rId55"/>
    <p:sldId id="1373" r:id="rId56"/>
    <p:sldId id="1408" r:id="rId57"/>
    <p:sldId id="1382" r:id="rId58"/>
    <p:sldId id="1384" r:id="rId59"/>
    <p:sldId id="1385" r:id="rId60"/>
    <p:sldId id="1411" r:id="rId61"/>
    <p:sldId id="1412" r:id="rId62"/>
    <p:sldId id="1413" r:id="rId63"/>
    <p:sldId id="1386" r:id="rId64"/>
    <p:sldId id="1388" r:id="rId65"/>
    <p:sldId id="1414" r:id="rId66"/>
    <p:sldId id="1389" r:id="rId67"/>
    <p:sldId id="1421" r:id="rId68"/>
    <p:sldId id="1422" r:id="rId69"/>
    <p:sldId id="1423" r:id="rId70"/>
    <p:sldId id="1424" r:id="rId71"/>
    <p:sldId id="1425" r:id="rId72"/>
    <p:sldId id="1426" r:id="rId73"/>
    <p:sldId id="1427" r:id="rId74"/>
    <p:sldId id="1428" r:id="rId75"/>
    <p:sldId id="1429"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24" autoAdjust="0"/>
    <p:restoredTop sz="94660"/>
  </p:normalViewPr>
  <p:slideViewPr>
    <p:cSldViewPr snapToGrid="0">
      <p:cViewPr varScale="1">
        <p:scale>
          <a:sx n="78" d="100"/>
          <a:sy n="78"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10/30/2017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10/30/2017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Oct. 30</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smtClean="0"/>
              <a:t>26(b)(3)(B) Protection Against Disclosure.  If the court orders discovery of those materials, it must </a:t>
            </a:r>
            <a:r>
              <a:rPr lang="en-CA" altLang="en-US" b="1" i="1" smtClean="0"/>
              <a:t>protect against disclosure of the mental impressions, conclusions, opinions, or legal theories </a:t>
            </a:r>
            <a:r>
              <a:rPr lang="en-CA" altLang="en-US" smtClean="0"/>
              <a:t>of a party’s attorney or other representative concerning the litigation.</a:t>
            </a:r>
            <a:endParaRPr lang="en-US" altLang="en-US" smtClean="0"/>
          </a:p>
        </p:txBody>
      </p:sp>
    </p:spTree>
    <p:extLst>
      <p:ext uri="{BB962C8B-B14F-4D97-AF65-F5344CB8AC3E}">
        <p14:creationId xmlns:p14="http://schemas.microsoft.com/office/powerpoint/2010/main" val="353037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365125"/>
            <a:ext cx="11991703" cy="6279515"/>
          </a:xfrm>
        </p:spPr>
        <p:txBody>
          <a:bodyPr>
            <a:noAutofit/>
          </a:bodyPr>
          <a:lstStyle/>
          <a:p>
            <a:r>
              <a:rPr lang="en-US" sz="3200" dirty="0"/>
              <a:t>D Airlines flight 107 crashed, severely injuring a number of passengers, including P, X and Y. P, X, and Y each hire private investigators to interview witnesses to the crash and to interview D Airline employees who serviced the plane prior to the </a:t>
            </a:r>
            <a:r>
              <a:rPr lang="en-US" sz="3200" dirty="0" smtClean="0"/>
              <a:t>accident. Before </a:t>
            </a:r>
            <a:r>
              <a:rPr lang="en-US" sz="3200" dirty="0"/>
              <a:t>filing suit, X settles with D Airlines. P brings a state-law negligence suit (in diversity) against D Airlines in the Federal District Court for the Southern District of New York. When X hears about P’s suit, X gives P the notes from the witness interviews generated by X’s private detective. Y has not yet brought suit, but when she hears about P’s suit, she too gives to P the notes from witness interviews generated by Y’s private detective. In discovery, D Airlines asks for the material that X and Y gave to P. </a:t>
            </a:r>
            <a:r>
              <a:rPr lang="en-US" sz="3200" i="1" dirty="0"/>
              <a:t>Is the material covered by the work product privilege and/or should it be? </a:t>
            </a:r>
            <a:endParaRPr lang="en-US" sz="3200" dirty="0"/>
          </a:p>
        </p:txBody>
      </p:sp>
    </p:spTree>
    <p:extLst>
      <p:ext uri="{BB962C8B-B14F-4D97-AF65-F5344CB8AC3E}">
        <p14:creationId xmlns:p14="http://schemas.microsoft.com/office/powerpoint/2010/main" val="381437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a:t>
            </a:r>
            <a:r>
              <a:rPr lang="en-US" altLang="en-US" dirty="0" smtClean="0"/>
              <a:t>echanism of </a:t>
            </a:r>
            <a:br>
              <a:rPr lang="en-US" altLang="en-US" dirty="0" smtClean="0"/>
            </a:br>
            <a:r>
              <a:rPr lang="en-US" altLang="en-US" dirty="0"/>
              <a:t/>
            </a:r>
            <a:br>
              <a:rPr lang="en-US" altLang="en-US" dirty="0"/>
            </a:br>
            <a:r>
              <a:rPr lang="en-US" altLang="en-US" dirty="0"/>
              <a:t>d</a:t>
            </a:r>
            <a:r>
              <a:rPr lang="en-US" altLang="en-US" dirty="0" smtClean="0"/>
              <a:t>isclosure </a:t>
            </a:r>
            <a:br>
              <a:rPr lang="en-US" altLang="en-US" dirty="0" smtClean="0"/>
            </a:br>
            <a:r>
              <a:rPr lang="en-US" altLang="en-US" dirty="0" smtClean="0"/>
              <a:t>&amp; </a:t>
            </a:r>
            <a:br>
              <a:rPr lang="en-US" altLang="en-US" dirty="0" smtClean="0"/>
            </a:br>
            <a:r>
              <a:rPr lang="en-US" altLang="en-US" dirty="0" smtClean="0"/>
              <a:t>discovery</a:t>
            </a:r>
          </a:p>
        </p:txBody>
      </p:sp>
    </p:spTree>
    <p:extLst>
      <p:ext uri="{BB962C8B-B14F-4D97-AF65-F5344CB8AC3E}">
        <p14:creationId xmlns:p14="http://schemas.microsoft.com/office/powerpoint/2010/main" val="39391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a:t>
            </a:r>
            <a:r>
              <a:rPr lang="en-US" altLang="en-US" dirty="0" smtClean="0"/>
              <a:t>isclosure</a:t>
            </a:r>
            <a:br>
              <a:rPr lang="en-US" altLang="en-US" dirty="0" smtClean="0"/>
            </a:br>
            <a:r>
              <a:rPr lang="en-US" altLang="en-US" dirty="0" smtClean="0"/>
              <a:t>FRCP 26(a)(1)</a:t>
            </a:r>
          </a:p>
        </p:txBody>
      </p:sp>
    </p:spTree>
    <p:extLst>
      <p:ext uri="{BB962C8B-B14F-4D97-AF65-F5344CB8AC3E}">
        <p14:creationId xmlns:p14="http://schemas.microsoft.com/office/powerpoint/2010/main" val="346830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smtClean="0"/>
              <a:t>R 26(a)(1)(A)(</a:t>
            </a:r>
            <a:r>
              <a:rPr lang="en-US" altLang="en-US" dirty="0" err="1" smtClean="0"/>
              <a:t>i</a:t>
            </a:r>
            <a:r>
              <a:rPr lang="en-US" altLang="en-US" dirty="0" smtClean="0"/>
              <a:t>) “</a:t>
            </a:r>
            <a:r>
              <a:rPr lang="en-US" dirty="0" smtClean="0"/>
              <a:t>the </a:t>
            </a:r>
            <a:r>
              <a:rPr lang="en-US" dirty="0"/>
              <a:t>name and, if known, the address and telephone number of each individual likely to have discoverable information—along with the subjects of that information—that the disclosing party may use to support its claims or defenses, unless the use would be solely for </a:t>
            </a:r>
            <a:r>
              <a:rPr lang="en-US" dirty="0" smtClean="0"/>
              <a:t>impeachment”</a:t>
            </a:r>
            <a:endParaRPr lang="en-US" altLang="en-US" dirty="0" smtClean="0"/>
          </a:p>
        </p:txBody>
      </p:sp>
    </p:spTree>
    <p:extLst>
      <p:ext uri="{BB962C8B-B14F-4D97-AF65-F5344CB8AC3E}">
        <p14:creationId xmlns:p14="http://schemas.microsoft.com/office/powerpoint/2010/main" val="347455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smtClean="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a:t>
            </a:r>
            <a:r>
              <a:rPr lang="en-US" smtClean="0"/>
              <a:t>impeachment</a:t>
            </a:r>
            <a:endParaRPr lang="en-US" altLang="en-US" dirty="0" smtClean="0"/>
          </a:p>
        </p:txBody>
      </p:sp>
    </p:spTree>
    <p:extLst>
      <p:ext uri="{BB962C8B-B14F-4D97-AF65-F5344CB8AC3E}">
        <p14:creationId xmlns:p14="http://schemas.microsoft.com/office/powerpoint/2010/main" val="2750462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8280" y="123568"/>
            <a:ext cx="12043719" cy="6610864"/>
          </a:xfrm>
        </p:spPr>
        <p:txBody>
          <a:bodyPr>
            <a:noAutofit/>
          </a:bodyPr>
          <a:lstStyle/>
          <a:p>
            <a:pPr algn="l" eaLnBrk="1" hangingPunct="1"/>
            <a:r>
              <a:rPr lang="en-US" altLang="en-US" sz="2400" dirty="0"/>
              <a:t>R 26(a)(3) Pretrial Disclosures.</a:t>
            </a:r>
            <a:br>
              <a:rPr lang="en-US" altLang="en-US" sz="2400" dirty="0"/>
            </a:br>
            <a:r>
              <a:rPr lang="en-US" altLang="en-US" sz="2400" dirty="0"/>
              <a:t>(A) In General. In addition to the disclosures required by Rule 26(a)(1) and (2), a party must provide to the other parties and promptly file the following information </a:t>
            </a:r>
            <a:r>
              <a:rPr lang="en-US" altLang="en-US" sz="2400" b="1" i="1" dirty="0"/>
              <a:t>about the evidence that it may present at trial other than solely for impeachment</a:t>
            </a:r>
            <a:r>
              <a:rPr lang="en-US" altLang="en-US" sz="2400" dirty="0"/>
              <a:t>:</a:t>
            </a:r>
            <a:br>
              <a:rPr lang="en-US" altLang="en-US" sz="2400" dirty="0"/>
            </a:br>
            <a:r>
              <a:rPr lang="en-US" altLang="en-US" sz="2400" dirty="0"/>
              <a:t>(</a:t>
            </a:r>
            <a:r>
              <a:rPr lang="en-US" altLang="en-US" sz="2400" dirty="0" err="1"/>
              <a:t>i</a:t>
            </a:r>
            <a:r>
              <a:rPr lang="en-US" altLang="en-US" sz="2400" dirty="0"/>
              <a:t>) the name and, if not previously provided, the address and telephone number of each witness — separately identifying those the party expects to present and those it may call if the need arises;</a:t>
            </a:r>
            <a:br>
              <a:rPr lang="en-US" altLang="en-US" sz="2400" dirty="0"/>
            </a:br>
            <a:r>
              <a:rPr lang="en-US" altLang="en-US" sz="2400" dirty="0"/>
              <a:t>(ii) the designation of those witnesses whose testimony the party expects to present by deposition and, if not taken </a:t>
            </a:r>
            <a:r>
              <a:rPr lang="en-US" altLang="en-US" sz="2400" dirty="0" err="1"/>
              <a:t>stenographically</a:t>
            </a:r>
            <a:r>
              <a:rPr lang="en-US" altLang="en-US" sz="2400" dirty="0"/>
              <a:t>, a transcript of the pertinent parts of the deposition; and</a:t>
            </a:r>
            <a:br>
              <a:rPr lang="en-US" altLang="en-US" sz="2400" dirty="0"/>
            </a:br>
            <a:r>
              <a:rPr lang="en-US" altLang="en-US" sz="2400" dirty="0"/>
              <a:t>(iii) an identification of each document or other exhibit, including summaries of other evidence — separately identifying those items the party expects to offer and those it may offer if the need arises.</a:t>
            </a:r>
            <a:br>
              <a:rPr lang="en-US" altLang="en-US" sz="2400" dirty="0"/>
            </a:br>
            <a:r>
              <a:rPr lang="en-US" altLang="en-US" sz="2400" dirty="0"/>
              <a:t>(B) Time for Pretrial Disclosures; Objections. Unless the court orders otherwise, these disclosures must be made at least </a:t>
            </a:r>
            <a:r>
              <a:rPr lang="en-US" altLang="en-US" sz="2400" b="1" i="1" dirty="0"/>
              <a:t>30 days before trial</a:t>
            </a:r>
            <a:r>
              <a:rPr lang="en-US" altLang="en-US" sz="24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148653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smtClean="0"/>
              <a:t>disclosure concerning experts</a:t>
            </a:r>
            <a:br>
              <a:rPr lang="en-US" altLang="en-US" dirty="0" smtClean="0"/>
            </a:br>
            <a:r>
              <a:rPr lang="en-US" altLang="en-US" dirty="0" smtClean="0"/>
              <a:t>Fed. R. Civ. P. 26(a)(2) &amp; (b)(4)</a:t>
            </a:r>
          </a:p>
        </p:txBody>
      </p:sp>
    </p:spTree>
    <p:extLst>
      <p:ext uri="{BB962C8B-B14F-4D97-AF65-F5344CB8AC3E}">
        <p14:creationId xmlns:p14="http://schemas.microsoft.com/office/powerpoint/2010/main" val="4077688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smtClean="0"/>
              <a:t>mechanics of discovery</a:t>
            </a:r>
            <a:endParaRPr lang="en-US" altLang="en-US" smtClean="0"/>
          </a:p>
        </p:txBody>
      </p:sp>
    </p:spTree>
    <p:extLst>
      <p:ext uri="{BB962C8B-B14F-4D97-AF65-F5344CB8AC3E}">
        <p14:creationId xmlns:p14="http://schemas.microsoft.com/office/powerpoint/2010/main" val="2796479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smtClean="0"/>
              <a:t>Rule 36. Requests for Admission</a:t>
            </a:r>
            <a:r>
              <a:rPr lang="en-US" altLang="en-US" b="1" smtClean="0"/>
              <a:t> </a:t>
            </a:r>
            <a:endParaRPr lang="en-US" altLang="en-US" smtClean="0"/>
          </a:p>
        </p:txBody>
      </p:sp>
    </p:spTree>
    <p:extLst>
      <p:ext uri="{BB962C8B-B14F-4D97-AF65-F5344CB8AC3E}">
        <p14:creationId xmlns:p14="http://schemas.microsoft.com/office/powerpoint/2010/main" val="388815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smtClean="0"/>
              <a:t/>
            </a:r>
            <a:br>
              <a:rPr lang="en-US" altLang="en-US" dirty="0" smtClean="0"/>
            </a:br>
            <a:r>
              <a:rPr lang="en-US" altLang="en-US" dirty="0" smtClean="0"/>
              <a:t>Discovery</a:t>
            </a:r>
          </a:p>
        </p:txBody>
      </p:sp>
    </p:spTree>
    <p:extLst>
      <p:ext uri="{BB962C8B-B14F-4D97-AF65-F5344CB8AC3E}">
        <p14:creationId xmlns:p14="http://schemas.microsoft.com/office/powerpoint/2010/main" val="3632052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smtClean="0"/>
              <a:t>Rule 45. Subpoena </a:t>
            </a:r>
          </a:p>
        </p:txBody>
      </p:sp>
    </p:spTree>
    <p:extLst>
      <p:ext uri="{BB962C8B-B14F-4D97-AF65-F5344CB8AC3E}">
        <p14:creationId xmlns:p14="http://schemas.microsoft.com/office/powerpoint/2010/main" val="2610988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smtClean="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3454447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smtClean="0"/>
              <a:t>Rule 33. Interrogatories to Parties </a:t>
            </a:r>
          </a:p>
        </p:txBody>
      </p:sp>
    </p:spTree>
    <p:extLst>
      <p:ext uri="{BB962C8B-B14F-4D97-AF65-F5344CB8AC3E}">
        <p14:creationId xmlns:p14="http://schemas.microsoft.com/office/powerpoint/2010/main" val="2136618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smtClean="0"/>
              <a:t>Rule 30. Deposition by Oral Examination</a:t>
            </a:r>
          </a:p>
        </p:txBody>
      </p:sp>
    </p:spTree>
    <p:extLst>
      <p:ext uri="{BB962C8B-B14F-4D97-AF65-F5344CB8AC3E}">
        <p14:creationId xmlns:p14="http://schemas.microsoft.com/office/powerpoint/2010/main" val="3863699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smtClean="0"/>
              <a:t>30(d)(3) Motion to Terminate or Limit. </a:t>
            </a:r>
            <a:br>
              <a:rPr lang="en-US" altLang="en-US" smtClean="0"/>
            </a:br>
            <a:r>
              <a:rPr lang="en-US" altLang="en-US" smtClean="0"/>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smtClean="0"/>
            </a:br>
            <a:endParaRPr lang="en-US" altLang="en-US" smtClean="0"/>
          </a:p>
        </p:txBody>
      </p:sp>
    </p:spTree>
    <p:extLst>
      <p:ext uri="{BB962C8B-B14F-4D97-AF65-F5344CB8AC3E}">
        <p14:creationId xmlns:p14="http://schemas.microsoft.com/office/powerpoint/2010/main" val="3309688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10961"/>
          </a:xfrm>
        </p:spPr>
        <p:txBody>
          <a:bodyPr/>
          <a:lstStyle/>
          <a:p>
            <a:r>
              <a:rPr lang="en-US" dirty="0"/>
              <a:t>e</a:t>
            </a:r>
            <a:r>
              <a:rPr lang="en-US" dirty="0" smtClean="0"/>
              <a:t>-discovery</a:t>
            </a:r>
            <a:endParaRPr lang="en-US" dirty="0"/>
          </a:p>
        </p:txBody>
      </p:sp>
    </p:spTree>
    <p:extLst>
      <p:ext uri="{BB962C8B-B14F-4D97-AF65-F5344CB8AC3E}">
        <p14:creationId xmlns:p14="http://schemas.microsoft.com/office/powerpoint/2010/main" val="4143303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306432" cy="6171599"/>
          </a:xfrm>
        </p:spPr>
        <p:txBody>
          <a:bodyPr>
            <a:noAutofit/>
          </a:bodyPr>
          <a:lstStyle/>
          <a:p>
            <a:r>
              <a:rPr lang="en-US" sz="2400" smtClean="0"/>
              <a:t>26(b)(2</a:t>
            </a:r>
            <a:r>
              <a:rPr lang="en-US" sz="2400" dirty="0"/>
              <a:t>) </a:t>
            </a:r>
            <a:r>
              <a:rPr lang="en-US" sz="2400" i="1" dirty="0"/>
              <a:t>Limitations on Frequency and Extent.</a:t>
            </a:r>
            <a:r>
              <a:rPr lang="en-US" sz="2400" dirty="0"/>
              <a:t/>
            </a:r>
            <a:br>
              <a:rPr lang="en-US" sz="2400" dirty="0"/>
            </a:br>
            <a:r>
              <a:rPr lang="en-US" sz="2400" dirty="0"/>
              <a:t>(A) </a:t>
            </a:r>
            <a:r>
              <a:rPr lang="en-US" sz="2400" i="1" dirty="0"/>
              <a:t>When Permitted.</a:t>
            </a:r>
            <a:r>
              <a:rPr lang="en-US" sz="2400" dirty="0"/>
              <a:t> By order, the court may alter the limits in these rules on the number of depositions and interrogatories or on the length of depositions under Rule 30. By order or local rule, the court may also limit the number of requests under Rule 36.</a:t>
            </a:r>
            <a:br>
              <a:rPr lang="en-US" sz="2400" dirty="0"/>
            </a:br>
            <a:r>
              <a:rPr lang="en-US" sz="2400" dirty="0"/>
              <a:t>(B) </a:t>
            </a:r>
            <a:r>
              <a:rPr lang="en-US" sz="2400" i="1" dirty="0"/>
              <a:t>Specific Limitations on Electronically Stored Information.</a:t>
            </a:r>
            <a:r>
              <a:rPr lang="en-US" sz="2400" dirty="0"/>
              <a:t>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a:t>
            </a:r>
            <a:br>
              <a:rPr lang="en-US" sz="2400" dirty="0"/>
            </a:br>
            <a:r>
              <a:rPr lang="en-US" sz="2400" dirty="0"/>
              <a:t>(C)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br>
              <a:rPr lang="en-US" sz="2400" dirty="0"/>
            </a:br>
            <a:endParaRPr lang="en-US" sz="2400" dirty="0"/>
          </a:p>
        </p:txBody>
      </p:sp>
    </p:spTree>
    <p:extLst>
      <p:ext uri="{BB962C8B-B14F-4D97-AF65-F5344CB8AC3E}">
        <p14:creationId xmlns:p14="http://schemas.microsoft.com/office/powerpoint/2010/main" val="2354191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a:t>motions to compel, sanctions</a:t>
            </a:r>
          </a:p>
        </p:txBody>
      </p:sp>
    </p:spTree>
    <p:extLst>
      <p:ext uri="{BB962C8B-B14F-4D97-AF65-F5344CB8AC3E}">
        <p14:creationId xmlns:p14="http://schemas.microsoft.com/office/powerpoint/2010/main" val="3951436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651375"/>
          </a:xfrm>
        </p:spPr>
        <p:txBody>
          <a:bodyPr>
            <a:normAutofit fontScale="90000"/>
          </a:bodyPr>
          <a:lstStyle/>
          <a:p>
            <a:pPr eaLnBrk="1" hangingPunct="1"/>
            <a:r>
              <a:rPr lang="en-US" altLang="en-US"/>
              <a:t>D . . . </a:t>
            </a:r>
            <a:br>
              <a:rPr lang="en-US" altLang="en-US"/>
            </a:br>
            <a:r>
              <a:rPr lang="en-US" altLang="en-US"/>
              <a:t>- did not turn over disclosure materials</a:t>
            </a:r>
            <a:br>
              <a:rPr lang="en-US" altLang="en-US"/>
            </a:br>
            <a:r>
              <a:rPr lang="en-US" altLang="en-US"/>
              <a:t>- made frivolous discovery requests</a:t>
            </a:r>
            <a:br>
              <a:rPr lang="en-US" altLang="en-US"/>
            </a:br>
            <a:r>
              <a:rPr lang="en-US" altLang="en-US"/>
              <a:t>- and illegitimately refused to turn over materials that were within the scope of your discovery requests</a:t>
            </a:r>
            <a:br>
              <a:rPr lang="en-US" altLang="en-US"/>
            </a:br>
            <a:endParaRPr lang="en-US" altLang="en-US"/>
          </a:p>
        </p:txBody>
      </p:sp>
    </p:spTree>
    <p:extLst>
      <p:ext uri="{BB962C8B-B14F-4D97-AF65-F5344CB8AC3E}">
        <p14:creationId xmlns:p14="http://schemas.microsoft.com/office/powerpoint/2010/main" val="1838743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48281" y="0"/>
            <a:ext cx="11948984" cy="6858000"/>
          </a:xfrm>
        </p:spPr>
        <p:txBody>
          <a:bodyPr>
            <a:normAutofit/>
          </a:bodyPr>
          <a:lstStyle/>
          <a:p>
            <a:pPr algn="l" eaLnBrk="1" hangingPunct="1"/>
            <a:r>
              <a:rPr lang="en-US" altLang="en-US" sz="2400" dirty="0"/>
              <a:t>26(g) Signing Disclosures and Discovery Requests, Responses, and Objections.</a:t>
            </a:r>
            <a:br>
              <a:rPr lang="en-US" altLang="en-US" sz="2400" dirty="0"/>
            </a:br>
            <a:r>
              <a:rPr lang="en-US" altLang="en-US" sz="2400" dirty="0"/>
              <a:t>    (1) Signature Required; Effect of Signature.  Every </a:t>
            </a:r>
            <a:r>
              <a:rPr lang="en-US" altLang="en-US" sz="2400" b="1" i="1" dirty="0"/>
              <a:t>disclosure</a:t>
            </a:r>
            <a:r>
              <a:rPr lang="en-US" altLang="en-US" sz="2400" dirty="0"/>
              <a:t> under Rule 26(a)(1) or (a)(3) and every </a:t>
            </a:r>
            <a:r>
              <a:rPr lang="en-US" altLang="en-US" sz="2400" b="1" i="1" dirty="0"/>
              <a:t>discovery request, response, or objection must be signed </a:t>
            </a:r>
            <a:r>
              <a:rPr lang="en-US" altLang="en-US" sz="24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2400" b="1" i="1" dirty="0"/>
              <a:t>best of the person’s knowledge, information, and belief </a:t>
            </a:r>
            <a:r>
              <a:rPr lang="en-US" altLang="en-US" sz="2400" dirty="0"/>
              <a:t>formed after a reasonable inquiry:</a:t>
            </a:r>
            <a:br>
              <a:rPr lang="en-US" altLang="en-US" sz="2400" dirty="0"/>
            </a:br>
            <a:r>
              <a:rPr lang="en-US" altLang="en-US" sz="2400" dirty="0"/>
              <a:t>        (A) with respect to a </a:t>
            </a:r>
            <a:r>
              <a:rPr lang="en-US" altLang="en-US" sz="2400" b="1" i="1" dirty="0"/>
              <a:t>disclosure</a:t>
            </a:r>
            <a:r>
              <a:rPr lang="en-US" altLang="en-US" sz="2400" dirty="0"/>
              <a:t>, it is </a:t>
            </a:r>
            <a:r>
              <a:rPr lang="en-US" altLang="en-US" sz="2400" b="1" i="1" dirty="0"/>
              <a:t>complete and correct</a:t>
            </a:r>
            <a:r>
              <a:rPr lang="en-US" altLang="en-US" sz="2400" dirty="0"/>
              <a:t> as of the time it is made; and</a:t>
            </a:r>
            <a:br>
              <a:rPr lang="en-US" altLang="en-US" sz="2400" dirty="0"/>
            </a:br>
            <a:r>
              <a:rPr lang="en-US" altLang="en-US" sz="2400" dirty="0"/>
              <a:t>        (B) with respect to a </a:t>
            </a:r>
            <a:r>
              <a:rPr lang="en-US" altLang="en-US" sz="2400" b="1" i="1" dirty="0"/>
              <a:t>discovery request, response, or objection</a:t>
            </a:r>
            <a:r>
              <a:rPr lang="en-US" altLang="en-US" sz="2400" dirty="0"/>
              <a:t>, it is:</a:t>
            </a:r>
            <a:br>
              <a:rPr lang="en-US" altLang="en-US" sz="2400" dirty="0"/>
            </a:br>
            <a:r>
              <a:rPr lang="en-US" altLang="en-US" sz="2400" dirty="0"/>
              <a:t>            (</a:t>
            </a:r>
            <a:r>
              <a:rPr lang="en-US" altLang="en-US" sz="2400" dirty="0" err="1"/>
              <a:t>i</a:t>
            </a:r>
            <a:r>
              <a:rPr lang="en-US" altLang="en-US" sz="2400" dirty="0"/>
              <a:t>) consistent with these rules and </a:t>
            </a:r>
            <a:r>
              <a:rPr lang="en-US" altLang="en-US" sz="2400" b="1" i="1" dirty="0"/>
              <a:t>warranted by existing law or by a </a:t>
            </a:r>
            <a:r>
              <a:rPr lang="en-US" altLang="en-US" sz="2400" b="1" i="1" dirty="0" err="1"/>
              <a:t>nonfrivolous</a:t>
            </a:r>
            <a:r>
              <a:rPr lang="en-US" altLang="en-US" sz="2400" b="1" i="1" dirty="0"/>
              <a:t> argument for extending, modifying, or reversing existing law, or for establishing new law</a:t>
            </a:r>
            <a:r>
              <a:rPr lang="en-US" altLang="en-US" sz="2400" dirty="0"/>
              <a:t>;</a:t>
            </a:r>
            <a:br>
              <a:rPr lang="en-US" altLang="en-US" sz="2400" dirty="0"/>
            </a:br>
            <a:r>
              <a:rPr lang="en-US" altLang="en-US" sz="2400" dirty="0"/>
              <a:t>            (ii) not interposed for any improper purpose, such as to harass, cause unnecessary delay, or needlessly increase the cost of litigation; and</a:t>
            </a:r>
            <a:br>
              <a:rPr lang="en-US" altLang="en-US" sz="2400" dirty="0"/>
            </a:br>
            <a:r>
              <a:rPr lang="en-US" altLang="en-US" sz="2400" dirty="0"/>
              <a:t>            (iii) neither unreasonable nor unduly burdensome or expensive, considering the needs of the case, prior discovery in the case, the amount in controversy, and the importance of the issues at stake in the action....</a:t>
            </a:r>
            <a:br>
              <a:rPr lang="en-US" altLang="en-US" sz="2400" dirty="0"/>
            </a:br>
            <a:r>
              <a:rPr lang="en-US" altLang="en-US" sz="24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261594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smtClean="0"/>
              <a:t>scope of discovery</a:t>
            </a:r>
            <a:br>
              <a:rPr lang="en-US" altLang="en-US" smtClean="0"/>
            </a:br>
            <a:endParaRPr lang="en-US" altLang="en-US" smtClean="0"/>
          </a:p>
        </p:txBody>
      </p:sp>
    </p:spTree>
    <p:extLst>
      <p:ext uri="{BB962C8B-B14F-4D97-AF65-F5344CB8AC3E}">
        <p14:creationId xmlns:p14="http://schemas.microsoft.com/office/powerpoint/2010/main" val="2947001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5351" y="135924"/>
            <a:ext cx="11800703" cy="6919784"/>
          </a:xfrm>
        </p:spPr>
        <p:txBody>
          <a:bodyPr>
            <a:normAutofit/>
          </a:bodyPr>
          <a:lstStyle/>
          <a:p>
            <a:pPr algn="l" eaLnBrk="1" hangingPunct="1"/>
            <a:r>
              <a:rPr lang="en-US" altLang="en-US" sz="2800" dirty="0"/>
              <a:t>Rule 37. Failure to Make Disclosures or to Cooperate in Discovery; Sanctions</a:t>
            </a:r>
            <a:br>
              <a:rPr lang="en-US" altLang="en-US" sz="2800" dirty="0"/>
            </a:br>
            <a:r>
              <a:rPr lang="en-US" altLang="en-US" sz="2800" dirty="0"/>
              <a:t>(a) Motion for an Order Compelling Disclosure or Discovery.</a:t>
            </a:r>
            <a:br>
              <a:rPr lang="en-US" altLang="en-US" sz="2800" dirty="0"/>
            </a:br>
            <a:r>
              <a:rPr lang="en-US" altLang="en-US" sz="2800" dirty="0"/>
              <a:t>(1) In General.</a:t>
            </a:r>
            <a:br>
              <a:rPr lang="en-US" altLang="en-US" sz="2800" dirty="0"/>
            </a:br>
            <a:r>
              <a:rPr lang="en-US" altLang="en-US" sz="2800" dirty="0"/>
              <a:t>On notice to other parties and all affected persons, a party may move for an order compelling disclosure or discovery. The motion must include a certification that the movant has </a:t>
            </a:r>
            <a:r>
              <a:rPr lang="en-US" altLang="en-US" sz="2800" b="1" i="1" dirty="0"/>
              <a:t>in good faith conferred or attempted to confer with the person or party failing to make disclosure or discovery </a:t>
            </a:r>
            <a:r>
              <a:rPr lang="en-US" altLang="en-US" sz="2800" dirty="0"/>
              <a:t>in an effort to obtain it without court action.</a:t>
            </a:r>
            <a:br>
              <a:rPr lang="en-US" altLang="en-US" sz="2800" dirty="0"/>
            </a:br>
            <a:r>
              <a:rPr lang="en-US" altLang="en-US" sz="2800" dirty="0"/>
              <a:t> </a:t>
            </a:r>
            <a:br>
              <a:rPr lang="en-US" altLang="en-US" sz="2800" dirty="0"/>
            </a:br>
            <a:endParaRPr lang="en-US" altLang="en-US" sz="2800" dirty="0"/>
          </a:p>
        </p:txBody>
      </p:sp>
    </p:spTree>
    <p:extLst>
      <p:ext uri="{BB962C8B-B14F-4D97-AF65-F5344CB8AC3E}">
        <p14:creationId xmlns:p14="http://schemas.microsoft.com/office/powerpoint/2010/main" val="2030825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4777" y="0"/>
            <a:ext cx="11738919" cy="6858000"/>
          </a:xfrm>
        </p:spPr>
        <p:txBody>
          <a:bodyPr>
            <a:normAutofit/>
          </a:bodyPr>
          <a:lstStyle/>
          <a:p>
            <a:pPr algn="l" eaLnBrk="1" hangingPunct="1"/>
            <a:r>
              <a:rPr lang="en-US" altLang="en-US" sz="2400" dirty="0" smtClean="0"/>
              <a:t>(b)(2</a:t>
            </a:r>
            <a:r>
              <a:rPr lang="en-US" altLang="en-US" sz="2400" dirty="0"/>
              <a:t>)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1755582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2995" y="197708"/>
            <a:ext cx="12019005" cy="6561438"/>
          </a:xfrm>
        </p:spPr>
        <p:txBody>
          <a:bodyPr>
            <a:normAutofit/>
          </a:bodyPr>
          <a:lstStyle/>
          <a:p>
            <a:pPr algn="l" eaLnBrk="1" hangingPunct="1"/>
            <a:r>
              <a:rPr lang="en-CA" altLang="en-US" sz="2800" dirty="0"/>
              <a:t>37(c) </a:t>
            </a:r>
            <a:r>
              <a:rPr lang="en-CA" altLang="en-US" sz="2800" b="1" i="1" dirty="0"/>
              <a:t>Failure to Disclose</a:t>
            </a:r>
            <a:r>
              <a:rPr lang="en-CA" altLang="en-US" sz="2800" dirty="0"/>
              <a:t>; to Supplement an Earlier Response, or to Admit.</a:t>
            </a:r>
            <a:r>
              <a:rPr lang="en-US" altLang="en-US" sz="2800" dirty="0"/>
              <a:t/>
            </a:r>
            <a:br>
              <a:rPr lang="en-US" altLang="en-US" sz="2800" dirty="0"/>
            </a:br>
            <a:r>
              <a:rPr lang="en-CA" altLang="en-US" sz="2800" dirty="0"/>
              <a:t>(1) Failure to Disclose or Supplement. </a:t>
            </a:r>
            <a:r>
              <a:rPr lang="en-US" altLang="en-US" sz="2800" dirty="0"/>
              <a:t/>
            </a:r>
            <a:br>
              <a:rPr lang="en-US" altLang="en-US" sz="2800" dirty="0"/>
            </a:br>
            <a:r>
              <a:rPr lang="en-CA" altLang="en-US" sz="2800" dirty="0"/>
              <a:t>If a party fails to provide information or identify a witness as required by Rule 26(a) or 26(e), </a:t>
            </a:r>
            <a:r>
              <a:rPr lang="en-CA" altLang="en-US" sz="2800" b="1" i="1" dirty="0"/>
              <a:t>the party is not allowed to use that information</a:t>
            </a:r>
            <a:r>
              <a:rPr lang="en-CA" altLang="en-US" sz="2800" dirty="0"/>
              <a:t> or witness to supply evidence on a motion, at a hearing, or at a trial, unless the failure was substantially justified or is harmless. In addition to or instead of this sanction, the court, on motion and after giving an opportunity to be heard:</a:t>
            </a:r>
            <a:r>
              <a:rPr lang="en-US" altLang="en-US" sz="2800" dirty="0"/>
              <a:t/>
            </a:r>
            <a:br>
              <a:rPr lang="en-US" altLang="en-US" sz="2800" dirty="0"/>
            </a:br>
            <a:r>
              <a:rPr lang="en-CA" altLang="en-US" sz="2800" dirty="0"/>
              <a:t>(A) may order payment of the reasonable expenses, including attorney's fees, caused by the failure;</a:t>
            </a:r>
            <a:r>
              <a:rPr lang="en-US" altLang="en-US" sz="2800" dirty="0"/>
              <a:t/>
            </a:r>
            <a:br>
              <a:rPr lang="en-US" altLang="en-US" sz="2800" dirty="0"/>
            </a:br>
            <a:r>
              <a:rPr lang="en-CA" altLang="en-US" sz="2800" dirty="0"/>
              <a:t>(B) may inform the jury of the party's failure; and </a:t>
            </a:r>
            <a:r>
              <a:rPr lang="en-US" altLang="en-US" sz="2800" dirty="0"/>
              <a:t/>
            </a:r>
            <a:br>
              <a:rPr lang="en-US" altLang="en-US" sz="2800" dirty="0"/>
            </a:br>
            <a:r>
              <a:rPr lang="en-CA" altLang="en-US" sz="2800" dirty="0"/>
              <a:t>(C) may impose other appropriate sanctions, including any of the orders listed in Rule 37(b)(2)(A)(</a:t>
            </a:r>
            <a:r>
              <a:rPr lang="en-CA" altLang="en-US" sz="2800" dirty="0" err="1"/>
              <a:t>i</a:t>
            </a:r>
            <a:r>
              <a:rPr lang="en-CA" altLang="en-US" sz="2800" dirty="0"/>
              <a:t>)-(vi).</a:t>
            </a:r>
            <a:r>
              <a:rPr lang="en-US" altLang="en-US" sz="2800" dirty="0"/>
              <a:t/>
            </a:r>
            <a:br>
              <a:rPr lang="en-US" altLang="en-US" sz="2800" dirty="0"/>
            </a:br>
            <a:endParaRPr lang="en-US" altLang="en-US" sz="2800" dirty="0"/>
          </a:p>
        </p:txBody>
      </p:sp>
    </p:spTree>
    <p:extLst>
      <p:ext uri="{BB962C8B-B14F-4D97-AF65-F5344CB8AC3E}">
        <p14:creationId xmlns:p14="http://schemas.microsoft.com/office/powerpoint/2010/main" val="1467236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10961"/>
          </a:xfrm>
        </p:spPr>
        <p:txBody>
          <a:bodyPr/>
          <a:lstStyle/>
          <a:p>
            <a:r>
              <a:rPr lang="en-US" dirty="0"/>
              <a:t>p</a:t>
            </a:r>
            <a:r>
              <a:rPr lang="en-US" dirty="0" smtClean="0"/>
              <a:t>rotective orders</a:t>
            </a:r>
            <a:endParaRPr lang="en-US" dirty="0"/>
          </a:p>
        </p:txBody>
      </p:sp>
    </p:spTree>
    <p:extLst>
      <p:ext uri="{BB962C8B-B14F-4D97-AF65-F5344CB8AC3E}">
        <p14:creationId xmlns:p14="http://schemas.microsoft.com/office/powerpoint/2010/main" val="1396533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369307"/>
          </a:xfrm>
        </p:spPr>
        <p:txBody>
          <a:bodyPr/>
          <a:lstStyle/>
          <a:p>
            <a:r>
              <a:rPr lang="en-US" dirty="0"/>
              <a:t>c</a:t>
            </a:r>
            <a:r>
              <a:rPr lang="en-US" dirty="0" smtClean="0"/>
              <a:t>hoice of law </a:t>
            </a:r>
            <a:br>
              <a:rPr lang="en-US" dirty="0" smtClean="0"/>
            </a:br>
            <a:r>
              <a:rPr lang="en-US" dirty="0"/>
              <a:t/>
            </a:r>
            <a:br>
              <a:rPr lang="en-US" dirty="0"/>
            </a:br>
            <a:r>
              <a:rPr lang="en-US" dirty="0" smtClean="0"/>
              <a:t>and interpretation of another sovereign’s law</a:t>
            </a:r>
            <a:endParaRPr lang="en-US" dirty="0"/>
          </a:p>
        </p:txBody>
      </p:sp>
    </p:spTree>
    <p:extLst>
      <p:ext uri="{BB962C8B-B14F-4D97-AF65-F5344CB8AC3E}">
        <p14:creationId xmlns:p14="http://schemas.microsoft.com/office/powerpoint/2010/main" val="851107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1" y="365125"/>
            <a:ext cx="10752909" cy="6096635"/>
          </a:xfrm>
        </p:spPr>
        <p:txBody>
          <a:bodyPr/>
          <a:lstStyle/>
          <a:p>
            <a:r>
              <a:rPr lang="en-US" dirty="0"/>
              <a:t>l</a:t>
            </a:r>
            <a:r>
              <a:rPr lang="en-US" dirty="0" smtClean="0"/>
              <a:t>imits on </a:t>
            </a:r>
            <a:r>
              <a:rPr lang="en-US" i="1" dirty="0" smtClean="0"/>
              <a:t>legislative</a:t>
            </a:r>
            <a:r>
              <a:rPr lang="en-US" dirty="0" smtClean="0"/>
              <a:t> jurisdiction</a:t>
            </a:r>
            <a:endParaRPr lang="en-US" dirty="0"/>
          </a:p>
        </p:txBody>
      </p:sp>
    </p:spTree>
    <p:extLst>
      <p:ext uri="{BB962C8B-B14F-4D97-AF65-F5344CB8AC3E}">
        <p14:creationId xmlns:p14="http://schemas.microsoft.com/office/powerpoint/2010/main" val="596314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365125"/>
            <a:ext cx="11040291" cy="6157595"/>
          </a:xfrm>
        </p:spPr>
        <p:txBody>
          <a:bodyPr/>
          <a:lstStyle/>
          <a:p>
            <a:r>
              <a:rPr lang="en-US" dirty="0" smtClean="0"/>
              <a:t>Congress wishes to protect endangered species by law – does it have the power to do so?</a:t>
            </a:r>
            <a:endParaRPr lang="en-US" dirty="0"/>
          </a:p>
        </p:txBody>
      </p:sp>
    </p:spTree>
    <p:extLst>
      <p:ext uri="{BB962C8B-B14F-4D97-AF65-F5344CB8AC3E}">
        <p14:creationId xmlns:p14="http://schemas.microsoft.com/office/powerpoint/2010/main" val="1927354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6218555"/>
          </a:xfrm>
        </p:spPr>
        <p:txBody>
          <a:bodyPr>
            <a:noAutofit/>
          </a:bodyPr>
          <a:lstStyle/>
          <a:p>
            <a:r>
              <a:rPr lang="en-US" sz="1800" dirty="0"/>
              <a:t>The Congress shall have power to lay and collect taxes, duties, imposts and excises, to pay the debts and provide for the common defense and general welfare of the United States; but all duties, imposts and excises shall be uniform throughout the United States;</a:t>
            </a:r>
            <a:br>
              <a:rPr lang="en-US" sz="1800" dirty="0"/>
            </a:br>
            <a:r>
              <a:rPr lang="en-US" sz="1800" dirty="0"/>
              <a:t>To borrow money on the credit of the United States;</a:t>
            </a:r>
            <a:br>
              <a:rPr lang="en-US" sz="1800" dirty="0"/>
            </a:br>
            <a:r>
              <a:rPr lang="en-US" sz="1800" b="1" dirty="0"/>
              <a:t>To regulate commerce with foreign nations, and among the several states, and with the Indian tribes;</a:t>
            </a:r>
            <a:br>
              <a:rPr lang="en-US" sz="1800" b="1" dirty="0"/>
            </a:br>
            <a:r>
              <a:rPr lang="en-US" sz="1800" dirty="0"/>
              <a:t>To establish a uniform rule of naturalization, and uniform laws on the subject of bankruptcies throughout the United States;</a:t>
            </a:r>
            <a:br>
              <a:rPr lang="en-US" sz="1800" dirty="0"/>
            </a:br>
            <a:r>
              <a:rPr lang="en-US" sz="1800" dirty="0"/>
              <a:t>To coin money, regulate the value thereof, and of foreign coin, and fix the standard of weights and measures;</a:t>
            </a:r>
            <a:br>
              <a:rPr lang="en-US" sz="1800" dirty="0"/>
            </a:br>
            <a:r>
              <a:rPr lang="en-US" sz="1800" dirty="0"/>
              <a:t>To provide for the punishment of counterfeiting the securities and current coin of the United States;</a:t>
            </a:r>
            <a:br>
              <a:rPr lang="en-US" sz="1800" dirty="0"/>
            </a:br>
            <a:r>
              <a:rPr lang="en-US" sz="1800" dirty="0"/>
              <a:t>To establish post offices and post roads;</a:t>
            </a:r>
            <a:br>
              <a:rPr lang="en-US" sz="1800" dirty="0"/>
            </a:br>
            <a:r>
              <a:rPr lang="en-US" sz="1800" dirty="0"/>
              <a:t>To promote the progress of science and useful arts, by securing for limited times to authors and inventors the exclusive right to their respective writings and discoveries;</a:t>
            </a:r>
            <a:br>
              <a:rPr lang="en-US" sz="1800" dirty="0"/>
            </a:br>
            <a:r>
              <a:rPr lang="en-US" sz="1800" dirty="0"/>
              <a:t>To constitute tribunals inferior to the Supreme Court;</a:t>
            </a:r>
            <a:br>
              <a:rPr lang="en-US" sz="1800" dirty="0"/>
            </a:br>
            <a:r>
              <a:rPr lang="en-US" sz="1800" dirty="0"/>
              <a:t>To define and punish piracies and felonies committed on the high seas, and offenses against the law of nations;</a:t>
            </a:r>
            <a:br>
              <a:rPr lang="en-US" sz="1800" dirty="0"/>
            </a:br>
            <a:r>
              <a:rPr lang="en-US" sz="1800" dirty="0"/>
              <a:t>To declare war, grant letters of marque and reprisal, and make rules concerning captures on land and water;</a:t>
            </a:r>
            <a:br>
              <a:rPr lang="en-US" sz="1800" dirty="0"/>
            </a:br>
            <a:r>
              <a:rPr lang="en-US" sz="1800" dirty="0"/>
              <a:t>To raise and support armies, but no appropriation of money to that use shall be for a longer term than two years;</a:t>
            </a:r>
            <a:br>
              <a:rPr lang="en-US" sz="1800" dirty="0"/>
            </a:br>
            <a:r>
              <a:rPr lang="en-US" sz="1800" dirty="0"/>
              <a:t>To provide and maintain a navy;</a:t>
            </a:r>
            <a:br>
              <a:rPr lang="en-US" sz="1800" dirty="0"/>
            </a:br>
            <a:r>
              <a:rPr lang="en-US" sz="1800" dirty="0"/>
              <a:t>To make rules for the government and regulation of the land and naval forces;</a:t>
            </a:r>
            <a:br>
              <a:rPr lang="en-US" sz="1800" dirty="0"/>
            </a:br>
            <a:r>
              <a:rPr lang="en-US" sz="1800" dirty="0"/>
              <a:t>To provide for calling forth the militia to execute the laws of the union, suppress insurrections and repel invasions;</a:t>
            </a:r>
            <a:br>
              <a:rPr lang="en-US" sz="1800" dirty="0"/>
            </a:br>
            <a:r>
              <a:rPr lang="en-US" sz="1800" dirty="0"/>
              <a:t>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a:t>
            </a:r>
            <a:br>
              <a:rPr lang="en-US" sz="1800" dirty="0"/>
            </a:br>
            <a:r>
              <a:rPr lang="en-US" sz="1800" dirty="0"/>
              <a:t>To exercise exclusive legislation in all cases whatsoever, over such District (not exceeding ten miles square) as may, by cession of particular states, and the acceptance of Congress, become the seat of the government of the United States, and to exercise like authority over all places purchased by the consent of the legislature of the state in which the same shall be, for the erection of forts, magazines, arsenals, dockyards, and other needful buildings;--And</a:t>
            </a:r>
            <a:br>
              <a:rPr lang="en-US" sz="1800" dirty="0"/>
            </a:br>
            <a:r>
              <a:rPr lang="en-US" sz="1800" dirty="0"/>
              <a:t>To make all laws which shall be necessary and proper for carrying into execution the foregoing powers, and all other powers vested by this Constitution in the government of the United States, or in any department or officer thereof.</a:t>
            </a:r>
            <a:br>
              <a:rPr lang="en-US" sz="1800" dirty="0"/>
            </a:br>
            <a:endParaRPr lang="en-US" sz="1800" dirty="0"/>
          </a:p>
        </p:txBody>
      </p:sp>
    </p:spTree>
    <p:extLst>
      <p:ext uri="{BB962C8B-B14F-4D97-AF65-F5344CB8AC3E}">
        <p14:creationId xmlns:p14="http://schemas.microsoft.com/office/powerpoint/2010/main" val="2298927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365125"/>
            <a:ext cx="10935789" cy="6018258"/>
          </a:xfrm>
        </p:spPr>
        <p:txBody>
          <a:bodyPr>
            <a:normAutofit/>
          </a:bodyPr>
          <a:lstStyle/>
          <a:p>
            <a:r>
              <a:rPr lang="en-US" dirty="0" smtClean="0"/>
              <a:t>Congress wishes to criminally sanction “any </a:t>
            </a:r>
            <a:r>
              <a:rPr lang="en-US" dirty="0"/>
              <a:t>individual </a:t>
            </a:r>
            <a:r>
              <a:rPr lang="en-US" dirty="0" smtClean="0"/>
              <a:t>[who] knowingly…possess[</a:t>
            </a:r>
            <a:r>
              <a:rPr lang="en-US" dirty="0" err="1" smtClean="0"/>
              <a:t>es</a:t>
            </a:r>
            <a:r>
              <a:rPr lang="en-US" dirty="0" smtClean="0"/>
              <a:t>] </a:t>
            </a:r>
            <a:r>
              <a:rPr lang="en-US" dirty="0"/>
              <a:t>a firearm at a place that [he] knows...is a school </a:t>
            </a:r>
            <a:r>
              <a:rPr lang="en-US" dirty="0" smtClean="0"/>
              <a:t>zone” – does it have the power to do so?</a:t>
            </a:r>
            <a:endParaRPr lang="en-US" dirty="0"/>
          </a:p>
        </p:txBody>
      </p:sp>
    </p:spTree>
    <p:extLst>
      <p:ext uri="{BB962C8B-B14F-4D97-AF65-F5344CB8AC3E}">
        <p14:creationId xmlns:p14="http://schemas.microsoft.com/office/powerpoint/2010/main" val="928450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365125"/>
            <a:ext cx="11040291" cy="6061801"/>
          </a:xfrm>
        </p:spPr>
        <p:txBody>
          <a:bodyPr/>
          <a:lstStyle/>
          <a:p>
            <a:r>
              <a:rPr lang="en-US" dirty="0" smtClean="0"/>
              <a:t>U.S. v. Lopez (US 1996)</a:t>
            </a:r>
            <a:endParaRPr lang="en-US" dirty="0"/>
          </a:p>
        </p:txBody>
      </p:sp>
    </p:spTree>
    <p:extLst>
      <p:ext uri="{BB962C8B-B14F-4D97-AF65-F5344CB8AC3E}">
        <p14:creationId xmlns:p14="http://schemas.microsoft.com/office/powerpoint/2010/main" val="219864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smtClean="0"/>
              <a:t>NOW:</a:t>
            </a:r>
            <a:br>
              <a:rPr lang="en-US" sz="3600" dirty="0" smtClean="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859131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365125"/>
            <a:ext cx="10857411" cy="6000841"/>
          </a:xfrm>
        </p:spPr>
        <p:txBody>
          <a:bodyPr/>
          <a:lstStyle/>
          <a:p>
            <a:r>
              <a:rPr lang="en-US" dirty="0" smtClean="0"/>
              <a:t>Congress wishes to regulate Germans’ driving in Germany</a:t>
            </a:r>
            <a:br>
              <a:rPr lang="en-US" dirty="0" smtClean="0"/>
            </a:br>
            <a:r>
              <a:rPr lang="en-US" dirty="0"/>
              <a:t/>
            </a:r>
            <a:br>
              <a:rPr lang="en-US" dirty="0"/>
            </a:br>
            <a:r>
              <a:rPr lang="en-US" dirty="0"/>
              <a:t>t</a:t>
            </a:r>
            <a:r>
              <a:rPr lang="en-US" dirty="0" smtClean="0"/>
              <a:t>he California legislature wishes to regulate New Yorkers’ driving in New York or German’s driving in Germany</a:t>
            </a:r>
            <a:endParaRPr lang="en-US" dirty="0"/>
          </a:p>
        </p:txBody>
      </p:sp>
    </p:spTree>
    <p:extLst>
      <p:ext uri="{BB962C8B-B14F-4D97-AF65-F5344CB8AC3E}">
        <p14:creationId xmlns:p14="http://schemas.microsoft.com/office/powerpoint/2010/main" val="3909863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a:t>
            </a:r>
            <a:r>
              <a:rPr lang="en-US" altLang="en-US" dirty="0" smtClean="0"/>
              <a:t>ne sovereign’s law in another sovereign’s courts…</a:t>
            </a:r>
          </a:p>
        </p:txBody>
      </p:sp>
    </p:spTree>
    <p:extLst>
      <p:ext uri="{BB962C8B-B14F-4D97-AF65-F5344CB8AC3E}">
        <p14:creationId xmlns:p14="http://schemas.microsoft.com/office/powerpoint/2010/main" val="685898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smtClean="0"/>
              <a:t>a federal court entertains a state law action, or action under the law of a foreign nation</a:t>
            </a:r>
            <a:br>
              <a:rPr lang="en-US" altLang="en-US" dirty="0" smtClean="0"/>
            </a:br>
            <a:r>
              <a:rPr lang="en-US" altLang="en-US" dirty="0" smtClean="0"/>
              <a:t/>
            </a:r>
            <a:br>
              <a:rPr lang="en-US" altLang="en-US" dirty="0" smtClean="0"/>
            </a:br>
            <a:r>
              <a:rPr lang="en-US" altLang="en-US" dirty="0" smtClean="0"/>
              <a:t>a state court entertains a federal action, or sister state action, or action under the law of a foreign nation</a:t>
            </a:r>
          </a:p>
        </p:txBody>
      </p:sp>
    </p:spTree>
    <p:extLst>
      <p:ext uri="{BB962C8B-B14F-4D97-AF65-F5344CB8AC3E}">
        <p14:creationId xmlns:p14="http://schemas.microsoft.com/office/powerpoint/2010/main" val="199788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365125"/>
            <a:ext cx="10900954" cy="5826669"/>
          </a:xfrm>
        </p:spPr>
        <p:txBody>
          <a:bodyPr/>
          <a:lstStyle/>
          <a:p>
            <a:r>
              <a:rPr lang="en-US" dirty="0" smtClean="0"/>
              <a:t>Rules of </a:t>
            </a:r>
            <a:r>
              <a:rPr lang="en-US" dirty="0"/>
              <a:t>Decision Act</a:t>
            </a:r>
            <a:br>
              <a:rPr lang="en-US" dirty="0"/>
            </a:br>
            <a:r>
              <a:rPr lang="en-US" dirty="0"/>
              <a:t>28 U.S.C. § 1652</a:t>
            </a:r>
            <a:r>
              <a:rPr lang="en-US" dirty="0" smtClean="0"/>
              <a:t/>
            </a:r>
            <a:br>
              <a:rPr lang="en-US" dirty="0" smtClean="0"/>
            </a:br>
            <a:r>
              <a:rPr lang="en-US" dirty="0"/>
              <a:t/>
            </a:r>
            <a:br>
              <a:rPr lang="en-US" dirty="0"/>
            </a:br>
            <a:r>
              <a:rPr lang="en-US" dirty="0" smtClean="0"/>
              <a:t>The </a:t>
            </a:r>
            <a:r>
              <a:rPr lang="en-US" dirty="0"/>
              <a:t>laws of the several states, except where the Constitution or treaties of the United States or Acts of Congress otherwise require or provide, shall be regarded as the rules of decision in civil actions in the courts of the United States, in cases where they apply.</a:t>
            </a:r>
          </a:p>
        </p:txBody>
      </p:sp>
    </p:spTree>
    <p:extLst>
      <p:ext uri="{BB962C8B-B14F-4D97-AF65-F5344CB8AC3E}">
        <p14:creationId xmlns:p14="http://schemas.microsoft.com/office/powerpoint/2010/main" val="1461965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smtClean="0"/>
              <a:t>how to interpret the other sovereign’s law?</a:t>
            </a:r>
          </a:p>
        </p:txBody>
      </p:sp>
    </p:spTree>
    <p:extLst>
      <p:ext uri="{BB962C8B-B14F-4D97-AF65-F5344CB8AC3E}">
        <p14:creationId xmlns:p14="http://schemas.microsoft.com/office/powerpoint/2010/main" val="13250682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04502" y="870632"/>
            <a:ext cx="12340047" cy="5068614"/>
          </a:xfrm>
        </p:spPr>
        <p:txBody>
          <a:bodyPr>
            <a:normAutofit fontScale="90000"/>
          </a:bodyPr>
          <a:lstStyle/>
          <a:p>
            <a:pPr algn="l" eaLnBrk="1" hangingPunct="1"/>
            <a:r>
              <a:rPr lang="en-US" altLang="en-US" dirty="0" smtClean="0"/>
              <a:t>Swift v. Tyson (US 1842)</a:t>
            </a:r>
            <a:br>
              <a:rPr lang="en-US" altLang="en-US" dirty="0" smtClean="0"/>
            </a:br>
            <a:r>
              <a:rPr lang="en-US" altLang="en-US" dirty="0" smtClean="0"/>
              <a:t/>
            </a:r>
            <a:br>
              <a:rPr lang="en-US" altLang="en-US" dirty="0" smtClean="0"/>
            </a:br>
            <a:r>
              <a:rPr lang="en-US" altLang="en-US" dirty="0" smtClean="0"/>
              <a:t>P sues D in federal court in New York concerning commercial paper issued in New York</a:t>
            </a:r>
            <a:br>
              <a:rPr lang="en-US" altLang="en-US" dirty="0" smtClean="0"/>
            </a:br>
            <a:r>
              <a:rPr lang="en-US" altLang="en-US" dirty="0" smtClean="0"/>
              <a:t/>
            </a:r>
            <a:br>
              <a:rPr lang="en-US" altLang="en-US" dirty="0" smtClean="0"/>
            </a:br>
            <a:r>
              <a:rPr lang="en-US" altLang="en-US" dirty="0" smtClean="0"/>
              <a:t>the Supreme Court held that in interpreting the general common law prevailing in New York, a federal court need not follow opinions of New York state courts</a:t>
            </a:r>
            <a:br>
              <a:rPr lang="en-US" altLang="en-US" dirty="0" smtClean="0"/>
            </a:br>
            <a:r>
              <a:rPr lang="en-US" altLang="en-US" dirty="0"/>
              <a:t/>
            </a:r>
            <a:br>
              <a:rPr lang="en-US" altLang="en-US" dirty="0"/>
            </a:br>
            <a:r>
              <a:rPr lang="en-US" altLang="en-US" dirty="0" smtClean="0"/>
              <a:t>- concerning local usages (e.g. real property) and New York’s statutes and constitution, the decisions of New York state courts are binding</a:t>
            </a:r>
          </a:p>
        </p:txBody>
      </p:sp>
    </p:spTree>
    <p:extLst>
      <p:ext uri="{BB962C8B-B14F-4D97-AF65-F5344CB8AC3E}">
        <p14:creationId xmlns:p14="http://schemas.microsoft.com/office/powerpoint/2010/main" val="10168264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05000" y="274638"/>
            <a:ext cx="8305800" cy="6278562"/>
          </a:xfrm>
        </p:spPr>
        <p:txBody>
          <a:bodyPr/>
          <a:lstStyle/>
          <a:p>
            <a:pPr algn="l"/>
            <a:r>
              <a:rPr lang="en-US" altLang="en-US" smtClean="0"/>
              <a:t>Story, J. – “laws” in the RDA refers to state statutes and to common law rules that are local – not to the general common law</a:t>
            </a:r>
          </a:p>
        </p:txBody>
      </p:sp>
    </p:spTree>
    <p:extLst>
      <p:ext uri="{BB962C8B-B14F-4D97-AF65-F5344CB8AC3E}">
        <p14:creationId xmlns:p14="http://schemas.microsoft.com/office/powerpoint/2010/main" val="11332530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17" y="365125"/>
            <a:ext cx="10726783" cy="6070509"/>
          </a:xfrm>
        </p:spPr>
        <p:txBody>
          <a:bodyPr/>
          <a:lstStyle/>
          <a:p>
            <a:pPr algn="ctr"/>
            <a:r>
              <a:rPr lang="en-US" dirty="0"/>
              <a:t>BLACK &amp; WHITE TAXICAB &amp; TRANSFER CO. v. BROWN &amp; YELLOW TAXICAB &amp; TRANSFER CO.</a:t>
            </a:r>
            <a:br>
              <a:rPr lang="en-US" dirty="0"/>
            </a:br>
            <a:r>
              <a:rPr lang="en-US" dirty="0"/>
              <a:t/>
            </a:r>
            <a:br>
              <a:rPr lang="en-US" dirty="0"/>
            </a:br>
            <a:r>
              <a:rPr lang="en-US" dirty="0"/>
              <a:t>276 U.S. 518 (1928)</a:t>
            </a:r>
          </a:p>
        </p:txBody>
      </p:sp>
    </p:spTree>
    <p:extLst>
      <p:ext uri="{BB962C8B-B14F-4D97-AF65-F5344CB8AC3E}">
        <p14:creationId xmlns:p14="http://schemas.microsoft.com/office/powerpoint/2010/main" val="966807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1573691" cy="6044384"/>
          </a:xfrm>
        </p:spPr>
        <p:txBody>
          <a:bodyPr>
            <a:noAutofit/>
          </a:bodyPr>
          <a:lstStyle/>
          <a:p>
            <a:r>
              <a:rPr lang="en-US" sz="3200" dirty="0" smtClean="0"/>
              <a:t>Holmes (dissenting)</a:t>
            </a:r>
            <a:br>
              <a:rPr lang="en-US" sz="3200" dirty="0" smtClean="0"/>
            </a:br>
            <a:r>
              <a:rPr lang="en-US" sz="3200" dirty="0"/>
              <a:t/>
            </a:r>
            <a:br>
              <a:rPr lang="en-US" sz="3200" dirty="0"/>
            </a:br>
            <a:r>
              <a:rPr lang="en-US" sz="3200" dirty="0"/>
              <a:t>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a:t>
            </a:r>
          </a:p>
        </p:txBody>
      </p:sp>
    </p:spTree>
    <p:extLst>
      <p:ext uri="{BB962C8B-B14F-4D97-AF65-F5344CB8AC3E}">
        <p14:creationId xmlns:p14="http://schemas.microsoft.com/office/powerpoint/2010/main" val="3983691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 y="365125"/>
            <a:ext cx="10953206" cy="6070509"/>
          </a:xfrm>
        </p:spPr>
        <p:txBody>
          <a:bodyPr/>
          <a:lstStyle/>
          <a:p>
            <a:r>
              <a:rPr lang="en-US" dirty="0" smtClean="0"/>
              <a:t>A intentionally kills a 3 year old child, B, without justification, just for fun</a:t>
            </a:r>
            <a:br>
              <a:rPr lang="en-US" dirty="0" smtClean="0"/>
            </a:br>
            <a:r>
              <a:rPr lang="en-US" dirty="0"/>
              <a:t/>
            </a:r>
            <a:br>
              <a:rPr lang="en-US" dirty="0"/>
            </a:br>
            <a:r>
              <a:rPr lang="en-US" dirty="0" smtClean="0"/>
              <a:t>A and B live in society S, in which people think such acts are morally permissible</a:t>
            </a:r>
            <a:br>
              <a:rPr lang="en-US" dirty="0" smtClean="0"/>
            </a:br>
            <a:r>
              <a:rPr lang="en-US" dirty="0"/>
              <a:t/>
            </a:r>
            <a:br>
              <a:rPr lang="en-US" dirty="0"/>
            </a:br>
            <a:r>
              <a:rPr lang="en-US" dirty="0" smtClean="0"/>
              <a:t>is A’s action morally permissible?</a:t>
            </a:r>
            <a:endParaRPr lang="en-US" dirty="0"/>
          </a:p>
        </p:txBody>
      </p:sp>
    </p:spTree>
    <p:extLst>
      <p:ext uri="{BB962C8B-B14F-4D97-AF65-F5344CB8AC3E}">
        <p14:creationId xmlns:p14="http://schemas.microsoft.com/office/powerpoint/2010/main" val="356321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smtClean="0"/>
              <a:t>privileges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7908085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5922464"/>
          </a:xfrm>
        </p:spPr>
        <p:txBody>
          <a:bodyPr/>
          <a:lstStyle/>
          <a:p>
            <a:r>
              <a:rPr lang="en-US" dirty="0"/>
              <a:t>a</a:t>
            </a:r>
            <a:r>
              <a:rPr lang="en-US" dirty="0" smtClean="0"/>
              <a:t>ssume that facts of the Brown &amp; White Taxicab case had taken place in </a:t>
            </a:r>
            <a:br>
              <a:rPr lang="en-US" dirty="0" smtClean="0"/>
            </a:br>
            <a:r>
              <a:rPr lang="en-US" dirty="0"/>
              <a:t/>
            </a:r>
            <a:br>
              <a:rPr lang="en-US" dirty="0"/>
            </a:br>
            <a:r>
              <a:rPr lang="en-US" dirty="0" smtClean="0"/>
              <a:t>Louisiana</a:t>
            </a:r>
            <a:br>
              <a:rPr lang="en-US" dirty="0" smtClean="0"/>
            </a:br>
            <a:r>
              <a:rPr lang="en-US" dirty="0" smtClean="0"/>
              <a:t>the Cree Tribe</a:t>
            </a:r>
            <a:br>
              <a:rPr lang="en-US" dirty="0" smtClean="0"/>
            </a:br>
            <a:r>
              <a:rPr lang="en-US" dirty="0" smtClean="0"/>
              <a:t>Turkey</a:t>
            </a:r>
            <a:br>
              <a:rPr lang="en-US" dirty="0" smtClean="0"/>
            </a:br>
            <a:r>
              <a:rPr lang="en-US" dirty="0"/>
              <a:t/>
            </a:r>
            <a:br>
              <a:rPr lang="en-US" dirty="0"/>
            </a:br>
            <a:r>
              <a:rPr lang="en-US" dirty="0" smtClean="0"/>
              <a:t>what result?</a:t>
            </a:r>
            <a:endParaRPr lang="en-US" dirty="0"/>
          </a:p>
        </p:txBody>
      </p:sp>
    </p:spTree>
    <p:extLst>
      <p:ext uri="{BB962C8B-B14F-4D97-AF65-F5344CB8AC3E}">
        <p14:creationId xmlns:p14="http://schemas.microsoft.com/office/powerpoint/2010/main" val="562504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51" y="365125"/>
            <a:ext cx="10996749" cy="6175012"/>
          </a:xfrm>
        </p:spPr>
        <p:txBody>
          <a:bodyPr/>
          <a:lstStyle/>
          <a:p>
            <a:r>
              <a:rPr lang="en-US" dirty="0" smtClean="0"/>
              <a:t>OK, so the general common law is binding in </a:t>
            </a:r>
            <a:r>
              <a:rPr lang="en-US" dirty="0"/>
              <a:t>K</a:t>
            </a:r>
            <a:r>
              <a:rPr lang="en-US" dirty="0" smtClean="0"/>
              <a:t>entucky only because Kentucky officials say so</a:t>
            </a:r>
            <a:endParaRPr lang="en-US" dirty="0"/>
          </a:p>
        </p:txBody>
      </p:sp>
    </p:spTree>
    <p:extLst>
      <p:ext uri="{BB962C8B-B14F-4D97-AF65-F5344CB8AC3E}">
        <p14:creationId xmlns:p14="http://schemas.microsoft.com/office/powerpoint/2010/main" val="33286152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365125"/>
            <a:ext cx="10883537" cy="6070509"/>
          </a:xfrm>
        </p:spPr>
        <p:txBody>
          <a:bodyPr/>
          <a:lstStyle/>
          <a:p>
            <a:r>
              <a:rPr lang="en-US" dirty="0" smtClean="0"/>
              <a:t>but isn’t it clear that Kentucky officials want the courts of other jurisdictions (federal, sister state, and foreign) to follow the decisions of Kentucky courts concerning general common law cases that arise in Kentucky…?</a:t>
            </a:r>
            <a:endParaRPr lang="en-US" dirty="0"/>
          </a:p>
        </p:txBody>
      </p:sp>
    </p:spTree>
    <p:extLst>
      <p:ext uri="{BB962C8B-B14F-4D97-AF65-F5344CB8AC3E}">
        <p14:creationId xmlns:p14="http://schemas.microsoft.com/office/powerpoint/2010/main" val="11900189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365125"/>
            <a:ext cx="10961914" cy="6018258"/>
          </a:xfrm>
        </p:spPr>
        <p:txBody>
          <a:bodyPr>
            <a:noAutofit/>
          </a:bodyPr>
          <a:lstStyle/>
          <a:p>
            <a:r>
              <a:rPr lang="en-US" sz="3600" dirty="0" smtClean="0"/>
              <a:t>Holmes, dissenting</a:t>
            </a:r>
            <a:br>
              <a:rPr lang="en-US" sz="3600" dirty="0" smtClean="0"/>
            </a:br>
            <a:r>
              <a:rPr lang="en-US" sz="3600" dirty="0"/>
              <a:t/>
            </a:r>
            <a:br>
              <a:rPr lang="en-US" sz="3600" dirty="0"/>
            </a:br>
            <a:r>
              <a:rPr lang="en-US" sz="3600" dirty="0" smtClean="0"/>
              <a:t>If </a:t>
            </a:r>
            <a:r>
              <a:rPr lang="en-US" sz="3600" dirty="0"/>
              <a:t>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a:t>
            </a:r>
          </a:p>
        </p:txBody>
      </p:sp>
    </p:spTree>
    <p:extLst>
      <p:ext uri="{BB962C8B-B14F-4D97-AF65-F5344CB8AC3E}">
        <p14:creationId xmlns:p14="http://schemas.microsoft.com/office/powerpoint/2010/main" val="3632044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0735491" cy="6175012"/>
          </a:xfrm>
        </p:spPr>
        <p:txBody>
          <a:bodyPr/>
          <a:lstStyle/>
          <a:p>
            <a:r>
              <a:rPr lang="en-US" dirty="0"/>
              <a:t>h</a:t>
            </a:r>
            <a:r>
              <a:rPr lang="en-US" dirty="0" smtClean="0"/>
              <a:t>ow do we know whether Kentucky courts want their decisions to bind federal and sister state courts concerning general common law cases arising in Kentucky?</a:t>
            </a:r>
            <a:br>
              <a:rPr lang="en-US" dirty="0" smtClean="0"/>
            </a:br>
            <a:r>
              <a:rPr lang="en-US" dirty="0"/>
              <a:t/>
            </a:r>
            <a:br>
              <a:rPr lang="en-US" dirty="0"/>
            </a:br>
            <a:r>
              <a:rPr lang="en-US" dirty="0"/>
              <a:t>w</a:t>
            </a:r>
            <a:r>
              <a:rPr lang="en-US" dirty="0" smtClean="0"/>
              <a:t>ill there ever be a Kentucky case in which that position is articulated?</a:t>
            </a:r>
            <a:endParaRPr lang="en-US" dirty="0"/>
          </a:p>
        </p:txBody>
      </p:sp>
    </p:spTree>
    <p:extLst>
      <p:ext uri="{BB962C8B-B14F-4D97-AF65-F5344CB8AC3E}">
        <p14:creationId xmlns:p14="http://schemas.microsoft.com/office/powerpoint/2010/main" val="27124846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6106927"/>
          </a:xfrm>
        </p:spPr>
        <p:txBody>
          <a:bodyPr>
            <a:normAutofit/>
          </a:bodyPr>
          <a:lstStyle/>
          <a:p>
            <a:r>
              <a:rPr lang="en-US" dirty="0"/>
              <a:t/>
            </a:r>
            <a:br>
              <a:rPr lang="en-US" dirty="0"/>
            </a:br>
            <a:r>
              <a:rPr lang="en-US" dirty="0"/>
              <a:t>m</a:t>
            </a:r>
            <a:r>
              <a:rPr lang="en-US" altLang="en-US" dirty="0" smtClean="0"/>
              <a:t>ove the facts of the Black and White case to Tennessee (that is, it is a Tennessee contract is at issue)</a:t>
            </a:r>
            <a:br>
              <a:rPr lang="en-US" altLang="en-US" dirty="0" smtClean="0"/>
            </a:br>
            <a:r>
              <a:rPr lang="en-US" altLang="en-US" dirty="0"/>
              <a:t/>
            </a:r>
            <a:br>
              <a:rPr lang="en-US" altLang="en-US" dirty="0"/>
            </a:br>
            <a:r>
              <a:rPr lang="en-US" altLang="en-US" dirty="0" smtClean="0"/>
              <a:t>a Kentucky state court is addressing the case</a:t>
            </a:r>
            <a:br>
              <a:rPr lang="en-US" altLang="en-US" dirty="0" smtClean="0"/>
            </a:br>
            <a:r>
              <a:rPr lang="en-US" altLang="en-US" dirty="0"/>
              <a:t/>
            </a:r>
            <a:br>
              <a:rPr lang="en-US" altLang="en-US" dirty="0"/>
            </a:br>
            <a:r>
              <a:rPr lang="en-US" altLang="en-US" dirty="0" smtClean="0"/>
              <a:t>would it defer to the decisions of Tennessee courts…? </a:t>
            </a:r>
            <a:endParaRPr lang="en-US" dirty="0"/>
          </a:p>
        </p:txBody>
      </p:sp>
    </p:spTree>
    <p:extLst>
      <p:ext uri="{BB962C8B-B14F-4D97-AF65-F5344CB8AC3E}">
        <p14:creationId xmlns:p14="http://schemas.microsoft.com/office/powerpoint/2010/main" val="550991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6044384"/>
          </a:xfrm>
        </p:spPr>
        <p:txBody>
          <a:bodyPr/>
          <a:lstStyle/>
          <a:p>
            <a:r>
              <a:rPr lang="en-US" dirty="0" smtClean="0"/>
              <a:t>Connecticut – deferred to sister state courts pre-Swift</a:t>
            </a:r>
            <a:br>
              <a:rPr lang="en-US" dirty="0" smtClean="0"/>
            </a:br>
            <a:r>
              <a:rPr lang="en-US" dirty="0"/>
              <a:t/>
            </a:r>
            <a:br>
              <a:rPr lang="en-US" dirty="0"/>
            </a:br>
            <a:r>
              <a:rPr lang="en-US" dirty="0" smtClean="0"/>
              <a:t>Pennsylvania – moved to deferring around 1880</a:t>
            </a:r>
            <a:br>
              <a:rPr lang="en-US" dirty="0" smtClean="0"/>
            </a:br>
            <a:r>
              <a:rPr lang="en-US" dirty="0"/>
              <a:t/>
            </a:r>
            <a:br>
              <a:rPr lang="en-US" dirty="0"/>
            </a:br>
            <a:r>
              <a:rPr lang="en-US" dirty="0" smtClean="0"/>
              <a:t>Georgia – still does not defer!</a:t>
            </a:r>
            <a:endParaRPr lang="en-US" dirty="0"/>
          </a:p>
        </p:txBody>
      </p:sp>
    </p:spTree>
    <p:extLst>
      <p:ext uri="{BB962C8B-B14F-4D97-AF65-F5344CB8AC3E}">
        <p14:creationId xmlns:p14="http://schemas.microsoft.com/office/powerpoint/2010/main" val="1803543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6154428"/>
          </a:xfrm>
        </p:spPr>
        <p:txBody>
          <a:bodyPr/>
          <a:lstStyle/>
          <a:p>
            <a:r>
              <a:rPr lang="en-US" dirty="0"/>
              <a:t>s</a:t>
            </a:r>
            <a:r>
              <a:rPr lang="en-US" dirty="0" smtClean="0"/>
              <a:t>tate by state approach?</a:t>
            </a:r>
            <a:endParaRPr lang="en-US" dirty="0"/>
          </a:p>
        </p:txBody>
      </p:sp>
    </p:spTree>
    <p:extLst>
      <p:ext uri="{BB962C8B-B14F-4D97-AF65-F5344CB8AC3E}">
        <p14:creationId xmlns:p14="http://schemas.microsoft.com/office/powerpoint/2010/main" val="630093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smtClean="0"/>
              <a:t>vertical forum shopping</a:t>
            </a:r>
          </a:p>
        </p:txBody>
      </p:sp>
    </p:spTree>
    <p:extLst>
      <p:ext uri="{BB962C8B-B14F-4D97-AF65-F5344CB8AC3E}">
        <p14:creationId xmlns:p14="http://schemas.microsoft.com/office/powerpoint/2010/main" val="1557363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a:bodyPr>
          <a:lstStyle/>
          <a:p>
            <a:pPr algn="l" eaLnBrk="1" hangingPunct="1"/>
            <a:r>
              <a:rPr lang="en-US" altLang="en-US" sz="4000" dirty="0"/>
              <a:t>Erie R.R. v. Tompkins (US 1938)</a:t>
            </a:r>
            <a:br>
              <a:rPr lang="en-US" altLang="en-US" sz="4000" dirty="0"/>
            </a:b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08294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smtClean="0"/>
              <a:t>attorney-client privilege</a:t>
            </a:r>
          </a:p>
        </p:txBody>
      </p:sp>
    </p:spTree>
    <p:extLst>
      <p:ext uri="{BB962C8B-B14F-4D97-AF65-F5344CB8AC3E}">
        <p14:creationId xmlns:p14="http://schemas.microsoft.com/office/powerpoint/2010/main" val="1642810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3" y="365125"/>
            <a:ext cx="10761617" cy="6061801"/>
          </a:xfrm>
        </p:spPr>
        <p:txBody>
          <a:bodyPr/>
          <a:lstStyle/>
          <a:p>
            <a:r>
              <a:rPr lang="en-US" dirty="0"/>
              <a:t>t</a:t>
            </a:r>
            <a:r>
              <a:rPr lang="en-US" dirty="0" smtClean="0"/>
              <a:t>hree justifications </a:t>
            </a:r>
            <a:endParaRPr lang="en-US" dirty="0"/>
          </a:p>
        </p:txBody>
      </p:sp>
    </p:spTree>
    <p:extLst>
      <p:ext uri="{BB962C8B-B14F-4D97-AF65-F5344CB8AC3E}">
        <p14:creationId xmlns:p14="http://schemas.microsoft.com/office/powerpoint/2010/main" val="34873606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39" y="365125"/>
            <a:ext cx="11512731" cy="6235972"/>
          </a:xfrm>
        </p:spPr>
        <p:txBody>
          <a:bodyPr>
            <a:normAutofit fontScale="90000"/>
          </a:bodyPr>
          <a:lstStyle/>
          <a:p>
            <a:r>
              <a:rPr lang="en-US" dirty="0"/>
              <a:t>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a:t>
            </a:r>
          </a:p>
        </p:txBody>
      </p:sp>
    </p:spTree>
    <p:extLst>
      <p:ext uri="{BB962C8B-B14F-4D97-AF65-F5344CB8AC3E}">
        <p14:creationId xmlns:p14="http://schemas.microsoft.com/office/powerpoint/2010/main" val="47543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6175012"/>
          </a:xfrm>
        </p:spPr>
        <p:txBody>
          <a:bodyPr>
            <a:noAutofit/>
          </a:bodyPr>
          <a:lstStyle/>
          <a:p>
            <a:r>
              <a:rPr lang="en-US" sz="3200" dirty="0" smtClean="0"/>
              <a:t>Reed concurring</a:t>
            </a:r>
            <a:br>
              <a:rPr lang="en-US" sz="3200" dirty="0" smtClean="0"/>
            </a:br>
            <a:r>
              <a:rPr lang="en-US" sz="3200" dirty="0"/>
              <a:t/>
            </a:r>
            <a:br>
              <a:rPr lang="en-US" sz="3200" dirty="0"/>
            </a:br>
            <a:r>
              <a:rPr lang="en-US" sz="3200" dirty="0"/>
              <a:t>I am not at all sure whether, in the absence of federal statutory direction, federal courts would be compelled to follow state decisions. There was sufficient doubt about the matter in 1789 to induce the first Congress to legislate. No former opinions of this Court have passed upon </a:t>
            </a:r>
            <a:r>
              <a:rPr lang="en-US" sz="3200" dirty="0" smtClean="0"/>
              <a:t>it….If </a:t>
            </a:r>
            <a:r>
              <a:rPr lang="en-US" sz="3200" dirty="0"/>
              <a:t>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a:t>
            </a:r>
          </a:p>
        </p:txBody>
      </p:sp>
    </p:spTree>
    <p:extLst>
      <p:ext uri="{BB962C8B-B14F-4D97-AF65-F5344CB8AC3E}">
        <p14:creationId xmlns:p14="http://schemas.microsoft.com/office/powerpoint/2010/main" val="5849136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2010943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809897" y="1131888"/>
            <a:ext cx="9553303" cy="4525962"/>
          </a:xfrm>
        </p:spPr>
        <p:txBody>
          <a:bodyPr>
            <a:normAutofit fontScale="90000"/>
          </a:bodyPr>
          <a:lstStyle/>
          <a:p>
            <a:pPr algn="l" eaLnBrk="1" hangingPunct="1"/>
            <a:r>
              <a:rPr lang="en-US" altLang="en-US" sz="4000" dirty="0"/>
              <a:t>Boyle v. United Technologies Corp. (US 1988</a:t>
            </a:r>
            <a:r>
              <a:rPr lang="en-US" altLang="en-US" sz="4000" dirty="0" smtClean="0"/>
              <a:t>)</a:t>
            </a:r>
            <a:br>
              <a:rPr lang="en-US" altLang="en-US" sz="4000" dirty="0" smtClean="0"/>
            </a:br>
            <a:r>
              <a:rPr lang="en-US" altLang="en-US" sz="4000" dirty="0"/>
              <a:t/>
            </a:r>
            <a:br>
              <a:rPr lang="en-US" altLang="en-US" sz="4000" dirty="0"/>
            </a:br>
            <a:r>
              <a:rPr lang="en-US" altLang="en-US" sz="4000" dirty="0" smtClean="0"/>
              <a:t>estate </a:t>
            </a:r>
            <a:r>
              <a:rPr lang="en-US" altLang="en-US" sz="4000" dirty="0"/>
              <a:t>of a serviceman sued a federal military contractor under Virginia tort law in federal court for a design flaw in a helicopter that led to his </a:t>
            </a:r>
            <a:r>
              <a:rPr lang="en-US" altLang="en-US" sz="4000" dirty="0" smtClean="0"/>
              <a:t>death</a:t>
            </a:r>
            <a:r>
              <a:rPr lang="en-US" altLang="en-US" sz="4000" dirty="0"/>
              <a:t/>
            </a:r>
            <a:br>
              <a:rPr lang="en-US" altLang="en-US" sz="4000" dirty="0"/>
            </a:br>
            <a:r>
              <a:rPr lang="en-US" altLang="en-US" sz="4000" dirty="0"/>
              <a:t/>
            </a:r>
            <a:br>
              <a:rPr lang="en-US" altLang="en-US" sz="4000" dirty="0"/>
            </a:br>
            <a:r>
              <a:rPr lang="en-US" altLang="en-US" sz="4000" dirty="0" smtClean="0"/>
              <a:t>contractor </a:t>
            </a:r>
            <a:r>
              <a:rPr lang="en-US" altLang="en-US" sz="4000" dirty="0"/>
              <a:t>asserted federal common law defense of immunity for federal military </a:t>
            </a:r>
            <a:r>
              <a:rPr lang="en-US" altLang="en-US" sz="4000" dirty="0" smtClean="0"/>
              <a:t>contractors</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434986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5896338"/>
          </a:xfrm>
        </p:spPr>
        <p:txBody>
          <a:bodyPr/>
          <a:lstStyle/>
          <a:p>
            <a:r>
              <a:rPr lang="en-US" dirty="0"/>
              <a:t> </a:t>
            </a:r>
            <a:r>
              <a:rPr lang="en-US" dirty="0" err="1"/>
              <a:t>Hinderlider</a:t>
            </a:r>
            <a:r>
              <a:rPr lang="en-US" dirty="0"/>
              <a:t> v. La Plata River &amp; Cherry Creek Ditch Co., 304 U.S. 92, 110 (1938</a:t>
            </a:r>
            <a:r>
              <a:rPr lang="en-US" dirty="0" smtClean="0"/>
              <a:t>) (Brandeis, J.)  </a:t>
            </a:r>
            <a:r>
              <a:rPr lang="en-US" dirty="0"/>
              <a:t>(describing apportionment of water from the La Plata River between Colorado and New Mexico as “a question of ‘federal common law’ upon which neither the statutes nor the decisions of either State can be conclusive”)</a:t>
            </a:r>
          </a:p>
        </p:txBody>
      </p:sp>
    </p:spTree>
    <p:extLst>
      <p:ext uri="{BB962C8B-B14F-4D97-AF65-F5344CB8AC3E}">
        <p14:creationId xmlns:p14="http://schemas.microsoft.com/office/powerpoint/2010/main" val="17052827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71451" y="1063626"/>
            <a:ext cx="9962606" cy="4708525"/>
          </a:xfrm>
        </p:spPr>
        <p:txBody>
          <a:bodyPr/>
          <a:lstStyle/>
          <a:p>
            <a:pPr eaLnBrk="1" hangingPunct="1"/>
            <a:r>
              <a:rPr lang="en-US" altLang="en-US" dirty="0" smtClean="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7800231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smtClean="0"/>
              <a:t>In the light of </a:t>
            </a:r>
            <a:r>
              <a:rPr lang="en-US" altLang="en-US" i="1" smtClean="0"/>
              <a:t>Erie</a:t>
            </a:r>
            <a:r>
              <a:rPr lang="en-US" altLang="en-US" smtClean="0"/>
              <a:t>, how to interpret state law?</a:t>
            </a:r>
          </a:p>
        </p:txBody>
      </p:sp>
    </p:spTree>
    <p:extLst>
      <p:ext uri="{BB962C8B-B14F-4D97-AF65-F5344CB8AC3E}">
        <p14:creationId xmlns:p14="http://schemas.microsoft.com/office/powerpoint/2010/main" val="37869271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09900" y="1063626"/>
            <a:ext cx="6172200" cy="4651375"/>
          </a:xfrm>
        </p:spPr>
        <p:txBody>
          <a:bodyPr/>
          <a:lstStyle/>
          <a:p>
            <a:pPr eaLnBrk="1" hangingPunct="1"/>
            <a:r>
              <a:rPr lang="en-US" altLang="en-US" smtClean="0"/>
              <a:t>binding nature of state court decisions in the state court system</a:t>
            </a:r>
          </a:p>
        </p:txBody>
      </p:sp>
    </p:spTree>
    <p:extLst>
      <p:ext uri="{BB962C8B-B14F-4D97-AF65-F5344CB8AC3E}">
        <p14:creationId xmlns:p14="http://schemas.microsoft.com/office/powerpoint/2010/main" val="3278329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85913" y="906464"/>
            <a:ext cx="8794750" cy="4968875"/>
          </a:xfrm>
        </p:spPr>
        <p:txBody>
          <a:bodyPr>
            <a:normAutofit fontScale="90000"/>
          </a:bodyPr>
          <a:lstStyle/>
          <a:p>
            <a:pPr eaLnBrk="1" hangingPunct="1"/>
            <a:r>
              <a:rPr lang="en-US" altLang="en-US" sz="3200" dirty="0"/>
              <a:t>New decision announced by </a:t>
            </a:r>
            <a:r>
              <a:rPr lang="en-US" altLang="en-US" sz="3200" dirty="0" err="1"/>
              <a:t>Va</a:t>
            </a:r>
            <a:r>
              <a:rPr lang="en-US" altLang="en-US" sz="3200" dirty="0"/>
              <a:t> trial </a:t>
            </a:r>
            <a:r>
              <a:rPr lang="en-US" altLang="en-US" sz="3200" dirty="0" err="1"/>
              <a:t>ct</a:t>
            </a:r>
            <a:r>
              <a:rPr lang="en-US" altLang="en-US" sz="3200" dirty="0"/>
              <a:t> (circuit </a:t>
            </a:r>
            <a:r>
              <a:rPr lang="en-US" altLang="en-US" sz="3200" dirty="0" err="1"/>
              <a:t>ct</a:t>
            </a:r>
            <a:r>
              <a:rPr lang="en-US" altLang="en-US" sz="3200" dirty="0"/>
              <a:t>)</a:t>
            </a:r>
            <a:br>
              <a:rPr lang="en-US" altLang="en-US" sz="3200" dirty="0"/>
            </a:br>
            <a:r>
              <a:rPr lang="en-US" altLang="en-US" sz="3200" dirty="0"/>
              <a:t/>
            </a:r>
            <a:br>
              <a:rPr lang="en-US" altLang="en-US" sz="3200" dirty="0"/>
            </a:br>
            <a:r>
              <a:rPr lang="en-US" altLang="en-US" sz="3200" b="1" dirty="0"/>
              <a:t>Not binding authority anywhere</a:t>
            </a:r>
            <a:r>
              <a:rPr lang="en-US" altLang="en-US" sz="3200" dirty="0"/>
              <a:t/>
            </a:r>
            <a:br>
              <a:rPr lang="en-US" altLang="en-US" sz="3200" dirty="0"/>
            </a:br>
            <a:r>
              <a:rPr lang="en-US" altLang="en-US" sz="3200" dirty="0"/>
              <a:t>That is, no court is obligated to follow that </a:t>
            </a:r>
            <a:r>
              <a:rPr lang="en-US" altLang="en-US" sz="3200" dirty="0" err="1"/>
              <a:t>Va</a:t>
            </a:r>
            <a:r>
              <a:rPr lang="en-US" altLang="en-US" sz="3200" dirty="0"/>
              <a:t> trial </a:t>
            </a:r>
            <a:r>
              <a:rPr lang="en-US" altLang="en-US" sz="3200" dirty="0" err="1"/>
              <a:t>ct’s</a:t>
            </a:r>
            <a:r>
              <a:rPr lang="en-US" altLang="en-US" sz="3200" dirty="0"/>
              <a:t> decision concerning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Strong precedential value</a:t>
            </a:r>
            <a:r>
              <a:rPr lang="en-US" altLang="en-US" sz="3200" dirty="0"/>
              <a:t> for another </a:t>
            </a:r>
            <a:r>
              <a:rPr lang="en-US" altLang="en-US" sz="3200" dirty="0" err="1"/>
              <a:t>Va</a:t>
            </a:r>
            <a:r>
              <a:rPr lang="en-US" altLang="en-US" sz="3200" dirty="0"/>
              <a:t> trial </a:t>
            </a:r>
            <a:r>
              <a:rPr lang="en-US" altLang="en-US" sz="3200" dirty="0" err="1"/>
              <a:t>ct</a:t>
            </a:r>
            <a:r>
              <a:rPr lang="en-US" altLang="en-US" sz="3200" dirty="0"/>
              <a:t> deciding cases of </a:t>
            </a:r>
            <a:r>
              <a:rPr lang="en-US" altLang="en-US" sz="3200" dirty="0" err="1"/>
              <a:t>Va</a:t>
            </a:r>
            <a:r>
              <a:rPr lang="en-US" altLang="en-US" sz="3200" dirty="0"/>
              <a:t> law</a:t>
            </a:r>
            <a:br>
              <a:rPr lang="en-US" altLang="en-US" sz="3200" dirty="0"/>
            </a:br>
            <a:r>
              <a:rPr lang="en-US" altLang="en-US" sz="3200" dirty="0"/>
              <a:t>Will strongly suggest how the law should be decided, but a </a:t>
            </a:r>
            <a:r>
              <a:rPr lang="en-US" altLang="en-US" sz="3200" dirty="0" err="1"/>
              <a:t>Va</a:t>
            </a:r>
            <a:r>
              <a:rPr lang="en-US" altLang="en-US" sz="3200" dirty="0"/>
              <a:t> trial </a:t>
            </a:r>
            <a:r>
              <a:rPr lang="en-US" altLang="en-US" sz="3200" dirty="0" err="1"/>
              <a:t>ct</a:t>
            </a:r>
            <a:r>
              <a:rPr lang="en-US" altLang="en-US" sz="3200" dirty="0"/>
              <a:t> </a:t>
            </a:r>
            <a:r>
              <a:rPr lang="en-US" altLang="en-US" sz="3200" b="1" dirty="0"/>
              <a:t>could decide differently</a:t>
            </a:r>
            <a:r>
              <a:rPr lang="en-US" altLang="en-US" sz="3200" dirty="0"/>
              <a:t> </a:t>
            </a:r>
            <a:r>
              <a:rPr lang="en-US" altLang="en-US" sz="3200" b="1" dirty="0"/>
              <a:t/>
            </a:r>
            <a:br>
              <a:rPr lang="en-US" altLang="en-US" sz="3200" b="1" dirty="0"/>
            </a:br>
            <a:r>
              <a:rPr lang="en-US" altLang="en-US" sz="3200" dirty="0"/>
              <a:t/>
            </a:r>
            <a:br>
              <a:rPr lang="en-US" altLang="en-US" sz="3200" dirty="0"/>
            </a:br>
            <a:r>
              <a:rPr lang="en-US" altLang="en-US" sz="3200" b="1" dirty="0"/>
              <a:t>A mere source for arguments </a:t>
            </a:r>
            <a:r>
              <a:rPr lang="en-US" altLang="en-US" sz="3200" dirty="0"/>
              <a:t>for </a:t>
            </a:r>
            <a:r>
              <a:rPr lang="en-US" altLang="en-US" sz="3200" dirty="0" err="1"/>
              <a:t>Va</a:t>
            </a:r>
            <a:r>
              <a:rPr lang="en-US" altLang="en-US" sz="3200" dirty="0"/>
              <a:t> Ct App or the </a:t>
            </a:r>
            <a:r>
              <a:rPr lang="en-US" altLang="en-US" sz="3200" dirty="0" err="1"/>
              <a:t>Va</a:t>
            </a:r>
            <a:r>
              <a:rPr lang="en-US" altLang="en-US" sz="3200" dirty="0"/>
              <a:t> Supreme Court</a:t>
            </a:r>
          </a:p>
        </p:txBody>
      </p:sp>
    </p:spTree>
    <p:extLst>
      <p:ext uri="{BB962C8B-B14F-4D97-AF65-F5344CB8AC3E}">
        <p14:creationId xmlns:p14="http://schemas.microsoft.com/office/powerpoint/2010/main" val="3804854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a:t>
            </a:r>
            <a:r>
              <a:rPr lang="en-CA" altLang="en-US" dirty="0" smtClean="0"/>
              <a:t>ork </a:t>
            </a:r>
            <a:r>
              <a:rPr lang="en-CA" altLang="en-US" dirty="0"/>
              <a:t>p</a:t>
            </a:r>
            <a:r>
              <a:rPr lang="en-CA" altLang="en-US" dirty="0" smtClean="0"/>
              <a:t>roduct “privilege”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2651888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73213" y="919164"/>
            <a:ext cx="9174162" cy="5081587"/>
          </a:xfrm>
        </p:spPr>
        <p:txBody>
          <a:bodyPr>
            <a:normAutofit fontScale="90000"/>
          </a:bodyPr>
          <a:lstStyle/>
          <a:p>
            <a:pPr eaLnBrk="1" hangingPunct="1"/>
            <a:r>
              <a:rPr lang="en-US" altLang="en-US" sz="2800" dirty="0" err="1"/>
              <a:t>Va</a:t>
            </a:r>
            <a:r>
              <a:rPr lang="en-US" altLang="en-US" sz="2800" dirty="0"/>
              <a:t> Ct App asserts now decision on </a:t>
            </a:r>
            <a:r>
              <a:rPr lang="en-US" altLang="en-US" sz="2800" dirty="0" err="1"/>
              <a:t>Va</a:t>
            </a:r>
            <a:r>
              <a:rPr lang="en-US" altLang="en-US" sz="2800" dirty="0"/>
              <a:t> law</a:t>
            </a:r>
            <a:br>
              <a:rPr lang="en-US" altLang="en-US" sz="2800" dirty="0"/>
            </a:br>
            <a:r>
              <a:rPr lang="en-US" altLang="en-US" sz="2800" dirty="0"/>
              <a:t/>
            </a:r>
            <a:br>
              <a:rPr lang="en-US" altLang="en-US" sz="2800" dirty="0"/>
            </a:br>
            <a:r>
              <a:rPr lang="en-US" altLang="en-US" sz="2800" b="1" dirty="0"/>
              <a:t>Binding authority </a:t>
            </a:r>
            <a:r>
              <a:rPr lang="en-US" altLang="en-US" sz="2800" dirty="0"/>
              <a:t>over </a:t>
            </a:r>
            <a:r>
              <a:rPr lang="en-US" altLang="en-US" sz="2800" b="1" dirty="0"/>
              <a:t>trial courts</a:t>
            </a:r>
            <a:r>
              <a:rPr lang="en-US" altLang="en-US" sz="2800" dirty="0"/>
              <a:t> (circuit </a:t>
            </a:r>
            <a:r>
              <a:rPr lang="en-US" altLang="en-US" sz="2800" dirty="0" err="1"/>
              <a:t>cts</a:t>
            </a:r>
            <a:r>
              <a:rPr lang="en-US" altLang="en-US" sz="2800" dirty="0"/>
              <a:t>)</a:t>
            </a:r>
            <a:br>
              <a:rPr lang="en-US" altLang="en-US" sz="2800" dirty="0"/>
            </a:br>
            <a:r>
              <a:rPr lang="en-US" altLang="en-US" sz="2800" dirty="0" smtClean="0"/>
              <a:t>Such </a:t>
            </a:r>
            <a:r>
              <a:rPr lang="en-US" altLang="en-US" sz="2800" dirty="0"/>
              <a:t>trial courts are </a:t>
            </a:r>
            <a:r>
              <a:rPr lang="en-US" altLang="en-US" sz="2800" b="1" dirty="0"/>
              <a:t>obligated</a:t>
            </a:r>
            <a:r>
              <a:rPr lang="en-US" altLang="en-US" sz="2800" dirty="0"/>
              <a:t> to follow that the Appellate Ct’s decision </a:t>
            </a:r>
            <a:r>
              <a:rPr lang="en-US" altLang="en-US" sz="2800" b="1" dirty="0"/>
              <a:t>even if legal circumstances have changed </a:t>
            </a:r>
            <a:r>
              <a:rPr lang="en-US" altLang="en-US" sz="2800" dirty="0"/>
              <a:t>and the appellate courts would surely decide differently now</a:t>
            </a:r>
            <a:br>
              <a:rPr lang="en-US" altLang="en-US" sz="2800" dirty="0"/>
            </a:br>
            <a:r>
              <a:rPr lang="en-US" altLang="en-US" sz="2800" dirty="0"/>
              <a:t/>
            </a:r>
            <a:br>
              <a:rPr lang="en-US" altLang="en-US" sz="2800" dirty="0"/>
            </a:br>
            <a:r>
              <a:rPr lang="en-US" altLang="en-US" sz="2800" b="1" dirty="0"/>
              <a:t>Precedential value</a:t>
            </a:r>
            <a:r>
              <a:rPr lang="en-US" altLang="en-US" sz="2800" dirty="0"/>
              <a:t> for Ct App. </a:t>
            </a:r>
            <a:br>
              <a:rPr lang="en-US" altLang="en-US" sz="2800" dirty="0"/>
            </a:br>
            <a:r>
              <a:rPr lang="en-US" altLang="en-US" sz="2800" dirty="0"/>
              <a:t>Will strongly suggest how the law should be decided, but a </a:t>
            </a:r>
            <a:r>
              <a:rPr lang="en-US" altLang="en-US" sz="2800" dirty="0" err="1"/>
              <a:t>Va</a:t>
            </a:r>
            <a:r>
              <a:rPr lang="en-US" altLang="en-US" sz="2800" dirty="0"/>
              <a:t> </a:t>
            </a:r>
            <a:r>
              <a:rPr lang="en-US" altLang="en-US" sz="2800" dirty="0" smtClean="0"/>
              <a:t>Ct</a:t>
            </a:r>
            <a:r>
              <a:rPr lang="en-US" altLang="en-US" sz="2800" dirty="0"/>
              <a:t> </a:t>
            </a:r>
            <a:r>
              <a:rPr lang="en-US" altLang="en-US" sz="2800" dirty="0" smtClean="0"/>
              <a:t>App </a:t>
            </a:r>
            <a:r>
              <a:rPr lang="en-US" altLang="en-US" sz="2800" b="1" dirty="0"/>
              <a:t>could decide differently</a:t>
            </a:r>
            <a:r>
              <a:rPr lang="en-US" altLang="en-US" sz="2800" dirty="0"/>
              <a:t> </a:t>
            </a:r>
            <a:r>
              <a:rPr lang="en-US" altLang="en-US" sz="2800" dirty="0" smtClean="0"/>
              <a:t>–</a:t>
            </a:r>
            <a:r>
              <a:rPr lang="en-US" altLang="en-US" sz="2800" dirty="0"/>
              <a:t> </a:t>
            </a:r>
            <a:r>
              <a:rPr lang="en-US" altLang="en-US" sz="2800" dirty="0" smtClean="0"/>
              <a:t>for example, if </a:t>
            </a:r>
            <a:r>
              <a:rPr lang="en-US" altLang="en-US" sz="2800" dirty="0"/>
              <a:t>legal circumstances have changed</a:t>
            </a:r>
            <a:br>
              <a:rPr lang="en-US" altLang="en-US" sz="2800" dirty="0"/>
            </a:br>
            <a:r>
              <a:rPr lang="en-US" altLang="en-US" sz="2800" dirty="0"/>
              <a:t/>
            </a:r>
            <a:br>
              <a:rPr lang="en-US" altLang="en-US" sz="2800" dirty="0"/>
            </a:br>
            <a:r>
              <a:rPr lang="en-US" altLang="en-US" sz="2800" b="1" dirty="0"/>
              <a:t>A mere source for arguments </a:t>
            </a:r>
            <a:r>
              <a:rPr lang="en-US" altLang="en-US" sz="2800" dirty="0"/>
              <a:t>for the </a:t>
            </a:r>
            <a:r>
              <a:rPr lang="en-US" altLang="en-US" sz="2800" dirty="0" err="1"/>
              <a:t>Va</a:t>
            </a:r>
            <a:r>
              <a:rPr lang="en-US" altLang="en-US" sz="2800" dirty="0"/>
              <a:t> Supreme Court</a:t>
            </a:r>
          </a:p>
        </p:txBody>
      </p:sp>
    </p:spTree>
    <p:extLst>
      <p:ext uri="{BB962C8B-B14F-4D97-AF65-F5344CB8AC3E}">
        <p14:creationId xmlns:p14="http://schemas.microsoft.com/office/powerpoint/2010/main" val="18516834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95439" y="857250"/>
            <a:ext cx="8905875" cy="5143500"/>
          </a:xfrm>
        </p:spPr>
        <p:txBody>
          <a:bodyPr>
            <a:normAutofit/>
          </a:bodyPr>
          <a:lstStyle/>
          <a:p>
            <a:pPr eaLnBrk="1" hangingPunct="1"/>
            <a:r>
              <a:rPr lang="en-US" altLang="en-US" sz="3200" dirty="0"/>
              <a:t>The </a:t>
            </a:r>
            <a:r>
              <a:rPr lang="en-US" altLang="en-US" sz="3200" dirty="0" err="1"/>
              <a:t>Va</a:t>
            </a:r>
            <a:r>
              <a:rPr lang="en-US" altLang="en-US" sz="3200" dirty="0"/>
              <a:t> </a:t>
            </a:r>
            <a:r>
              <a:rPr lang="en-US" altLang="en-US" sz="3200" dirty="0" err="1" smtClean="0"/>
              <a:t>SCt</a:t>
            </a:r>
            <a:r>
              <a:rPr lang="en-US" altLang="en-US" sz="3200" dirty="0" smtClean="0"/>
              <a:t> issues </a:t>
            </a:r>
            <a:r>
              <a:rPr lang="en-US" altLang="en-US" sz="3200" dirty="0"/>
              <a:t>a new rule of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Binding authority </a:t>
            </a:r>
            <a:r>
              <a:rPr lang="en-US" altLang="en-US" sz="3200" dirty="0"/>
              <a:t>over </a:t>
            </a:r>
            <a:r>
              <a:rPr lang="en-US" altLang="en-US" sz="3200" b="1" dirty="0"/>
              <a:t>trial courts</a:t>
            </a:r>
            <a:r>
              <a:rPr lang="en-US" altLang="en-US" sz="3200" dirty="0"/>
              <a:t> and </a:t>
            </a:r>
            <a:r>
              <a:rPr lang="en-US" altLang="en-US" sz="3200" b="1" dirty="0"/>
              <a:t>appellate courts</a:t>
            </a:r>
            <a:r>
              <a:rPr lang="en-US" altLang="en-US" sz="3200" dirty="0"/>
              <a:t> within the state of </a:t>
            </a:r>
            <a:r>
              <a:rPr lang="en-US" altLang="en-US" sz="3200" dirty="0" err="1"/>
              <a:t>Va</a:t>
            </a:r>
            <a:r>
              <a:rPr lang="en-US" altLang="en-US" sz="3200" dirty="0"/>
              <a:t/>
            </a:r>
            <a:br>
              <a:rPr lang="en-US" altLang="en-US" sz="3200" dirty="0"/>
            </a:br>
            <a:r>
              <a:rPr lang="en-US" altLang="en-US" sz="3200" b="1" dirty="0"/>
              <a:t> </a:t>
            </a:r>
            <a:r>
              <a:rPr lang="en-US" altLang="en-US" sz="3200" dirty="0"/>
              <a:t>Such courts are obligated to follow the </a:t>
            </a:r>
            <a:r>
              <a:rPr lang="en-US" altLang="en-US" sz="3200" dirty="0" err="1" smtClean="0"/>
              <a:t>Va</a:t>
            </a:r>
            <a:r>
              <a:rPr lang="en-US" altLang="en-US" sz="3200" dirty="0" smtClean="0"/>
              <a:t> </a:t>
            </a:r>
            <a:r>
              <a:rPr lang="en-US" altLang="en-US" sz="3200" dirty="0" err="1" smtClean="0"/>
              <a:t>SCt</a:t>
            </a:r>
            <a:r>
              <a:rPr lang="en-US" altLang="en-US" sz="3200" dirty="0" smtClean="0"/>
              <a:t> decision </a:t>
            </a:r>
            <a:r>
              <a:rPr lang="en-US" altLang="en-US" sz="3200" dirty="0"/>
              <a:t>even if legal times have changed</a:t>
            </a:r>
            <a:br>
              <a:rPr lang="en-US" altLang="en-US" sz="3200" dirty="0"/>
            </a:br>
            <a:r>
              <a:rPr lang="en-US" altLang="en-US" sz="3200" dirty="0"/>
              <a:t/>
            </a:r>
            <a:br>
              <a:rPr lang="en-US" altLang="en-US" sz="3200" dirty="0"/>
            </a:br>
            <a:r>
              <a:rPr lang="en-US" altLang="en-US" sz="3200" b="1" dirty="0"/>
              <a:t>Precedential value</a:t>
            </a:r>
            <a:r>
              <a:rPr lang="en-US" altLang="en-US" sz="3200" dirty="0"/>
              <a:t> for the </a:t>
            </a:r>
            <a:r>
              <a:rPr lang="en-US" altLang="en-US" sz="3200" dirty="0" err="1"/>
              <a:t>Va</a:t>
            </a:r>
            <a:r>
              <a:rPr lang="en-US" altLang="en-US" sz="3200" dirty="0"/>
              <a:t> </a:t>
            </a:r>
            <a:r>
              <a:rPr lang="en-US" altLang="en-US" sz="3200" dirty="0" err="1"/>
              <a:t>SCt</a:t>
            </a:r>
            <a:r>
              <a:rPr lang="en-US" altLang="en-US" sz="3200" dirty="0"/>
              <a:t> </a:t>
            </a:r>
            <a:br>
              <a:rPr lang="en-US" altLang="en-US" sz="3200" dirty="0"/>
            </a:br>
            <a:r>
              <a:rPr lang="en-US" altLang="en-US" sz="3200" dirty="0"/>
              <a:t>Will strongly suggest how the law should be decided, but the </a:t>
            </a:r>
            <a:r>
              <a:rPr lang="en-US" altLang="en-US" sz="3200" dirty="0" err="1"/>
              <a:t>Va</a:t>
            </a:r>
            <a:r>
              <a:rPr lang="en-US" altLang="en-US" sz="3200" dirty="0"/>
              <a:t> </a:t>
            </a:r>
            <a:r>
              <a:rPr lang="en-US" altLang="en-US" sz="3200" dirty="0" err="1" smtClean="0"/>
              <a:t>Sct</a:t>
            </a:r>
            <a:r>
              <a:rPr lang="en-US" altLang="en-US" sz="3200" dirty="0" smtClean="0"/>
              <a:t> </a:t>
            </a:r>
            <a:r>
              <a:rPr lang="en-US" altLang="en-US" sz="3200" b="1" dirty="0" smtClean="0"/>
              <a:t>could </a:t>
            </a:r>
            <a:r>
              <a:rPr lang="en-US" altLang="en-US" sz="3200" b="1" dirty="0"/>
              <a:t>decide </a:t>
            </a:r>
            <a:r>
              <a:rPr lang="en-US" altLang="en-US" sz="3200" b="1" dirty="0" smtClean="0"/>
              <a:t>differently</a:t>
            </a:r>
            <a:endParaRPr lang="en-US" altLang="en-US" sz="3200" dirty="0"/>
          </a:p>
        </p:txBody>
      </p:sp>
    </p:spTree>
    <p:extLst>
      <p:ext uri="{BB962C8B-B14F-4D97-AF65-F5344CB8AC3E}">
        <p14:creationId xmlns:p14="http://schemas.microsoft.com/office/powerpoint/2010/main" val="32872171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33550" y="1131889"/>
            <a:ext cx="8305800" cy="4638675"/>
          </a:xfrm>
        </p:spPr>
        <p:txBody>
          <a:bodyPr>
            <a:normAutofit fontScale="90000"/>
          </a:bodyPr>
          <a:lstStyle/>
          <a:p>
            <a:pPr eaLnBrk="1" hangingPunct="1"/>
            <a:r>
              <a:rPr lang="en-US" altLang="en-US" dirty="0" smtClean="0"/>
              <a:t>There is an old US </a:t>
            </a:r>
            <a:r>
              <a:rPr lang="en-US" altLang="en-US" dirty="0" err="1" smtClean="0"/>
              <a:t>SCt</a:t>
            </a:r>
            <a:r>
              <a:rPr lang="en-US" altLang="en-US" dirty="0" smtClean="0"/>
              <a:t> case on point that says X.</a:t>
            </a:r>
            <a:br>
              <a:rPr lang="en-US" altLang="en-US" dirty="0" smtClean="0"/>
            </a:br>
            <a:r>
              <a:rPr lang="en-US" altLang="en-US" dirty="0" smtClean="0"/>
              <a:t/>
            </a:r>
            <a:br>
              <a:rPr lang="en-US" altLang="en-US" dirty="0" smtClean="0"/>
            </a:br>
            <a:r>
              <a:rPr lang="en-US" altLang="en-US" dirty="0" smtClean="0"/>
              <a:t>A state court or lower federal court feels that the US </a:t>
            </a:r>
            <a:r>
              <a:rPr lang="en-US" altLang="en-US" dirty="0" err="1" smtClean="0"/>
              <a:t>SCt</a:t>
            </a:r>
            <a:r>
              <a:rPr lang="en-US" altLang="en-US" dirty="0" smtClean="0"/>
              <a:t> would say </a:t>
            </a:r>
            <a:r>
              <a:rPr lang="en-US" altLang="en-US" b="1" i="1" dirty="0" smtClean="0"/>
              <a:t>not-X </a:t>
            </a:r>
            <a:r>
              <a:rPr lang="en-US" altLang="en-US" dirty="0" smtClean="0"/>
              <a:t>now. </a:t>
            </a:r>
            <a:br>
              <a:rPr lang="en-US" altLang="en-US" dirty="0" smtClean="0"/>
            </a:br>
            <a:r>
              <a:rPr lang="en-US" altLang="en-US" dirty="0" smtClean="0"/>
              <a:t/>
            </a:r>
            <a:br>
              <a:rPr lang="en-US" altLang="en-US" dirty="0" smtClean="0"/>
            </a:br>
            <a:r>
              <a:rPr lang="en-US" altLang="en-US" dirty="0" smtClean="0"/>
              <a:t>Can the state court or lower federal court decide not-X?</a:t>
            </a:r>
          </a:p>
        </p:txBody>
      </p:sp>
    </p:spTree>
    <p:extLst>
      <p:ext uri="{BB962C8B-B14F-4D97-AF65-F5344CB8AC3E}">
        <p14:creationId xmlns:p14="http://schemas.microsoft.com/office/powerpoint/2010/main" val="16789039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74838" y="1063626"/>
            <a:ext cx="8191500" cy="4708525"/>
          </a:xfrm>
        </p:spPr>
        <p:txBody>
          <a:bodyPr>
            <a:normAutofit fontScale="90000"/>
          </a:bodyPr>
          <a:lstStyle/>
          <a:p>
            <a:pPr algn="l" eaLnBrk="1" hangingPunct="1"/>
            <a:r>
              <a:rPr lang="en-US" altLang="en-US" smtClean="0"/>
              <a:t>- P sues D in federal court in diversity under Pennsylvania law</a:t>
            </a:r>
            <a:br>
              <a:rPr lang="en-US" altLang="en-US" smtClean="0"/>
            </a:br>
            <a:r>
              <a:rPr lang="en-US" altLang="en-US" smtClean="0"/>
              <a:t>- The last Pennsylvania Supreme Court decision on point is 80-years old</a:t>
            </a:r>
            <a:br>
              <a:rPr lang="en-US" altLang="en-US" smtClean="0"/>
            </a:br>
            <a:r>
              <a:rPr lang="en-US" altLang="en-US" smtClean="0"/>
              <a:t>– it looks like they would decide otherwise now</a:t>
            </a:r>
            <a:br>
              <a:rPr lang="en-US" altLang="en-US" smtClean="0"/>
            </a:br>
            <a:r>
              <a:rPr lang="en-US" altLang="en-US" smtClean="0"/>
              <a:t>- Does the federal court follow the decision?</a:t>
            </a:r>
            <a:br>
              <a:rPr lang="en-US" altLang="en-US" smtClean="0"/>
            </a:br>
            <a:endParaRPr lang="en-US" altLang="en-US" smtClean="0"/>
          </a:p>
        </p:txBody>
      </p:sp>
    </p:spTree>
    <p:extLst>
      <p:ext uri="{BB962C8B-B14F-4D97-AF65-F5344CB8AC3E}">
        <p14:creationId xmlns:p14="http://schemas.microsoft.com/office/powerpoint/2010/main" val="14555126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a:t>The last Pennsylvania Supreme Court opinion on point is an 80-year old case</a:t>
            </a:r>
            <a:br>
              <a:rPr lang="en-US" altLang="en-US" sz="4000"/>
            </a:br>
            <a:r>
              <a:rPr lang="en-US" altLang="en-US" sz="4000"/>
              <a:t>You think they would decide otherwise now</a:t>
            </a:r>
            <a:br>
              <a:rPr lang="en-US" altLang="en-US" sz="4000"/>
            </a:br>
            <a:r>
              <a:rPr lang="en-US" altLang="en-US" sz="4000"/>
              <a:t>The change in the law would be to your benefit</a:t>
            </a:r>
            <a:br>
              <a:rPr lang="en-US" altLang="en-US" sz="4000"/>
            </a:br>
            <a:r>
              <a:rPr lang="en-US" altLang="en-US" sz="4000"/>
              <a:t>Your case is a diversity case</a:t>
            </a:r>
            <a:br>
              <a:rPr lang="en-US" altLang="en-US" sz="4000"/>
            </a:br>
            <a:r>
              <a:rPr lang="en-US" altLang="en-US" sz="4000"/>
              <a:t>Where do you sue, in a Pennsylvania state trial court or in a federal district court?</a:t>
            </a:r>
          </a:p>
        </p:txBody>
      </p:sp>
    </p:spTree>
    <p:extLst>
      <p:ext uri="{BB962C8B-B14F-4D97-AF65-F5344CB8AC3E}">
        <p14:creationId xmlns:p14="http://schemas.microsoft.com/office/powerpoint/2010/main" val="30947140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a:t>You are federal district judge in the E.D. Va. entertaining a question of Virginia law</a:t>
            </a:r>
            <a:br>
              <a:rPr lang="en-US" altLang="en-US" sz="4000"/>
            </a:br>
            <a:r>
              <a:rPr lang="en-US" altLang="en-US" sz="4000"/>
              <a:t/>
            </a:r>
            <a:br>
              <a:rPr lang="en-US" altLang="en-US" sz="4000"/>
            </a:br>
            <a:r>
              <a:rPr lang="en-US" altLang="en-US" sz="4000"/>
              <a:t>The only cases on point are a 20-year-old decision by the 4</a:t>
            </a:r>
            <a:r>
              <a:rPr lang="en-US" altLang="en-US" sz="4000" baseline="30000"/>
              <a:t>th</a:t>
            </a:r>
            <a:r>
              <a:rPr lang="en-US" altLang="en-US" sz="4000"/>
              <a:t> Circuit and conflicting 5-year-old decision by a Va. trial court</a:t>
            </a:r>
            <a:br>
              <a:rPr lang="en-US" altLang="en-US" sz="4000"/>
            </a:br>
            <a:r>
              <a:rPr lang="en-US" altLang="en-US" sz="4000"/>
              <a:t/>
            </a:r>
            <a:br>
              <a:rPr lang="en-US" altLang="en-US" sz="4000"/>
            </a:br>
            <a:r>
              <a:rPr lang="en-US" altLang="en-US" sz="4000"/>
              <a:t>Is the 4th Circuit decision binding authority for you?</a:t>
            </a:r>
          </a:p>
        </p:txBody>
      </p:sp>
    </p:spTree>
    <p:extLst>
      <p:ext uri="{BB962C8B-B14F-4D97-AF65-F5344CB8AC3E}">
        <p14:creationId xmlns:p14="http://schemas.microsoft.com/office/powerpoint/2010/main" val="191923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smtClean="0"/>
              <a:t>Hickman v. Taylor</a:t>
            </a:r>
            <a:br>
              <a:rPr lang="en-US" altLang="en-US" smtClean="0"/>
            </a:br>
            <a:r>
              <a:rPr lang="en-US" altLang="en-US" smtClean="0"/>
              <a:t>(U.S. 1947)</a:t>
            </a:r>
          </a:p>
        </p:txBody>
      </p:sp>
    </p:spTree>
    <p:extLst>
      <p:ext uri="{BB962C8B-B14F-4D97-AF65-F5344CB8AC3E}">
        <p14:creationId xmlns:p14="http://schemas.microsoft.com/office/powerpoint/2010/main" val="70302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smtClean="0"/>
              <a:t>Ordinarily</a:t>
            </a:r>
            <a:r>
              <a:rPr lang="en-CA" altLang="en-US" sz="3200" dirty="0"/>
              <a:t>,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48228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2667</TotalTime>
  <Words>1234</Words>
  <Application>Microsoft Office PowerPoint</Application>
  <PresentationFormat>Widescreen</PresentationFormat>
  <Paragraphs>75</Paragraphs>
  <Slides>75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Arial</vt:lpstr>
      <vt:lpstr>Calibri</vt:lpstr>
      <vt:lpstr>Calibri Light</vt:lpstr>
      <vt:lpstr>Office Theme</vt:lpstr>
      <vt:lpstr>Mon., Oct. 30</vt:lpstr>
      <vt:lpstr> Discovery</vt:lpstr>
      <vt:lpstr>scope of discovery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attorney-client privilege</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D Airlines flight 107 crashed, severely injuring a number of passengers, including P, X and Y. P, X, and Y each hire private investigators to interview witnesses to the crash and to interview D Airline employees who serviced the plane prior to the accident. Before filing suit, X settles with D Airlines. P brings a state-law negligence suit (in diversity) against D Airlines in the Federal District Court for the Southern District of New York. When X hears about P’s suit, X gives P the notes from the witness interviews generated by X’s private detective. Y has not yet brought suit, but when she hears about P’s suit, she too gives to P the notes from witness interviews generated by Y’s private detective. In discovery, D Airlines asks for the material that X and Y gave to P. Is the material covered by the work product privilege and/or should it be? </vt:lpstr>
      <vt:lpstr>mechanism of   disclosure  &amp;  discovery</vt:lpstr>
      <vt:lpstr>disclosure FRCP 26(a)(1)</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Rule 36. Requests for Admission </vt:lpstr>
      <vt:lpstr>Rule 45. Subpoena </vt:lpstr>
      <vt:lpstr>Rule 34. Producing Documents, Electronically Stored Information, and Tangible Things, or Entering onto Land, for Inspection and Other Purposes</vt:lpstr>
      <vt:lpstr>Rule 33. Interrogatories to Parties </vt:lpstr>
      <vt:lpstr>Rule 30. Deposition by Oral Examination</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e-discovery</vt:lpstr>
      <vt:lpstr>26(b)(2) Limitations on Frequency and Extent. (A) When Permitted. By order, the court may alter the limits in these rules on the number of depositions and interrogatories or on the length of depositions under Rule 30. By order or local rule, the court may also limit the number of requests under Rule 36. (B) Specific Limitations on Electronically Stored Information.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 (C)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 </vt:lpstr>
      <vt:lpstr>motions to compel, sanctions</vt:lpstr>
      <vt:lpstr>D . . .  - did not turn over disclosure materials - made frivolous discovery requests - and illegitimately refused to turn over materials that were within the scope of your discovery requests </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protective orders</vt:lpstr>
      <vt:lpstr>choice of law   and interpretation of another sovereign’s law</vt:lpstr>
      <vt:lpstr>limits on legislative jurisdiction</vt:lpstr>
      <vt:lpstr>Congress wishes to protect endangered species by law – does it have the power to do so?</vt:lpstr>
      <vt:lpstr>The Congress shall have power to lay and collect taxes, duties, imposts and excises, to pay the debts and provide for the common defense and general welfare of the United States; but all duties, imposts and excises shall be uniform throughout the United States; To borrow money on the credit of the United States; To regulate commerce with foreign nations, and among the several states, and with the Indian tribes; To establish a uniform rule of naturalization, and uniform laws on the subject of bankruptcies throughout the United States; To coin money, regulate the value thereof, and of foreign coin, and fix the standard of weights and measures; To provide for the punishment of counterfeiting the securities and current coin of the United States; To establish post offices and post roads; To promote the progress of science and useful arts, by securing for limited times to authors and inventors the exclusive right to their respective writings and discoveries; To constitute tribunals inferior to the Supreme Court; To define and punish piracies and felonies committed on the high seas, and offenses against the law of nations; To declare war, grant letters of marque and reprisal, and make rules concerning captures on land and water; To raise and support armies, but no appropriation of money to that use shall be for a longer term than two years; To provide and maintain a navy; To make rules for the government and regulation of the land and naval forces; To provide for calling forth the militia to execute the laws of the union, suppress insurrections and repel invasions; 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 To exercise exclusive legislation in all cases whatsoever, over such District (not exceeding ten miles square) as may, by cession of particular states, and the acceptance of Congress, become the seat of the government of the United States, and to exercise like authority over all places purchased by the consent of the legislature of the state in which the same shall be, for the erection of forts, magazines, arsenals, dockyards, and other needful buildings;--And To make all laws which shall be necessary and proper for carrying into execution the foregoing powers, and all other powers vested by this Constitution in the government of the United States, or in any department or officer thereof. </vt:lpstr>
      <vt:lpstr>Congress wishes to criminally sanction “any individual [who] knowingly…possess[es] a firearm at a place that [he] knows...is a school zone” – does it have the power to do so?</vt:lpstr>
      <vt:lpstr>U.S. v. Lopez (US 1996)</vt:lpstr>
      <vt:lpstr>Congress wishes to regulate Germans’ driving in Germany  the California legislature wishes to regulate New Yorkers’ driving in New York or German’s driving in Germany</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Rules of Decision Act 28 U.S.C. § 1652  The laws of the several states, except where the Constitution or treaties of the United States or Acts of Congress otherwise require or provide, shall be regarded as the rules of decision in civil actions in the courts of the United States, in cases where they apply.</vt:lpstr>
      <vt:lpstr>how to interpret the other sovereign’s law?</vt:lpstr>
      <vt:lpstr>Swift v. Tyson (US 1842)  P sues D in federal court in New York concerning commercial paper issued in New York  the Supreme Court held that in interpreting the general common law prevailing in New York, a federal court need not follow opinions of New York state courts  - concerning local usages (e.g. real property) and New York’s statutes and constitution, the decisions of New York state courts are binding</vt:lpstr>
      <vt:lpstr>Story, J. – “laws” in the RDA refers to state statutes and to common law rules that are local – not to the general common law</vt:lpstr>
      <vt:lpstr>BLACK &amp; WHITE TAXICAB &amp; TRANSFER CO. v. BROWN &amp; YELLOW TAXICAB &amp; TRANSFER CO.  276 U.S. 518 (1928)</vt:lpstr>
      <vt:lpstr>Holmes (dissenting)  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vt:lpstr>
      <vt:lpstr>A intentionally kills a 3 year old child, B, without justification, just for fun  A and B live in society S, in which people think such acts are morally permissible  is A’s action morally permissible?</vt:lpstr>
      <vt:lpstr>assume that facts of the Brown &amp; White Taxicab case had taken place in   Louisiana the Cree Tribe Turkey  what result?</vt:lpstr>
      <vt:lpstr>OK, so the general common law is binding in Kentucky only because Kentucky officials say so</vt:lpstr>
      <vt:lpstr>but isn’t it clear that Kentucky officials want the courts of other jurisdictions (federal, sister state, and foreign) to follow the decisions of Kentucky courts concerning general common law cases that arise in Kentucky…?</vt:lpstr>
      <vt:lpstr>Holmes, dissenting  If 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vt:lpstr>
      <vt:lpstr>how do we know whether Kentucky courts want their decisions to bind federal and sister state courts concerning general common law cases arising in Kentucky?  will there ever be a Kentucky case in which that position is articulated?</vt:lpstr>
      <vt:lpstr> move the facts of the Black and White case to Tennessee (that is, it is a Tennessee contract is at issue)  a Kentucky state court is addressing the case  would it defer to the decisions of Tennessee courts…? </vt:lpstr>
      <vt:lpstr>Connecticut – deferred to sister state courts pre-Swift  Pennsylvania – moved to deferring around 1880  Georgia – still does not defer!</vt:lpstr>
      <vt:lpstr>state by state approach?</vt:lpstr>
      <vt:lpstr>vertical forum shopping</vt:lpstr>
      <vt:lpstr>Erie R.R. v. Tompkins (US 1938)  </vt:lpstr>
      <vt:lpstr>three justifications </vt:lpstr>
      <vt:lpstr>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vt:lpstr>
      <vt:lpstr>Reed concurring  I am not at all sure whether, in the absence of federal statutory direction, federal courts would be compelled to follow state decisions. There was sufficient doubt about the matter in 1789 to induce the first Congress to legislate. No former opinions of this Court have passed upon it….If 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vt:lpstr>
      <vt:lpstr>Upshot of Erie:  When entertaining a state law cause of action (e.g. in diversity, supplemental jurisdiction) the federal court should apply state law as interpreted by that state’s courts - this applies to common law cases too!</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Hinderlider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vt:lpstr>
      <vt:lpstr>- there may be a federal interest giving a federal court common law making power, but diversity or supplemental jurisdiction itself does not create such an interest</vt:lpstr>
      <vt:lpstr>In the light of Erie, how to interpret state law?</vt:lpstr>
      <vt:lpstr>binding nature of state court decisions in the state court system</vt:lpstr>
      <vt:lpstr>New decision announced by Va trial ct (circuit ct)  Not binding authority anywhere That is, no court is obligated to follow that Va trial ct’s decision concerning Va law  Strong precedential value for another Va trial ct deciding cases of Va law Will strongly suggest how the law should be decided, but a Va trial ct could decide differently   A mere source for arguments for Va Ct App or the Va Supreme Court</vt:lpstr>
      <vt:lpstr>Va Ct App asserts now decision on Va law  Binding authority over trial courts (circuit cts) Such trial courts are obligated to follow that the Appellate Ct’s decision even if legal circumstances have changed and the appellate courts would surely decide differently now  Precedential value for Ct App.  Will strongly suggest how the law should be decided, but a Va Ct App could decide differently – for example, if legal circumstances have changed  A mere source for arguments for the Va Supreme Court</vt:lpstr>
      <vt:lpstr>The Va SCt issues a new rule of Va law  Binding authority over trial courts and appellate courts within the state of Va  Such courts are obligated to follow the Va SCt decision even if legal times have changed  Precedential value for the Va SCt  Will strongly suggest how the law should be decided, but the Va Sct could decide differently</vt:lpstr>
      <vt:lpstr>There is an old US SCt case on point that says X.  A state court or lower federal court feels that the US SCt would say not-X now.   Can the state court or lower federal court decide not-X?</vt:lpstr>
      <vt:lpstr>- P sues D in federal court in diversity under Pennsylvania law - The last Pennsylvania Supreme Court decision on point is 80-years old – it looks like they would decide otherwise now - Does the federal court follow the decision?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federal district judge in the E.D. Va. entertaining a question of Virginia law  The only cases on point are a 20-year-old decision by the 4th Circuit and conflicting 5-year-old decision by a Va. trial court  Is the 4th Circuit decision binding authority for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586</cp:revision>
  <cp:lastPrinted>2017-10-09T17:13:38Z</cp:lastPrinted>
  <dcterms:created xsi:type="dcterms:W3CDTF">2017-09-12T14:18:22Z</dcterms:created>
  <dcterms:modified xsi:type="dcterms:W3CDTF">2017-10-30T16:55:48Z</dcterms:modified>
</cp:coreProperties>
</file>