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71" r:id="rId2"/>
    <p:sldId id="287" r:id="rId3"/>
    <p:sldId id="289" r:id="rId4"/>
    <p:sldId id="290" r:id="rId5"/>
    <p:sldId id="295" r:id="rId6"/>
    <p:sldId id="298" r:id="rId7"/>
    <p:sldId id="302" r:id="rId8"/>
    <p:sldId id="306" r:id="rId9"/>
    <p:sldId id="308" r:id="rId10"/>
    <p:sldId id="311" r:id="rId11"/>
    <p:sldId id="310" r:id="rId12"/>
    <p:sldId id="307" r:id="rId13"/>
    <p:sldId id="313" r:id="rId14"/>
    <p:sldId id="315" r:id="rId15"/>
    <p:sldId id="376" r:id="rId16"/>
    <p:sldId id="377" r:id="rId17"/>
    <p:sldId id="314" r:id="rId18"/>
    <p:sldId id="316" r:id="rId19"/>
    <p:sldId id="299" r:id="rId20"/>
    <p:sldId id="405" r:id="rId21"/>
    <p:sldId id="378" r:id="rId22"/>
    <p:sldId id="380" r:id="rId23"/>
    <p:sldId id="408" r:id="rId24"/>
    <p:sldId id="423" r:id="rId25"/>
    <p:sldId id="381" r:id="rId26"/>
    <p:sldId id="382" r:id="rId27"/>
    <p:sldId id="383" r:id="rId28"/>
    <p:sldId id="384" r:id="rId29"/>
    <p:sldId id="385" r:id="rId30"/>
    <p:sldId id="412" r:id="rId31"/>
    <p:sldId id="413" r:id="rId32"/>
    <p:sldId id="386" r:id="rId33"/>
    <p:sldId id="387" r:id="rId34"/>
    <p:sldId id="388" r:id="rId35"/>
    <p:sldId id="389" r:id="rId36"/>
    <p:sldId id="390" r:id="rId37"/>
    <p:sldId id="393" r:id="rId38"/>
    <p:sldId id="391" r:id="rId39"/>
    <p:sldId id="392" r:id="rId40"/>
    <p:sldId id="394" r:id="rId41"/>
    <p:sldId id="396" r:id="rId42"/>
    <p:sldId id="409" r:id="rId43"/>
    <p:sldId id="395"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75" autoAdjust="0"/>
    <p:restoredTop sz="94660"/>
  </p:normalViewPr>
  <p:slideViewPr>
    <p:cSldViewPr snapToGrid="0">
      <p:cViewPr varScale="1">
        <p:scale>
          <a:sx n="78" d="100"/>
          <a:sy n="78"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8/24/2017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8/24/2017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52BCA-3F97-4AA1-AD82-60B14CF8848F}"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52BCA-3F97-4AA1-AD82-60B14CF8848F}" type="datetimeFigureOut">
              <a:rPr lang="en-US" smtClean="0"/>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52BCA-3F97-4AA1-AD82-60B14CF8848F}" type="datetimeFigureOut">
              <a:rPr lang="en-US" smtClean="0"/>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8/24/2017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Thursday, Aug. 24</a:t>
            </a:r>
          </a:p>
        </p:txBody>
      </p:sp>
    </p:spTree>
    <p:extLst>
      <p:ext uri="{BB962C8B-B14F-4D97-AF65-F5344CB8AC3E}">
        <p14:creationId xmlns:p14="http://schemas.microsoft.com/office/powerpoint/2010/main" val="3216304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5982236"/>
          </a:xfrm>
        </p:spPr>
        <p:txBody>
          <a:bodyPr/>
          <a:lstStyle/>
          <a:p>
            <a:r>
              <a:rPr lang="en-US" dirty="0"/>
              <a:t>d</a:t>
            </a:r>
            <a:r>
              <a:rPr lang="en-US" dirty="0" smtClean="0"/>
              <a:t>omicile of choice</a:t>
            </a:r>
            <a:endParaRPr lang="en-US" dirty="0"/>
          </a:p>
        </p:txBody>
      </p:sp>
    </p:spTree>
    <p:extLst>
      <p:ext uri="{BB962C8B-B14F-4D97-AF65-F5344CB8AC3E}">
        <p14:creationId xmlns:p14="http://schemas.microsoft.com/office/powerpoint/2010/main" val="269385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97" y="377000"/>
            <a:ext cx="10510652" cy="5869420"/>
          </a:xfrm>
        </p:spPr>
        <p:txBody>
          <a:bodyPr/>
          <a:lstStyle/>
          <a:p>
            <a:r>
              <a:rPr lang="en-US" dirty="0"/>
              <a:t>i</a:t>
            </a:r>
            <a:r>
              <a:rPr lang="en-US" dirty="0" smtClean="0"/>
              <a:t>ntent to remain indefinitely</a:t>
            </a:r>
            <a:br>
              <a:rPr lang="en-US" dirty="0" smtClean="0"/>
            </a:br>
            <a:r>
              <a:rPr lang="en-US" dirty="0"/>
              <a:t/>
            </a:r>
            <a:br>
              <a:rPr lang="en-US" dirty="0"/>
            </a:br>
            <a:r>
              <a:rPr lang="en-US" dirty="0" smtClean="0"/>
              <a:t>v.</a:t>
            </a:r>
            <a:br>
              <a:rPr lang="en-US" dirty="0" smtClean="0"/>
            </a:br>
            <a:r>
              <a:rPr lang="en-US" dirty="0"/>
              <a:t/>
            </a:r>
            <a:br>
              <a:rPr lang="en-US" dirty="0"/>
            </a:br>
            <a:r>
              <a:rPr lang="en-US" dirty="0" smtClean="0"/>
              <a:t>intent to make it your home</a:t>
            </a:r>
            <a:endParaRPr lang="en-US" dirty="0"/>
          </a:p>
        </p:txBody>
      </p:sp>
    </p:spTree>
    <p:extLst>
      <p:ext uri="{BB962C8B-B14F-4D97-AF65-F5344CB8AC3E}">
        <p14:creationId xmlns:p14="http://schemas.microsoft.com/office/powerpoint/2010/main" val="2799145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851607"/>
          </a:xfrm>
        </p:spPr>
        <p:txBody>
          <a:bodyPr>
            <a:normAutofit/>
          </a:bodyPr>
          <a:lstStyle/>
          <a:p>
            <a:r>
              <a:rPr lang="en-US" dirty="0" smtClean="0"/>
              <a:t>Gordon intends to remain indefinitely in Idaho/to make Idaho her home</a:t>
            </a:r>
            <a:br>
              <a:rPr lang="en-US" dirty="0" smtClean="0"/>
            </a:br>
            <a:r>
              <a:rPr lang="en-US" dirty="0"/>
              <a:t/>
            </a:r>
            <a:br>
              <a:rPr lang="en-US" dirty="0"/>
            </a:br>
            <a:r>
              <a:rPr lang="en-US" dirty="0" smtClean="0"/>
              <a:t>she leaves for Idaho but gets into an accident in Illinois on the way, remains there for recovery</a:t>
            </a:r>
            <a:br>
              <a:rPr lang="en-US" dirty="0" smtClean="0"/>
            </a:br>
            <a:r>
              <a:rPr lang="en-US" dirty="0"/>
              <a:t/>
            </a:r>
            <a:br>
              <a:rPr lang="en-US" dirty="0"/>
            </a:br>
            <a:r>
              <a:rPr lang="en-US" dirty="0" smtClean="0"/>
              <a:t>domicile?</a:t>
            </a:r>
            <a:endParaRPr lang="en-US" dirty="0"/>
          </a:p>
        </p:txBody>
      </p:sp>
    </p:spTree>
    <p:extLst>
      <p:ext uri="{BB962C8B-B14F-4D97-AF65-F5344CB8AC3E}">
        <p14:creationId xmlns:p14="http://schemas.microsoft.com/office/powerpoint/2010/main" val="318161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648" y="365125"/>
            <a:ext cx="10463151" cy="5732854"/>
          </a:xfrm>
        </p:spPr>
        <p:txBody>
          <a:bodyPr/>
          <a:lstStyle/>
          <a:p>
            <a:r>
              <a:rPr lang="en-US" dirty="0"/>
              <a:t>w</a:t>
            </a:r>
            <a:r>
              <a:rPr lang="en-US" dirty="0" smtClean="0"/>
              <a:t>ould it matter that she had visited Idaho before the accident?</a:t>
            </a:r>
            <a:endParaRPr lang="en-US" dirty="0"/>
          </a:p>
        </p:txBody>
      </p:sp>
    </p:spTree>
    <p:extLst>
      <p:ext uri="{BB962C8B-B14F-4D97-AF65-F5344CB8AC3E}">
        <p14:creationId xmlns:p14="http://schemas.microsoft.com/office/powerpoint/2010/main" val="4215485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148" y="365125"/>
            <a:ext cx="10510652" cy="5869420"/>
          </a:xfrm>
        </p:spPr>
        <p:txBody>
          <a:bodyPr/>
          <a:lstStyle/>
          <a:p>
            <a:r>
              <a:rPr lang="en-US" dirty="0"/>
              <a:t>i</a:t>
            </a:r>
            <a:r>
              <a:rPr lang="en-US" dirty="0" smtClean="0"/>
              <a:t>ntent to remain indefinitely</a:t>
            </a:r>
            <a:br>
              <a:rPr lang="en-US" dirty="0" smtClean="0"/>
            </a:br>
            <a:r>
              <a:rPr lang="en-US" dirty="0" smtClean="0"/>
              <a:t/>
            </a:r>
            <a:br>
              <a:rPr lang="en-US" dirty="0" smtClean="0"/>
            </a:br>
            <a:r>
              <a:rPr lang="en-US" dirty="0" smtClean="0"/>
              <a:t>v.</a:t>
            </a:r>
            <a:br>
              <a:rPr lang="en-US" dirty="0" smtClean="0"/>
            </a:br>
            <a:r>
              <a:rPr lang="en-US" dirty="0"/>
              <a:t/>
            </a:r>
            <a:br>
              <a:rPr lang="en-US" dirty="0"/>
            </a:br>
            <a:r>
              <a:rPr lang="en-US" dirty="0" smtClean="0"/>
              <a:t>intent to make it your home</a:t>
            </a:r>
            <a:br>
              <a:rPr lang="en-US" dirty="0" smtClean="0"/>
            </a:br>
            <a:r>
              <a:rPr lang="en-US" dirty="0"/>
              <a:t/>
            </a:r>
            <a:br>
              <a:rPr lang="en-US" dirty="0"/>
            </a:br>
            <a:r>
              <a:rPr lang="en-US" dirty="0" smtClean="0"/>
              <a:t>how does Gordon come out under each test?</a:t>
            </a:r>
            <a:endParaRPr lang="en-US" dirty="0"/>
          </a:p>
        </p:txBody>
      </p:sp>
    </p:spTree>
    <p:extLst>
      <p:ext uri="{BB962C8B-B14F-4D97-AF65-F5344CB8AC3E}">
        <p14:creationId xmlns:p14="http://schemas.microsoft.com/office/powerpoint/2010/main" val="7376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35675"/>
          </a:xfrm>
        </p:spPr>
        <p:txBody>
          <a:bodyPr/>
          <a:lstStyle/>
          <a:p>
            <a:r>
              <a:rPr lang="en-US" dirty="0"/>
              <a:t>w</a:t>
            </a:r>
            <a:r>
              <a:rPr lang="en-US" dirty="0" smtClean="0"/>
              <a:t>hat evidence did the court look to?</a:t>
            </a:r>
            <a:endParaRPr lang="en-US" dirty="0"/>
          </a:p>
        </p:txBody>
      </p:sp>
    </p:spTree>
    <p:extLst>
      <p:ext uri="{BB962C8B-B14F-4D97-AF65-F5344CB8AC3E}">
        <p14:creationId xmlns:p14="http://schemas.microsoft.com/office/powerpoint/2010/main" val="2059327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196313"/>
          </a:xfrm>
        </p:spPr>
        <p:txBody>
          <a:bodyPr/>
          <a:lstStyle/>
          <a:p>
            <a:r>
              <a:rPr lang="es-ES" dirty="0" err="1"/>
              <a:t>Krasnov</a:t>
            </a:r>
            <a:r>
              <a:rPr lang="es-ES" dirty="0"/>
              <a:t> v. </a:t>
            </a:r>
            <a:r>
              <a:rPr lang="es-ES" dirty="0" err="1"/>
              <a:t>Dinan</a:t>
            </a:r>
            <a:r>
              <a:rPr lang="es-ES" dirty="0"/>
              <a:t>, 465 F.2d 1298 (3d Cir. 1972</a:t>
            </a:r>
            <a:r>
              <a:rPr lang="es-ES" dirty="0" smtClean="0"/>
              <a:t>)</a:t>
            </a:r>
            <a:br>
              <a:rPr lang="es-ES" dirty="0" smtClean="0"/>
            </a:br>
            <a:r>
              <a:rPr lang="es-ES" dirty="0"/>
              <a:t/>
            </a:r>
            <a:br>
              <a:rPr lang="es-ES" dirty="0"/>
            </a:br>
            <a:r>
              <a:rPr lang="es-ES" dirty="0" smtClean="0"/>
              <a:t>“</a:t>
            </a:r>
            <a:r>
              <a:rPr lang="en-US" dirty="0" smtClean="0"/>
              <a:t>Applying </a:t>
            </a:r>
            <a:r>
              <a:rPr lang="en-US" dirty="0"/>
              <a:t>these principles to the evidence before the factfinder, we cannot construe, as clearly erroneous, its finding that the defendant </a:t>
            </a:r>
            <a:r>
              <a:rPr lang="en-US" dirty="0" smtClean="0"/>
              <a:t>‘intended </a:t>
            </a:r>
            <a:r>
              <a:rPr lang="en-US" dirty="0"/>
              <a:t>to remain in the Commonwealth for an indefinite period of time</a:t>
            </a:r>
            <a:r>
              <a:rPr lang="en-US" dirty="0" smtClean="0"/>
              <a:t>.’”</a:t>
            </a:r>
            <a:endParaRPr lang="en-US" dirty="0"/>
          </a:p>
        </p:txBody>
      </p:sp>
    </p:spTree>
    <p:extLst>
      <p:ext uri="{BB962C8B-B14F-4D97-AF65-F5344CB8AC3E}">
        <p14:creationId xmlns:p14="http://schemas.microsoft.com/office/powerpoint/2010/main" val="1218190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365125"/>
            <a:ext cx="10801597" cy="5821919"/>
          </a:xfrm>
        </p:spPr>
        <p:txBody>
          <a:bodyPr/>
          <a:lstStyle/>
          <a:p>
            <a:r>
              <a:rPr lang="en-US" dirty="0"/>
              <a:t>w</a:t>
            </a:r>
            <a:r>
              <a:rPr lang="en-US" dirty="0" smtClean="0"/>
              <a:t>hat if she intended to go to Colorado after graduation?</a:t>
            </a:r>
            <a:endParaRPr lang="en-US" dirty="0"/>
          </a:p>
        </p:txBody>
      </p:sp>
    </p:spTree>
    <p:extLst>
      <p:ext uri="{BB962C8B-B14F-4D97-AF65-F5344CB8AC3E}">
        <p14:creationId xmlns:p14="http://schemas.microsoft.com/office/powerpoint/2010/main" val="1998891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953" y="365125"/>
            <a:ext cx="10777847" cy="5928797"/>
          </a:xfrm>
        </p:spPr>
        <p:txBody>
          <a:bodyPr/>
          <a:lstStyle/>
          <a:p>
            <a:r>
              <a:rPr lang="en-US" dirty="0" smtClean="0"/>
              <a:t>Michael Green, a Californian, moved to Virginia to take a job at William and Mary Law School</a:t>
            </a:r>
            <a:br>
              <a:rPr lang="en-US" dirty="0" smtClean="0"/>
            </a:br>
            <a:r>
              <a:rPr lang="en-US" dirty="0"/>
              <a:t/>
            </a:r>
            <a:br>
              <a:rPr lang="en-US" dirty="0"/>
            </a:br>
            <a:r>
              <a:rPr lang="en-US" dirty="0"/>
              <a:t>h</a:t>
            </a:r>
            <a:r>
              <a:rPr lang="en-US" dirty="0" smtClean="0"/>
              <a:t>e intends to return to California on his 65</a:t>
            </a:r>
            <a:r>
              <a:rPr lang="en-US" baseline="30000" dirty="0" smtClean="0"/>
              <a:t>th</a:t>
            </a:r>
            <a:r>
              <a:rPr lang="en-US" dirty="0" smtClean="0"/>
              <a:t> birthday</a:t>
            </a:r>
            <a:endParaRPr lang="en-US" dirty="0"/>
          </a:p>
        </p:txBody>
      </p:sp>
    </p:spTree>
    <p:extLst>
      <p:ext uri="{BB962C8B-B14F-4D97-AF65-F5344CB8AC3E}">
        <p14:creationId xmlns:p14="http://schemas.microsoft.com/office/powerpoint/2010/main" val="490164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825610"/>
          </a:xfrm>
        </p:spPr>
        <p:txBody>
          <a:bodyPr/>
          <a:lstStyle/>
          <a:p>
            <a:r>
              <a:rPr lang="en-US" dirty="0"/>
              <a:t>n</a:t>
            </a:r>
            <a:r>
              <a:rPr lang="en-US" dirty="0" smtClean="0"/>
              <a:t>ot residence!</a:t>
            </a:r>
            <a:endParaRPr lang="en-US" dirty="0"/>
          </a:p>
        </p:txBody>
      </p:sp>
    </p:spTree>
    <p:extLst>
      <p:ext uri="{BB962C8B-B14F-4D97-AF65-F5344CB8AC3E}">
        <p14:creationId xmlns:p14="http://schemas.microsoft.com/office/powerpoint/2010/main" val="314102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390" y="3025198"/>
            <a:ext cx="10515600" cy="1325563"/>
          </a:xfrm>
        </p:spPr>
        <p:txBody>
          <a:bodyPr/>
          <a:lstStyle/>
          <a:p>
            <a:r>
              <a:rPr lang="en-US" dirty="0"/>
              <a:t>s</a:t>
            </a:r>
            <a:r>
              <a:rPr lang="en-US" dirty="0" smtClean="0"/>
              <a:t>ubject matter jurisdiction</a:t>
            </a:r>
            <a:endParaRPr lang="en-US" dirty="0"/>
          </a:p>
        </p:txBody>
      </p:sp>
    </p:spTree>
    <p:extLst>
      <p:ext uri="{BB962C8B-B14F-4D97-AF65-F5344CB8AC3E}">
        <p14:creationId xmlns:p14="http://schemas.microsoft.com/office/powerpoint/2010/main" val="2989773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922859"/>
          </a:xfrm>
        </p:spPr>
        <p:txBody>
          <a:bodyPr/>
          <a:lstStyle/>
          <a:p>
            <a:r>
              <a:rPr lang="en-US" dirty="0" smtClean="0"/>
              <a:t>28 U.S.C. §1332(a)</a:t>
            </a:r>
            <a:br>
              <a:rPr lang="en-US" dirty="0" smtClean="0"/>
            </a:br>
            <a:r>
              <a:rPr lang="en-US" dirty="0"/>
              <a:t/>
            </a:r>
            <a:br>
              <a:rPr lang="en-US" dirty="0"/>
            </a:br>
            <a:r>
              <a:rPr lang="en-US" dirty="0" smtClean="0"/>
              <a:t>complete diversity</a:t>
            </a:r>
            <a:br>
              <a:rPr lang="en-US" dirty="0" smtClean="0"/>
            </a:br>
            <a:r>
              <a:rPr lang="en-US" dirty="0" smtClean="0"/>
              <a:t>complete alienage</a:t>
            </a:r>
            <a:endParaRPr lang="en-US" dirty="0"/>
          </a:p>
        </p:txBody>
      </p:sp>
    </p:spTree>
    <p:extLst>
      <p:ext uri="{BB962C8B-B14F-4D97-AF65-F5344CB8AC3E}">
        <p14:creationId xmlns:p14="http://schemas.microsoft.com/office/powerpoint/2010/main" val="1090124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76400" y="1063626"/>
            <a:ext cx="8458200" cy="4479925"/>
          </a:xfrm>
        </p:spPr>
        <p:txBody>
          <a:bodyPr>
            <a:normAutofit fontScale="90000"/>
          </a:bodyPr>
          <a:lstStyle/>
          <a:p>
            <a:pPr algn="l" eaLnBrk="1" hangingPunct="1"/>
            <a:r>
              <a:rPr lang="en-US" altLang="en-US" dirty="0" smtClean="0"/>
              <a:t/>
            </a:r>
            <a:br>
              <a:rPr lang="en-US" altLang="en-US" dirty="0" smtClean="0"/>
            </a:br>
            <a:r>
              <a:rPr lang="en-US" altLang="en-US" dirty="0" smtClean="0"/>
              <a:t>Examples: is there federal SMJ under 28 USC 1332(a)?</a:t>
            </a:r>
            <a:br>
              <a:rPr lang="en-US" altLang="en-US" dirty="0" smtClean="0"/>
            </a:br>
            <a:r>
              <a:rPr lang="en-US" altLang="en-US" dirty="0" smtClean="0"/>
              <a:t/>
            </a:r>
            <a:br>
              <a:rPr lang="en-US" altLang="en-US" dirty="0" smtClean="0"/>
            </a:br>
            <a:r>
              <a:rPr lang="en-US" altLang="en-US" dirty="0" smtClean="0"/>
              <a:t>assumptions:</a:t>
            </a:r>
            <a:br>
              <a:rPr lang="en-US" altLang="en-US" dirty="0" smtClean="0"/>
            </a:br>
            <a:r>
              <a:rPr lang="en-US" altLang="en-US" dirty="0" smtClean="0"/>
              <a:t/>
            </a:r>
            <a:br>
              <a:rPr lang="en-US" altLang="en-US" dirty="0" smtClean="0"/>
            </a:br>
            <a:r>
              <a:rPr lang="en-US" altLang="en-US" dirty="0" smtClean="0"/>
              <a:t>- jurisdictional minimum is met</a:t>
            </a:r>
            <a:br>
              <a:rPr lang="en-US" altLang="en-US" dirty="0" smtClean="0"/>
            </a:br>
            <a:r>
              <a:rPr lang="en-US" altLang="en-US" dirty="0" smtClean="0"/>
              <a:t>- action is brought in federal court by the plaintiff</a:t>
            </a:r>
            <a:br>
              <a:rPr lang="en-US" altLang="en-US" dirty="0" smtClean="0"/>
            </a:br>
            <a:r>
              <a:rPr lang="en-US" altLang="en-US" dirty="0" smtClean="0"/>
              <a:t>- foreign national is domiciled in his own country (unless otherwise stated)</a:t>
            </a:r>
            <a:br>
              <a:rPr lang="en-US" altLang="en-US" dirty="0" smtClean="0"/>
            </a:br>
            <a:endParaRPr lang="en-US" altLang="en-US" dirty="0" smtClean="0"/>
          </a:p>
        </p:txBody>
      </p:sp>
    </p:spTree>
    <p:extLst>
      <p:ext uri="{BB962C8B-B14F-4D97-AF65-F5344CB8AC3E}">
        <p14:creationId xmlns:p14="http://schemas.microsoft.com/office/powerpoint/2010/main" val="1550193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21276" y="345989"/>
            <a:ext cx="8954487" cy="5654761"/>
          </a:xfrm>
        </p:spPr>
        <p:txBody>
          <a:bodyPr/>
          <a:lstStyle/>
          <a:p>
            <a:pPr algn="l" eaLnBrk="1" hangingPunct="1">
              <a:defRPr/>
            </a:pPr>
            <a:r>
              <a:rPr lang="en-US" altLang="en-US" sz="4050" dirty="0"/>
              <a:t>Californian sues a German</a:t>
            </a:r>
            <a:br>
              <a:rPr lang="en-US" altLang="en-US" sz="4050" dirty="0"/>
            </a:br>
            <a:r>
              <a:rPr lang="en-US" altLang="en-US" sz="4050" dirty="0"/>
              <a:t/>
            </a:r>
            <a:br>
              <a:rPr lang="en-US" altLang="en-US" sz="4050" dirty="0"/>
            </a:br>
            <a:r>
              <a:rPr lang="en-US" altLang="en-US" sz="2325" dirty="0"/>
              <a:t>(1) citizens of different States;</a:t>
            </a:r>
            <a:br>
              <a:rPr lang="en-US" altLang="en-US" sz="2325" dirty="0"/>
            </a:br>
            <a:r>
              <a:rPr lang="en-US" altLang="en-US" sz="2325" dirty="0"/>
              <a:t>(2) citizens of a State and citizens or subjects of a foreign state, except that the district courts shall not have original </a:t>
            </a:r>
            <a:r>
              <a:rPr lang="en-US" altLang="en-US" sz="2325" dirty="0" smtClean="0"/>
              <a:t>jurisdiction </a:t>
            </a:r>
            <a:r>
              <a:rPr lang="en-US" altLang="en-US" sz="2325" dirty="0"/>
              <a:t>under this subsection of an action between citizens of a State and citizens or subjects of a foreign state who are lawfully admitted for permanent residence in the United States and are domiciled in the same State;</a:t>
            </a:r>
            <a:br>
              <a:rPr lang="en-US" altLang="en-US" sz="2325" dirty="0"/>
            </a:br>
            <a:r>
              <a:rPr lang="en-US" altLang="en-US" sz="2325" dirty="0"/>
              <a:t>(3) citizens of different States and in which citizens or subjects of a foreign state are additional parties; and</a:t>
            </a:r>
            <a:br>
              <a:rPr lang="en-US" altLang="en-US" sz="2325" dirty="0"/>
            </a:br>
            <a:r>
              <a:rPr lang="en-US" altLang="en-US" sz="2325" dirty="0"/>
              <a:t>(4) a foreign state ... as plaintiff and citizens of a State or of different States. </a:t>
            </a:r>
            <a:endParaRPr lang="en-US" altLang="en-US" dirty="0" smtClean="0"/>
          </a:p>
        </p:txBody>
      </p:sp>
    </p:spTree>
    <p:extLst>
      <p:ext uri="{BB962C8B-B14F-4D97-AF65-F5344CB8AC3E}">
        <p14:creationId xmlns:p14="http://schemas.microsoft.com/office/powerpoint/2010/main" val="4084128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21276" y="345989"/>
            <a:ext cx="8954487" cy="5654761"/>
          </a:xfrm>
        </p:spPr>
        <p:txBody>
          <a:bodyPr/>
          <a:lstStyle/>
          <a:p>
            <a:pPr algn="l" eaLnBrk="1" hangingPunct="1">
              <a:defRPr/>
            </a:pPr>
            <a:r>
              <a:rPr lang="en-US" altLang="en-US" sz="4050" dirty="0"/>
              <a:t>Californian sues a </a:t>
            </a:r>
            <a:r>
              <a:rPr lang="en-US" altLang="en-US" sz="4050" dirty="0" smtClean="0"/>
              <a:t>New Yorker and a Californian</a:t>
            </a:r>
            <a:r>
              <a:rPr lang="en-US" altLang="en-US" sz="4050" dirty="0"/>
              <a:t/>
            </a:r>
            <a:br>
              <a:rPr lang="en-US" altLang="en-US" sz="4050" dirty="0"/>
            </a:br>
            <a:r>
              <a:rPr lang="en-US" altLang="en-US" sz="4050" dirty="0"/>
              <a:t/>
            </a:r>
            <a:br>
              <a:rPr lang="en-US" altLang="en-US" sz="4050" dirty="0"/>
            </a:br>
            <a:r>
              <a:rPr lang="en-US" altLang="en-US" sz="2325" dirty="0"/>
              <a:t>(1) citizens of different States;</a:t>
            </a:r>
            <a:br>
              <a:rPr lang="en-US" altLang="en-US" sz="2325" dirty="0"/>
            </a:br>
            <a:r>
              <a:rPr lang="en-US" altLang="en-US" sz="2325" dirty="0"/>
              <a:t>(2) citizens of a State and citizens or subjects of a foreign state, except that the district courts shall not have original </a:t>
            </a:r>
            <a:r>
              <a:rPr lang="en-US" altLang="en-US" sz="2325" dirty="0" smtClean="0"/>
              <a:t>jurisdiction </a:t>
            </a:r>
            <a:r>
              <a:rPr lang="en-US" altLang="en-US" sz="2325" dirty="0"/>
              <a:t>under this subsection of an action between citizens of a State and citizens or subjects of a foreign state who are lawfully admitted for permanent residence in the United States and are domiciled in the same State;</a:t>
            </a:r>
            <a:br>
              <a:rPr lang="en-US" altLang="en-US" sz="2325" dirty="0"/>
            </a:br>
            <a:r>
              <a:rPr lang="en-US" altLang="en-US" sz="2325" dirty="0"/>
              <a:t>(3) citizens of different States and in which citizens or subjects of a foreign state are additional parties; and</a:t>
            </a:r>
            <a:br>
              <a:rPr lang="en-US" altLang="en-US" sz="2325" dirty="0"/>
            </a:br>
            <a:r>
              <a:rPr lang="en-US" altLang="en-US" sz="2325" dirty="0"/>
              <a:t>(4) a foreign state ... as plaintiff and citizens of a State or of different States. </a:t>
            </a:r>
            <a:endParaRPr lang="en-US" altLang="en-US" dirty="0" smtClean="0"/>
          </a:p>
        </p:txBody>
      </p:sp>
    </p:spTree>
    <p:extLst>
      <p:ext uri="{BB962C8B-B14F-4D97-AF65-F5344CB8AC3E}">
        <p14:creationId xmlns:p14="http://schemas.microsoft.com/office/powerpoint/2010/main" val="3616378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023318"/>
          </a:xfrm>
        </p:spPr>
        <p:txBody>
          <a:bodyPr/>
          <a:lstStyle/>
          <a:p>
            <a:r>
              <a:rPr lang="en-US" dirty="0"/>
              <a:t>d</a:t>
            </a:r>
            <a:r>
              <a:rPr lang="en-US" dirty="0" smtClean="0"/>
              <a:t>oes it make sense that there is no diversity under 1332(a) for such a case?</a:t>
            </a:r>
            <a:endParaRPr lang="en-US" dirty="0"/>
          </a:p>
        </p:txBody>
      </p:sp>
    </p:spTree>
    <p:extLst>
      <p:ext uri="{BB962C8B-B14F-4D97-AF65-F5344CB8AC3E}">
        <p14:creationId xmlns:p14="http://schemas.microsoft.com/office/powerpoint/2010/main" val="2029526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674938" y="857250"/>
            <a:ext cx="7104062" cy="5143500"/>
          </a:xfrm>
        </p:spPr>
        <p:txBody>
          <a:bodyPr>
            <a:normAutofit fontScale="90000"/>
          </a:bodyPr>
          <a:lstStyle/>
          <a:p>
            <a:pPr algn="l" eaLnBrk="1" hangingPunct="1">
              <a:defRPr/>
            </a:pPr>
            <a:r>
              <a:rPr lang="en-US" altLang="en-US" sz="4500" dirty="0"/>
              <a:t>German sues a Frenchman</a:t>
            </a:r>
            <a:br>
              <a:rPr lang="en-US" altLang="en-US" sz="4500" dirty="0"/>
            </a:br>
            <a:r>
              <a:rPr lang="en-US" altLang="en-US" sz="4500" dirty="0"/>
              <a:t/>
            </a:r>
            <a:br>
              <a:rPr lang="en-US" altLang="en-US" sz="4500" dirty="0"/>
            </a:br>
            <a:r>
              <a:rPr lang="en-US" altLang="en-US" sz="2100" dirty="0"/>
              <a:t> </a:t>
            </a:r>
            <a:r>
              <a:rPr lang="en-US" altLang="en-US" sz="2325" dirty="0"/>
              <a:t>(1) citizens of different States;</a:t>
            </a:r>
            <a:br>
              <a:rPr lang="en-US" altLang="en-US" sz="2325" dirty="0"/>
            </a:br>
            <a:r>
              <a:rPr lang="en-US" altLang="en-US" sz="2325"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2325" dirty="0"/>
            </a:br>
            <a:r>
              <a:rPr lang="en-US" altLang="en-US" sz="2325" dirty="0"/>
              <a:t>(3) citizens of different States and in which citizens or subjects of a foreign state are additional parties; and</a:t>
            </a:r>
            <a:br>
              <a:rPr lang="en-US" altLang="en-US" sz="2325" dirty="0"/>
            </a:br>
            <a:r>
              <a:rPr lang="en-US" altLang="en-US" sz="2325" dirty="0"/>
              <a:t>(4) a foreign state ... as plaintiff and citizens of a State or of different States. </a:t>
            </a:r>
            <a:br>
              <a:rPr lang="en-US" altLang="en-US" sz="2325" dirty="0"/>
            </a:br>
            <a:endParaRPr lang="en-US" altLang="en-US" sz="2325" dirty="0"/>
          </a:p>
        </p:txBody>
      </p:sp>
    </p:spTree>
    <p:extLst>
      <p:ext uri="{BB962C8B-B14F-4D97-AF65-F5344CB8AC3E}">
        <p14:creationId xmlns:p14="http://schemas.microsoft.com/office/powerpoint/2010/main" val="1401751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537075"/>
          </a:xfrm>
        </p:spPr>
        <p:txBody>
          <a:bodyPr>
            <a:normAutofit fontScale="90000"/>
          </a:bodyPr>
          <a:lstStyle/>
          <a:p>
            <a:pPr algn="l" eaLnBrk="1" hangingPunct="1"/>
            <a:r>
              <a:rPr lang="en-US" altLang="en-US" sz="3600" dirty="0"/>
              <a:t>New Yorker sues Californian and Frenchman</a:t>
            </a:r>
            <a:br>
              <a:rPr lang="en-US" altLang="en-US" sz="3600" dirty="0"/>
            </a:br>
            <a:r>
              <a:rPr lang="en-US" altLang="en-US" dirty="0" smtClean="0"/>
              <a:t/>
            </a:r>
            <a:br>
              <a:rPr lang="en-US" altLang="en-US" dirty="0" smtClean="0"/>
            </a:br>
            <a:r>
              <a:rPr lang="en-US" altLang="en-US" sz="2100" dirty="0"/>
              <a:t> (1) citizens of different States;</a:t>
            </a:r>
            <a:br>
              <a:rPr lang="en-US" altLang="en-US" sz="2100" dirty="0"/>
            </a:br>
            <a:r>
              <a:rPr lang="en-US" altLang="en-US" sz="2100"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2100" dirty="0"/>
            </a:br>
            <a:r>
              <a:rPr lang="en-US" altLang="en-US" sz="2100" dirty="0"/>
              <a:t>(3) citizens of different States and in which citizens or subjects of a foreign state are additional parties; and</a:t>
            </a:r>
            <a:br>
              <a:rPr lang="en-US" altLang="en-US" sz="2100" dirty="0"/>
            </a:br>
            <a:r>
              <a:rPr lang="en-US" altLang="en-US" sz="2100" dirty="0"/>
              <a:t>(4) a foreign state ... as plaintiff and citizens of a State or of different States. </a:t>
            </a:r>
          </a:p>
        </p:txBody>
      </p:sp>
    </p:spTree>
    <p:extLst>
      <p:ext uri="{BB962C8B-B14F-4D97-AF65-F5344CB8AC3E}">
        <p14:creationId xmlns:p14="http://schemas.microsoft.com/office/powerpoint/2010/main" val="4041017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457950" cy="4937125"/>
          </a:xfrm>
        </p:spPr>
        <p:txBody>
          <a:bodyPr rtlCol="0">
            <a:normAutofit fontScale="90000"/>
          </a:bodyPr>
          <a:lstStyle/>
          <a:p>
            <a:pPr>
              <a:defRPr/>
            </a:pPr>
            <a:r>
              <a:rPr lang="en-US" sz="3975" dirty="0"/>
              <a:t>A New Yorker and a German sue a Californian and a German</a:t>
            </a:r>
            <a:br>
              <a:rPr lang="en-US" sz="3975" dirty="0"/>
            </a:br>
            <a:r>
              <a:rPr lang="en-US" sz="3975" dirty="0"/>
              <a:t/>
            </a:r>
            <a:br>
              <a:rPr lang="en-US" sz="3975" dirty="0"/>
            </a:br>
            <a:r>
              <a:rPr lang="en-US" dirty="0" smtClean="0"/>
              <a:t> </a:t>
            </a:r>
            <a:r>
              <a:rPr lang="en-US" sz="2325" dirty="0"/>
              <a:t>(1) citizens of different States;</a:t>
            </a:r>
            <a:br>
              <a:rPr lang="en-US" sz="2325" dirty="0"/>
            </a:br>
            <a:r>
              <a:rPr lang="en-US" sz="2325"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sz="2325" dirty="0"/>
            </a:br>
            <a:r>
              <a:rPr lang="en-US" sz="2325" dirty="0"/>
              <a:t>(3) citizens of different States and in which citizens or subjects of a foreign state are additional parties; and</a:t>
            </a:r>
            <a:br>
              <a:rPr lang="en-US" sz="2325" dirty="0"/>
            </a:br>
            <a:r>
              <a:rPr lang="en-US" sz="2325" dirty="0"/>
              <a:t>(4) a foreign state ... as plaintiff and citizens of a State or of different States. </a:t>
            </a:r>
            <a:r>
              <a:rPr lang="en-US" sz="2700" dirty="0"/>
              <a:t/>
            </a:r>
            <a:br>
              <a:rPr lang="en-US" sz="2700" dirty="0"/>
            </a:br>
            <a:endParaRPr lang="en-US" sz="2700" dirty="0"/>
          </a:p>
        </p:txBody>
      </p:sp>
    </p:spTree>
    <p:extLst>
      <p:ext uri="{BB962C8B-B14F-4D97-AF65-F5344CB8AC3E}">
        <p14:creationId xmlns:p14="http://schemas.microsoft.com/office/powerpoint/2010/main" val="2219062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80768" y="444844"/>
            <a:ext cx="10589740" cy="5634680"/>
          </a:xfrm>
        </p:spPr>
        <p:txBody>
          <a:bodyPr>
            <a:normAutofit fontScale="90000"/>
          </a:bodyPr>
          <a:lstStyle/>
          <a:p>
            <a:pPr algn="l" eaLnBrk="1" hangingPunct="1"/>
            <a:r>
              <a:rPr lang="en-US" altLang="en-US" dirty="0" smtClean="0"/>
              <a:t>Californian sues a French citizen admitted for permanent residency in the United States who is domiciled in California</a:t>
            </a:r>
            <a:br>
              <a:rPr lang="en-US" altLang="en-US" dirty="0" smtClean="0"/>
            </a:br>
            <a:r>
              <a:rPr lang="en-US" altLang="en-US" dirty="0" smtClean="0"/>
              <a:t/>
            </a:r>
            <a:br>
              <a:rPr lang="en-US" altLang="en-US" dirty="0" smtClean="0"/>
            </a:br>
            <a:r>
              <a:rPr lang="en-US" altLang="en-US" sz="2700" dirty="0"/>
              <a:t> (1) citizens of different States;</a:t>
            </a:r>
            <a:br>
              <a:rPr lang="en-US" altLang="en-US" sz="2700" dirty="0"/>
            </a:br>
            <a:r>
              <a:rPr lang="en-US" altLang="en-US" sz="2700"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2700" dirty="0"/>
            </a:br>
            <a:r>
              <a:rPr lang="en-US" altLang="en-US" sz="2700" dirty="0"/>
              <a:t>(3) citizens of different States and in which citizens or subjects of a foreign state are additional parties; and</a:t>
            </a:r>
            <a:br>
              <a:rPr lang="en-US" altLang="en-US" sz="2700" dirty="0"/>
            </a:br>
            <a:r>
              <a:rPr lang="en-US" altLang="en-US" sz="2700" dirty="0"/>
              <a:t>(4) a foreign state ... as plaintiff and citizens of a State or of different States. </a:t>
            </a:r>
            <a:r>
              <a:rPr lang="en-US" altLang="en-US" sz="2700" dirty="0" smtClean="0"/>
              <a:t/>
            </a:r>
            <a:br>
              <a:rPr lang="en-US" altLang="en-US" sz="2700" dirty="0" smtClean="0"/>
            </a:br>
            <a:endParaRPr lang="en-US" altLang="en-US" sz="2700" dirty="0" smtClean="0"/>
          </a:p>
        </p:txBody>
      </p:sp>
    </p:spTree>
    <p:extLst>
      <p:ext uri="{BB962C8B-B14F-4D97-AF65-F5344CB8AC3E}">
        <p14:creationId xmlns:p14="http://schemas.microsoft.com/office/powerpoint/2010/main" val="2025306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827903" y="481914"/>
            <a:ext cx="10700951" cy="5993027"/>
          </a:xfrm>
        </p:spPr>
        <p:txBody>
          <a:bodyPr>
            <a:normAutofit/>
          </a:bodyPr>
          <a:lstStyle/>
          <a:p>
            <a:pPr algn="l" eaLnBrk="1" hangingPunct="1"/>
            <a:r>
              <a:rPr lang="en-US" altLang="en-US" dirty="0" smtClean="0"/>
              <a:t>German sues French citizen admitted for permanent residency in the United States who is domiciled in California</a:t>
            </a:r>
            <a:br>
              <a:rPr lang="en-US" altLang="en-US" dirty="0" smtClean="0"/>
            </a:br>
            <a:r>
              <a:rPr lang="en-US" altLang="en-US" sz="2400" dirty="0"/>
              <a:t> </a:t>
            </a:r>
            <a:br>
              <a:rPr lang="en-US" altLang="en-US" sz="2400" dirty="0"/>
            </a:br>
            <a:r>
              <a:rPr lang="en-US" altLang="en-US" sz="2400" dirty="0"/>
              <a:t>(1) citizens of different States;</a:t>
            </a:r>
            <a:br>
              <a:rPr lang="en-US" altLang="en-US" sz="2400" dirty="0"/>
            </a:br>
            <a:r>
              <a:rPr lang="en-US" altLang="en-US" sz="2400"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2400" dirty="0"/>
            </a:br>
            <a:r>
              <a:rPr lang="en-US" altLang="en-US" sz="2400" dirty="0"/>
              <a:t>(3) citizens of different States and in which citizens or subjects of a foreign state are additional parties; and</a:t>
            </a:r>
            <a:br>
              <a:rPr lang="en-US" altLang="en-US" sz="2400" dirty="0"/>
            </a:br>
            <a:r>
              <a:rPr lang="en-US" altLang="en-US" sz="2400" dirty="0"/>
              <a:t>(4) a foreign state ... as plaintiff and citizens of a State or of different States. </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84977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smtClean="0"/>
              <a:t>federal subject matter jurisdiction</a:t>
            </a:r>
            <a:br>
              <a:rPr lang="en-US" altLang="en-US" smtClean="0"/>
            </a:br>
            <a:r>
              <a:rPr lang="en-US" altLang="en-US" smtClean="0"/>
              <a:t/>
            </a:r>
            <a:br>
              <a:rPr lang="en-US" altLang="en-US" smtClean="0"/>
            </a:br>
            <a:r>
              <a:rPr lang="en-US" altLang="en-US" smtClean="0"/>
              <a:t>diversity and alienage jurisdiction</a:t>
            </a:r>
          </a:p>
        </p:txBody>
      </p:sp>
    </p:spTree>
    <p:extLst>
      <p:ext uri="{BB962C8B-B14F-4D97-AF65-F5344CB8AC3E}">
        <p14:creationId xmlns:p14="http://schemas.microsoft.com/office/powerpoint/2010/main" val="2460733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827903" y="481914"/>
            <a:ext cx="10700951" cy="5993027"/>
          </a:xfrm>
        </p:spPr>
        <p:txBody>
          <a:bodyPr>
            <a:normAutofit/>
          </a:bodyPr>
          <a:lstStyle/>
          <a:p>
            <a:pPr algn="l" eaLnBrk="1" hangingPunct="1"/>
            <a:r>
              <a:rPr lang="en-US" altLang="en-US" dirty="0" smtClean="0"/>
              <a:t>German sues French citizen admitted for permanent residency in the United States who is domiciled in California</a:t>
            </a:r>
            <a:br>
              <a:rPr lang="en-US" altLang="en-US" dirty="0" smtClean="0"/>
            </a:br>
            <a:r>
              <a:rPr lang="en-US" altLang="en-US" dirty="0"/>
              <a:t/>
            </a:r>
            <a:br>
              <a:rPr lang="en-US" altLang="en-US" dirty="0"/>
            </a:br>
            <a:r>
              <a:rPr lang="en-US" altLang="en-US" dirty="0" smtClean="0"/>
              <a:t>could Congress send this case to federal court?</a:t>
            </a:r>
            <a:br>
              <a:rPr lang="en-US" altLang="en-US" dirty="0" smtClean="0"/>
            </a:br>
            <a:r>
              <a:rPr lang="en-US" altLang="en-US" sz="2400" dirty="0"/>
              <a:t> </a:t>
            </a:r>
            <a:br>
              <a:rPr lang="en-US" altLang="en-US" sz="2400" dirty="0"/>
            </a:br>
            <a:endParaRPr lang="en-US" altLang="en-US" dirty="0" smtClean="0"/>
          </a:p>
        </p:txBody>
      </p:sp>
    </p:spTree>
    <p:extLst>
      <p:ext uri="{BB962C8B-B14F-4D97-AF65-F5344CB8AC3E}">
        <p14:creationId xmlns:p14="http://schemas.microsoft.com/office/powerpoint/2010/main" val="1503546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700091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568411"/>
            <a:ext cx="10515600" cy="6054811"/>
          </a:xfrm>
        </p:spPr>
        <p:txBody>
          <a:bodyPr rtlCol="0">
            <a:normAutofit/>
          </a:bodyPr>
          <a:lstStyle/>
          <a:p>
            <a:pPr>
              <a:defRPr/>
            </a:pPr>
            <a:r>
              <a:rPr lang="en-US" sz="3975" dirty="0"/>
              <a:t>Californian sues Elizabeth Taylor, an American national domiciled in France</a:t>
            </a:r>
            <a:br>
              <a:rPr lang="en-US" sz="3975" dirty="0"/>
            </a:br>
            <a:r>
              <a:rPr lang="en-US" sz="3975" dirty="0"/>
              <a:t/>
            </a:r>
            <a:br>
              <a:rPr lang="en-US" sz="3975" dirty="0"/>
            </a:br>
            <a:r>
              <a:rPr lang="en-US" sz="2400" dirty="0"/>
              <a:t> (1) citizens of different States;</a:t>
            </a:r>
            <a:br>
              <a:rPr lang="en-US" sz="2400" dirty="0"/>
            </a:br>
            <a:r>
              <a:rPr lang="en-US" sz="2400"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sz="2400" dirty="0"/>
            </a:br>
            <a:r>
              <a:rPr lang="en-US" sz="2400" dirty="0"/>
              <a:t>(3) citizens of different States and in which citizens or subjects of a foreign state are additional parties; and</a:t>
            </a:r>
            <a:br>
              <a:rPr lang="en-US" sz="2400" dirty="0"/>
            </a:br>
            <a:r>
              <a:rPr lang="en-US" sz="2400" dirty="0"/>
              <a:t>(4) a foreign state ... as plaintiff and citizens of a State or of different States. </a:t>
            </a:r>
            <a:r>
              <a:rPr lang="en-US" dirty="0" smtClean="0"/>
              <a:t/>
            </a:r>
            <a:br>
              <a:rPr lang="en-US" dirty="0" smtClean="0"/>
            </a:br>
            <a:endParaRPr lang="en-US" dirty="0" smtClean="0"/>
          </a:p>
        </p:txBody>
      </p:sp>
    </p:spTree>
    <p:extLst>
      <p:ext uri="{BB962C8B-B14F-4D97-AF65-F5344CB8AC3E}">
        <p14:creationId xmlns:p14="http://schemas.microsoft.com/office/powerpoint/2010/main" val="1529154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22451" y="1131889"/>
            <a:ext cx="8702675" cy="4746625"/>
          </a:xfrm>
        </p:spPr>
        <p:txBody>
          <a:bodyPr>
            <a:normAutofit fontScale="90000"/>
          </a:bodyPr>
          <a:lstStyle/>
          <a:p>
            <a:pPr algn="l" eaLnBrk="1" hangingPunct="1"/>
            <a:r>
              <a:rPr lang="en-US" altLang="en-US" sz="3600"/>
              <a:t>- Dred Scott, a slave owned in Missouri, is taken by his master to Wisconsin Territory (a free territory) </a:t>
            </a:r>
            <a:br>
              <a:rPr lang="en-US" altLang="en-US" sz="3600"/>
            </a:br>
            <a:r>
              <a:rPr lang="en-US" altLang="en-US" sz="3600"/>
              <a:t>- Scott lives there for a while and then returns with his master to Missouri. </a:t>
            </a:r>
            <a:br>
              <a:rPr lang="en-US" altLang="en-US" sz="3600"/>
            </a:br>
            <a:r>
              <a:rPr lang="en-US" altLang="en-US" sz="3600"/>
              <a:t>- Sanford, a New York citizen becomes Scott’s master</a:t>
            </a:r>
            <a:br>
              <a:rPr lang="en-US" altLang="en-US" sz="3600"/>
            </a:br>
            <a:r>
              <a:rPr lang="en-US" altLang="en-US" sz="3600"/>
              <a:t>- Scott sues Sanford in federal court to establish that his time in a free territory had made him free under state law</a:t>
            </a:r>
            <a:br>
              <a:rPr lang="en-US" altLang="en-US" sz="3600"/>
            </a:br>
            <a:r>
              <a:rPr lang="en-US" altLang="en-US" sz="3600"/>
              <a:t>- diversity jurisdiction?</a:t>
            </a:r>
            <a:br>
              <a:rPr lang="en-US" altLang="en-US" sz="3600"/>
            </a:br>
            <a:endParaRPr lang="en-US" altLang="en-US" sz="3600"/>
          </a:p>
        </p:txBody>
      </p:sp>
    </p:spTree>
    <p:extLst>
      <p:ext uri="{BB962C8B-B14F-4D97-AF65-F5344CB8AC3E}">
        <p14:creationId xmlns:p14="http://schemas.microsoft.com/office/powerpoint/2010/main" val="3799877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037968" y="617838"/>
            <a:ext cx="8487032" cy="5382913"/>
          </a:xfrm>
        </p:spPr>
        <p:txBody>
          <a:bodyPr>
            <a:normAutofit/>
          </a:bodyPr>
          <a:lstStyle/>
          <a:p>
            <a:pPr algn="l" eaLnBrk="1" hangingPunct="1">
              <a:defRPr/>
            </a:pPr>
            <a:r>
              <a:rPr lang="en-US" altLang="en-US" sz="3600" dirty="0"/>
              <a:t>A German sues a Frenchman and a New Yorker</a:t>
            </a:r>
            <a:br>
              <a:rPr lang="en-US" altLang="en-US" sz="3600" dirty="0"/>
            </a:br>
            <a:r>
              <a:rPr lang="en-US" altLang="en-US" sz="3600" dirty="0"/>
              <a:t/>
            </a:r>
            <a:br>
              <a:rPr lang="en-US" altLang="en-US" sz="3600" dirty="0"/>
            </a:br>
            <a:r>
              <a:rPr lang="en-US" altLang="en-US" sz="2100" dirty="0"/>
              <a:t> (1) citizens of different States;</a:t>
            </a:r>
            <a:br>
              <a:rPr lang="en-US" altLang="en-US" sz="2100" dirty="0"/>
            </a:br>
            <a:r>
              <a:rPr lang="en-US" altLang="en-US" sz="2100" dirty="0"/>
              <a:t>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2100" dirty="0"/>
            </a:br>
            <a:r>
              <a:rPr lang="en-US" altLang="en-US" sz="2100" dirty="0"/>
              <a:t>(3) citizens of different States and in which citizens or subjects of a foreign state are additional parties; and</a:t>
            </a:r>
            <a:br>
              <a:rPr lang="en-US" altLang="en-US" sz="2100" dirty="0"/>
            </a:br>
            <a:r>
              <a:rPr lang="en-US" altLang="en-US" sz="2100" dirty="0"/>
              <a:t>(4) a foreign state ... as plaintiff and citizens of a State or of different States. </a:t>
            </a:r>
            <a:r>
              <a:rPr lang="en-US" altLang="en-US" sz="2325" dirty="0"/>
              <a:t/>
            </a:r>
            <a:br>
              <a:rPr lang="en-US" altLang="en-US" sz="2325" dirty="0"/>
            </a:br>
            <a:endParaRPr lang="en-US" altLang="en-US" dirty="0" smtClean="0"/>
          </a:p>
        </p:txBody>
      </p:sp>
    </p:spTree>
    <p:extLst>
      <p:ext uri="{BB962C8B-B14F-4D97-AF65-F5344CB8AC3E}">
        <p14:creationId xmlns:p14="http://schemas.microsoft.com/office/powerpoint/2010/main" val="1198666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136776" y="1131888"/>
            <a:ext cx="7902575" cy="1624012"/>
          </a:xfrm>
        </p:spPr>
        <p:txBody>
          <a:bodyPr/>
          <a:lstStyle/>
          <a:p>
            <a:r>
              <a:rPr lang="en-US" altLang="en-US" sz="3600"/>
              <a:t>A citizen of DC sues a Virginian under Virginia state law</a:t>
            </a:r>
          </a:p>
        </p:txBody>
      </p:sp>
    </p:spTree>
    <p:extLst>
      <p:ext uri="{BB962C8B-B14F-4D97-AF65-F5344CB8AC3E}">
        <p14:creationId xmlns:p14="http://schemas.microsoft.com/office/powerpoint/2010/main" val="1504318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92300" y="1131888"/>
            <a:ext cx="8147050" cy="4538662"/>
          </a:xfrm>
        </p:spPr>
        <p:txBody>
          <a:bodyPr/>
          <a:lstStyle/>
          <a:p>
            <a:r>
              <a:rPr lang="en-US" altLang="en-US" smtClean="0"/>
              <a:t>1332(e) The word ''States'', as used in this section, includes the Territories, the District of Columbia, and the Commonwealth of Puerto Rico</a:t>
            </a:r>
          </a:p>
        </p:txBody>
      </p:sp>
    </p:spTree>
    <p:extLst>
      <p:ext uri="{BB962C8B-B14F-4D97-AF65-F5344CB8AC3E}">
        <p14:creationId xmlns:p14="http://schemas.microsoft.com/office/powerpoint/2010/main" val="2030010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986248"/>
          </a:xfrm>
        </p:spPr>
        <p:txBody>
          <a:bodyPr/>
          <a:lstStyle/>
          <a:p>
            <a:r>
              <a:rPr lang="en-US" dirty="0"/>
              <a:t>i</a:t>
            </a:r>
            <a:r>
              <a:rPr lang="en-US" dirty="0" smtClean="0"/>
              <a:t>s 1332(e) constitutional?</a:t>
            </a:r>
            <a:endParaRPr lang="en-US" dirty="0"/>
          </a:p>
        </p:txBody>
      </p:sp>
    </p:spTree>
    <p:extLst>
      <p:ext uri="{BB962C8B-B14F-4D97-AF65-F5344CB8AC3E}">
        <p14:creationId xmlns:p14="http://schemas.microsoft.com/office/powerpoint/2010/main" val="372532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39459686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pPr algn="ctr"/>
            <a:r>
              <a:rPr lang="en-US" dirty="0"/>
              <a:t>National </a:t>
            </a:r>
            <a:r>
              <a:rPr lang="en-US" dirty="0" err="1"/>
              <a:t>Mut</a:t>
            </a:r>
            <a:r>
              <a:rPr lang="en-US" dirty="0"/>
              <a:t>. Ins. Co. v. Tidewater Transfer Co., Inc. </a:t>
            </a:r>
            <a:r>
              <a:rPr lang="en-US" dirty="0" smtClean="0"/>
              <a:t>(</a:t>
            </a:r>
            <a:r>
              <a:rPr lang="en-US" dirty="0"/>
              <a:t>1949)</a:t>
            </a:r>
          </a:p>
        </p:txBody>
      </p:sp>
    </p:spTree>
    <p:extLst>
      <p:ext uri="{BB962C8B-B14F-4D97-AF65-F5344CB8AC3E}">
        <p14:creationId xmlns:p14="http://schemas.microsoft.com/office/powerpoint/2010/main" val="235967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778381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36821"/>
          </a:xfrm>
        </p:spPr>
        <p:txBody>
          <a:bodyPr/>
          <a:lstStyle/>
          <a:p>
            <a:r>
              <a:rPr lang="en-US" dirty="0" smtClean="0"/>
              <a:t>Mas v. Perry, 489 F.2d 1396 (5</a:t>
            </a:r>
            <a:r>
              <a:rPr lang="en-US" baseline="30000" dirty="0" smtClean="0"/>
              <a:t>th</a:t>
            </a:r>
            <a:r>
              <a:rPr lang="en-US" dirty="0" smtClean="0"/>
              <a:t> Cir. 1974)</a:t>
            </a:r>
            <a:endParaRPr lang="en-US" dirty="0"/>
          </a:p>
        </p:txBody>
      </p:sp>
    </p:spTree>
    <p:extLst>
      <p:ext uri="{BB962C8B-B14F-4D97-AF65-F5344CB8AC3E}">
        <p14:creationId xmlns:p14="http://schemas.microsoft.com/office/powerpoint/2010/main" val="193467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23318"/>
          </a:xfrm>
        </p:spPr>
        <p:txBody>
          <a:bodyPr/>
          <a:lstStyle/>
          <a:p>
            <a:r>
              <a:rPr lang="en-US" dirty="0"/>
              <a:t>w</a:t>
            </a:r>
            <a:r>
              <a:rPr lang="en-US" dirty="0" smtClean="0"/>
              <a:t>ere they domiciled in Louisiana…?</a:t>
            </a:r>
            <a:endParaRPr lang="en-US" dirty="0"/>
          </a:p>
        </p:txBody>
      </p:sp>
    </p:spTree>
    <p:extLst>
      <p:ext uri="{BB962C8B-B14F-4D97-AF65-F5344CB8AC3E}">
        <p14:creationId xmlns:p14="http://schemas.microsoft.com/office/powerpoint/2010/main" val="1010227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906" y="432032"/>
            <a:ext cx="10649465" cy="6023318"/>
          </a:xfrm>
        </p:spPr>
        <p:txBody>
          <a:bodyPr/>
          <a:lstStyle/>
          <a:p>
            <a:r>
              <a:rPr lang="en-US" dirty="0"/>
              <a:t>w</a:t>
            </a:r>
            <a:r>
              <a:rPr lang="en-US" dirty="0" smtClean="0"/>
              <a:t>hat happens to SMJ if Judy Mas receives Jean Paul Mas’s domicile at marriage?</a:t>
            </a:r>
            <a:endParaRPr lang="en-US" dirty="0"/>
          </a:p>
        </p:txBody>
      </p:sp>
    </p:spTree>
    <p:extLst>
      <p:ext uri="{BB962C8B-B14F-4D97-AF65-F5344CB8AC3E}">
        <p14:creationId xmlns:p14="http://schemas.microsoft.com/office/powerpoint/2010/main" val="1330397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2" y="365125"/>
            <a:ext cx="10488827" cy="5949178"/>
          </a:xfrm>
        </p:spPr>
        <p:txBody>
          <a:bodyPr/>
          <a:lstStyle/>
          <a:p>
            <a:r>
              <a:rPr lang="en-US" dirty="0"/>
              <a:t>w</a:t>
            </a:r>
            <a:r>
              <a:rPr lang="en-US" dirty="0" smtClean="0"/>
              <a:t>hat if the 5</a:t>
            </a:r>
            <a:r>
              <a:rPr lang="en-US" baseline="30000" dirty="0" smtClean="0"/>
              <a:t>th</a:t>
            </a:r>
            <a:r>
              <a:rPr lang="en-US" dirty="0" smtClean="0"/>
              <a:t> Cir. had reversed the district court concerning SMJ?</a:t>
            </a:r>
            <a:endParaRPr lang="en-US" dirty="0"/>
          </a:p>
        </p:txBody>
      </p:sp>
    </p:spTree>
    <p:extLst>
      <p:ext uri="{BB962C8B-B14F-4D97-AF65-F5344CB8AC3E}">
        <p14:creationId xmlns:p14="http://schemas.microsoft.com/office/powerpoint/2010/main" val="322339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r>
              <a:rPr lang="en-US" sz="2800" dirty="0" smtClean="0"/>
              <a:t/>
            </a:r>
            <a:br>
              <a:rPr lang="en-US" sz="2800" dirty="0" smtClean="0"/>
            </a:br>
            <a:r>
              <a:rPr lang="en-US" sz="2800" dirty="0"/>
              <a:t/>
            </a:r>
            <a:br>
              <a:rPr lang="en-US" sz="2800" dirty="0"/>
            </a:br>
            <a:r>
              <a:rPr lang="en-US" sz="2800" dirty="0"/>
              <a:t>(a) The district courts shall have original jurisdiction of all civil actions where the matter in controversy exceeds the sum or value of $75,000, exclusive of interest and costs, and is between-</a:t>
            </a:r>
            <a:r>
              <a:rPr lang="en-US" sz="2800" dirty="0" smtClean="0"/>
              <a:t>-</a:t>
            </a:r>
            <a:r>
              <a:rPr lang="en-US" sz="2800" dirty="0"/>
              <a:t/>
            </a:r>
            <a:br>
              <a:rPr lang="en-US" sz="2800" dirty="0"/>
            </a:br>
            <a:r>
              <a:rPr lang="en-US" sz="2800" dirty="0"/>
              <a:t>(1) citizens of different States</a:t>
            </a:r>
            <a:r>
              <a:rPr lang="en-US" sz="2800" dirty="0" smtClean="0"/>
              <a:t>;</a:t>
            </a:r>
            <a:r>
              <a:rPr lang="en-US" sz="2800" dirty="0"/>
              <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r>
              <a:rPr lang="en-US" sz="2800" dirty="0" smtClean="0"/>
              <a:t>;</a:t>
            </a:r>
            <a:r>
              <a:rPr lang="en-US" sz="2800" dirty="0"/>
              <a:t/>
            </a:r>
            <a:br>
              <a:rPr lang="en-US" sz="2800" dirty="0"/>
            </a:br>
            <a:r>
              <a:rPr lang="en-US" sz="2800" dirty="0"/>
              <a:t>(3) citizens of different States and in which citizens or subjects of a foreign state are additional parties; </a:t>
            </a:r>
            <a:r>
              <a:rPr lang="en-US" sz="2800" dirty="0" smtClean="0"/>
              <a:t>and</a:t>
            </a:r>
            <a:r>
              <a:rPr lang="en-US" sz="2800" dirty="0"/>
              <a:t/>
            </a:r>
            <a:br>
              <a:rPr lang="en-US" sz="2800" dirty="0"/>
            </a:br>
            <a:r>
              <a:rPr lang="en-US" sz="2800" dirty="0"/>
              <a:t>(4) a foreign state, defined in section 1603(a) of this title, as plaintiff and citizens of a State or of different States.. . . </a:t>
            </a:r>
            <a:r>
              <a:rPr lang="en-US" sz="2800" dirty="0" smtClean="0"/>
              <a:t/>
            </a:r>
            <a:br>
              <a:rPr lang="en-US" sz="2800" dirty="0" smtClean="0"/>
            </a:br>
            <a:r>
              <a:rPr lang="en-US" sz="2800" dirty="0"/>
              <a:t/>
            </a: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194125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952750" y="1063626"/>
            <a:ext cx="6229350" cy="4708525"/>
          </a:xfrm>
        </p:spPr>
        <p:txBody>
          <a:bodyPr/>
          <a:lstStyle/>
          <a:p>
            <a:pPr eaLnBrk="1" hangingPunct="1"/>
            <a:r>
              <a:rPr lang="en-US" altLang="en-US" dirty="0"/>
              <a:t>w</a:t>
            </a:r>
            <a:r>
              <a:rPr lang="en-US" altLang="en-US" dirty="0" smtClean="0"/>
              <a:t>hat is domicile?</a:t>
            </a:r>
          </a:p>
        </p:txBody>
      </p:sp>
    </p:spTree>
    <p:extLst>
      <p:ext uri="{BB962C8B-B14F-4D97-AF65-F5344CB8AC3E}">
        <p14:creationId xmlns:p14="http://schemas.microsoft.com/office/powerpoint/2010/main" val="372005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5940672"/>
          </a:xfrm>
        </p:spPr>
        <p:txBody>
          <a:bodyPr/>
          <a:lstStyle/>
          <a:p>
            <a:r>
              <a:rPr lang="en-US" dirty="0" smtClean="0"/>
              <a:t>Gordon v. Steele, 376 F. Supp. 575 (W.D. Pa. 1974)</a:t>
            </a:r>
            <a:endParaRPr lang="en-US" dirty="0"/>
          </a:p>
        </p:txBody>
      </p:sp>
    </p:spTree>
    <p:extLst>
      <p:ext uri="{BB962C8B-B14F-4D97-AF65-F5344CB8AC3E}">
        <p14:creationId xmlns:p14="http://schemas.microsoft.com/office/powerpoint/2010/main" val="2640014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5845670"/>
          </a:xfrm>
        </p:spPr>
        <p:txBody>
          <a:bodyPr/>
          <a:lstStyle/>
          <a:p>
            <a:r>
              <a:rPr lang="en-US" dirty="0"/>
              <a:t>b</a:t>
            </a:r>
            <a:r>
              <a:rPr lang="en-US" dirty="0" smtClean="0"/>
              <a:t>urden of proof is on…?</a:t>
            </a:r>
            <a:br>
              <a:rPr lang="en-US" dirty="0" smtClean="0"/>
            </a:br>
            <a:r>
              <a:rPr lang="en-US" dirty="0"/>
              <a:t/>
            </a:r>
            <a:br>
              <a:rPr lang="en-US" dirty="0"/>
            </a:br>
            <a:r>
              <a:rPr lang="en-US" dirty="0"/>
              <a:t>w</a:t>
            </a:r>
            <a:r>
              <a:rPr lang="en-US" dirty="0" smtClean="0"/>
              <a:t>ho decides the factual question of domicile?</a:t>
            </a:r>
            <a:endParaRPr lang="en-US" dirty="0"/>
          </a:p>
        </p:txBody>
      </p:sp>
    </p:spTree>
    <p:extLst>
      <p:ext uri="{BB962C8B-B14F-4D97-AF65-F5344CB8AC3E}">
        <p14:creationId xmlns:p14="http://schemas.microsoft.com/office/powerpoint/2010/main" val="409669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32" y="365125"/>
            <a:ext cx="10623468" cy="5970361"/>
          </a:xfrm>
        </p:spPr>
        <p:txBody>
          <a:bodyPr/>
          <a:lstStyle/>
          <a:p>
            <a:r>
              <a:rPr lang="en-US" dirty="0"/>
              <a:t>u</a:t>
            </a:r>
            <a:r>
              <a:rPr lang="en-US" dirty="0" smtClean="0"/>
              <a:t>nder both Idaho and Pennsylvania law, Gordon is domiciled in Pennsylvania</a:t>
            </a:r>
            <a:br>
              <a:rPr lang="en-US" dirty="0" smtClean="0"/>
            </a:br>
            <a:r>
              <a:rPr lang="en-US" dirty="0"/>
              <a:t/>
            </a:r>
            <a:br>
              <a:rPr lang="en-US" dirty="0"/>
            </a:br>
            <a:r>
              <a:rPr lang="en-US" dirty="0" smtClean="0"/>
              <a:t>does that matter?</a:t>
            </a:r>
            <a:endParaRPr lang="en-US" dirty="0"/>
          </a:p>
        </p:txBody>
      </p:sp>
    </p:spTree>
    <p:extLst>
      <p:ext uri="{BB962C8B-B14F-4D97-AF65-F5344CB8AC3E}">
        <p14:creationId xmlns:p14="http://schemas.microsoft.com/office/powerpoint/2010/main" val="3064277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439</Words>
  <Application>Microsoft Office PowerPoint</Application>
  <PresentationFormat>Widescreen</PresentationFormat>
  <Paragraphs>43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Thursday, Aug. 24</vt:lpstr>
      <vt:lpstr>subject matter jurisdiction</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defined in section 1603(a) of this title, as plaintiff and citizens of a State or of different States.. . .   (e) The word ''States'', as used in this section, includes the Territories, the District of Columbia, and the Commonwealth of Puerto Rico </vt:lpstr>
      <vt:lpstr>what is domicile?</vt:lpstr>
      <vt:lpstr>Gordon v. Steele, 376 F. Supp. 575 (W.D. Pa. 1974)</vt:lpstr>
      <vt:lpstr>burden of proof is on…?  who decides the factual question of domicile?</vt:lpstr>
      <vt:lpstr>under both Idaho and Pennsylvania law, Gordon is domiciled in Pennsylvania  does that matter?</vt:lpstr>
      <vt:lpstr>domicile of choice</vt:lpstr>
      <vt:lpstr>intent to remain indefinitely  v.  intent to make it your home</vt:lpstr>
      <vt:lpstr>Gordon intends to remain indefinitely in Idaho/to make Idaho her home  she leaves for Idaho but gets into an accident in Illinois on the way, remains there for recovery  domicile?</vt:lpstr>
      <vt:lpstr>would it matter that she had visited Idaho before the accident?</vt:lpstr>
      <vt:lpstr>intent to remain indefinitely  v.  intent to make it your home  how does Gordon come out under each test?</vt:lpstr>
      <vt:lpstr>what evidence did the court look to?</vt:lpstr>
      <vt:lpstr>Krasnov v. Dinan, 465 F.2d 1298 (3d Cir. 1972)  “Applying these principles to the evidence before the factfinder, we cannot construe, as clearly erroneous, its finding that the defendant ‘intended to remain in the Commonwealth for an indefinite period of time.’”</vt:lpstr>
      <vt:lpstr>what if she intended to go to Colorado after graduation?</vt:lpstr>
      <vt:lpstr>Michael Green, a Californian, moved to Virginia to take a job at William and Mary Law School  he intends to return to California on his 65th birthday</vt:lpstr>
      <vt:lpstr>not residence!</vt:lpstr>
      <vt:lpstr>28 U.S.C. §1332(a)  complete diversity complete alienage</vt:lpstr>
      <vt:lpstr> Examples: is there federal SMJ under 28 USC 1332(a)?  assumptions:  - jurisdictional minimum is met - action is brought in federal court by the plaintiff - foreign national is domiciled in his own country (unless otherwise stated) </vt:lpstr>
      <vt:lpstr>Californian sues a German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Californian sues a New Yorker and a Californian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does it make sense that there is no diversity under 1332(a) for such a case?</vt:lpstr>
      <vt:lpstr>German sues a Frenchman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New Yorker sues Californian and Frenchman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A New Yorker and a German sue a Californian and a German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Californian sues a French citizen admitted for permanent residency in the United States who is domiciled in California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German sues French citizen admitted for permanent residency in the United States who is domiciled in California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German sues French citizen admitted for permanent residency in the United States who is domiciled in California  could Congress send this case to federal court?   </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Californian sues Elizabeth Taylor, an American national domiciled in France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 Dred Scott, a slave owned in Missouri, is taken by his master to Wisconsin Territory (a free territory)  - Scott lives there for a while and then returns with his master to Missouri.  - Sanford, a New York citizen becomes Scott’s master - Scott sues Sanford in federal court to establish that his time in a free territory had made him free under state law - diversity jurisdiction? </vt:lpstr>
      <vt:lpstr>A German sues a Frenchman and a New Yorker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A citizen of DC sues a Virginian under Virginia state law</vt:lpstr>
      <vt:lpstr>1332(e) The word ''States'', as used in this section, includes the Territories, the District of Columbia, and the Commonwealth of Puerto Rico</vt:lpstr>
      <vt:lpstr>is 1332(e) constitutional?</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National Mut. Ins. Co. v. Tidewater Transfer Co., Inc. (1949)</vt:lpstr>
      <vt:lpstr>Mas v. Perry, 489 F.2d 1396 (5th Cir. 1974)</vt:lpstr>
      <vt:lpstr>were they domiciled in Louisiana…?</vt:lpstr>
      <vt:lpstr>what happens to SMJ if Judy Mas receives Jean Paul Mas’s domicile at marriage?</vt:lpstr>
      <vt:lpstr>what if the 5th Cir. had reversed the district court concerning SMJ?</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81</cp:revision>
  <cp:lastPrinted>2017-08-23T14:27:47Z</cp:lastPrinted>
  <dcterms:created xsi:type="dcterms:W3CDTF">2017-08-11T16:01:16Z</dcterms:created>
  <dcterms:modified xsi:type="dcterms:W3CDTF">2017-08-24T19:28:24Z</dcterms:modified>
</cp:coreProperties>
</file>