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7" r:id="rId2"/>
    <p:sldId id="1214" r:id="rId3"/>
    <p:sldId id="1217" r:id="rId4"/>
    <p:sldId id="1225" r:id="rId5"/>
    <p:sldId id="1226" r:id="rId6"/>
    <p:sldId id="1227" r:id="rId7"/>
    <p:sldId id="1253" r:id="rId8"/>
    <p:sldId id="1254" r:id="rId9"/>
    <p:sldId id="1255" r:id="rId10"/>
    <p:sldId id="1256" r:id="rId11"/>
    <p:sldId id="1257" r:id="rId12"/>
    <p:sldId id="1258" r:id="rId13"/>
    <p:sldId id="1259" r:id="rId14"/>
    <p:sldId id="1262" r:id="rId15"/>
    <p:sldId id="1271" r:id="rId16"/>
    <p:sldId id="1273" r:id="rId17"/>
    <p:sldId id="1275" r:id="rId18"/>
    <p:sldId id="1298" r:id="rId19"/>
    <p:sldId id="1299" r:id="rId20"/>
    <p:sldId id="1300" r:id="rId21"/>
    <p:sldId id="1301" r:id="rId22"/>
    <p:sldId id="1302" r:id="rId23"/>
    <p:sldId id="1303" r:id="rId24"/>
    <p:sldId id="1323" r:id="rId25"/>
    <p:sldId id="1324" r:id="rId26"/>
    <p:sldId id="1304" r:id="rId27"/>
    <p:sldId id="1305" r:id="rId28"/>
    <p:sldId id="1367" r:id="rId29"/>
    <p:sldId id="1368" r:id="rId30"/>
    <p:sldId id="1306" r:id="rId31"/>
    <p:sldId id="1307" r:id="rId32"/>
    <p:sldId id="1308" r:id="rId33"/>
    <p:sldId id="1309" r:id="rId34"/>
    <p:sldId id="1310" r:id="rId35"/>
    <p:sldId id="1311" r:id="rId36"/>
    <p:sldId id="1312" r:id="rId37"/>
    <p:sldId id="1313" r:id="rId38"/>
    <p:sldId id="1327" r:id="rId39"/>
    <p:sldId id="1314" r:id="rId40"/>
    <p:sldId id="1320" r:id="rId41"/>
    <p:sldId id="1321" r:id="rId42"/>
    <p:sldId id="1322" r:id="rId43"/>
    <p:sldId id="1328" r:id="rId44"/>
    <p:sldId id="1329" r:id="rId45"/>
    <p:sldId id="1330" r:id="rId46"/>
    <p:sldId id="1331" r:id="rId47"/>
    <p:sldId id="1332" r:id="rId48"/>
    <p:sldId id="1360" r:id="rId49"/>
    <p:sldId id="1361" r:id="rId50"/>
    <p:sldId id="1362" r:id="rId51"/>
    <p:sldId id="1344" r:id="rId52"/>
    <p:sldId id="1345" r:id="rId53"/>
    <p:sldId id="1346" r:id="rId54"/>
    <p:sldId id="1348" r:id="rId55"/>
    <p:sldId id="1349" r:id="rId56"/>
    <p:sldId id="1350" r:id="rId57"/>
    <p:sldId id="1352" r:id="rId58"/>
    <p:sldId id="1353" r:id="rId59"/>
    <p:sldId id="1355" r:id="rId60"/>
    <p:sldId id="1356" r:id="rId61"/>
    <p:sldId id="1358" r:id="rId62"/>
    <p:sldId id="1359" r:id="rId63"/>
    <p:sldId id="1363" r:id="rId64"/>
    <p:sldId id="1364" r:id="rId65"/>
    <p:sldId id="1365" r:id="rId66"/>
    <p:sldId id="1366"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3" autoAdjust="0"/>
    <p:restoredTop sz="94660"/>
  </p:normalViewPr>
  <p:slideViewPr>
    <p:cSldViewPr snapToGrid="0">
      <p:cViewPr varScale="1">
        <p:scale>
          <a:sx n="78" d="100"/>
          <a:sy n="78"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10/26/2017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Oct. 26</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sz="3200" dirty="0" smtClean="0"/>
              <a:t>R. 20</a:t>
            </a:r>
            <a:r>
              <a:rPr lang="en-US" dirty="0" smtClean="0"/>
              <a:t/>
            </a:r>
            <a:br>
              <a:rPr lang="en-US" dirty="0" smtClean="0"/>
            </a:br>
            <a:r>
              <a:rPr lang="en-US" sz="2325" dirty="0"/>
              <a:t>$100k                $100k</a:t>
            </a:r>
            <a:r>
              <a:rPr lang="en-US" dirty="0" smtClean="0"/>
              <a:t/>
            </a:r>
            <a:br>
              <a:rPr lang="en-US" dirty="0" smtClean="0"/>
            </a:br>
            <a:r>
              <a:rPr lang="en-US" dirty="0" smtClean="0"/>
              <a:t>D1(NJ)  D2(NY)</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03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sz="3600" dirty="0" smtClean="0"/>
              <a:t>R. 20</a:t>
            </a:r>
            <a:br>
              <a:rPr lang="en-US" sz="3600"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2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civil rights   contract</a:t>
            </a:r>
            <a:br>
              <a:rPr lang="en-US" altLang="en-US" sz="1800" dirty="0"/>
            </a:br>
            <a:r>
              <a:rPr lang="en-US" altLang="en-US" sz="1800" dirty="0"/>
              <a:t/>
            </a:r>
            <a:br>
              <a:rPr lang="en-US" altLang="en-US" sz="1800" dirty="0"/>
            </a:br>
            <a:r>
              <a:rPr lang="en-US" altLang="en-US" sz="1800" dirty="0"/>
              <a:t/>
            </a:r>
            <a:br>
              <a:rPr lang="en-US" altLang="en-US" sz="1800" dirty="0"/>
            </a:br>
            <a:r>
              <a:rPr lang="en-US" altLang="en-US" sz="1800" dirty="0"/>
              <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093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r>
              <a:rPr lang="en-US" altLang="en-US" sz="1800"/>
              <a:t/>
            </a:r>
            <a:br>
              <a:rPr lang="en-US" altLang="en-US" sz="1800"/>
            </a:br>
            <a:endParaRPr lang="en-US" altLang="en-US" sz="1800"/>
          </a:p>
        </p:txBody>
      </p:sp>
    </p:spTree>
    <p:extLst>
      <p:ext uri="{BB962C8B-B14F-4D97-AF65-F5344CB8AC3E}">
        <p14:creationId xmlns:p14="http://schemas.microsoft.com/office/powerpoint/2010/main" val="17453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smtClean="0"/>
              <a:t/>
            </a:r>
            <a:br>
              <a:rPr lang="en-US" altLang="en-US" dirty="0" smtClean="0"/>
            </a:br>
            <a:r>
              <a:rPr lang="en-US" altLang="en-US" dirty="0" smtClean="0"/>
              <a:t>Discovery</a:t>
            </a:r>
          </a:p>
        </p:txBody>
      </p:sp>
    </p:spTree>
    <p:extLst>
      <p:ext uri="{BB962C8B-B14F-4D97-AF65-F5344CB8AC3E}">
        <p14:creationId xmlns:p14="http://schemas.microsoft.com/office/powerpoint/2010/main" val="3632052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smtClean="0"/>
              <a:t>scope of discovery</a:t>
            </a:r>
            <a:br>
              <a:rPr lang="en-US" altLang="en-US" smtClean="0"/>
            </a:br>
            <a:endParaRPr lang="en-US" altLang="en-US" smtClean="0"/>
          </a:p>
        </p:txBody>
      </p:sp>
    </p:spTree>
    <p:extLst>
      <p:ext uri="{BB962C8B-B14F-4D97-AF65-F5344CB8AC3E}">
        <p14:creationId xmlns:p14="http://schemas.microsoft.com/office/powerpoint/2010/main" val="2947001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smtClean="0"/>
              <a:t>NOW:</a:t>
            </a:r>
            <a:br>
              <a:rPr lang="en-US" sz="3600" dirty="0" smtClean="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859131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smtClean="0"/>
              <a:t>privileges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790808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smtClean="0"/>
              <a:t>attorney-client privilege</a:t>
            </a:r>
          </a:p>
        </p:txBody>
      </p:sp>
    </p:spTree>
    <p:extLst>
      <p:ext uri="{BB962C8B-B14F-4D97-AF65-F5344CB8AC3E}">
        <p14:creationId xmlns:p14="http://schemas.microsoft.com/office/powerpoint/2010/main" val="164281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r>
              <a:rPr lang="en-US" altLang="en-US" sz="3200"/>
              <a:t/>
            </a:r>
            <a:br>
              <a:rPr lang="en-US" altLang="en-US" sz="3200"/>
            </a:br>
            <a:r>
              <a:rPr lang="en-CA" altLang="en-US" sz="3200"/>
              <a:t>§ 68. Attorney–Client Privilege</a:t>
            </a:r>
            <a:r>
              <a:rPr lang="en-US" altLang="en-US" sz="3200"/>
              <a:t/>
            </a:r>
            <a:br>
              <a:rPr lang="en-US" altLang="en-US" sz="3200"/>
            </a:br>
            <a:r>
              <a:rPr lang="en-CA" altLang="en-US" sz="3200"/>
              <a:t> </a:t>
            </a:r>
            <a:r>
              <a:rPr lang="en-US" altLang="en-US" sz="3200"/>
              <a:t/>
            </a:r>
            <a:br>
              <a:rPr lang="en-US" altLang="en-US" sz="3200"/>
            </a:br>
            <a:r>
              <a:rPr lang="en-CA" altLang="en-US" sz="3200"/>
              <a:t>[T]he attorney-client privilege may be invoked as provided in § 86 with respect to:</a:t>
            </a:r>
            <a:r>
              <a:rPr lang="en-US" altLang="en-US" sz="3200"/>
              <a:t/>
            </a:r>
            <a:br>
              <a:rPr lang="en-US" altLang="en-US" sz="3200"/>
            </a:br>
            <a:r>
              <a:rPr lang="en-CA" altLang="en-US" sz="3200"/>
              <a:t>(1) a communication</a:t>
            </a:r>
            <a:r>
              <a:rPr lang="en-US" altLang="en-US" sz="3200"/>
              <a:t/>
            </a:r>
            <a:br>
              <a:rPr lang="en-US" altLang="en-US" sz="3200"/>
            </a:br>
            <a:r>
              <a:rPr lang="en-CA" altLang="en-US" sz="3200"/>
              <a:t>(2) made between privileged persons</a:t>
            </a:r>
            <a:r>
              <a:rPr lang="en-US" altLang="en-US" sz="3200"/>
              <a:t/>
            </a:r>
            <a:br>
              <a:rPr lang="en-US" altLang="en-US" sz="3200"/>
            </a:br>
            <a:r>
              <a:rPr lang="en-CA" altLang="en-US" sz="3200"/>
              <a:t>(3) in confidence</a:t>
            </a:r>
            <a:r>
              <a:rPr lang="en-US" altLang="en-US" sz="3200"/>
              <a:t/>
            </a:r>
            <a:br>
              <a:rPr lang="en-US" altLang="en-US" sz="3200"/>
            </a:br>
            <a:r>
              <a:rPr lang="en-CA" altLang="en-US" sz="3200"/>
              <a:t>(4) for the purpose of obtaining or providing legal assistance for the client.</a:t>
            </a:r>
            <a:r>
              <a:rPr lang="en-US" altLang="en-US" sz="3200"/>
              <a:t/>
            </a:r>
            <a:br>
              <a:rPr lang="en-US" altLang="en-US" sz="3200"/>
            </a:br>
            <a:endParaRPr lang="en-US" altLang="en-US" sz="3200"/>
          </a:p>
        </p:txBody>
      </p:sp>
    </p:spTree>
    <p:extLst>
      <p:ext uri="{BB962C8B-B14F-4D97-AF65-F5344CB8AC3E}">
        <p14:creationId xmlns:p14="http://schemas.microsoft.com/office/powerpoint/2010/main" val="1780444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a:t>
            </a:r>
            <a:r>
              <a:rPr lang="en-CA" altLang="en-US" dirty="0" smtClean="0"/>
              <a:t>upplemental </a:t>
            </a:r>
            <a:r>
              <a:rPr lang="en-CA" altLang="en-US" dirty="0"/>
              <a:t>j</a:t>
            </a:r>
            <a:r>
              <a:rPr lang="en-CA" altLang="en-US" dirty="0" smtClean="0"/>
              <a:t>urisdiction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56971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dirty="0"/>
              <a:t>w</a:t>
            </a:r>
            <a:r>
              <a:rPr lang="en-US" altLang="en-US" dirty="0" smtClean="0"/>
              <a:t>hy does the attorney-client privilege exist?</a:t>
            </a:r>
          </a:p>
        </p:txBody>
      </p:sp>
    </p:spTree>
    <p:extLst>
      <p:ext uri="{BB962C8B-B14F-4D97-AF65-F5344CB8AC3E}">
        <p14:creationId xmlns:p14="http://schemas.microsoft.com/office/powerpoint/2010/main" val="1746936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64973" y="1063626"/>
            <a:ext cx="10799805" cy="4765675"/>
          </a:xfrm>
        </p:spPr>
        <p:txBody>
          <a:bodyPr>
            <a:normAutofit fontScale="90000"/>
          </a:bodyPr>
          <a:lstStyle/>
          <a:p>
            <a:pPr algn="l" eaLnBrk="1" hangingPunct="1"/>
            <a:r>
              <a:rPr lang="en-CA" altLang="en-US" dirty="0"/>
              <a:t>y</a:t>
            </a:r>
            <a:r>
              <a:rPr lang="en-CA" altLang="en-US" dirty="0" smtClean="0"/>
              <a:t>our client tells you that he was looking the other way when he drove into the plaintiff</a:t>
            </a:r>
            <a:br>
              <a:rPr lang="en-CA" altLang="en-US" dirty="0" smtClean="0"/>
            </a:br>
            <a:r>
              <a:rPr lang="en-US" altLang="en-US" dirty="0" smtClean="0"/>
              <a:t/>
            </a:r>
            <a:br>
              <a:rPr lang="en-US" altLang="en-US" dirty="0" smtClean="0"/>
            </a:br>
            <a:r>
              <a:rPr lang="en-CA" altLang="en-US" dirty="0"/>
              <a:t>y</a:t>
            </a:r>
            <a:r>
              <a:rPr lang="en-CA" altLang="en-US" dirty="0" smtClean="0"/>
              <a:t>our client receives an interrogatory asking whether he </a:t>
            </a:r>
            <a:r>
              <a:rPr lang="en-CA" altLang="en-US" i="1" dirty="0" smtClean="0"/>
              <a:t>said to you </a:t>
            </a:r>
            <a:r>
              <a:rPr lang="en-CA" altLang="en-US" dirty="0" smtClean="0"/>
              <a:t>that he was looking the other way when he drove into the plaintiff</a:t>
            </a:r>
            <a:br>
              <a:rPr lang="en-CA" altLang="en-US" dirty="0" smtClean="0"/>
            </a:br>
            <a:r>
              <a:rPr lang="en-US" altLang="en-US" dirty="0" smtClean="0"/>
              <a:t/>
            </a:r>
            <a:br>
              <a:rPr lang="en-US" altLang="en-US" dirty="0" smtClean="0"/>
            </a:br>
            <a:r>
              <a:rPr lang="en-CA" altLang="en-US" dirty="0"/>
              <a:t>d</a:t>
            </a:r>
            <a:r>
              <a:rPr lang="en-CA" altLang="en-US" dirty="0" smtClean="0"/>
              <a:t>oes your client have to answer the interrogatory?</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042817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124465" y="1063626"/>
            <a:ext cx="10416746" cy="4651375"/>
          </a:xfrm>
        </p:spPr>
        <p:txBody>
          <a:bodyPr/>
          <a:lstStyle/>
          <a:p>
            <a:pPr eaLnBrk="1" hangingPunct="1"/>
            <a:r>
              <a:rPr lang="en-US" altLang="en-US" dirty="0"/>
              <a:t>i</a:t>
            </a:r>
            <a:r>
              <a:rPr lang="en-US" altLang="en-US" dirty="0" smtClean="0"/>
              <a:t>f the interrogatory asks whether your client was looking the other way when </a:t>
            </a:r>
            <a:r>
              <a:rPr lang="en-CA" altLang="en-US" dirty="0" smtClean="0"/>
              <a:t>he drove into the plaintiff</a:t>
            </a:r>
            <a:r>
              <a:rPr lang="en-US" altLang="en-US" dirty="0" smtClean="0"/>
              <a:t> does he have to answer?</a:t>
            </a:r>
            <a:br>
              <a:rPr lang="en-US" altLang="en-US" dirty="0" smtClean="0"/>
            </a:br>
            <a:r>
              <a:rPr lang="en-US" altLang="en-US" dirty="0" smtClean="0"/>
              <a:t/>
            </a:r>
            <a:br>
              <a:rPr lang="en-US" altLang="en-US" dirty="0" smtClean="0"/>
            </a:br>
            <a:r>
              <a:rPr lang="en-US" altLang="en-US" dirty="0" smtClean="0"/>
              <a:t>what if your client says he was not looking the other way on the stand?</a:t>
            </a:r>
          </a:p>
        </p:txBody>
      </p:sp>
    </p:spTree>
    <p:extLst>
      <p:ext uri="{BB962C8B-B14F-4D97-AF65-F5344CB8AC3E}">
        <p14:creationId xmlns:p14="http://schemas.microsoft.com/office/powerpoint/2010/main" val="3187177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0065" y="222422"/>
            <a:ext cx="11738919" cy="6882713"/>
          </a:xfrm>
        </p:spPr>
        <p:txBody>
          <a:bodyPr>
            <a:normAutofit fontScale="90000"/>
          </a:bodyPr>
          <a:lstStyle/>
          <a:p>
            <a:r>
              <a:rPr lang="en-CA" altLang="en-US" sz="3200" dirty="0"/>
              <a:t>- </a:t>
            </a:r>
            <a:r>
              <a:rPr lang="en-CA" altLang="en-US" sz="3200" dirty="0" smtClean="0"/>
              <a:t>your </a:t>
            </a:r>
            <a:r>
              <a:rPr lang="en-CA" altLang="en-US" sz="3200" dirty="0"/>
              <a:t>client tells you that he was looking the other way when he drove into the </a:t>
            </a:r>
            <a:r>
              <a:rPr lang="en-CA" altLang="en-US" sz="3200" dirty="0" smtClean="0"/>
              <a:t>plaintiff</a:t>
            </a:r>
            <a:br>
              <a:rPr lang="en-CA" altLang="en-US" sz="3200" dirty="0" smtClean="0"/>
            </a:br>
            <a:r>
              <a:rPr lang="en-US" altLang="en-US" sz="3200" dirty="0"/>
              <a:t/>
            </a:r>
            <a:br>
              <a:rPr lang="en-US" altLang="en-US" sz="3200" dirty="0"/>
            </a:br>
            <a:r>
              <a:rPr lang="en-US" altLang="en-US" sz="3200" dirty="0"/>
              <a:t>- </a:t>
            </a:r>
            <a:r>
              <a:rPr lang="en-CA" altLang="en-US" sz="3200" dirty="0"/>
              <a:t>s</a:t>
            </a:r>
            <a:r>
              <a:rPr lang="en-CA" altLang="en-US" sz="3200" dirty="0" smtClean="0"/>
              <a:t>ubsequently </a:t>
            </a:r>
            <a:r>
              <a:rPr lang="en-CA" altLang="en-US" sz="3200" dirty="0"/>
              <a:t>he credibly tells you that when he said he was </a:t>
            </a:r>
            <a:r>
              <a:rPr lang="en-CA" altLang="en-US" sz="3200" dirty="0" smtClean="0"/>
              <a:t>looking the other way, he was not </a:t>
            </a:r>
            <a:r>
              <a:rPr lang="en-CA" altLang="en-US" sz="3200" dirty="0"/>
              <a:t>actually looking the other way at that </a:t>
            </a:r>
            <a:r>
              <a:rPr lang="en-CA" altLang="en-US" sz="3200" dirty="0" smtClean="0"/>
              <a:t>moment –  he </a:t>
            </a:r>
            <a:r>
              <a:rPr lang="en-CA" altLang="en-US" sz="3200" dirty="0"/>
              <a:t>was feeling guilty because he had done so about 20 second before the </a:t>
            </a:r>
            <a:r>
              <a:rPr lang="en-CA" altLang="en-US" sz="3200" dirty="0" smtClean="0"/>
              <a:t>accident</a:t>
            </a:r>
            <a:br>
              <a:rPr lang="en-CA" altLang="en-US" sz="3200" dirty="0" smtClean="0"/>
            </a:br>
            <a:r>
              <a:rPr lang="en-US" altLang="en-US" sz="3200" dirty="0"/>
              <a:t/>
            </a:r>
            <a:br>
              <a:rPr lang="en-US" altLang="en-US" sz="3200" dirty="0"/>
            </a:br>
            <a:r>
              <a:rPr lang="en-US" altLang="en-US" sz="3200" dirty="0"/>
              <a:t>- </a:t>
            </a:r>
            <a:r>
              <a:rPr lang="en-CA" altLang="en-US" sz="3200" dirty="0"/>
              <a:t>y</a:t>
            </a:r>
            <a:r>
              <a:rPr lang="en-CA" altLang="en-US" sz="3200" dirty="0" smtClean="0"/>
              <a:t>our </a:t>
            </a:r>
            <a:r>
              <a:rPr lang="en-CA" altLang="en-US" sz="3200" dirty="0"/>
              <a:t>client receives an interrogatory asking whether he said to you that he was looking the other way when he drove into the </a:t>
            </a:r>
            <a:r>
              <a:rPr lang="en-CA" altLang="en-US" sz="3200" dirty="0" smtClean="0"/>
              <a:t>plaintiff</a:t>
            </a:r>
            <a:br>
              <a:rPr lang="en-CA" altLang="en-US" sz="3200" dirty="0" smtClean="0"/>
            </a:br>
            <a:r>
              <a:rPr lang="en-US" altLang="en-US" sz="3200" dirty="0"/>
              <a:t/>
            </a:r>
            <a:br>
              <a:rPr lang="en-US" altLang="en-US" sz="3200" dirty="0"/>
            </a:br>
            <a:r>
              <a:rPr lang="en-US" altLang="en-US" sz="3200" dirty="0"/>
              <a:t>- </a:t>
            </a:r>
            <a:r>
              <a:rPr lang="en-CA" altLang="en-US" sz="3200" dirty="0"/>
              <a:t>d</a:t>
            </a:r>
            <a:r>
              <a:rPr lang="en-CA" altLang="en-US" sz="3200" dirty="0" smtClean="0"/>
              <a:t>oes </a:t>
            </a:r>
            <a:r>
              <a:rPr lang="en-CA" altLang="en-US" sz="3200" dirty="0"/>
              <a:t>your client have to answer the interrogatory?</a:t>
            </a:r>
            <a:r>
              <a:rPr lang="en-US" altLang="en-US" sz="3200" dirty="0"/>
              <a:t/>
            </a:r>
            <a:br>
              <a:rPr lang="en-US" altLang="en-US" sz="3200" dirty="0"/>
            </a:br>
            <a:r>
              <a:rPr lang="en-US" altLang="en-US" sz="3200" dirty="0" smtClean="0"/>
              <a:t/>
            </a:r>
            <a:br>
              <a:rPr lang="en-US" altLang="en-US" sz="3200" dirty="0" smtClean="0"/>
            </a:br>
            <a:r>
              <a:rPr lang="en-CA" altLang="en-US" sz="3200" dirty="0"/>
              <a:t>- your client receives an interrogatory asking whether he was looking the other way when he drove into the </a:t>
            </a:r>
            <a:r>
              <a:rPr lang="en-CA" altLang="en-US" sz="3200" dirty="0" smtClean="0"/>
              <a:t>plaintiff</a:t>
            </a:r>
            <a:br>
              <a:rPr lang="en-CA" altLang="en-US" sz="3200" dirty="0" smtClean="0"/>
            </a:br>
            <a:r>
              <a:rPr lang="en-CA" altLang="en-US" sz="3200" dirty="0"/>
              <a:t/>
            </a:r>
            <a:br>
              <a:rPr lang="en-CA" altLang="en-US" sz="3200" dirty="0"/>
            </a:br>
            <a:r>
              <a:rPr lang="en-CA" altLang="en-US" sz="3200" dirty="0" smtClean="0"/>
              <a:t>- what can he say?</a:t>
            </a:r>
            <a:r>
              <a:rPr lang="en-CA" altLang="en-US" sz="3200" dirty="0"/>
              <a:t/>
            </a:r>
            <a:br>
              <a:rPr lang="en-CA" altLang="en-US" sz="3200" dirty="0"/>
            </a:br>
            <a:endParaRPr lang="en-US" altLang="en-US" sz="3200" dirty="0"/>
          </a:p>
        </p:txBody>
      </p:sp>
    </p:spTree>
    <p:extLst>
      <p:ext uri="{BB962C8B-B14F-4D97-AF65-F5344CB8AC3E}">
        <p14:creationId xmlns:p14="http://schemas.microsoft.com/office/powerpoint/2010/main" val="97459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60389"/>
          </a:xfrm>
        </p:spPr>
        <p:txBody>
          <a:bodyPr/>
          <a:lstStyle/>
          <a:p>
            <a:r>
              <a:rPr lang="en-US" dirty="0"/>
              <a:t>w</a:t>
            </a:r>
            <a:r>
              <a:rPr lang="en-US" dirty="0" smtClean="0"/>
              <a:t>ho controls the attorney-client privilege?</a:t>
            </a:r>
            <a:endParaRPr lang="en-US" dirty="0"/>
          </a:p>
        </p:txBody>
      </p:sp>
    </p:spTree>
    <p:extLst>
      <p:ext uri="{BB962C8B-B14F-4D97-AF65-F5344CB8AC3E}">
        <p14:creationId xmlns:p14="http://schemas.microsoft.com/office/powerpoint/2010/main" val="3631980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97459"/>
          </a:xfrm>
        </p:spPr>
        <p:txBody>
          <a:bodyPr/>
          <a:lstStyle/>
          <a:p>
            <a:r>
              <a:rPr lang="en-US" dirty="0"/>
              <a:t>c</a:t>
            </a:r>
            <a:r>
              <a:rPr lang="en-US" dirty="0" smtClean="0"/>
              <a:t>orporate attorney-client privilege</a:t>
            </a:r>
            <a:endParaRPr lang="en-US" dirty="0"/>
          </a:p>
        </p:txBody>
      </p:sp>
    </p:spTree>
    <p:extLst>
      <p:ext uri="{BB962C8B-B14F-4D97-AF65-F5344CB8AC3E}">
        <p14:creationId xmlns:p14="http://schemas.microsoft.com/office/powerpoint/2010/main" val="2134759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a:t>
            </a:r>
            <a:r>
              <a:rPr lang="en-CA" altLang="en-US" dirty="0" smtClean="0"/>
              <a:t>ork </a:t>
            </a:r>
            <a:r>
              <a:rPr lang="en-CA" altLang="en-US" dirty="0"/>
              <a:t>p</a:t>
            </a:r>
            <a:r>
              <a:rPr lang="en-CA" altLang="en-US" dirty="0" smtClean="0"/>
              <a:t>roduct “privilege”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265188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smtClean="0"/>
              <a:t>Hickman v. Taylor</a:t>
            </a:r>
            <a:br>
              <a:rPr lang="en-US" altLang="en-US" smtClean="0"/>
            </a:br>
            <a:r>
              <a:rPr lang="en-US" altLang="en-US" smtClean="0"/>
              <a:t>(U.S. 1947)</a:t>
            </a:r>
          </a:p>
        </p:txBody>
      </p:sp>
    </p:spTree>
    <p:extLst>
      <p:ext uri="{BB962C8B-B14F-4D97-AF65-F5344CB8AC3E}">
        <p14:creationId xmlns:p14="http://schemas.microsoft.com/office/powerpoint/2010/main" val="703028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15698"/>
            <a:ext cx="10933670" cy="6221026"/>
          </a:xfrm>
        </p:spPr>
        <p:txBody>
          <a:bodyPr/>
          <a:lstStyle/>
          <a:p>
            <a:r>
              <a:rPr lang="en-US" dirty="0"/>
              <a:t>w</a:t>
            </a:r>
            <a:r>
              <a:rPr lang="en-US" dirty="0" smtClean="0"/>
              <a:t>hy not the attorney-client privilege?</a:t>
            </a:r>
            <a:endParaRPr lang="en-US" dirty="0"/>
          </a:p>
        </p:txBody>
      </p:sp>
    </p:spTree>
    <p:extLst>
      <p:ext uri="{BB962C8B-B14F-4D97-AF65-F5344CB8AC3E}">
        <p14:creationId xmlns:p14="http://schemas.microsoft.com/office/powerpoint/2010/main" val="299195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15698"/>
            <a:ext cx="10933670" cy="6221026"/>
          </a:xfrm>
        </p:spPr>
        <p:txBody>
          <a:bodyPr/>
          <a:lstStyle/>
          <a:p>
            <a:r>
              <a:rPr lang="en-US" dirty="0"/>
              <a:t>w</a:t>
            </a:r>
            <a:r>
              <a:rPr lang="en-US" dirty="0" smtClean="0"/>
              <a:t>hy have </a:t>
            </a:r>
            <a:r>
              <a:rPr lang="en-US" smtClean="0"/>
              <a:t>the work-product privilege</a:t>
            </a:r>
            <a:r>
              <a:rPr lang="en-US" dirty="0" smtClean="0"/>
              <a:t>?</a:t>
            </a:r>
            <a:endParaRPr lang="en-US" dirty="0"/>
          </a:p>
        </p:txBody>
      </p:sp>
    </p:spTree>
    <p:extLst>
      <p:ext uri="{BB962C8B-B14F-4D97-AF65-F5344CB8AC3E}">
        <p14:creationId xmlns:p14="http://schemas.microsoft.com/office/powerpoint/2010/main" val="147520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r>
              <a:rPr lang="en-US" altLang="en-US" sz="2800"/>
              <a:t/>
            </a: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1737656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smtClean="0"/>
              <a:t>Ordinarily</a:t>
            </a:r>
            <a:r>
              <a:rPr lang="en-CA" altLang="en-US" sz="3200" dirty="0"/>
              <a:t>,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48228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smtClean="0"/>
              <a:t>26(b)(3)(B) Protection Against Disclosure.  If the court orders discovery of those materials, it must </a:t>
            </a:r>
            <a:r>
              <a:rPr lang="en-CA" altLang="en-US" b="1" i="1" smtClean="0"/>
              <a:t>protect against disclosure of the mental impressions, conclusions, opinions, or legal theories </a:t>
            </a:r>
            <a:r>
              <a:rPr lang="en-CA" altLang="en-US" smtClean="0"/>
              <a:t>of a party’s attorney or other representative concerning the litigation.</a:t>
            </a:r>
            <a:endParaRPr lang="en-US" altLang="en-US" smtClean="0"/>
          </a:p>
        </p:txBody>
      </p:sp>
    </p:spTree>
    <p:extLst>
      <p:ext uri="{BB962C8B-B14F-4D97-AF65-F5344CB8AC3E}">
        <p14:creationId xmlns:p14="http://schemas.microsoft.com/office/powerpoint/2010/main" val="3530376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dirty="0"/>
              <a:t>a</a:t>
            </a:r>
            <a:r>
              <a:rPr lang="en-CA" altLang="en-US" dirty="0" smtClean="0"/>
              <a:t>n interrogatory asks, “Whom have you interviewed in connection with this case and did you make any reports, memos, etc.” </a:t>
            </a:r>
            <a:br>
              <a:rPr lang="en-CA" altLang="en-US" dirty="0" smtClean="0"/>
            </a:br>
            <a:r>
              <a:rPr lang="en-US" altLang="en-US" dirty="0" smtClean="0"/>
              <a:t/>
            </a:r>
            <a:br>
              <a:rPr lang="en-US" altLang="en-US" dirty="0" smtClean="0"/>
            </a:br>
            <a:r>
              <a:rPr lang="en-CA" altLang="en-US" dirty="0"/>
              <a:t>m</a:t>
            </a:r>
            <a:r>
              <a:rPr lang="en-CA" altLang="en-US" dirty="0" smtClean="0"/>
              <a:t>ay you claim that the information is work-product under 26(b)(3) and/or Hickman?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61557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7329" y="321276"/>
            <a:ext cx="11096367" cy="6301946"/>
          </a:xfrm>
        </p:spPr>
        <p:txBody>
          <a:bodyPr rtlCol="0">
            <a:normAutofit/>
          </a:bodyPr>
          <a:lstStyle/>
          <a:p>
            <a:pPr>
              <a:defRPr/>
            </a:pPr>
            <a:r>
              <a:rPr lang="en-CA" sz="3200" dirty="0"/>
              <a:t>a</a:t>
            </a:r>
            <a:r>
              <a:rPr lang="en-CA" sz="3200" dirty="0" smtClean="0"/>
              <a:t> </a:t>
            </a:r>
            <a:r>
              <a:rPr lang="en-CA" sz="3200" dirty="0"/>
              <a:t>witness you interviewed said that your client was looking the other way while he drove into </a:t>
            </a:r>
            <a:r>
              <a:rPr lang="en-CA" sz="3200" dirty="0" smtClean="0"/>
              <a:t>plaintiff</a:t>
            </a:r>
            <a:br>
              <a:rPr lang="en-CA" sz="3200" dirty="0" smtClean="0"/>
            </a:br>
            <a:r>
              <a:rPr lang="en-US" sz="3200" dirty="0"/>
              <a:t/>
            </a:r>
            <a:br>
              <a:rPr lang="en-US" sz="3200" dirty="0"/>
            </a:br>
            <a:r>
              <a:rPr lang="en-CA" sz="3200" dirty="0"/>
              <a:t>y</a:t>
            </a:r>
            <a:r>
              <a:rPr lang="en-CA" sz="3200" dirty="0" smtClean="0"/>
              <a:t>ou </a:t>
            </a:r>
            <a:r>
              <a:rPr lang="en-CA" sz="3200" dirty="0"/>
              <a:t>write it up in a witness </a:t>
            </a:r>
            <a:r>
              <a:rPr lang="en-CA" sz="3200" dirty="0" smtClean="0"/>
              <a:t>statement</a:t>
            </a:r>
            <a:br>
              <a:rPr lang="en-CA" sz="3200" dirty="0" smtClean="0"/>
            </a:br>
            <a:r>
              <a:rPr lang="en-US" sz="3200" dirty="0"/>
              <a:t/>
            </a:r>
            <a:br>
              <a:rPr lang="en-US" sz="3200" dirty="0"/>
            </a:br>
            <a:r>
              <a:rPr lang="en-CA" sz="3200" dirty="0"/>
              <a:t>t</a:t>
            </a:r>
            <a:r>
              <a:rPr lang="en-CA" sz="3200" dirty="0" smtClean="0"/>
              <a:t>he </a:t>
            </a:r>
            <a:r>
              <a:rPr lang="en-CA" sz="3200" dirty="0"/>
              <a:t>plaintiff requests the statement in a document </a:t>
            </a:r>
            <a:r>
              <a:rPr lang="en-CA" sz="3200" dirty="0" smtClean="0"/>
              <a:t>request</a:t>
            </a:r>
            <a:br>
              <a:rPr lang="en-CA" sz="3200" dirty="0" smtClean="0"/>
            </a:br>
            <a:r>
              <a:rPr lang="en-US" sz="3200" dirty="0"/>
              <a:t/>
            </a:r>
            <a:br>
              <a:rPr lang="en-US" sz="3200" dirty="0"/>
            </a:br>
            <a:r>
              <a:rPr lang="en-CA" sz="3200" dirty="0"/>
              <a:t>m</a:t>
            </a:r>
            <a:r>
              <a:rPr lang="en-CA" sz="3200" dirty="0" smtClean="0"/>
              <a:t>ay </a:t>
            </a:r>
            <a:r>
              <a:rPr lang="en-CA" sz="3200" dirty="0"/>
              <a:t>you claim that it is work product under 26(b)(3) and/or Hickman</a:t>
            </a:r>
            <a:r>
              <a:rPr lang="en-CA" sz="3200" dirty="0" smtClean="0"/>
              <a:t>?</a:t>
            </a:r>
            <a:br>
              <a:rPr lang="en-CA" sz="3200" dirty="0" smtClean="0"/>
            </a:br>
            <a:r>
              <a:rPr lang="en-US" sz="3200" dirty="0"/>
              <a:t/>
            </a:r>
            <a:br>
              <a:rPr lang="en-US" sz="3200" dirty="0"/>
            </a:br>
            <a:r>
              <a:rPr lang="en-CA" sz="3200" dirty="0"/>
              <a:t>i</a:t>
            </a:r>
            <a:r>
              <a:rPr lang="en-CA" sz="3200" dirty="0" smtClean="0"/>
              <a:t>f </a:t>
            </a:r>
            <a:r>
              <a:rPr lang="en-CA" sz="3200" dirty="0"/>
              <a:t>the interrogatory instead asks your client whether he was looking the other way during the accident, may he refuse to answer on the basis of 26(b)(3) and/or Hickman?</a:t>
            </a:r>
            <a:r>
              <a:rPr lang="en-US" sz="2700" dirty="0"/>
              <a:t/>
            </a:r>
            <a:br>
              <a:rPr lang="en-US" sz="2700" dirty="0"/>
            </a:br>
            <a:endParaRPr lang="en-US" sz="2700" dirty="0"/>
          </a:p>
        </p:txBody>
      </p:sp>
    </p:spTree>
    <p:extLst>
      <p:ext uri="{BB962C8B-B14F-4D97-AF65-F5344CB8AC3E}">
        <p14:creationId xmlns:p14="http://schemas.microsoft.com/office/powerpoint/2010/main" val="1928031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67265" y="1063626"/>
            <a:ext cx="10960443" cy="4537075"/>
          </a:xfrm>
        </p:spPr>
        <p:txBody>
          <a:bodyPr>
            <a:normAutofit/>
          </a:bodyPr>
          <a:lstStyle/>
          <a:p>
            <a:pPr eaLnBrk="1" hangingPunct="1"/>
            <a:r>
              <a:rPr lang="en-CA" altLang="en-US" dirty="0"/>
              <a:t>t</a:t>
            </a:r>
            <a:r>
              <a:rPr lang="en-CA" altLang="en-US" dirty="0" smtClean="0"/>
              <a:t>he plaintiff serves you with a document request asking for witness statements drafted by a private investigator retained by your client prior to hiring you, when he was worried that he might be sued</a:t>
            </a:r>
            <a:br>
              <a:rPr lang="en-CA" altLang="en-US" dirty="0" smtClean="0"/>
            </a:br>
            <a:r>
              <a:rPr lang="en-CA" altLang="en-US" dirty="0" smtClean="0"/>
              <a:t/>
            </a:r>
            <a:br>
              <a:rPr lang="en-CA" altLang="en-US" dirty="0" smtClean="0"/>
            </a:br>
            <a:r>
              <a:rPr lang="en-CA" altLang="en-US" dirty="0" smtClean="0"/>
              <a:t>work product?</a:t>
            </a:r>
            <a:endParaRPr lang="en-US" altLang="en-US" dirty="0" smtClean="0"/>
          </a:p>
        </p:txBody>
      </p:sp>
    </p:spTree>
    <p:extLst>
      <p:ext uri="{BB962C8B-B14F-4D97-AF65-F5344CB8AC3E}">
        <p14:creationId xmlns:p14="http://schemas.microsoft.com/office/powerpoint/2010/main" val="3994608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42551" y="543697"/>
            <a:ext cx="11664779" cy="5955957"/>
          </a:xfrm>
        </p:spPr>
        <p:txBody>
          <a:bodyPr/>
          <a:lstStyle/>
          <a:p>
            <a:pPr eaLnBrk="1" hangingPunct="1"/>
            <a:r>
              <a:rPr lang="en-CA" altLang="en-US" dirty="0"/>
              <a:t>w</a:t>
            </a:r>
            <a:r>
              <a:rPr lang="en-CA" altLang="en-US" dirty="0" smtClean="0"/>
              <a:t>ould it matter if the plaintiff served you with an interrogatory asking for the substance of the witness statements?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340702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dirty="0"/>
              <a:t>w</a:t>
            </a:r>
            <a:r>
              <a:rPr lang="en-CA" altLang="en-US" dirty="0" smtClean="0"/>
              <a:t>hat if the document was instead an unsolicited letter from a witness?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280764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66119" y="432486"/>
            <a:ext cx="10738022" cy="6203092"/>
          </a:xfrm>
        </p:spPr>
        <p:txBody>
          <a:bodyPr>
            <a:normAutofit/>
          </a:bodyPr>
          <a:lstStyle/>
          <a:p>
            <a:pPr eaLnBrk="1" hangingPunct="1"/>
            <a:r>
              <a:rPr lang="en-US" altLang="en-US" sz="3000" dirty="0"/>
              <a:t>y</a:t>
            </a:r>
            <a:r>
              <a:rPr lang="en-US" altLang="en-US" sz="3000" dirty="0" smtClean="0"/>
              <a:t>ou </a:t>
            </a:r>
            <a:r>
              <a:rPr lang="en-US" altLang="en-US" sz="3000" dirty="0"/>
              <a:t>are being sued for negligence in connection with a car </a:t>
            </a:r>
            <a:r>
              <a:rPr lang="en-US" altLang="en-US" sz="3000" dirty="0" smtClean="0"/>
              <a:t>accident</a:t>
            </a:r>
            <a:br>
              <a:rPr lang="en-US" altLang="en-US" sz="3000" dirty="0" smtClean="0"/>
            </a:br>
            <a:r>
              <a:rPr lang="en-US" altLang="en-US" sz="3000" dirty="0"/>
              <a:t/>
            </a:r>
            <a:br>
              <a:rPr lang="en-US" altLang="en-US" sz="3000" dirty="0"/>
            </a:br>
            <a:r>
              <a:rPr lang="en-US" altLang="en-US" sz="3000" dirty="0" smtClean="0"/>
              <a:t>the </a:t>
            </a:r>
            <a:r>
              <a:rPr lang="en-US" altLang="en-US" sz="3000" dirty="0"/>
              <a:t>plaintiff serves you with a document request asking for: </a:t>
            </a:r>
            <a:r>
              <a:rPr lang="en-US" altLang="en-US" sz="3000" dirty="0" smtClean="0"/>
              <a:t/>
            </a:r>
            <a:br>
              <a:rPr lang="en-US" altLang="en-US" sz="3000" dirty="0" smtClean="0"/>
            </a:br>
            <a:r>
              <a:rPr lang="en-US" altLang="en-US" sz="3000" dirty="0"/>
              <a:t/>
            </a:r>
            <a:br>
              <a:rPr lang="en-US" altLang="en-US" sz="3000" dirty="0"/>
            </a:br>
            <a:r>
              <a:rPr lang="en-US" altLang="en-US" sz="3000" dirty="0"/>
              <a:t>1) </a:t>
            </a:r>
            <a:r>
              <a:rPr lang="en-US" altLang="en-US" sz="3000" dirty="0" smtClean="0"/>
              <a:t>witness </a:t>
            </a:r>
            <a:r>
              <a:rPr lang="en-US" altLang="en-US" sz="3000" dirty="0"/>
              <a:t>statements taken by your lawyer a year ago – only a few hours after the </a:t>
            </a:r>
            <a:r>
              <a:rPr lang="en-US" altLang="en-US" sz="3000" dirty="0" smtClean="0"/>
              <a:t>accident</a:t>
            </a:r>
            <a:br>
              <a:rPr lang="en-US" altLang="en-US" sz="3000" dirty="0" smtClean="0"/>
            </a:br>
            <a:r>
              <a:rPr lang="en-US" altLang="en-US" sz="3000" dirty="0"/>
              <a:t/>
            </a:r>
            <a:br>
              <a:rPr lang="en-US" altLang="en-US" sz="3000" dirty="0"/>
            </a:br>
            <a:r>
              <a:rPr lang="en-US" altLang="en-US" sz="3000" dirty="0"/>
              <a:t>2) </a:t>
            </a:r>
            <a:r>
              <a:rPr lang="en-US" altLang="en-US" sz="3000" dirty="0" smtClean="0"/>
              <a:t>your </a:t>
            </a:r>
            <a:r>
              <a:rPr lang="en-US" altLang="en-US" sz="3000" dirty="0"/>
              <a:t>lawyer’s notes on the interviews with the witnesses</a:t>
            </a:r>
            <a:br>
              <a:rPr lang="en-US" altLang="en-US" sz="3000" dirty="0"/>
            </a:br>
            <a:r>
              <a:rPr lang="en-US" altLang="en-US" sz="3000" dirty="0" smtClean="0"/>
              <a:t/>
            </a:r>
            <a:br>
              <a:rPr lang="en-US" altLang="en-US" sz="3000" dirty="0" smtClean="0"/>
            </a:br>
            <a:r>
              <a:rPr lang="en-US" altLang="en-US" sz="3000" dirty="0"/>
              <a:t>c</a:t>
            </a:r>
            <a:r>
              <a:rPr lang="en-US" altLang="en-US" sz="3000" dirty="0" smtClean="0"/>
              <a:t>an </a:t>
            </a:r>
            <a:r>
              <a:rPr lang="en-US" altLang="en-US" sz="3000" dirty="0"/>
              <a:t>the </a:t>
            </a:r>
            <a:r>
              <a:rPr lang="en-US" altLang="en-US" sz="3000" dirty="0" smtClean="0"/>
              <a:t>work </a:t>
            </a:r>
            <a:r>
              <a:rPr lang="en-US" altLang="en-US" sz="3000" dirty="0"/>
              <a:t>p</a:t>
            </a:r>
            <a:r>
              <a:rPr lang="en-US" altLang="en-US" sz="3000" dirty="0" smtClean="0"/>
              <a:t>roduct </a:t>
            </a:r>
            <a:r>
              <a:rPr lang="en-US" altLang="en-US" sz="3000" dirty="0"/>
              <a:t>p</a:t>
            </a:r>
            <a:r>
              <a:rPr lang="en-US" altLang="en-US" sz="3000" dirty="0" smtClean="0"/>
              <a:t>rivilege </a:t>
            </a:r>
            <a:r>
              <a:rPr lang="en-US" altLang="en-US" sz="3000" dirty="0"/>
              <a:t>be overcome?</a:t>
            </a:r>
            <a:br>
              <a:rPr lang="en-US" altLang="en-US" sz="3000" dirty="0"/>
            </a:br>
            <a:endParaRPr lang="en-US" altLang="en-US" sz="3000" dirty="0"/>
          </a:p>
        </p:txBody>
      </p:sp>
    </p:spTree>
    <p:extLst>
      <p:ext uri="{BB962C8B-B14F-4D97-AF65-F5344CB8AC3E}">
        <p14:creationId xmlns:p14="http://schemas.microsoft.com/office/powerpoint/2010/main" val="2134058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smtClean="0"/>
              <a:t>P is going to offer a witness W</a:t>
            </a:r>
            <a:br>
              <a:rPr lang="en-US" altLang="en-US" dirty="0" smtClean="0"/>
            </a:br>
            <a:r>
              <a:rPr lang="en-US" altLang="en-US" dirty="0"/>
              <a:t/>
            </a:r>
            <a:br>
              <a:rPr lang="en-US" altLang="en-US" dirty="0"/>
            </a:br>
            <a:r>
              <a:rPr lang="en-US" altLang="en-US" dirty="0" smtClean="0"/>
              <a:t>D thinks that W said something different to P’s lawyer compared to what W will say on the witness stand</a:t>
            </a:r>
            <a:br>
              <a:rPr lang="en-US" altLang="en-US" dirty="0" smtClean="0"/>
            </a:br>
            <a:r>
              <a:rPr lang="en-US" altLang="en-US" dirty="0" smtClean="0"/>
              <a:t/>
            </a:r>
            <a:br>
              <a:rPr lang="en-US" altLang="en-US" dirty="0" smtClean="0"/>
            </a:br>
            <a:r>
              <a:rPr lang="en-US" altLang="en-US" dirty="0" smtClean="0"/>
              <a:t>can D get statements that W made to P’s lawyer</a:t>
            </a:r>
            <a:r>
              <a:rPr lang="en-US" altLang="en-US" dirty="0"/>
              <a:t>?</a:t>
            </a:r>
            <a:endParaRPr lang="en-US" altLang="en-US" dirty="0" smtClean="0"/>
          </a:p>
        </p:txBody>
      </p:sp>
    </p:spTree>
    <p:extLst>
      <p:ext uri="{BB962C8B-B14F-4D97-AF65-F5344CB8AC3E}">
        <p14:creationId xmlns:p14="http://schemas.microsoft.com/office/powerpoint/2010/main" val="2929499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smtClean="0"/>
              <a:t>P is going to testify about the extent of his injuries due to D’s negligence</a:t>
            </a:r>
            <a:br>
              <a:rPr lang="en-US" altLang="en-US" dirty="0" smtClean="0"/>
            </a:br>
            <a:r>
              <a:rPr lang="en-US" altLang="en-US" dirty="0" smtClean="0"/>
              <a:t/>
            </a:r>
            <a:br>
              <a:rPr lang="en-US" altLang="en-US" dirty="0" smtClean="0"/>
            </a:br>
            <a:r>
              <a:rPr lang="en-US" altLang="en-US" dirty="0" smtClean="0"/>
              <a:t>may P request in discovery any surveillance tapes that D may have made of P after the accident?</a:t>
            </a:r>
          </a:p>
        </p:txBody>
      </p:sp>
    </p:spTree>
    <p:extLst>
      <p:ext uri="{BB962C8B-B14F-4D97-AF65-F5344CB8AC3E}">
        <p14:creationId xmlns:p14="http://schemas.microsoft.com/office/powerpoint/2010/main" val="254856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698584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smtClean="0"/>
              <a:t> </a:t>
            </a:r>
            <a:r>
              <a:rPr lang="en-US" altLang="en-US" dirty="0" smtClean="0"/>
              <a:t/>
            </a:r>
            <a:br>
              <a:rPr lang="en-US" altLang="en-US" dirty="0" smtClean="0"/>
            </a:br>
            <a:r>
              <a:rPr lang="en-US" altLang="en-US" dirty="0"/>
              <a:t>a</a:t>
            </a:r>
            <a:r>
              <a:rPr lang="en-US" altLang="en-US" dirty="0" smtClean="0"/>
              <a:t> witness, X, who is friendly to the D, was interviewed by P’s attorney and a statement was drawn up.</a:t>
            </a:r>
            <a:br>
              <a:rPr lang="en-US" altLang="en-US" dirty="0" smtClean="0"/>
            </a:br>
            <a:r>
              <a:rPr lang="en-US" altLang="en-US" dirty="0" smtClean="0"/>
              <a:t/>
            </a:r>
            <a:br>
              <a:rPr lang="en-US" altLang="en-US" dirty="0" smtClean="0"/>
            </a:br>
            <a:r>
              <a:rPr lang="en-US" altLang="en-US" dirty="0" smtClean="0"/>
              <a:t>is there any way that D can get X’s statement without having to overcome the work-product privilege?</a:t>
            </a:r>
            <a:br>
              <a:rPr lang="en-US" altLang="en-US" dirty="0" smtClean="0"/>
            </a:br>
            <a:endParaRPr lang="en-US" altLang="en-US" dirty="0" smtClean="0"/>
          </a:p>
        </p:txBody>
      </p:sp>
    </p:spTree>
    <p:extLst>
      <p:ext uri="{BB962C8B-B14F-4D97-AF65-F5344CB8AC3E}">
        <p14:creationId xmlns:p14="http://schemas.microsoft.com/office/powerpoint/2010/main" val="586287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89390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smtClean="0"/>
              <a:t>waiver</a:t>
            </a:r>
          </a:p>
        </p:txBody>
      </p:sp>
    </p:spTree>
    <p:extLst>
      <p:ext uri="{BB962C8B-B14F-4D97-AF65-F5344CB8AC3E}">
        <p14:creationId xmlns:p14="http://schemas.microsoft.com/office/powerpoint/2010/main" val="2546267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a:t>
            </a:r>
            <a:r>
              <a:rPr lang="en-US" altLang="en-US" dirty="0" smtClean="0"/>
              <a:t>echanism of </a:t>
            </a:r>
            <a:br>
              <a:rPr lang="en-US" altLang="en-US" dirty="0" smtClean="0"/>
            </a:br>
            <a:r>
              <a:rPr lang="en-US" altLang="en-US" dirty="0"/>
              <a:t/>
            </a:r>
            <a:br>
              <a:rPr lang="en-US" altLang="en-US" dirty="0"/>
            </a:br>
            <a:r>
              <a:rPr lang="en-US" altLang="en-US" dirty="0"/>
              <a:t>d</a:t>
            </a:r>
            <a:r>
              <a:rPr lang="en-US" altLang="en-US" dirty="0" smtClean="0"/>
              <a:t>isclosure </a:t>
            </a:r>
            <a:br>
              <a:rPr lang="en-US" altLang="en-US" dirty="0" smtClean="0"/>
            </a:br>
            <a:r>
              <a:rPr lang="en-US" altLang="en-US" dirty="0" smtClean="0"/>
              <a:t>&amp; </a:t>
            </a:r>
            <a:br>
              <a:rPr lang="en-US" altLang="en-US" dirty="0" smtClean="0"/>
            </a:br>
            <a:r>
              <a:rPr lang="en-US" altLang="en-US" dirty="0" smtClean="0"/>
              <a:t>discovery</a:t>
            </a:r>
          </a:p>
        </p:txBody>
      </p:sp>
    </p:spTree>
    <p:extLst>
      <p:ext uri="{BB962C8B-B14F-4D97-AF65-F5344CB8AC3E}">
        <p14:creationId xmlns:p14="http://schemas.microsoft.com/office/powerpoint/2010/main" val="393918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a:t>
            </a:r>
            <a:r>
              <a:rPr lang="en-US" altLang="en-US" dirty="0" smtClean="0"/>
              <a:t>isclosure</a:t>
            </a:r>
            <a:br>
              <a:rPr lang="en-US" altLang="en-US" dirty="0" smtClean="0"/>
            </a:br>
            <a:r>
              <a:rPr lang="en-US" altLang="en-US" dirty="0" smtClean="0"/>
              <a:t>FRCP 26(a)(1)</a:t>
            </a:r>
          </a:p>
        </p:txBody>
      </p:sp>
    </p:spTree>
    <p:extLst>
      <p:ext uri="{BB962C8B-B14F-4D97-AF65-F5344CB8AC3E}">
        <p14:creationId xmlns:p14="http://schemas.microsoft.com/office/powerpoint/2010/main" val="34683076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smtClean="0"/>
              <a:t>Used to be: </a:t>
            </a:r>
            <a:r>
              <a:rPr lang="en-CA" altLang="en-US" smtClean="0"/>
              <a:t>obligation to disclose all witnesses “likely to have discoverable information </a:t>
            </a:r>
            <a:r>
              <a:rPr lang="en-CA" altLang="en-US" b="1" i="1" smtClean="0"/>
              <a:t>relevant to disputed facts alleged with particularity</a:t>
            </a:r>
            <a:r>
              <a:rPr lang="en-CA" altLang="en-US" smtClean="0"/>
              <a:t> in the pleadings” and all documents and tangible things “in possession custody or control of party that are </a:t>
            </a:r>
            <a:r>
              <a:rPr lang="en-CA" altLang="en-US" b="1" i="1" smtClean="0"/>
              <a:t>relevant to disputed facts alleged with particularity </a:t>
            </a:r>
            <a:r>
              <a:rPr lang="en-CA" altLang="en-US" smtClean="0"/>
              <a:t>in the pleadings” </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4569902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smtClean="0"/>
              <a:t>R 26(a)(1)(A)(</a:t>
            </a:r>
            <a:r>
              <a:rPr lang="en-US" altLang="en-US" dirty="0" err="1" smtClean="0"/>
              <a:t>i</a:t>
            </a:r>
            <a:r>
              <a:rPr lang="en-US" altLang="en-US" dirty="0" smtClean="0"/>
              <a:t>) “</a:t>
            </a:r>
            <a:r>
              <a:rPr lang="en-US" dirty="0" smtClean="0"/>
              <a:t>the </a:t>
            </a:r>
            <a:r>
              <a:rPr lang="en-US" dirty="0"/>
              <a:t>name and, if known, the address and telephone number of each individual likely to have discoverable information—along with the subjects of that information—that the disclosing party may use to support its claims or defenses, unless the use would be solely for </a:t>
            </a:r>
            <a:r>
              <a:rPr lang="en-US" dirty="0" smtClean="0"/>
              <a:t>impeachment”</a:t>
            </a:r>
            <a:endParaRPr lang="en-US" altLang="en-US" dirty="0" smtClean="0"/>
          </a:p>
        </p:txBody>
      </p:sp>
    </p:spTree>
    <p:extLst>
      <p:ext uri="{BB962C8B-B14F-4D97-AF65-F5344CB8AC3E}">
        <p14:creationId xmlns:p14="http://schemas.microsoft.com/office/powerpoint/2010/main" val="3474553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smtClean="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a:t>
            </a:r>
            <a:r>
              <a:rPr lang="en-US" smtClean="0"/>
              <a:t>impeachment</a:t>
            </a:r>
            <a:endParaRPr lang="en-US" altLang="en-US" dirty="0" smtClean="0"/>
          </a:p>
        </p:txBody>
      </p:sp>
    </p:spTree>
    <p:extLst>
      <p:ext uri="{BB962C8B-B14F-4D97-AF65-F5344CB8AC3E}">
        <p14:creationId xmlns:p14="http://schemas.microsoft.com/office/powerpoint/2010/main" val="2750462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063626"/>
            <a:ext cx="8229600" cy="4651375"/>
          </a:xfrm>
        </p:spPr>
        <p:txBody>
          <a:bodyPr/>
          <a:lstStyle/>
          <a:p>
            <a:pPr eaLnBrk="1" hangingPunct="1"/>
            <a:r>
              <a:rPr lang="en-US" altLang="en-US" smtClean="0"/>
              <a:t>Perry Mason brings a surprise witness on the stand during trial. OK?</a:t>
            </a:r>
          </a:p>
        </p:txBody>
      </p:sp>
    </p:spTree>
    <p:extLst>
      <p:ext uri="{BB962C8B-B14F-4D97-AF65-F5344CB8AC3E}">
        <p14:creationId xmlns:p14="http://schemas.microsoft.com/office/powerpoint/2010/main" val="2307172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fontScale="90000"/>
          </a:bodyPr>
          <a:lstStyle/>
          <a:p>
            <a:pPr algn="l" eaLnBrk="1" hangingPunct="1"/>
            <a:r>
              <a:rPr lang="en-US" altLang="en-US" sz="2000" dirty="0"/>
              <a:t>R 26(a)(3) Pretrial Disclosures.</a:t>
            </a:r>
            <a:br>
              <a:rPr lang="en-US" altLang="en-US" sz="2000" dirty="0"/>
            </a:br>
            <a:r>
              <a:rPr lang="en-US" altLang="en-US" sz="2000" dirty="0"/>
              <a:t>(A) In General. In addition to the disclosures required by Rule 26(a)(1) and (2), a party must provide to the other parties and promptly file the following information </a:t>
            </a:r>
            <a:r>
              <a:rPr lang="en-US" altLang="en-US" sz="2000" b="1" i="1" dirty="0"/>
              <a:t>about the evidence that it may present at trial other than solely for impeachment</a:t>
            </a:r>
            <a:r>
              <a:rPr lang="en-US" altLang="en-US" sz="2000" dirty="0"/>
              <a:t>:</a:t>
            </a:r>
            <a:br>
              <a:rPr lang="en-US" altLang="en-US" sz="2000" dirty="0"/>
            </a:br>
            <a:r>
              <a:rPr lang="en-US" altLang="en-US" sz="2000" dirty="0"/>
              <a:t>(</a:t>
            </a:r>
            <a:r>
              <a:rPr lang="en-US" altLang="en-US" sz="2000" dirty="0" err="1"/>
              <a:t>i</a:t>
            </a:r>
            <a:r>
              <a:rPr lang="en-US" altLang="en-US" sz="2000" dirty="0"/>
              <a:t>) the name and, if not previously provided, the address and telephone number of each witness — separately identifying those the party expects to present and those it may call if the need arises;</a:t>
            </a:r>
            <a:br>
              <a:rPr lang="en-US" altLang="en-US" sz="2000" dirty="0"/>
            </a:br>
            <a:r>
              <a:rPr lang="en-US" altLang="en-US" sz="2000" dirty="0"/>
              <a:t>(ii) the designation of those witnesses whose testimony the party expects to present by deposition and, if not taken </a:t>
            </a:r>
            <a:r>
              <a:rPr lang="en-US" altLang="en-US" sz="2000" dirty="0" err="1"/>
              <a:t>stenographically</a:t>
            </a:r>
            <a:r>
              <a:rPr lang="en-US" altLang="en-US" sz="2000" dirty="0"/>
              <a:t>, a transcript of the pertinent parts of the deposition; and</a:t>
            </a:r>
            <a:br>
              <a:rPr lang="en-US" altLang="en-US" sz="2000" dirty="0"/>
            </a:br>
            <a:r>
              <a:rPr lang="en-US" altLang="en-US" sz="2000" dirty="0"/>
              <a:t>(iii) an identification of each document or other exhibit, including summaries of other evidence — separately identifying those items the party expects to offer and those it may offer if the need arises.</a:t>
            </a:r>
            <a:br>
              <a:rPr lang="en-US" altLang="en-US" sz="2000" dirty="0"/>
            </a:br>
            <a:r>
              <a:rPr lang="en-US" altLang="en-US" sz="2000" dirty="0"/>
              <a:t>(B) Time for Pretrial Disclosures; Objections. Unless the court orders otherwise, these disclosures must be made at least </a:t>
            </a:r>
            <a:r>
              <a:rPr lang="en-US" altLang="en-US" sz="2000" b="1" i="1" dirty="0"/>
              <a:t>30 days before trial</a:t>
            </a:r>
            <a:r>
              <a:rPr lang="en-US" altLang="en-US" sz="20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148653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8082738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smtClean="0"/>
              <a:t>disclosure concerning experts</a:t>
            </a:r>
            <a:br>
              <a:rPr lang="en-US" altLang="en-US" dirty="0" smtClean="0"/>
            </a:br>
            <a:r>
              <a:rPr lang="en-US" altLang="en-US" dirty="0" smtClean="0"/>
              <a:t>Fed. R. Civ. P. 26(a)(2) &amp; (b)(4)</a:t>
            </a:r>
          </a:p>
        </p:txBody>
      </p:sp>
    </p:spTree>
    <p:extLst>
      <p:ext uri="{BB962C8B-B14F-4D97-AF65-F5344CB8AC3E}">
        <p14:creationId xmlns:p14="http://schemas.microsoft.com/office/powerpoint/2010/main" val="4077688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smtClean="0"/>
              <a:t>mechanics of discovery</a:t>
            </a:r>
            <a:endParaRPr lang="en-US" altLang="en-US" smtClean="0"/>
          </a:p>
        </p:txBody>
      </p:sp>
    </p:spTree>
    <p:extLst>
      <p:ext uri="{BB962C8B-B14F-4D97-AF65-F5344CB8AC3E}">
        <p14:creationId xmlns:p14="http://schemas.microsoft.com/office/powerpoint/2010/main" val="27964796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23319" y="1063626"/>
            <a:ext cx="7958781" cy="4651375"/>
          </a:xfrm>
        </p:spPr>
        <p:txBody>
          <a:bodyPr>
            <a:normAutofit fontScale="90000"/>
          </a:bodyPr>
          <a:lstStyle/>
          <a:p>
            <a:pPr algn="l" eaLnBrk="1" hangingPunct="1"/>
            <a:r>
              <a:rPr lang="en-US" altLang="en-US" dirty="0"/>
              <a:t>d</a:t>
            </a:r>
            <a:r>
              <a:rPr lang="en-US" altLang="en-US" dirty="0" smtClean="0"/>
              <a:t>uring discovery it has become clear that D was looking the other way while driving his car</a:t>
            </a:r>
            <a:br>
              <a:rPr lang="en-US" altLang="en-US" dirty="0" smtClean="0"/>
            </a:br>
            <a:r>
              <a:rPr lang="en-US" altLang="en-US" dirty="0" smtClean="0"/>
              <a:t/>
            </a:r>
            <a:br>
              <a:rPr lang="en-US" altLang="en-US" dirty="0" smtClean="0"/>
            </a:br>
            <a:r>
              <a:rPr lang="en-US" altLang="en-US" dirty="0" smtClean="0"/>
              <a:t>P’s lawyer thinks that D would have admitted this allegation if it had been put in P’s complaint</a:t>
            </a:r>
            <a:br>
              <a:rPr lang="en-US" altLang="en-US" dirty="0" smtClean="0"/>
            </a:br>
            <a:r>
              <a:rPr lang="en-US" altLang="en-US" dirty="0" smtClean="0"/>
              <a:t/>
            </a:r>
            <a:br>
              <a:rPr lang="en-US" altLang="en-US" dirty="0" smtClean="0"/>
            </a:br>
            <a:r>
              <a:rPr lang="en-US" altLang="en-US" dirty="0" smtClean="0"/>
              <a:t>what does P’s lawyer do?</a:t>
            </a:r>
            <a:br>
              <a:rPr lang="en-US" altLang="en-US" dirty="0" smtClean="0"/>
            </a:br>
            <a:endParaRPr lang="en-US" altLang="en-US" dirty="0" smtClean="0"/>
          </a:p>
        </p:txBody>
      </p:sp>
    </p:spTree>
    <p:extLst>
      <p:ext uri="{BB962C8B-B14F-4D97-AF65-F5344CB8AC3E}">
        <p14:creationId xmlns:p14="http://schemas.microsoft.com/office/powerpoint/2010/main" val="4262793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smtClean="0"/>
              <a:t>Rule 36. Requests for Admission</a:t>
            </a:r>
            <a:r>
              <a:rPr lang="en-US" altLang="en-US" b="1" smtClean="0"/>
              <a:t> </a:t>
            </a:r>
            <a:endParaRPr lang="en-US" altLang="en-US" smtClean="0"/>
          </a:p>
        </p:txBody>
      </p:sp>
    </p:spTree>
    <p:extLst>
      <p:ext uri="{BB962C8B-B14F-4D97-AF65-F5344CB8AC3E}">
        <p14:creationId xmlns:p14="http://schemas.microsoft.com/office/powerpoint/2010/main" val="388815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1063626"/>
            <a:ext cx="7200900" cy="4651375"/>
          </a:xfrm>
        </p:spPr>
        <p:txBody>
          <a:bodyPr/>
          <a:lstStyle/>
          <a:p>
            <a:pPr algn="l" eaLnBrk="1" hangingPunct="1"/>
            <a:r>
              <a:rPr lang="en-US" altLang="en-US" dirty="0"/>
              <a:t>c</a:t>
            </a:r>
            <a:r>
              <a:rPr lang="en-US" altLang="en-US" dirty="0" smtClean="0"/>
              <a:t>an an insurer impleaded request an admission from the P, or a P from a co-P?</a:t>
            </a:r>
            <a:br>
              <a:rPr lang="en-US" altLang="en-US" dirty="0" smtClean="0"/>
            </a:br>
            <a:endParaRPr lang="en-US" altLang="en-US" dirty="0" smtClean="0"/>
          </a:p>
        </p:txBody>
      </p:sp>
    </p:spTree>
    <p:extLst>
      <p:ext uri="{BB962C8B-B14F-4D97-AF65-F5344CB8AC3E}">
        <p14:creationId xmlns:p14="http://schemas.microsoft.com/office/powerpoint/2010/main" val="32149050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35676" y="1063626"/>
            <a:ext cx="9127524" cy="4651375"/>
          </a:xfrm>
        </p:spPr>
        <p:txBody>
          <a:bodyPr>
            <a:normAutofit fontScale="90000"/>
          </a:bodyPr>
          <a:lstStyle/>
          <a:p>
            <a:pPr algn="l" eaLnBrk="1" hangingPunct="1"/>
            <a:r>
              <a:rPr lang="en-US" altLang="en-US" dirty="0"/>
              <a:t>t</a:t>
            </a:r>
            <a:r>
              <a:rPr lang="en-US" altLang="en-US" dirty="0" smtClean="0"/>
              <a:t>he P Corp. is suing the D Corp. for violations of antitrust law</a:t>
            </a:r>
            <a:br>
              <a:rPr lang="en-US" altLang="en-US" dirty="0" smtClean="0"/>
            </a:br>
            <a:r>
              <a:rPr lang="en-US" altLang="en-US" dirty="0" smtClean="0"/>
              <a:t/>
            </a:r>
            <a:br>
              <a:rPr lang="en-US" altLang="en-US" dirty="0" smtClean="0"/>
            </a:br>
            <a:r>
              <a:rPr lang="en-US" altLang="en-US" dirty="0" smtClean="0"/>
              <a:t>counsel for the P Corp. wants any documents that the X Corp. might have concerning agreements with the D Corp. to fix the price of widgets</a:t>
            </a:r>
            <a:br>
              <a:rPr lang="en-US" altLang="en-US" dirty="0" smtClean="0"/>
            </a:br>
            <a:r>
              <a:rPr lang="en-US" altLang="en-US" dirty="0" smtClean="0"/>
              <a:t/>
            </a:r>
            <a:br>
              <a:rPr lang="en-US" altLang="en-US" dirty="0" smtClean="0"/>
            </a:br>
            <a:r>
              <a:rPr lang="en-US" altLang="en-US" dirty="0" smtClean="0"/>
              <a:t>what should the counsel for the P Corp. do? </a:t>
            </a:r>
            <a:br>
              <a:rPr lang="en-US" altLang="en-US" dirty="0" smtClean="0"/>
            </a:br>
            <a:endParaRPr lang="en-US" altLang="en-US" dirty="0" smtClean="0"/>
          </a:p>
        </p:txBody>
      </p:sp>
    </p:spTree>
    <p:extLst>
      <p:ext uri="{BB962C8B-B14F-4D97-AF65-F5344CB8AC3E}">
        <p14:creationId xmlns:p14="http://schemas.microsoft.com/office/powerpoint/2010/main" val="15293130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smtClean="0"/>
              <a:t>Rule 45. Subpoena </a:t>
            </a:r>
          </a:p>
        </p:txBody>
      </p:sp>
    </p:spTree>
    <p:extLst>
      <p:ext uri="{BB962C8B-B14F-4D97-AF65-F5344CB8AC3E}">
        <p14:creationId xmlns:p14="http://schemas.microsoft.com/office/powerpoint/2010/main" val="26109888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64973" y="1063626"/>
            <a:ext cx="8317127" cy="4651375"/>
          </a:xfrm>
        </p:spPr>
        <p:txBody>
          <a:bodyPr/>
          <a:lstStyle/>
          <a:p>
            <a:pPr eaLnBrk="1" hangingPunct="1"/>
            <a:r>
              <a:rPr lang="en-US" altLang="en-US" dirty="0"/>
              <a:t>h</a:t>
            </a:r>
            <a:r>
              <a:rPr lang="en-US" altLang="en-US" dirty="0" smtClean="0"/>
              <a:t>ow would counsel for the P Corp. get the same type of documents from the D Corp.?</a:t>
            </a:r>
          </a:p>
        </p:txBody>
      </p:sp>
    </p:spTree>
    <p:extLst>
      <p:ext uri="{BB962C8B-B14F-4D97-AF65-F5344CB8AC3E}">
        <p14:creationId xmlns:p14="http://schemas.microsoft.com/office/powerpoint/2010/main" val="23743645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smtClean="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3454447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1063626"/>
            <a:ext cx="8610600" cy="4594225"/>
          </a:xfrm>
        </p:spPr>
        <p:txBody>
          <a:bodyPr>
            <a:normAutofit fontScale="90000"/>
          </a:bodyPr>
          <a:lstStyle/>
          <a:p>
            <a:pPr algn="l" eaLnBrk="1" hangingPunct="1"/>
            <a:r>
              <a:rPr lang="en-US" altLang="en-US" dirty="0" smtClean="0"/>
              <a:t>P is suing the D Corp. for securities fraud for misrepresenting its loan loss reserves as adequate</a:t>
            </a:r>
            <a:br>
              <a:rPr lang="en-US" altLang="en-US" dirty="0" smtClean="0"/>
            </a:br>
            <a:r>
              <a:rPr lang="en-US" altLang="en-US" dirty="0" smtClean="0"/>
              <a:t/>
            </a:r>
            <a:br>
              <a:rPr lang="en-US" altLang="en-US" dirty="0" smtClean="0"/>
            </a:br>
            <a:r>
              <a:rPr lang="en-US" altLang="en-US" dirty="0" smtClean="0"/>
              <a:t>P’s lawyer wants to find out who at the D Corp. knows how the loan loss reserves were determined</a:t>
            </a:r>
            <a:br>
              <a:rPr lang="en-US" altLang="en-US" dirty="0" smtClean="0"/>
            </a:br>
            <a:r>
              <a:rPr lang="en-US" altLang="en-US" dirty="0" smtClean="0"/>
              <a:t/>
            </a:r>
            <a:br>
              <a:rPr lang="en-US" altLang="en-US" dirty="0" smtClean="0"/>
            </a:br>
            <a:r>
              <a:rPr lang="en-US" altLang="en-US" dirty="0" smtClean="0"/>
              <a:t>what does P’s lawyer do?</a:t>
            </a:r>
            <a:br>
              <a:rPr lang="en-US" altLang="en-US" dirty="0" smtClean="0"/>
            </a:br>
            <a:endParaRPr lang="en-US" altLang="en-US" dirty="0" smtClean="0"/>
          </a:p>
        </p:txBody>
      </p:sp>
    </p:spTree>
    <p:extLst>
      <p:ext uri="{BB962C8B-B14F-4D97-AF65-F5344CB8AC3E}">
        <p14:creationId xmlns:p14="http://schemas.microsoft.com/office/powerpoint/2010/main" val="692773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8251347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smtClean="0"/>
              <a:t>Rule 33. Interrogatories to Parties </a:t>
            </a:r>
          </a:p>
        </p:txBody>
      </p:sp>
    </p:spTree>
    <p:extLst>
      <p:ext uri="{BB962C8B-B14F-4D97-AF65-F5344CB8AC3E}">
        <p14:creationId xmlns:p14="http://schemas.microsoft.com/office/powerpoint/2010/main" val="21366183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42551" y="1063626"/>
            <a:ext cx="9415849" cy="4594225"/>
          </a:xfrm>
        </p:spPr>
        <p:txBody>
          <a:bodyPr>
            <a:normAutofit fontScale="90000"/>
          </a:bodyPr>
          <a:lstStyle/>
          <a:p>
            <a:pPr eaLnBrk="1" hangingPunct="1"/>
            <a:r>
              <a:rPr lang="en-US" altLang="en-US" dirty="0" smtClean="0"/>
              <a:t>X was a witness to the car accident that P is suing D for</a:t>
            </a:r>
            <a:br>
              <a:rPr lang="en-US" altLang="en-US" dirty="0" smtClean="0"/>
            </a:br>
            <a:r>
              <a:rPr lang="en-US" altLang="en-US" dirty="0" smtClean="0"/>
              <a:t/>
            </a:r>
            <a:br>
              <a:rPr lang="en-US" altLang="en-US" dirty="0" smtClean="0"/>
            </a:br>
            <a:r>
              <a:rPr lang="en-US" altLang="en-US" dirty="0" smtClean="0"/>
              <a:t>P’s lawyer wants X to answer questions about what he saw, X refuses</a:t>
            </a:r>
            <a:br>
              <a:rPr lang="en-US" altLang="en-US" dirty="0" smtClean="0"/>
            </a:br>
            <a:r>
              <a:rPr lang="en-US" altLang="en-US" dirty="0" smtClean="0"/>
              <a:t/>
            </a:r>
            <a:br>
              <a:rPr lang="en-US" altLang="en-US" dirty="0" smtClean="0"/>
            </a:br>
            <a:r>
              <a:rPr lang="en-US" altLang="en-US" dirty="0" smtClean="0"/>
              <a:t>how does P’s lawyer do so?</a:t>
            </a:r>
            <a:br>
              <a:rPr lang="en-US" altLang="en-US" dirty="0" smtClean="0"/>
            </a:br>
            <a:endParaRPr lang="en-US" altLang="en-US" dirty="0" smtClean="0"/>
          </a:p>
        </p:txBody>
      </p:sp>
    </p:spTree>
    <p:extLst>
      <p:ext uri="{BB962C8B-B14F-4D97-AF65-F5344CB8AC3E}">
        <p14:creationId xmlns:p14="http://schemas.microsoft.com/office/powerpoint/2010/main" val="36967129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smtClean="0"/>
              <a:t>Rule 30. Deposition by Oral Examination</a:t>
            </a:r>
          </a:p>
        </p:txBody>
      </p:sp>
    </p:spTree>
    <p:extLst>
      <p:ext uri="{BB962C8B-B14F-4D97-AF65-F5344CB8AC3E}">
        <p14:creationId xmlns:p14="http://schemas.microsoft.com/office/powerpoint/2010/main" val="38636990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19200" y="586947"/>
            <a:ext cx="10668000" cy="5769403"/>
          </a:xfrm>
        </p:spPr>
        <p:txBody>
          <a:bodyPr>
            <a:normAutofit fontScale="90000"/>
          </a:bodyPr>
          <a:lstStyle/>
          <a:p>
            <a:pPr algn="l" eaLnBrk="1" hangingPunct="1"/>
            <a:r>
              <a:rPr lang="en-US" altLang="en-US" dirty="0"/>
              <a:t>d</a:t>
            </a:r>
            <a:r>
              <a:rPr lang="en-US" altLang="en-US" dirty="0" smtClean="0"/>
              <a:t>uring a deposition, opposing counsel asks your client for irrelevant material</a:t>
            </a:r>
            <a:br>
              <a:rPr lang="en-US" altLang="en-US" dirty="0" smtClean="0"/>
            </a:br>
            <a:r>
              <a:rPr lang="en-US" altLang="en-US" dirty="0" smtClean="0"/>
              <a:t> </a:t>
            </a:r>
            <a:br>
              <a:rPr lang="en-US" altLang="en-US" dirty="0" smtClean="0"/>
            </a:br>
            <a:r>
              <a:rPr lang="en-US" altLang="en-US" dirty="0" smtClean="0"/>
              <a:t>what do you do?</a:t>
            </a:r>
            <a:br>
              <a:rPr lang="en-US" altLang="en-US" dirty="0" smtClean="0"/>
            </a:br>
            <a:r>
              <a:rPr lang="en-US" altLang="en-US" dirty="0" smtClean="0"/>
              <a:t/>
            </a:r>
            <a:br>
              <a:rPr lang="en-US" altLang="en-US" dirty="0" smtClean="0"/>
            </a:br>
            <a:r>
              <a:rPr lang="en-US" altLang="en-US" dirty="0"/>
              <a:t>w</a:t>
            </a:r>
            <a:r>
              <a:rPr lang="en-US" altLang="en-US" dirty="0" smtClean="0"/>
              <a:t>hat if she asked for hearsay material that you think will be inadmissible at trial?</a:t>
            </a:r>
            <a:br>
              <a:rPr lang="en-US" altLang="en-US" dirty="0" smtClean="0"/>
            </a:br>
            <a:r>
              <a:rPr lang="en-US" altLang="en-US" dirty="0" smtClean="0"/>
              <a:t/>
            </a:r>
            <a:br>
              <a:rPr lang="en-US" altLang="en-US" dirty="0" smtClean="0"/>
            </a:br>
            <a:r>
              <a:rPr lang="en-US" altLang="en-US" dirty="0" smtClean="0"/>
              <a:t>what if she asked for confidential communications between you and your client?</a:t>
            </a:r>
            <a:br>
              <a:rPr lang="en-US" altLang="en-US" dirty="0" smtClean="0"/>
            </a:br>
            <a:endParaRPr lang="en-US" altLang="en-US" dirty="0" smtClean="0"/>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809A9-D498-4694-96D7-2A7300ADE744}" type="slidenum">
              <a:rPr lang="en-US" altLang="en-US" sz="900">
                <a:solidFill>
                  <a:srgbClr val="898989"/>
                </a:solidFill>
              </a:rPr>
              <a:pPr>
                <a:spcBef>
                  <a:spcPct val="0"/>
                </a:spcBef>
                <a:buFontTx/>
                <a:buNone/>
              </a:pPr>
              <a:t>63</a:t>
            </a:fld>
            <a:endParaRPr lang="en-US" altLang="en-US" sz="900">
              <a:solidFill>
                <a:srgbClr val="898989"/>
              </a:solidFill>
            </a:endParaRPr>
          </a:p>
        </p:txBody>
      </p:sp>
    </p:spTree>
    <p:extLst>
      <p:ext uri="{BB962C8B-B14F-4D97-AF65-F5344CB8AC3E}">
        <p14:creationId xmlns:p14="http://schemas.microsoft.com/office/powerpoint/2010/main" val="5257480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smtClean="0"/>
              <a:t>30(d)(3) Motion to Terminate or Limit. </a:t>
            </a:r>
            <a:br>
              <a:rPr lang="en-US" altLang="en-US" smtClean="0"/>
            </a:br>
            <a:r>
              <a:rPr lang="en-US" altLang="en-US" smtClean="0"/>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smtClean="0"/>
            </a:br>
            <a:endParaRPr lang="en-US" altLang="en-US" smtClean="0"/>
          </a:p>
        </p:txBody>
      </p:sp>
    </p:spTree>
    <p:extLst>
      <p:ext uri="{BB962C8B-B14F-4D97-AF65-F5344CB8AC3E}">
        <p14:creationId xmlns:p14="http://schemas.microsoft.com/office/powerpoint/2010/main" val="33096887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10961"/>
          </a:xfrm>
        </p:spPr>
        <p:txBody>
          <a:bodyPr/>
          <a:lstStyle/>
          <a:p>
            <a:r>
              <a:rPr lang="en-US" dirty="0"/>
              <a:t>e</a:t>
            </a:r>
            <a:r>
              <a:rPr lang="en-US" dirty="0" smtClean="0"/>
              <a:t>-discovery</a:t>
            </a:r>
            <a:endParaRPr lang="en-US" dirty="0"/>
          </a:p>
        </p:txBody>
      </p:sp>
    </p:spTree>
    <p:extLst>
      <p:ext uri="{BB962C8B-B14F-4D97-AF65-F5344CB8AC3E}">
        <p14:creationId xmlns:p14="http://schemas.microsoft.com/office/powerpoint/2010/main" val="4143303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306432" cy="6171599"/>
          </a:xfrm>
        </p:spPr>
        <p:txBody>
          <a:bodyPr>
            <a:noAutofit/>
          </a:bodyPr>
          <a:lstStyle/>
          <a:p>
            <a:r>
              <a:rPr lang="en-US" sz="2400" smtClean="0"/>
              <a:t>26(b)(2</a:t>
            </a:r>
            <a:r>
              <a:rPr lang="en-US" sz="2400" dirty="0"/>
              <a:t>) </a:t>
            </a:r>
            <a:r>
              <a:rPr lang="en-US" sz="2400" i="1" dirty="0"/>
              <a:t>Limitations on Frequency and Extent.</a:t>
            </a:r>
            <a:r>
              <a:rPr lang="en-US" sz="2400" dirty="0"/>
              <a:t/>
            </a:r>
            <a:br>
              <a:rPr lang="en-US" sz="2400" dirty="0"/>
            </a:br>
            <a:r>
              <a:rPr lang="en-US" sz="2400" dirty="0"/>
              <a:t>(A) </a:t>
            </a:r>
            <a:r>
              <a:rPr lang="en-US" sz="2400" i="1" dirty="0"/>
              <a:t>When Permitted.</a:t>
            </a:r>
            <a:r>
              <a:rPr lang="en-US" sz="2400" dirty="0"/>
              <a:t> By order, the court may alter the limits in these rules on the number of depositions and interrogatories or on the length of depositions under Rule 30. By order or local rule, the court may also limit the number of requests under Rule 36.</a:t>
            </a:r>
            <a:br>
              <a:rPr lang="en-US" sz="2400" dirty="0"/>
            </a:br>
            <a:r>
              <a:rPr lang="en-US" sz="2400" dirty="0"/>
              <a:t>(B) </a:t>
            </a:r>
            <a:r>
              <a:rPr lang="en-US" sz="2400" i="1" dirty="0"/>
              <a:t>Specific Limitations on Electronically Stored Information.</a:t>
            </a:r>
            <a:r>
              <a:rPr lang="en-US" sz="2400" dirty="0"/>
              <a:t>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a:t>
            </a:r>
            <a:br>
              <a:rPr lang="en-US" sz="2400" dirty="0"/>
            </a:br>
            <a:r>
              <a:rPr lang="en-US" sz="2400" dirty="0"/>
              <a:t>(C)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br>
              <a:rPr lang="en-US" sz="2400" dirty="0"/>
            </a:br>
            <a:endParaRPr lang="en-US" sz="2400" dirty="0"/>
          </a:p>
        </p:txBody>
      </p:sp>
    </p:spTree>
    <p:extLst>
      <p:ext uri="{BB962C8B-B14F-4D97-AF65-F5344CB8AC3E}">
        <p14:creationId xmlns:p14="http://schemas.microsoft.com/office/powerpoint/2010/main" val="235419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smtClean="0"/>
              <a:t>recap of supplemental jurisdiction for diversity cases with co-plaintiffs and co-defendants…</a:t>
            </a:r>
          </a:p>
        </p:txBody>
      </p:sp>
    </p:spTree>
    <p:extLst>
      <p:ext uri="{BB962C8B-B14F-4D97-AF65-F5344CB8AC3E}">
        <p14:creationId xmlns:p14="http://schemas.microsoft.com/office/powerpoint/2010/main" val="134900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smtClean="0"/>
              <a:t>No</a:t>
            </a:r>
            <a:br>
              <a:rPr lang="en-US" altLang="en-US" dirty="0" smtClean="0"/>
            </a:br>
            <a:r>
              <a:rPr lang="en-US" altLang="en-US" dirty="0" smtClean="0"/>
              <a:t>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sz="3200" dirty="0" smtClean="0"/>
              <a:t>R. 20</a:t>
            </a: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74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smtClean="0"/>
              <a:t>Yes</a:t>
            </a:r>
            <a:br>
              <a:rPr lang="en-US" altLang="en-US" dirty="0" smtClean="0"/>
            </a:br>
            <a:r>
              <a:rPr lang="en-US" altLang="en-US" dirty="0" smtClean="0"/>
              <a:t/>
            </a:r>
            <a:br>
              <a:rPr lang="en-US" altLang="en-US" dirty="0" smtClean="0"/>
            </a:br>
            <a:r>
              <a:rPr lang="en-US" altLang="en-US" dirty="0" smtClean="0"/>
              <a:t>P1(NY)   P2(NY)</a:t>
            </a:r>
            <a:br>
              <a:rPr lang="en-US" altLang="en-US" dirty="0" smtClean="0"/>
            </a:br>
            <a:r>
              <a:rPr lang="en-US" altLang="en-US" sz="2100" dirty="0"/>
              <a:t>$100k                $25k</a:t>
            </a:r>
            <a:r>
              <a:rPr lang="en-US" altLang="en-US" dirty="0" smtClean="0"/>
              <a:t/>
            </a:r>
            <a:br>
              <a:rPr lang="en-US" altLang="en-US" dirty="0" smtClean="0"/>
            </a:br>
            <a:r>
              <a:rPr lang="en-US" altLang="en-US" sz="3200" dirty="0" smtClean="0"/>
              <a:t>R. 20</a:t>
            </a: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352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2525</TotalTime>
  <Words>983</Words>
  <Application>Microsoft Office PowerPoint</Application>
  <PresentationFormat>Widescreen</PresentationFormat>
  <Paragraphs>67</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WP TypographicSymbols</vt:lpstr>
      <vt:lpstr>Office Theme</vt:lpstr>
      <vt:lpstr>Thurs., Oct. 26</vt:lpstr>
      <vt:lpstr>supplemental jurisdiction </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recap of supplemental jurisdiction for diversity cases with co-plaintiffs and co-defendants…</vt:lpstr>
      <vt:lpstr>No   P1(NY)   P2(NJ) $100k           $100k R. 20 D(NJ)</vt:lpstr>
      <vt:lpstr>Yes  P1(NY)   P2(NY) $100k                $25k R. 20 D(NJ)</vt:lpstr>
      <vt:lpstr>No  P(NY)  R. 20 $100k                $100k D1(NJ)  D2(NY)  </vt:lpstr>
      <vt:lpstr>No  P(NY)  R. 20 $100k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 Discovery</vt:lpstr>
      <vt:lpstr>scope of discovery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 your client tells you that he was looking the other way when he drove into the plaintiff  - subsequently he credibly tells you that when he said he was looking the other way, he was not actually looking the other way at that moment –  he was feeling guilty because he had done so about 20 second before the accident  - your client receives an interrogatory asking whether he said to you that he was looking the other way when he drove into the plaintiff  - does your client have to answer the interrogatory?  - your client receives an interrogatory asking whether he was looking the other way when he drove into the plaintiff  - what can he say? </vt:lpstr>
      <vt:lpstr>who controls the attorney-client privilege?</vt:lpstr>
      <vt:lpstr>corporate attorney-client privilege</vt:lpstr>
      <vt:lpstr>work product “privilege” </vt:lpstr>
      <vt:lpstr>Hickman v. Taylor (U.S. 1947)</vt:lpstr>
      <vt:lpstr>why not the attorney-client privilege?</vt:lpstr>
      <vt:lpstr>why have the work-product privilege?</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mechanism of   disclosure  &amp;  discovery</vt:lpstr>
      <vt:lpstr>disclosure FRCP 26(a)(1)</vt:lpstr>
      <vt:lpstr>Used to be: obligation to disclose all witnesses “likely to have discoverable information relevant to disputed facts alleged with particularity in the pleadings” and all documents and tangible things “in possession custody or control of party that are relevant to disputed facts alleged with particularity in the pleadings”  </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Perry Mason brings a surprise witness on the stand during trial. OK?</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during discovery it has become clear that D was looking the other way while driving his car  P’s lawyer thinks that D would have admitted this allegation if it had been put in P’s complaint  what does P’s lawyer do? </vt:lpstr>
      <vt:lpstr>Rule 36. Requests for Admission </vt:lpstr>
      <vt:lpstr>can an insurer impleaded request an admission from the P, or a P from a co-P? </vt:lpstr>
      <vt:lpstr>the P Corp. is suing the D Corp. for violations of antitrust law  counsel for the P Corp. wants any documents that the X Corp. might have concerning agreements with the D Corp. to fix the price of widgets  what should the counsel for the P Corp. do?  </vt:lpstr>
      <vt:lpstr>Rule 45. Subpoena </vt:lpstr>
      <vt:lpstr>how would counsel for the P Corp. get the same type of documents from the D Corp.?</vt:lpstr>
      <vt:lpstr>Rule 34. Producing Documents, Electronically Stored Information, and Tangible Things, or Entering onto Land, for Inspection and Other Purposes</vt:lpstr>
      <vt:lpstr>P is suing the D Corp. for securities fraud for misrepresenting its loan loss reserves as adequate  P’s lawyer wants to find out who at the D Corp. knows how the loan loss reserves were determined  what does P’s lawyer do? </vt:lpstr>
      <vt:lpstr>Rule 33. Interrogatories to Parties </vt:lpstr>
      <vt:lpstr>X was a witness to the car accident that P is suing D for  P’s lawyer wants X to answer questions about what he saw, X refuses  how does P’s lawyer do so? </vt:lpstr>
      <vt:lpstr>Rule 30. Deposition by Oral Examination</vt:lpstr>
      <vt:lpstr>during a deposition, opposing counsel asks your client for irrelevant material   what do you do?  what if she asked for hearsay material that you think will be inadmissible at trial?  what if she asked for confidential communications between you and your client? </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e-discovery</vt:lpstr>
      <vt:lpstr>26(b)(2) Limitations on Frequency and Extent. (A) When Permitted. By order, the court may alter the limits in these rules on the number of depositions and interrogatories or on the length of depositions under Rule 30. By order or local rule, the court may also limit the number of requests under Rule 36. (B) Specific Limitations on Electronically Stored Information.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 (C)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546</cp:revision>
  <cp:lastPrinted>2017-10-09T17:13:38Z</cp:lastPrinted>
  <dcterms:created xsi:type="dcterms:W3CDTF">2017-09-12T14:18:22Z</dcterms:created>
  <dcterms:modified xsi:type="dcterms:W3CDTF">2017-10-26T16:57:23Z</dcterms:modified>
</cp:coreProperties>
</file>