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handoutMasterIdLst>
    <p:handoutMasterId r:id="rId72"/>
  </p:handoutMasterIdLst>
  <p:sldIdLst>
    <p:sldId id="257" r:id="rId2"/>
    <p:sldId id="1155" r:id="rId3"/>
    <p:sldId id="1033" r:id="rId4"/>
    <p:sldId id="1035" r:id="rId5"/>
    <p:sldId id="1087" r:id="rId6"/>
    <p:sldId id="1088" r:id="rId7"/>
    <p:sldId id="1036" r:id="rId8"/>
    <p:sldId id="1090" r:id="rId9"/>
    <p:sldId id="1103" r:id="rId10"/>
    <p:sldId id="1104" r:id="rId11"/>
    <p:sldId id="1105" r:id="rId12"/>
    <p:sldId id="1037" r:id="rId13"/>
    <p:sldId id="1092" r:id="rId14"/>
    <p:sldId id="1094" r:id="rId15"/>
    <p:sldId id="1095" r:id="rId16"/>
    <p:sldId id="1100" r:id="rId17"/>
    <p:sldId id="1109" r:id="rId18"/>
    <p:sldId id="1110" r:id="rId19"/>
    <p:sldId id="1112" r:id="rId20"/>
    <p:sldId id="1113" r:id="rId21"/>
    <p:sldId id="1165" r:id="rId22"/>
    <p:sldId id="1114" r:id="rId23"/>
    <p:sldId id="1115" r:id="rId24"/>
    <p:sldId id="1168" r:id="rId25"/>
    <p:sldId id="1121" r:id="rId26"/>
    <p:sldId id="1123" r:id="rId27"/>
    <p:sldId id="1124" r:id="rId28"/>
    <p:sldId id="1052" r:id="rId29"/>
    <p:sldId id="1053" r:id="rId30"/>
    <p:sldId id="1054" r:id="rId31"/>
    <p:sldId id="1207" r:id="rId32"/>
    <p:sldId id="1208" r:id="rId33"/>
    <p:sldId id="1055" r:id="rId34"/>
    <p:sldId id="1209" r:id="rId35"/>
    <p:sldId id="1212" r:id="rId36"/>
    <p:sldId id="1059" r:id="rId37"/>
    <p:sldId id="1171" r:id="rId38"/>
    <p:sldId id="1172" r:id="rId39"/>
    <p:sldId id="1173" r:id="rId40"/>
    <p:sldId id="1174" r:id="rId41"/>
    <p:sldId id="1175" r:id="rId42"/>
    <p:sldId id="1176" r:id="rId43"/>
    <p:sldId id="1178" r:id="rId44"/>
    <p:sldId id="1179" r:id="rId45"/>
    <p:sldId id="1180" r:id="rId46"/>
    <p:sldId id="1181" r:id="rId47"/>
    <p:sldId id="1182" r:id="rId48"/>
    <p:sldId id="1183" r:id="rId49"/>
    <p:sldId id="1184" r:id="rId50"/>
    <p:sldId id="1185" r:id="rId51"/>
    <p:sldId id="1186" r:id="rId52"/>
    <p:sldId id="1187" r:id="rId53"/>
    <p:sldId id="1188" r:id="rId54"/>
    <p:sldId id="1190" r:id="rId55"/>
    <p:sldId id="1191" r:id="rId56"/>
    <p:sldId id="1192" r:id="rId57"/>
    <p:sldId id="1193" r:id="rId58"/>
    <p:sldId id="1194" r:id="rId59"/>
    <p:sldId id="1195" r:id="rId60"/>
    <p:sldId id="1197" r:id="rId61"/>
    <p:sldId id="1198" r:id="rId62"/>
    <p:sldId id="1206" r:id="rId63"/>
    <p:sldId id="1199" r:id="rId64"/>
    <p:sldId id="1200" r:id="rId65"/>
    <p:sldId id="1201" r:id="rId66"/>
    <p:sldId id="1202" r:id="rId67"/>
    <p:sldId id="1203" r:id="rId68"/>
    <p:sldId id="1204" r:id="rId69"/>
    <p:sldId id="1205" r:id="rId7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24" autoAdjust="0"/>
    <p:restoredTop sz="94660"/>
  </p:normalViewPr>
  <p:slideViewPr>
    <p:cSldViewPr snapToGrid="0">
      <p:cViewPr varScale="1">
        <p:scale>
          <a:sx n="78" d="100"/>
          <a:sy n="78"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10/19/2017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Thurs., Oct. 19</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smtClean="0"/>
              <a:t>(2) Defendants. Persons . . . may be joined in one action as defendants if:</a:t>
            </a:r>
            <a:br>
              <a:rPr lang="en-US" dirty="0" smtClean="0"/>
            </a:br>
            <a:r>
              <a:rPr lang="en-US" dirty="0" smtClean="0"/>
              <a:t>        (A) any right to relief is asserted against them jointly, severally, or in the alternative with respect to or arising out of the same transaction, occurrence, or series of transactions or occurrences; and</a:t>
            </a:r>
            <a:br>
              <a:rPr lang="en-US" dirty="0" smtClean="0"/>
            </a:br>
            <a:r>
              <a:rPr lang="en-US" dirty="0" smtClean="0"/>
              <a:t>        (B) any question of law or fact common to all defendants will arise in the action.</a:t>
            </a:r>
          </a:p>
        </p:txBody>
      </p:sp>
    </p:spTree>
    <p:extLst>
      <p:ext uri="{BB962C8B-B14F-4D97-AF65-F5344CB8AC3E}">
        <p14:creationId xmlns:p14="http://schemas.microsoft.com/office/powerpoint/2010/main" val="197676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smtClean="0"/>
              <a:t>Rule 13. Counterclaim and </a:t>
            </a:r>
            <a:r>
              <a:rPr lang="en-US" dirty="0" err="1" smtClean="0"/>
              <a:t>Crossclaim</a:t>
            </a:r>
            <a:r>
              <a:rPr lang="en-US" dirty="0" smtClean="0"/>
              <a:t/>
            </a:r>
            <a:br>
              <a:rPr lang="en-US" dirty="0" smtClean="0"/>
            </a:br>
            <a:r>
              <a:rPr lang="en-US" dirty="0" smtClean="0"/>
              <a:t> </a:t>
            </a:r>
            <a:br>
              <a:rPr lang="en-US" dirty="0" smtClean="0"/>
            </a:br>
            <a:r>
              <a:rPr lang="en-US" dirty="0" smtClean="0"/>
              <a:t>. . . </a:t>
            </a:r>
            <a:br>
              <a:rPr lang="en-US" dirty="0" smtClean="0"/>
            </a:br>
            <a:r>
              <a:rPr lang="en-US" dirty="0" smtClean="0"/>
              <a:t> </a:t>
            </a:r>
            <a:br>
              <a:rPr lang="en-US" dirty="0" smtClean="0"/>
            </a:br>
            <a:r>
              <a:rPr lang="en-US" dirty="0" smtClean="0"/>
              <a:t>(h) Joining Additional Parties.  Rules 19 and 20 govern the addition of a person as a party to a counterclaim or </a:t>
            </a:r>
            <a:r>
              <a:rPr lang="en-US" dirty="0" err="1" smtClean="0"/>
              <a:t>crossclaim</a:t>
            </a:r>
            <a:r>
              <a:rPr lang="en-US" dirty="0" smtClean="0"/>
              <a:t>.</a:t>
            </a:r>
            <a:br>
              <a:rPr lang="en-US" dirty="0" smtClean="0"/>
            </a:br>
            <a:endParaRPr lang="en-US" dirty="0" smtClean="0"/>
          </a:p>
        </p:txBody>
      </p:sp>
    </p:spTree>
    <p:extLst>
      <p:ext uri="{BB962C8B-B14F-4D97-AF65-F5344CB8AC3E}">
        <p14:creationId xmlns:p14="http://schemas.microsoft.com/office/powerpoint/2010/main" val="1365790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90293" y="0"/>
            <a:ext cx="10277707" cy="6858000"/>
          </a:xfrm>
        </p:spPr>
        <p:txBody>
          <a:bodyPr rtlCol="0">
            <a:normAutofit/>
          </a:bodyPr>
          <a:lstStyle/>
          <a:p>
            <a:pPr>
              <a:defRPr/>
            </a:pPr>
            <a:r>
              <a:rPr lang="en-US" sz="4000" dirty="0"/>
              <a:t>1) are people already adversaries? YES</a:t>
            </a:r>
            <a:br>
              <a:rPr lang="en-US" sz="4000" dirty="0"/>
            </a:br>
            <a:r>
              <a:rPr lang="en-US" sz="4000" dirty="0"/>
              <a:t>2) does the cause of action concern the same t/o as an action already being litigated?  YES</a:t>
            </a:r>
            <a:br>
              <a:rPr lang="en-US" sz="4000" dirty="0"/>
            </a:br>
            <a:r>
              <a:rPr lang="en-US" sz="3200" dirty="0" smtClean="0"/>
              <a:t/>
            </a:r>
            <a:br>
              <a:rPr lang="en-US" sz="3200" dirty="0" smtClean="0"/>
            </a:br>
            <a:r>
              <a:rPr lang="en-US" sz="4000" dirty="0" smtClean="0"/>
              <a:t>joinder required</a:t>
            </a:r>
            <a:r>
              <a:rPr lang="en-US" sz="3200" dirty="0"/>
              <a:t/>
            </a:r>
            <a:br>
              <a:rPr lang="en-US" sz="3200" dirty="0"/>
            </a:br>
            <a:endParaRPr lang="en-US" sz="3200" dirty="0"/>
          </a:p>
        </p:txBody>
      </p:sp>
    </p:spTree>
    <p:extLst>
      <p:ext uri="{BB962C8B-B14F-4D97-AF65-F5344CB8AC3E}">
        <p14:creationId xmlns:p14="http://schemas.microsoft.com/office/powerpoint/2010/main" val="150283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56895"/>
          </a:xfrm>
        </p:spPr>
        <p:txBody>
          <a:bodyPr/>
          <a:lstStyle/>
          <a:p>
            <a:r>
              <a:rPr lang="en-US" dirty="0"/>
              <a:t>c</a:t>
            </a:r>
            <a:r>
              <a:rPr lang="en-US" dirty="0" smtClean="0"/>
              <a:t>laim preclusion</a:t>
            </a:r>
            <a:endParaRPr lang="en-US" dirty="0"/>
          </a:p>
        </p:txBody>
      </p:sp>
    </p:spTree>
    <p:extLst>
      <p:ext uri="{BB962C8B-B14F-4D97-AF65-F5344CB8AC3E}">
        <p14:creationId xmlns:p14="http://schemas.microsoft.com/office/powerpoint/2010/main" val="1460088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r>
              <a:rPr lang="en-US" dirty="0" smtClean="0"/>
              <a:t>.</a:t>
            </a:r>
            <a:endParaRPr lang="en-US" dirty="0"/>
          </a:p>
        </p:txBody>
      </p:sp>
    </p:spTree>
    <p:extLst>
      <p:ext uri="{BB962C8B-B14F-4D97-AF65-F5344CB8AC3E}">
        <p14:creationId xmlns:p14="http://schemas.microsoft.com/office/powerpoint/2010/main" val="222241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1348622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smtClean="0"/>
              <a:t>13(a)(2)</a:t>
            </a:r>
            <a:r>
              <a:rPr lang="en-US" i="1" dirty="0"/>
              <a:t> Exceptions.</a:t>
            </a:r>
            <a:r>
              <a:rPr lang="en-US" dirty="0"/>
              <a:t> The pleader need not state the claim if</a:t>
            </a:r>
            <a:r>
              <a:rPr lang="en-US" dirty="0" smtClean="0"/>
              <a:t>:</a:t>
            </a:r>
            <a:br>
              <a:rPr lang="en-US" dirty="0" smtClean="0"/>
            </a:br>
            <a:r>
              <a:rPr lang="mr-IN" dirty="0" smtClean="0"/>
              <a:t>…</a:t>
            </a:r>
            <a:r>
              <a:rPr lang="en-US" dirty="0"/>
              <a:t/>
            </a:r>
            <a:br>
              <a:rPr lang="en-US" dirty="0"/>
            </a:br>
            <a:r>
              <a:rPr lang="en-US" dirty="0" smtClean="0"/>
              <a:t>(B</a:t>
            </a:r>
            <a:r>
              <a:rPr lang="en-US" dirty="0"/>
              <a:t>)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1320820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1323" y="274638"/>
            <a:ext cx="11125200" cy="6278562"/>
          </a:xfrm>
        </p:spPr>
        <p:txBody>
          <a:bodyPr/>
          <a:lstStyle/>
          <a:p>
            <a:pPr algn="l"/>
            <a:r>
              <a:rPr lang="en-US" altLang="en-US" sz="3600" dirty="0" smtClean="0"/>
              <a:t>MD </a:t>
            </a:r>
            <a:r>
              <a:rPr lang="en-US" altLang="en-US" sz="3600" dirty="0"/>
              <a:t>does not have a compulsory counterclaim </a:t>
            </a:r>
            <a:r>
              <a:rPr lang="en-US" altLang="en-US" sz="3600" dirty="0" smtClean="0"/>
              <a:t>rule</a:t>
            </a:r>
            <a:r>
              <a:rPr lang="en-US" altLang="en-US" sz="3600" dirty="0"/>
              <a:t/>
            </a:r>
            <a:br>
              <a:rPr lang="en-US" altLang="en-US" sz="3600" dirty="0"/>
            </a:br>
            <a:r>
              <a:rPr lang="en-US" altLang="en-US" sz="3600" dirty="0"/>
              <a:t/>
            </a:r>
            <a:br>
              <a:rPr lang="en-US" altLang="en-US" sz="3600" dirty="0"/>
            </a:br>
            <a:r>
              <a:rPr lang="en-US" altLang="en-US" sz="3600" dirty="0"/>
              <a:t>•    P sues D in </a:t>
            </a:r>
            <a:r>
              <a:rPr lang="en-US" altLang="en-US" sz="3600" dirty="0" smtClean="0"/>
              <a:t>MD state </a:t>
            </a:r>
            <a:r>
              <a:rPr lang="en-US" altLang="en-US" sz="3600" dirty="0"/>
              <a:t>court for negligence concerning a car </a:t>
            </a:r>
            <a:r>
              <a:rPr lang="en-US" altLang="en-US" sz="3600" dirty="0" smtClean="0"/>
              <a:t>accident</a:t>
            </a:r>
            <a:r>
              <a:rPr lang="en-US" altLang="en-US" sz="3600" dirty="0"/>
              <a:t> </a:t>
            </a:r>
            <a:r>
              <a:rPr lang="en-US" altLang="en-US" sz="3600" dirty="0" smtClean="0"/>
              <a:t>- judgment </a:t>
            </a:r>
            <a:r>
              <a:rPr lang="en-US" altLang="en-US" sz="3600" dirty="0"/>
              <a:t>for </a:t>
            </a:r>
            <a:r>
              <a:rPr lang="en-US" altLang="en-US" sz="3600" dirty="0" smtClean="0"/>
              <a:t>P</a:t>
            </a:r>
            <a:br>
              <a:rPr lang="en-US" altLang="en-US" sz="3600" dirty="0" smtClean="0"/>
            </a:br>
            <a:r>
              <a:rPr lang="en-US" altLang="en-US" sz="3600" dirty="0"/>
              <a:t/>
            </a:r>
            <a:br>
              <a:rPr lang="en-US" altLang="en-US" sz="3600" dirty="0"/>
            </a:br>
            <a:r>
              <a:rPr lang="en-US" altLang="en-US" sz="3600" dirty="0"/>
              <a:t>•    D subsequently sues P in federal court for negligence concerning the same </a:t>
            </a:r>
            <a:r>
              <a:rPr lang="en-US" altLang="en-US" sz="3600" dirty="0" smtClean="0"/>
              <a:t>accident </a:t>
            </a:r>
            <a:r>
              <a:rPr lang="mr-IN" altLang="en-US" sz="3600" dirty="0" smtClean="0"/>
              <a:t>–</a:t>
            </a:r>
            <a:r>
              <a:rPr lang="en-US" altLang="en-US" sz="3600" dirty="0" smtClean="0"/>
              <a:t> dismissed?</a:t>
            </a:r>
            <a:endParaRPr lang="en-US" altLang="en-US" sz="3600" dirty="0"/>
          </a:p>
        </p:txBody>
      </p:sp>
    </p:spTree>
    <p:extLst>
      <p:ext uri="{BB962C8B-B14F-4D97-AF65-F5344CB8AC3E}">
        <p14:creationId xmlns:p14="http://schemas.microsoft.com/office/powerpoint/2010/main" val="1602821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0646" y="274638"/>
            <a:ext cx="11359662" cy="6430962"/>
          </a:xfrm>
        </p:spPr>
        <p:txBody>
          <a:bodyPr/>
          <a:lstStyle/>
          <a:p>
            <a:pPr algn="l"/>
            <a:r>
              <a:rPr lang="en-US" altLang="en-US" sz="3600" dirty="0" smtClean="0"/>
              <a:t>MD does </a:t>
            </a:r>
            <a:r>
              <a:rPr lang="en-US" altLang="en-US" sz="3600" dirty="0"/>
              <a:t>not have a compulsory </a:t>
            </a:r>
            <a:r>
              <a:rPr lang="en-US" altLang="en-US" sz="3600"/>
              <a:t>counterclaim </a:t>
            </a:r>
            <a:r>
              <a:rPr lang="en-US" altLang="en-US" sz="3600" smtClean="0"/>
              <a:t>rule</a:t>
            </a:r>
            <a:r>
              <a:rPr lang="en-US" altLang="en-US" sz="3600" dirty="0"/>
              <a:t/>
            </a:r>
            <a:br>
              <a:rPr lang="en-US" altLang="en-US" sz="3600" dirty="0"/>
            </a:br>
            <a:r>
              <a:rPr lang="en-US" altLang="en-US" sz="3600" dirty="0"/>
              <a:t/>
            </a:r>
            <a:br>
              <a:rPr lang="en-US" altLang="en-US" sz="3600" dirty="0"/>
            </a:br>
            <a:r>
              <a:rPr lang="en-US" altLang="en-US" sz="3600" dirty="0"/>
              <a:t>•    P sues D in federal court for negligence concerning a car </a:t>
            </a:r>
            <a:r>
              <a:rPr lang="en-US" altLang="en-US" sz="3600" dirty="0" smtClean="0"/>
              <a:t>accident - judgment </a:t>
            </a:r>
            <a:r>
              <a:rPr lang="en-US" altLang="en-US" sz="3600" dirty="0"/>
              <a:t>for </a:t>
            </a:r>
            <a:r>
              <a:rPr lang="en-US" altLang="en-US" sz="3600" dirty="0" smtClean="0"/>
              <a:t>P</a:t>
            </a:r>
            <a:r>
              <a:rPr lang="en-US" altLang="en-US" sz="3600" dirty="0"/>
              <a:t/>
            </a:r>
            <a:br>
              <a:rPr lang="en-US" altLang="en-US" sz="3600" dirty="0"/>
            </a:br>
            <a:r>
              <a:rPr lang="en-US" altLang="en-US" sz="3600" dirty="0"/>
              <a:t/>
            </a:r>
            <a:br>
              <a:rPr lang="en-US" altLang="en-US" sz="3600" dirty="0"/>
            </a:br>
            <a:r>
              <a:rPr lang="en-US" altLang="en-US" sz="3600" dirty="0"/>
              <a:t>•    D subsequently sues P in </a:t>
            </a:r>
            <a:r>
              <a:rPr lang="en-US" altLang="en-US" sz="3600" dirty="0" smtClean="0"/>
              <a:t>MD state </a:t>
            </a:r>
            <a:r>
              <a:rPr lang="en-US" altLang="en-US" sz="3600" dirty="0"/>
              <a:t>court for negligence concerning the same </a:t>
            </a:r>
            <a:r>
              <a:rPr lang="en-US" altLang="en-US" sz="3600" dirty="0" smtClean="0"/>
              <a:t>accident </a:t>
            </a:r>
            <a:r>
              <a:rPr lang="mr-IN" altLang="en-US" sz="3600" dirty="0" smtClean="0"/>
              <a:t>–</a:t>
            </a:r>
            <a:r>
              <a:rPr lang="en-US" altLang="en-US" sz="3600" dirty="0" smtClean="0"/>
              <a:t> dismissed?</a:t>
            </a:r>
            <a:endParaRPr lang="en-US" altLang="en-US" sz="3600" dirty="0"/>
          </a:p>
        </p:txBody>
      </p:sp>
    </p:spTree>
    <p:extLst>
      <p:ext uri="{BB962C8B-B14F-4D97-AF65-F5344CB8AC3E}">
        <p14:creationId xmlns:p14="http://schemas.microsoft.com/office/powerpoint/2010/main" val="592200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a:t>
            </a:r>
            <a:r>
              <a:rPr lang="en-US" altLang="en-US" sz="3200" dirty="0" smtClean="0"/>
              <a:t>securities</a:t>
            </a:r>
            <a:br>
              <a:rPr lang="en-US" altLang="en-US" sz="3200" dirty="0" smtClean="0"/>
            </a:br>
            <a:r>
              <a:rPr lang="en-US" altLang="en-US" sz="3200" dirty="0"/>
              <a:t/>
            </a:r>
            <a:br>
              <a:rPr lang="en-US" altLang="en-US" sz="3200" dirty="0"/>
            </a:br>
            <a:r>
              <a:rPr lang="en-US" altLang="en-US" sz="3200" dirty="0"/>
              <a:t>- D fails to join an action against P for violation of federal securities law in connection with the </a:t>
            </a:r>
            <a:r>
              <a:rPr lang="en-US" altLang="en-US" sz="3200" dirty="0" smtClean="0"/>
              <a:t>sale (because such an action has exclusive federal SMJ)</a:t>
            </a:r>
            <a:br>
              <a:rPr lang="en-US" altLang="en-US" sz="3200" dirty="0" smtClean="0"/>
            </a:br>
            <a:r>
              <a:rPr lang="en-US" altLang="en-US" sz="3200" dirty="0"/>
              <a:t/>
            </a:r>
            <a:br>
              <a:rPr lang="en-US" altLang="en-US" sz="3200" dirty="0"/>
            </a:br>
            <a:r>
              <a:rPr lang="en-US" altLang="en-US" sz="3200" dirty="0"/>
              <a:t>- California has a compulsory counterclaim </a:t>
            </a:r>
            <a:r>
              <a:rPr lang="en-US" altLang="en-US" sz="3200" dirty="0" smtClean="0"/>
              <a:t>rule</a:t>
            </a:r>
            <a:br>
              <a:rPr lang="en-US" altLang="en-US" sz="3200" dirty="0" smtClean="0"/>
            </a:br>
            <a:r>
              <a:rPr lang="en-US" altLang="en-US" sz="3200" dirty="0"/>
              <a:t/>
            </a:r>
            <a:br>
              <a:rPr lang="en-US" altLang="en-US" sz="3200" dirty="0"/>
            </a:br>
            <a:r>
              <a:rPr lang="en-US" altLang="en-US" sz="3200" dirty="0"/>
              <a:t>- </a:t>
            </a:r>
            <a:r>
              <a:rPr lang="en-US" altLang="en-US" sz="3200" dirty="0" smtClean="0"/>
              <a:t>subsequently </a:t>
            </a:r>
            <a:r>
              <a:rPr lang="en-US" altLang="en-US" sz="3200" dirty="0"/>
              <a:t>D brings an action in federal court in California against P for violations of federal securities </a:t>
            </a:r>
            <a:r>
              <a:rPr lang="en-US" altLang="en-US" sz="3200" dirty="0" smtClean="0"/>
              <a:t>law</a:t>
            </a:r>
            <a:br>
              <a:rPr lang="en-US" altLang="en-US" sz="3200" dirty="0" smtClean="0"/>
            </a:br>
            <a:r>
              <a:rPr lang="en-US" altLang="en-US" sz="3200" dirty="0"/>
              <a:t/>
            </a:r>
            <a:br>
              <a:rPr lang="en-US" altLang="en-US" sz="3200" dirty="0"/>
            </a:br>
            <a:r>
              <a:rPr lang="en-US" altLang="en-US" sz="3200" dirty="0"/>
              <a:t>- P claims the action is barred under California's compulsory counterclaim </a:t>
            </a:r>
            <a:r>
              <a:rPr lang="en-US" altLang="en-US" sz="3200" dirty="0" smtClean="0"/>
              <a:t>rule</a:t>
            </a:r>
            <a:br>
              <a:rPr lang="en-US" altLang="en-US" sz="3200" dirty="0" smtClean="0"/>
            </a:b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2080833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smtClean="0"/>
              <a:t>15(c)(1)(C</a:t>
            </a:r>
            <a:r>
              <a:rPr lang="en-US" sz="3200" dirty="0"/>
              <a:t>) </a:t>
            </a:r>
            <a:r>
              <a:rPr lang="en-US" sz="3200" dirty="0" smtClean="0"/>
              <a:t/>
            </a:r>
            <a:br>
              <a:rPr lang="en-US" sz="3200" dirty="0" smtClean="0"/>
            </a:br>
            <a:r>
              <a:rPr lang="en-US" sz="3200" dirty="0"/>
              <a:t/>
            </a:r>
            <a:br>
              <a:rPr lang="en-US" sz="3200" dirty="0"/>
            </a:br>
            <a:r>
              <a:rPr lang="en-US" sz="3200" dirty="0" smtClean="0"/>
              <a:t>the </a:t>
            </a:r>
            <a:r>
              <a:rPr lang="en-US" sz="3200" dirty="0"/>
              <a:t>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1809942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a:t>
            </a:r>
            <a:r>
              <a:rPr lang="en-US" altLang="en-US" sz="3600" dirty="0" smtClean="0"/>
              <a:t>D</a:t>
            </a:r>
            <a:r>
              <a:rPr lang="en-US" altLang="en-US" sz="3600" dirty="0"/>
              <a:t/>
            </a:r>
            <a:br>
              <a:rPr lang="en-US" altLang="en-US" sz="3600" dirty="0"/>
            </a:br>
            <a:r>
              <a:rPr lang="en-US" altLang="en-US" sz="3600" dirty="0"/>
              <a:t/>
            </a:r>
            <a:br>
              <a:rPr lang="en-US" altLang="en-US" sz="3600" dirty="0"/>
            </a:br>
            <a:r>
              <a:rPr lang="en-US" altLang="en-US" sz="3600" dirty="0"/>
              <a:t>- California has a compulsory counterclaim </a:t>
            </a:r>
            <a:r>
              <a:rPr lang="en-US" altLang="en-US" sz="3600" dirty="0" smtClean="0"/>
              <a:t>rule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must </a:t>
            </a:r>
            <a:r>
              <a:rPr lang="en-US" altLang="en-US" sz="3600" dirty="0"/>
              <a:t>D join in his answer his federal civil rights action against P concerning P's actions in the arrest</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P remove</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D remove? </a:t>
            </a:r>
            <a:endParaRPr lang="en-US" altLang="en-US" sz="4000" dirty="0"/>
          </a:p>
        </p:txBody>
      </p:sp>
    </p:spTree>
    <p:extLst>
      <p:ext uri="{BB962C8B-B14F-4D97-AF65-F5344CB8AC3E}">
        <p14:creationId xmlns:p14="http://schemas.microsoft.com/office/powerpoint/2010/main" val="801846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smtClean="0"/>
              <a:t>1441(a) Generally</a:t>
            </a:r>
            <a:r>
              <a:rPr lang="en-US" dirty="0"/>
              <a:t>.— Except as otherwise expressly provided by Act of Congress, any civil action brought in </a:t>
            </a:r>
            <a:r>
              <a:rPr lang="en-US" dirty="0" smtClean="0"/>
              <a:t>a State court of </a:t>
            </a:r>
            <a:r>
              <a:rPr lang="en-US" dirty="0"/>
              <a:t>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12705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41064" y="274638"/>
            <a:ext cx="9769736" cy="6354762"/>
          </a:xfrm>
        </p:spPr>
        <p:txBody>
          <a:bodyPr>
            <a:normAutofit fontScale="90000"/>
          </a:bodyPr>
          <a:lstStyle/>
          <a:p>
            <a:pPr algn="l"/>
            <a:r>
              <a:rPr lang="en-US" altLang="en-US" sz="4000" dirty="0"/>
              <a:t>Officer </a:t>
            </a:r>
            <a:r>
              <a:rPr lang="en-US" altLang="en-US" sz="4000" dirty="0" smtClean="0"/>
              <a:t>P </a:t>
            </a:r>
            <a:r>
              <a:rPr lang="en-US" altLang="en-US" sz="4000" dirty="0"/>
              <a:t>knows that he is likely to be sued under federal civil rights law by </a:t>
            </a:r>
            <a:r>
              <a:rPr lang="en-US" altLang="en-US" sz="4000" dirty="0" smtClean="0"/>
              <a:t>D, </a:t>
            </a:r>
            <a:r>
              <a:rPr lang="en-US" altLang="en-US" sz="4000" dirty="0"/>
              <a:t>someone he </a:t>
            </a:r>
            <a:r>
              <a:rPr lang="en-US" altLang="en-US" sz="4000" dirty="0" smtClean="0"/>
              <a:t>arrested</a:t>
            </a:r>
            <a:br>
              <a:rPr lang="en-US" altLang="en-US" sz="4000" dirty="0" smtClean="0"/>
            </a:br>
            <a:r>
              <a:rPr lang="en-US" altLang="en-US" sz="4000" dirty="0"/>
              <a:t/>
            </a:r>
            <a:br>
              <a:rPr lang="en-US" altLang="en-US" sz="4000" dirty="0"/>
            </a:br>
            <a:r>
              <a:rPr lang="en-US" altLang="en-US" sz="4000" dirty="0" smtClean="0"/>
              <a:t>he </a:t>
            </a:r>
            <a:r>
              <a:rPr lang="en-US" altLang="en-US" sz="4000" dirty="0"/>
              <a:t>feels that a state court would be more favorable to him than a federal </a:t>
            </a:r>
            <a:r>
              <a:rPr lang="en-US" altLang="en-US" sz="4000" dirty="0" smtClean="0"/>
              <a:t>court</a:t>
            </a:r>
            <a:br>
              <a:rPr lang="en-US" altLang="en-US" sz="4000" dirty="0" smtClean="0"/>
            </a:br>
            <a:r>
              <a:rPr lang="en-US" altLang="en-US" sz="4000" dirty="0"/>
              <a:t/>
            </a:r>
            <a:br>
              <a:rPr lang="en-US" altLang="en-US" sz="4000" dirty="0"/>
            </a:br>
            <a:r>
              <a:rPr lang="en-US" altLang="en-US" sz="4000" dirty="0" smtClean="0"/>
              <a:t>how </a:t>
            </a:r>
            <a:r>
              <a:rPr lang="en-US" altLang="en-US" sz="4000" dirty="0"/>
              <a:t>might </a:t>
            </a:r>
            <a:r>
              <a:rPr lang="en-US" altLang="en-US" sz="4000" dirty="0" smtClean="0"/>
              <a:t>P </a:t>
            </a:r>
            <a:r>
              <a:rPr lang="en-US" altLang="en-US" sz="4000" dirty="0"/>
              <a:t>use the compulsory counterclaim rule (assuming it applies in state court) to ensure a state court forum for </a:t>
            </a:r>
            <a:r>
              <a:rPr lang="en-US" altLang="en-US" sz="4000" dirty="0" smtClean="0"/>
              <a:t>D’s </a:t>
            </a:r>
            <a:r>
              <a:rPr lang="en-US" altLang="en-US" sz="4000" dirty="0"/>
              <a:t>federal civil rights action?</a:t>
            </a:r>
            <a:br>
              <a:rPr lang="en-US" altLang="en-US" sz="4000" dirty="0"/>
            </a:br>
            <a:endParaRPr lang="en-US" altLang="en-US" sz="4000" dirty="0"/>
          </a:p>
        </p:txBody>
      </p:sp>
    </p:spTree>
    <p:extLst>
      <p:ext uri="{BB962C8B-B14F-4D97-AF65-F5344CB8AC3E}">
        <p14:creationId xmlns:p14="http://schemas.microsoft.com/office/powerpoint/2010/main" val="1174896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a:t>
            </a:r>
            <a:r>
              <a:rPr lang="en-US" sz="3600" dirty="0" smtClean="0"/>
              <a:t>D’s motion is granted</a:t>
            </a:r>
            <a:r>
              <a:rPr lang="en-US" sz="3600" dirty="0"/>
              <a:t/>
            </a:r>
            <a:br>
              <a:rPr lang="en-US" sz="3600" dirty="0"/>
            </a:br>
            <a:r>
              <a:rPr lang="en-US" sz="3600" dirty="0"/>
              <a:t>•    </a:t>
            </a:r>
            <a:r>
              <a:rPr lang="en-US" sz="3600" dirty="0" smtClean="0"/>
              <a:t>subsequently </a:t>
            </a:r>
            <a:r>
              <a:rPr lang="en-US" sz="3600" dirty="0"/>
              <a:t>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a:t>
            </a:r>
            <a:r>
              <a:rPr lang="en-US" sz="3600" dirty="0" smtClean="0"/>
              <a:t>barred</a:t>
            </a:r>
            <a:r>
              <a:rPr lang="en-US" sz="3600" dirty="0"/>
              <a:t>? </a:t>
            </a:r>
          </a:p>
        </p:txBody>
      </p:sp>
    </p:spTree>
    <p:extLst>
      <p:ext uri="{BB962C8B-B14F-4D97-AF65-F5344CB8AC3E}">
        <p14:creationId xmlns:p14="http://schemas.microsoft.com/office/powerpoint/2010/main" val="365744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r>
              <a:rPr lang="en-US" dirty="0" smtClean="0"/>
              <a:t>.</a:t>
            </a:r>
            <a:endParaRPr lang="en-US" dirty="0"/>
          </a:p>
        </p:txBody>
      </p:sp>
    </p:spTree>
    <p:extLst>
      <p:ext uri="{BB962C8B-B14F-4D97-AF65-F5344CB8AC3E}">
        <p14:creationId xmlns:p14="http://schemas.microsoft.com/office/powerpoint/2010/main" val="1836299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smtClean="0"/>
              <a:t>- P (NY) sues D (Cal) in federal court in Cal concerning a battery that the two got into in NY</a:t>
            </a:r>
            <a:br>
              <a:rPr lang="en-US" dirty="0" smtClean="0"/>
            </a:br>
            <a:r>
              <a:rPr lang="en-US" dirty="0" smtClean="0"/>
              <a:t/>
            </a:r>
            <a:br>
              <a:rPr lang="en-US" dirty="0" smtClean="0"/>
            </a:br>
            <a:r>
              <a:rPr lang="en-US" dirty="0" smtClean="0"/>
              <a:t>- D counterclaims concerning breach of an unrelated contract that took place solely within NY</a:t>
            </a:r>
            <a:br>
              <a:rPr lang="en-US" dirty="0" smtClean="0"/>
            </a:br>
            <a:r>
              <a:rPr lang="en-US" dirty="0" smtClean="0"/>
              <a:t/>
            </a:r>
            <a:br>
              <a:rPr lang="en-US" dirty="0" smtClean="0"/>
            </a:br>
            <a:r>
              <a:rPr lang="en-US" dirty="0" smtClean="0"/>
              <a:t>- P brings a motion to dismiss the counterclaim for lack of PJ</a:t>
            </a:r>
            <a:br>
              <a:rPr lang="en-US" dirty="0" smtClean="0"/>
            </a:br>
            <a:r>
              <a:rPr lang="en-US" dirty="0" smtClean="0"/>
              <a:t/>
            </a:r>
            <a:br>
              <a:rPr lang="en-US" dirty="0" smtClean="0"/>
            </a:br>
            <a:r>
              <a:rPr lang="en-US" dirty="0" smtClean="0"/>
              <a:t>- what result?</a:t>
            </a:r>
          </a:p>
        </p:txBody>
      </p:sp>
    </p:spTree>
    <p:extLst>
      <p:ext uri="{BB962C8B-B14F-4D97-AF65-F5344CB8AC3E}">
        <p14:creationId xmlns:p14="http://schemas.microsoft.com/office/powerpoint/2010/main" val="1915794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smtClean="0"/>
              <a:t>- assume that P sues D for battery in federal court</a:t>
            </a:r>
            <a:br>
              <a:rPr lang="en-US" altLang="en-US" dirty="0" smtClean="0"/>
            </a:br>
            <a:r>
              <a:rPr lang="en-US" altLang="en-US" dirty="0" smtClean="0"/>
              <a:t/>
            </a:r>
            <a:br>
              <a:rPr lang="en-US" altLang="en-US" dirty="0" smtClean="0"/>
            </a:br>
            <a:r>
              <a:rPr lang="en-US" altLang="en-US" dirty="0" smtClean="0"/>
              <a:t>- D answers, asserting the defense of lack of PJ and joins a counterclaim for his own damages in the brawl</a:t>
            </a:r>
            <a:r>
              <a:rPr lang="en-US" altLang="en-US" dirty="0"/>
              <a:t/>
            </a:r>
            <a:br>
              <a:rPr lang="en-US" altLang="en-US" dirty="0"/>
            </a:br>
            <a:r>
              <a:rPr lang="en-US" altLang="en-US" dirty="0" smtClean="0"/>
              <a:t/>
            </a:r>
            <a:br>
              <a:rPr lang="en-US" altLang="en-US" dirty="0" smtClean="0"/>
            </a:br>
            <a:r>
              <a:rPr lang="en-US" altLang="en-US" dirty="0" smtClean="0"/>
              <a:t>- P argues that D has waived defense of PJ by counterclaiming - result? </a:t>
            </a:r>
          </a:p>
        </p:txBody>
      </p:sp>
    </p:spTree>
    <p:extLst>
      <p:ext uri="{BB962C8B-B14F-4D97-AF65-F5344CB8AC3E}">
        <p14:creationId xmlns:p14="http://schemas.microsoft.com/office/powerpoint/2010/main" val="1032014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smtClean="0"/>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1996558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smtClean="0"/>
              <a:t>impleaders</a:t>
            </a:r>
            <a:br>
              <a:rPr lang="en-US" altLang="en-US" smtClean="0"/>
            </a:br>
            <a:r>
              <a:rPr lang="en-US" altLang="en-US" smtClean="0"/>
              <a:t/>
            </a:r>
            <a:br>
              <a:rPr lang="en-US" altLang="en-US" smtClean="0"/>
            </a:br>
            <a:r>
              <a:rPr lang="en-US" altLang="en-US" smtClean="0"/>
              <a:t>also known as</a:t>
            </a:r>
            <a:br>
              <a:rPr lang="en-US" altLang="en-US" smtClean="0"/>
            </a:br>
            <a:r>
              <a:rPr lang="en-US" altLang="en-US" smtClean="0"/>
              <a:t/>
            </a:r>
            <a:br>
              <a:rPr lang="en-US" altLang="en-US" smtClean="0"/>
            </a:br>
            <a:r>
              <a:rPr lang="en-US" altLang="en-US" smtClean="0"/>
              <a:t>third party complaints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62660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smtClean="0"/>
              <a:t>Rule 14. Third-Party Practice</a:t>
            </a:r>
            <a:br>
              <a:rPr lang="en-US" dirty="0" smtClean="0"/>
            </a:br>
            <a:r>
              <a:rPr lang="en-US" dirty="0" smtClean="0"/>
              <a:t/>
            </a:r>
            <a:br>
              <a:rPr lang="en-US" dirty="0" smtClean="0"/>
            </a:br>
            <a:r>
              <a:rPr lang="en-US" dirty="0" smtClean="0"/>
              <a:t>(a) When a Defending Party May Bring in a Third Party.</a:t>
            </a:r>
            <a:br>
              <a:rPr lang="en-US" dirty="0" smtClean="0"/>
            </a:br>
            <a:r>
              <a:rPr lang="en-US" dirty="0" smtClean="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8153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a:t>
            </a:r>
            <a:r>
              <a:rPr lang="en-US" dirty="0" smtClean="0"/>
              <a:t>omplex litigation</a:t>
            </a:r>
            <a:br>
              <a:rPr lang="en-US" dirty="0" smtClean="0"/>
            </a:br>
            <a:r>
              <a:rPr lang="en-US" dirty="0" smtClean="0"/>
              <a:t/>
            </a:r>
            <a:br>
              <a:rPr lang="en-US" dirty="0" smtClean="0"/>
            </a:br>
            <a:r>
              <a:rPr lang="en-US" dirty="0" smtClean="0"/>
              <a:t>joinder of parties and causes of action</a:t>
            </a:r>
            <a:endParaRPr lang="en-US" dirty="0"/>
          </a:p>
        </p:txBody>
      </p:sp>
    </p:spTree>
    <p:extLst>
      <p:ext uri="{BB962C8B-B14F-4D97-AF65-F5344CB8AC3E}">
        <p14:creationId xmlns:p14="http://schemas.microsoft.com/office/powerpoint/2010/main" val="15290118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247942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23318"/>
          </a:xfrm>
        </p:spPr>
        <p:txBody>
          <a:bodyPr>
            <a:normAutofit fontScale="90000"/>
          </a:bodyPr>
          <a:lstStyle/>
          <a:p>
            <a:r>
              <a:rPr lang="en-US" dirty="0" smtClean="0"/>
              <a:t>P, D, and X, each driving their own cars, are in an accident</a:t>
            </a:r>
            <a:br>
              <a:rPr lang="en-US" dirty="0" smtClean="0"/>
            </a:br>
            <a:r>
              <a:rPr lang="en-US" dirty="0"/>
              <a:t/>
            </a:r>
            <a:br>
              <a:rPr lang="en-US" dirty="0"/>
            </a:br>
            <a:r>
              <a:rPr lang="en-US" dirty="0" smtClean="0"/>
              <a:t>P sues D for negligence</a:t>
            </a:r>
            <a:br>
              <a:rPr lang="en-US" dirty="0" smtClean="0"/>
            </a:br>
            <a:r>
              <a:rPr lang="en-US" dirty="0"/>
              <a:t/>
            </a:r>
            <a:br>
              <a:rPr lang="en-US" dirty="0"/>
            </a:br>
            <a:r>
              <a:rPr lang="en-US" dirty="0" smtClean="0"/>
              <a:t>D wishes to join an action against X for negligence in connection with the same accident</a:t>
            </a:r>
            <a:br>
              <a:rPr lang="en-US" dirty="0" smtClean="0"/>
            </a:br>
            <a:r>
              <a:rPr lang="en-US" dirty="0"/>
              <a:t/>
            </a:r>
            <a:br>
              <a:rPr lang="en-US" dirty="0"/>
            </a:br>
            <a:r>
              <a:rPr lang="en-US" dirty="0" smtClean="0"/>
              <a:t>OK for D to implead X?</a:t>
            </a:r>
            <a:endParaRPr lang="en-US" dirty="0"/>
          </a:p>
        </p:txBody>
      </p:sp>
    </p:spTree>
    <p:extLst>
      <p:ext uri="{BB962C8B-B14F-4D97-AF65-F5344CB8AC3E}">
        <p14:creationId xmlns:p14="http://schemas.microsoft.com/office/powerpoint/2010/main" val="20409337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972" y="365125"/>
            <a:ext cx="10488827" cy="6109816"/>
          </a:xfrm>
        </p:spPr>
        <p:txBody>
          <a:bodyPr>
            <a:normAutofit/>
          </a:bodyPr>
          <a:lstStyle/>
          <a:p>
            <a:r>
              <a:rPr lang="en-US" dirty="0"/>
              <a:t>P, D, and X, each driving their own cars, are in an accident</a:t>
            </a:r>
            <a:br>
              <a:rPr lang="en-US" dirty="0"/>
            </a:br>
            <a:r>
              <a:rPr lang="en-US" dirty="0"/>
              <a:t/>
            </a:r>
            <a:br>
              <a:rPr lang="en-US" dirty="0"/>
            </a:br>
            <a:r>
              <a:rPr lang="en-US" dirty="0"/>
              <a:t>P sues D for negligence</a:t>
            </a:r>
            <a:br>
              <a:rPr lang="en-US" dirty="0"/>
            </a:br>
            <a:r>
              <a:rPr lang="en-US" dirty="0"/>
              <a:t/>
            </a:r>
            <a:br>
              <a:rPr lang="en-US" dirty="0"/>
            </a:br>
            <a:r>
              <a:rPr lang="en-US" dirty="0"/>
              <a:t>D </a:t>
            </a:r>
            <a:r>
              <a:rPr lang="en-US" dirty="0" smtClean="0"/>
              <a:t>believes that X is the one who was negligent and thus the one that is liable to P</a:t>
            </a:r>
            <a:r>
              <a:rPr lang="en-US" dirty="0"/>
              <a:t/>
            </a:r>
            <a:br>
              <a:rPr lang="en-US" dirty="0"/>
            </a:br>
            <a:r>
              <a:rPr lang="en-US" dirty="0"/>
              <a:t/>
            </a:r>
            <a:br>
              <a:rPr lang="en-US" dirty="0"/>
            </a:br>
            <a:r>
              <a:rPr lang="en-US" dirty="0"/>
              <a:t>OK </a:t>
            </a:r>
            <a:r>
              <a:rPr lang="en-US" dirty="0" smtClean="0"/>
              <a:t>for D to implead X?</a:t>
            </a:r>
            <a:endParaRPr lang="en-US" dirty="0"/>
          </a:p>
        </p:txBody>
      </p:sp>
    </p:spTree>
    <p:extLst>
      <p:ext uri="{BB962C8B-B14F-4D97-AF65-F5344CB8AC3E}">
        <p14:creationId xmlns:p14="http://schemas.microsoft.com/office/powerpoint/2010/main" val="208766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2677" y="1104901"/>
            <a:ext cx="10503877" cy="4606925"/>
          </a:xfrm>
        </p:spPr>
        <p:txBody>
          <a:bodyPr>
            <a:normAutofit fontScale="90000"/>
          </a:bodyPr>
          <a:lstStyle/>
          <a:p>
            <a:pPr algn="l" eaLnBrk="1" hangingPunct="1"/>
            <a:r>
              <a:rPr lang="en-US" altLang="en-US" sz="3600" dirty="0"/>
              <a:t>P, Z, and X are in a barroom brawl</a:t>
            </a:r>
            <a:br>
              <a:rPr lang="en-US" altLang="en-US" sz="3600" dirty="0"/>
            </a:br>
            <a:r>
              <a:rPr lang="en-US" altLang="en-US" sz="3600" dirty="0"/>
              <a:t/>
            </a:r>
            <a:br>
              <a:rPr lang="en-US" altLang="en-US" sz="3600" dirty="0"/>
            </a:br>
            <a:r>
              <a:rPr lang="en-US" altLang="en-US" sz="3600" dirty="0"/>
              <a:t>P sues Y, Z’s employer on the ground that Z’s battery was committed in the course of employment</a:t>
            </a:r>
            <a:br>
              <a:rPr lang="en-US" altLang="en-US" sz="3600" dirty="0"/>
            </a:br>
            <a:r>
              <a:rPr lang="en-US" altLang="en-US" sz="3600" dirty="0"/>
              <a:t/>
            </a:r>
            <a:br>
              <a:rPr lang="en-US" altLang="en-US" sz="3600" dirty="0"/>
            </a:br>
            <a:r>
              <a:rPr lang="en-US" altLang="en-US" sz="3600" dirty="0"/>
              <a:t>May Y implead Z?</a:t>
            </a:r>
            <a:br>
              <a:rPr lang="en-US" altLang="en-US" sz="3600" dirty="0"/>
            </a:br>
            <a:r>
              <a:rPr lang="en-US" altLang="en-US" sz="3600" dirty="0"/>
              <a:t/>
            </a:r>
            <a:br>
              <a:rPr lang="en-US" altLang="en-US" sz="3600" dirty="0"/>
            </a:br>
            <a:r>
              <a:rPr lang="en-US" altLang="en-US" sz="3600" dirty="0"/>
              <a:t>May Y implead its insurer I?</a:t>
            </a:r>
            <a:br>
              <a:rPr lang="en-US" altLang="en-US" sz="3600" dirty="0"/>
            </a:br>
            <a:r>
              <a:rPr lang="en-US" altLang="en-US" sz="3600" dirty="0"/>
              <a:t/>
            </a:r>
            <a:br>
              <a:rPr lang="en-US" altLang="en-US" sz="3600" dirty="0"/>
            </a:br>
            <a:r>
              <a:rPr lang="en-US" altLang="en-US" sz="3600" dirty="0"/>
              <a:t>If P sues Z, may Z implead X?</a:t>
            </a:r>
            <a:br>
              <a:rPr lang="en-US" altLang="en-US" sz="3600" dirty="0"/>
            </a:br>
            <a:endParaRPr lang="en-US" altLang="en-US" sz="3600" dirty="0"/>
          </a:p>
        </p:txBody>
      </p:sp>
    </p:spTree>
    <p:extLst>
      <p:ext uri="{BB962C8B-B14F-4D97-AF65-F5344CB8AC3E}">
        <p14:creationId xmlns:p14="http://schemas.microsoft.com/office/powerpoint/2010/main" val="1053876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676400" y="1131889"/>
            <a:ext cx="8915400" cy="4587875"/>
          </a:xfrm>
        </p:spPr>
        <p:txBody>
          <a:bodyPr>
            <a:normAutofit fontScale="90000"/>
          </a:bodyPr>
          <a:lstStyle/>
          <a:p>
            <a:pPr eaLnBrk="1" hangingPunct="1"/>
            <a:r>
              <a:rPr lang="en-US" altLang="en-US" sz="3600" dirty="0"/>
              <a:t>P sues D for negligence in federal court</a:t>
            </a:r>
            <a:br>
              <a:rPr lang="en-US" altLang="en-US" sz="3600" dirty="0"/>
            </a:br>
            <a:r>
              <a:rPr lang="en-US" altLang="en-US" sz="3600" dirty="0"/>
              <a:t/>
            </a:r>
            <a:br>
              <a:rPr lang="en-US" altLang="en-US" sz="3600" dirty="0"/>
            </a:br>
            <a:r>
              <a:rPr lang="en-US" altLang="en-US" sz="3600" dirty="0"/>
              <a:t>D fails to implead his insurance company I</a:t>
            </a:r>
            <a:br>
              <a:rPr lang="en-US" altLang="en-US" sz="3600" dirty="0"/>
            </a:br>
            <a:r>
              <a:rPr lang="en-US" altLang="en-US" sz="3600" dirty="0"/>
              <a:t/>
            </a:r>
            <a:br>
              <a:rPr lang="en-US" altLang="en-US" sz="3600" dirty="0"/>
            </a:br>
            <a:r>
              <a:rPr lang="en-US" altLang="en-US" sz="3600" dirty="0"/>
              <a:t>D loses</a:t>
            </a:r>
            <a:br>
              <a:rPr lang="en-US" altLang="en-US" sz="3600" dirty="0"/>
            </a:br>
            <a:r>
              <a:rPr lang="en-US" altLang="en-US" sz="3600" dirty="0"/>
              <a:t/>
            </a:r>
            <a:br>
              <a:rPr lang="en-US" altLang="en-US" sz="3600" dirty="0"/>
            </a:br>
            <a:r>
              <a:rPr lang="en-US" altLang="en-US" sz="3600" dirty="0"/>
              <a:t>D then brings an action against I for indemnification under the insurance contract</a:t>
            </a:r>
            <a:br>
              <a:rPr lang="en-US" altLang="en-US" sz="3600" dirty="0"/>
            </a:br>
            <a:r>
              <a:rPr lang="en-US" altLang="en-US" sz="3600" dirty="0"/>
              <a:t/>
            </a:r>
            <a:br>
              <a:rPr lang="en-US" altLang="en-US" sz="3600" dirty="0"/>
            </a:br>
            <a:r>
              <a:rPr lang="en-US" altLang="en-US" sz="3600" dirty="0"/>
              <a:t>What defenses can I bring up?</a:t>
            </a:r>
          </a:p>
        </p:txBody>
      </p:sp>
    </p:spTree>
    <p:extLst>
      <p:ext uri="{BB962C8B-B14F-4D97-AF65-F5344CB8AC3E}">
        <p14:creationId xmlns:p14="http://schemas.microsoft.com/office/powerpoint/2010/main" val="3209927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36738" y="1131888"/>
            <a:ext cx="8202612" cy="4748212"/>
          </a:xfrm>
        </p:spPr>
        <p:txBody>
          <a:bodyPr>
            <a:normAutofit fontScale="90000"/>
          </a:bodyPr>
          <a:lstStyle/>
          <a:p>
            <a:pPr algn="l" eaLnBrk="1" hangingPunct="1"/>
            <a:r>
              <a:rPr lang="en-US" altLang="en-US" sz="3600" dirty="0"/>
              <a:t>- </a:t>
            </a:r>
            <a:r>
              <a:rPr lang="en-US" altLang="en-US" sz="3600" dirty="0" smtClean="0"/>
              <a:t>P sues D for negligence</a:t>
            </a:r>
            <a:br>
              <a:rPr lang="en-US" altLang="en-US" sz="3600" dirty="0" smtClean="0"/>
            </a:br>
            <a:r>
              <a:rPr lang="en-US" altLang="en-US" sz="3600" dirty="0"/>
              <a:t/>
            </a:r>
            <a:br>
              <a:rPr lang="en-US" altLang="en-US" sz="3600" dirty="0"/>
            </a:br>
            <a:r>
              <a:rPr lang="en-US" altLang="en-US" sz="3600" dirty="0" smtClean="0"/>
              <a:t>- D impleads X, </a:t>
            </a:r>
            <a:r>
              <a:rPr lang="en-US" altLang="en-US" sz="3600" dirty="0"/>
              <a:t>h</a:t>
            </a:r>
            <a:r>
              <a:rPr lang="en-US" altLang="en-US" sz="3600" dirty="0" smtClean="0"/>
              <a:t>is </a:t>
            </a:r>
            <a:r>
              <a:rPr lang="en-US" altLang="en-US" sz="3600" dirty="0" smtClean="0"/>
              <a:t>insurance company</a:t>
            </a:r>
            <a:br>
              <a:rPr lang="en-US" altLang="en-US" sz="3600" dirty="0" smtClean="0"/>
            </a:br>
            <a:r>
              <a:rPr lang="en-US" altLang="en-US" sz="3600" i="1" dirty="0"/>
              <a:t/>
            </a:r>
            <a:br>
              <a:rPr lang="en-US" altLang="en-US" sz="3600" i="1" dirty="0"/>
            </a:br>
            <a:r>
              <a:rPr lang="en-US" altLang="en-US" sz="3600" i="1" dirty="0"/>
              <a:t>- </a:t>
            </a:r>
            <a:r>
              <a:rPr lang="en-US" altLang="en-US" sz="3600" dirty="0"/>
              <a:t>D is found liable and it is determined that X must indemnify D under the insurance contract.</a:t>
            </a:r>
            <a:br>
              <a:rPr lang="en-US" altLang="en-US" sz="3600" dirty="0"/>
            </a:br>
            <a:r>
              <a:rPr lang="en-US" altLang="en-US" sz="3600" dirty="0"/>
              <a:t> </a:t>
            </a:r>
            <a:br>
              <a:rPr lang="en-US" altLang="en-US" sz="3600" dirty="0"/>
            </a:br>
            <a:r>
              <a:rPr lang="en-US" altLang="en-US" sz="3600" dirty="0"/>
              <a:t>- Subsequently X sues D </a:t>
            </a:r>
            <a:r>
              <a:rPr lang="en-US" altLang="en-US" sz="3600" dirty="0" smtClean="0"/>
              <a:t>for </a:t>
            </a:r>
            <a:r>
              <a:rPr lang="en-US" altLang="en-US" sz="3600" dirty="0"/>
              <a:t>premiums that were past due at the time of D's impleader against </a:t>
            </a:r>
            <a:r>
              <a:rPr lang="en-US" altLang="en-US" sz="3600" dirty="0" smtClean="0"/>
              <a:t>X</a:t>
            </a:r>
            <a:r>
              <a:rPr lang="en-US" altLang="en-US" sz="3600" dirty="0"/>
              <a:t/>
            </a:r>
            <a:br>
              <a:rPr lang="en-US" altLang="en-US" sz="3600" dirty="0"/>
            </a:br>
            <a:r>
              <a:rPr lang="en-US" altLang="en-US" sz="3600" dirty="0"/>
              <a:t/>
            </a:r>
            <a:br>
              <a:rPr lang="en-US" altLang="en-US" sz="3600" dirty="0"/>
            </a:br>
            <a:r>
              <a:rPr lang="en-US" altLang="en-US" sz="3600" dirty="0"/>
              <a:t>- May the suit proceed?</a:t>
            </a:r>
            <a:br>
              <a:rPr lang="en-US" altLang="en-US" sz="3600" dirty="0"/>
            </a:br>
            <a:endParaRPr lang="en-US" altLang="en-US" sz="3600" dirty="0"/>
          </a:p>
        </p:txBody>
      </p:sp>
    </p:spTree>
    <p:extLst>
      <p:ext uri="{BB962C8B-B14F-4D97-AF65-F5344CB8AC3E}">
        <p14:creationId xmlns:p14="http://schemas.microsoft.com/office/powerpoint/2010/main" val="16736141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594907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a:t>
            </a:r>
            <a:r>
              <a:rPr lang="en-US" altLang="en-US" sz="3600" dirty="0" smtClean="0"/>
              <a:t>under </a:t>
            </a:r>
            <a:r>
              <a:rPr lang="en-US" altLang="en-US" sz="3600" dirty="0"/>
              <a:t>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May X bring an action against P for X’s damages in the car accident? </a:t>
            </a:r>
            <a:br>
              <a:rPr lang="en-US" altLang="en-US" sz="3600" dirty="0"/>
            </a:br>
            <a:r>
              <a:rPr lang="en-US" altLang="en-US" sz="3600" dirty="0"/>
              <a:t>- Must he?</a:t>
            </a:r>
            <a:br>
              <a:rPr lang="en-US" altLang="en-US" sz="3600" dirty="0"/>
            </a:br>
            <a:r>
              <a:rPr lang="en-US" altLang="en-US" sz="3600" dirty="0"/>
              <a:t>- If 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34647948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95600" y="1063626"/>
            <a:ext cx="6286500" cy="4594225"/>
          </a:xfrm>
        </p:spPr>
        <p:txBody>
          <a:bodyPr/>
          <a:lstStyle/>
          <a:p>
            <a:pPr eaLnBrk="1" hangingPunct="1"/>
            <a:r>
              <a:rPr lang="en-US" altLang="en-US" smtClean="0"/>
              <a:t>intersection between joinder rules and</a:t>
            </a:r>
            <a:br>
              <a:rPr lang="en-US" altLang="en-US" smtClean="0"/>
            </a:br>
            <a:r>
              <a:rPr lang="en-US" altLang="en-US" smtClean="0"/>
              <a:t/>
            </a:r>
            <a:br>
              <a:rPr lang="en-US" altLang="en-US" smtClean="0"/>
            </a:br>
            <a:r>
              <a:rPr lang="en-US" altLang="en-US" smtClean="0"/>
              <a:t>PJ and venue</a:t>
            </a:r>
          </a:p>
        </p:txBody>
      </p:sp>
    </p:spTree>
    <p:extLst>
      <p:ext uri="{BB962C8B-B14F-4D97-AF65-F5344CB8AC3E}">
        <p14:creationId xmlns:p14="http://schemas.microsoft.com/office/powerpoint/2010/main" val="796620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causes of actions joined under 18(a) by plaintiffs against defendants</a:t>
            </a:r>
            <a:br>
              <a:rPr lang="en-US" altLang="en-US" smtClean="0"/>
            </a:br>
            <a:r>
              <a:rPr lang="en-US" altLang="en-US" smtClean="0"/>
              <a:t/>
            </a:r>
            <a:br>
              <a:rPr lang="en-US" altLang="en-US" smtClean="0"/>
            </a:br>
            <a:r>
              <a:rPr lang="en-US" altLang="en-US" smtClean="0"/>
              <a:t>each must satisfy venue statute and there must be PJ over the defendants for each</a:t>
            </a:r>
          </a:p>
        </p:txBody>
      </p:sp>
    </p:spTree>
    <p:extLst>
      <p:ext uri="{BB962C8B-B14F-4D97-AF65-F5344CB8AC3E}">
        <p14:creationId xmlns:p14="http://schemas.microsoft.com/office/powerpoint/2010/main" val="251743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joinder permitted, not required</a:t>
            </a:r>
            <a:br>
              <a:rPr lang="en-US" dirty="0" smtClean="0"/>
            </a:br>
            <a:r>
              <a:rPr lang="en-US" dirty="0" smtClean="0"/>
              <a:t> </a:t>
            </a:r>
            <a:br>
              <a:rPr lang="en-US" dirty="0" smtClean="0"/>
            </a:br>
            <a:endParaRPr lang="en-US" dirty="0" smtClean="0"/>
          </a:p>
        </p:txBody>
      </p:sp>
    </p:spTree>
    <p:extLst>
      <p:ext uri="{BB962C8B-B14F-4D97-AF65-F5344CB8AC3E}">
        <p14:creationId xmlns:p14="http://schemas.microsoft.com/office/powerpoint/2010/main" val="1030527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2838450" y="1063626"/>
            <a:ext cx="6343650" cy="4594225"/>
          </a:xfrm>
        </p:spPr>
        <p:txBody>
          <a:bodyPr>
            <a:normAutofit fontScale="90000"/>
          </a:bodyPr>
          <a:lstStyle/>
          <a:p>
            <a:pPr eaLnBrk="1" hangingPunct="1"/>
            <a:r>
              <a:rPr lang="en-US" altLang="en-US" dirty="0" smtClean="0"/>
              <a:t>joinder of defendants under R 20</a:t>
            </a:r>
            <a:br>
              <a:rPr lang="en-US" altLang="en-US" dirty="0" smtClean="0"/>
            </a:br>
            <a:r>
              <a:rPr lang="en-US" altLang="en-US" dirty="0" smtClean="0"/>
              <a:t/>
            </a:r>
            <a:br>
              <a:rPr lang="en-US" altLang="en-US" dirty="0" smtClean="0"/>
            </a:br>
            <a:r>
              <a:rPr lang="en-US" altLang="en-US" dirty="0" smtClean="0"/>
              <a:t>there must be PJ over each defendant, the venue statute must be satisfied with respect to all defendants</a:t>
            </a:r>
          </a:p>
        </p:txBody>
      </p:sp>
    </p:spTree>
    <p:extLst>
      <p:ext uri="{BB962C8B-B14F-4D97-AF65-F5344CB8AC3E}">
        <p14:creationId xmlns:p14="http://schemas.microsoft.com/office/powerpoint/2010/main" val="14230812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52750" y="1063626"/>
            <a:ext cx="6229350" cy="4651375"/>
          </a:xfrm>
        </p:spPr>
        <p:txBody>
          <a:bodyPr>
            <a:normAutofit fontScale="90000"/>
          </a:bodyPr>
          <a:lstStyle/>
          <a:p>
            <a:pPr eaLnBrk="1" hangingPunct="1"/>
            <a:r>
              <a:rPr lang="en-US" altLang="en-US" dirty="0" smtClean="0"/>
              <a:t>compulsory counterclaims by defendants against plaintiffs</a:t>
            </a:r>
            <a:br>
              <a:rPr lang="en-US" altLang="en-US" dirty="0" smtClean="0"/>
            </a:br>
            <a:r>
              <a:rPr lang="en-US" altLang="en-US" dirty="0" smtClean="0"/>
              <a:t/>
            </a:r>
            <a:br>
              <a:rPr lang="en-US" altLang="en-US" dirty="0" smtClean="0"/>
            </a:br>
            <a:r>
              <a:rPr lang="en-US" altLang="en-US" dirty="0" smtClean="0"/>
              <a:t>PJ is considered satisfied (or waived)</a:t>
            </a:r>
            <a:br>
              <a:rPr lang="en-US" altLang="en-US" dirty="0" smtClean="0"/>
            </a:br>
            <a:r>
              <a:rPr lang="en-US" altLang="en-US" dirty="0" smtClean="0"/>
              <a:t>venue statute need not be satisfied</a:t>
            </a:r>
          </a:p>
        </p:txBody>
      </p:sp>
    </p:spTree>
    <p:extLst>
      <p:ext uri="{BB962C8B-B14F-4D97-AF65-F5344CB8AC3E}">
        <p14:creationId xmlns:p14="http://schemas.microsoft.com/office/powerpoint/2010/main" val="14097986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1063626"/>
            <a:ext cx="8229600" cy="4937125"/>
          </a:xfrm>
        </p:spPr>
        <p:txBody>
          <a:bodyPr/>
          <a:lstStyle/>
          <a:p>
            <a:pPr eaLnBrk="1" hangingPunct="1"/>
            <a:r>
              <a:rPr lang="en-US" altLang="en-US" dirty="0" smtClean="0"/>
              <a:t>Permissive counterclaims by defendants against plaintiffs</a:t>
            </a:r>
            <a:br>
              <a:rPr lang="en-US" altLang="en-US" dirty="0" smtClean="0"/>
            </a:br>
            <a:r>
              <a:rPr lang="en-US" altLang="en-US" dirty="0" smtClean="0"/>
              <a:t/>
            </a:r>
            <a:br>
              <a:rPr lang="en-US" altLang="en-US" dirty="0" smtClean="0"/>
            </a:br>
            <a:r>
              <a:rPr lang="en-US" altLang="en-US" dirty="0" smtClean="0"/>
              <a:t>majority view is PJ is considered satisfied (or waived)</a:t>
            </a:r>
            <a:br>
              <a:rPr lang="en-US" altLang="en-US" dirty="0" smtClean="0"/>
            </a:br>
            <a:r>
              <a:rPr lang="en-US" altLang="en-US" dirty="0" smtClean="0"/>
              <a:t> majority view is venue statute need not be satisfied</a:t>
            </a:r>
          </a:p>
        </p:txBody>
      </p:sp>
    </p:spTree>
    <p:extLst>
      <p:ext uri="{BB962C8B-B14F-4D97-AF65-F5344CB8AC3E}">
        <p14:creationId xmlns:p14="http://schemas.microsoft.com/office/powerpoint/2010/main" val="19046678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952750" y="1063626"/>
            <a:ext cx="6229350" cy="4537075"/>
          </a:xfrm>
        </p:spPr>
        <p:txBody>
          <a:bodyPr>
            <a:normAutofit fontScale="90000"/>
          </a:bodyPr>
          <a:lstStyle/>
          <a:p>
            <a:pPr eaLnBrk="1" hangingPunct="1"/>
            <a:r>
              <a:rPr lang="en-US" altLang="en-US" dirty="0" smtClean="0"/>
              <a:t>third party complaints brought by defendants</a:t>
            </a:r>
            <a:br>
              <a:rPr lang="en-US" altLang="en-US" dirty="0" smtClean="0"/>
            </a:br>
            <a:r>
              <a:rPr lang="en-US" altLang="en-US" dirty="0" smtClean="0"/>
              <a:t/>
            </a:r>
            <a:br>
              <a:rPr lang="en-US" altLang="en-US" dirty="0" smtClean="0"/>
            </a:br>
            <a:r>
              <a:rPr lang="en-US" altLang="en-US" dirty="0" smtClean="0"/>
              <a:t>there must be PJ over the third party defendant</a:t>
            </a:r>
            <a:br>
              <a:rPr lang="en-US" altLang="en-US" dirty="0" smtClean="0"/>
            </a:br>
            <a:r>
              <a:rPr lang="en-US" altLang="en-US" dirty="0" smtClean="0"/>
              <a:t/>
            </a:r>
            <a:br>
              <a:rPr lang="en-US" altLang="en-US" dirty="0" smtClean="0"/>
            </a:br>
            <a:r>
              <a:rPr lang="en-US" altLang="en-US" dirty="0" smtClean="0"/>
              <a:t>venue statute need not be satisfied</a:t>
            </a:r>
          </a:p>
        </p:txBody>
      </p:sp>
    </p:spTree>
    <p:extLst>
      <p:ext uri="{BB962C8B-B14F-4D97-AF65-F5344CB8AC3E}">
        <p14:creationId xmlns:p14="http://schemas.microsoft.com/office/powerpoint/2010/main" val="1705505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95600" y="1063626"/>
            <a:ext cx="6286500" cy="4765675"/>
          </a:xfrm>
        </p:spPr>
        <p:txBody>
          <a:bodyPr/>
          <a:lstStyle/>
          <a:p>
            <a:pPr eaLnBrk="1" hangingPunct="1"/>
            <a:r>
              <a:rPr lang="en-US" altLang="en-US" smtClean="0"/>
              <a:t>necessary parties</a:t>
            </a:r>
          </a:p>
        </p:txBody>
      </p:sp>
    </p:spTree>
    <p:extLst>
      <p:ext uri="{BB962C8B-B14F-4D97-AF65-F5344CB8AC3E}">
        <p14:creationId xmlns:p14="http://schemas.microsoft.com/office/powerpoint/2010/main" val="41749628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in that person’s absence, the court cannot accord complete relief among existing parties;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2221926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33576" y="1131888"/>
            <a:ext cx="8105775" cy="4552950"/>
          </a:xfrm>
        </p:spPr>
        <p:txBody>
          <a:bodyPr>
            <a:normAutofit fontScale="90000"/>
          </a:bodyPr>
          <a:lstStyle/>
          <a:p>
            <a:pPr eaLnBrk="1" hangingPunct="1"/>
            <a:r>
              <a:rPr lang="en-US" altLang="en-US" smtClean="0"/>
              <a:t>P, D, and X are in an accident in which D runs into P’s and X’s car </a:t>
            </a:r>
            <a:br>
              <a:rPr lang="en-US" altLang="en-US" smtClean="0"/>
            </a:br>
            <a:r>
              <a:rPr lang="en-US" altLang="en-US" smtClean="0"/>
              <a:t/>
            </a:r>
            <a:br>
              <a:rPr lang="en-US" altLang="en-US" smtClean="0"/>
            </a:br>
            <a:r>
              <a:rPr lang="en-US" altLang="en-US" smtClean="0"/>
              <a:t>P sues D for negligence</a:t>
            </a:r>
            <a:br>
              <a:rPr lang="en-US" altLang="en-US" smtClean="0"/>
            </a:br>
            <a:r>
              <a:rPr lang="en-US" altLang="en-US" smtClean="0"/>
              <a:t/>
            </a:r>
            <a:br>
              <a:rPr lang="en-US" altLang="en-US" smtClean="0"/>
            </a:br>
            <a:r>
              <a:rPr lang="en-US" altLang="en-US" smtClean="0"/>
              <a:t>Is X a necessary party on the ground that a determination of D’s negligence in X’s absence will impair X’s ability to protect his interest?</a:t>
            </a:r>
          </a:p>
        </p:txBody>
      </p:sp>
    </p:spTree>
    <p:extLst>
      <p:ext uri="{BB962C8B-B14F-4D97-AF65-F5344CB8AC3E}">
        <p14:creationId xmlns:p14="http://schemas.microsoft.com/office/powerpoint/2010/main" val="6658942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9" y="1063626"/>
            <a:ext cx="8664575" cy="4937125"/>
          </a:xfrm>
        </p:spPr>
        <p:txBody>
          <a:bodyPr>
            <a:normAutofit fontScale="90000"/>
          </a:bodyPr>
          <a:lstStyle/>
          <a:p>
            <a:pPr eaLnBrk="1" hangingPunct="1"/>
            <a:r>
              <a:rPr lang="en-US" altLang="en-US" sz="3600"/>
              <a:t>P, D, and X are in an accident in which D runs into P’s and X’s car </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determined to be not negligent</a:t>
            </a:r>
            <a:br>
              <a:rPr lang="en-US" altLang="en-US" sz="3600"/>
            </a:br>
            <a:r>
              <a:rPr lang="en-US" altLang="en-US" sz="3600"/>
              <a:t/>
            </a:r>
            <a:br>
              <a:rPr lang="en-US" altLang="en-US" sz="3600"/>
            </a:br>
            <a:r>
              <a:rPr lang="en-US" altLang="en-US" sz="3600"/>
              <a:t>X then sues D for negligence</a:t>
            </a:r>
            <a:br>
              <a:rPr lang="en-US" altLang="en-US" sz="3600"/>
            </a:br>
            <a:r>
              <a:rPr lang="en-US" altLang="en-US" sz="3600"/>
              <a:t/>
            </a:r>
            <a:br>
              <a:rPr lang="en-US" altLang="en-US" sz="3600"/>
            </a:br>
            <a:r>
              <a:rPr lang="en-US" altLang="en-US" sz="3600"/>
              <a:t>can D preclude X from relitigating the issue of D’s negligence?</a:t>
            </a:r>
            <a:br>
              <a:rPr lang="en-US" altLang="en-US" sz="3600"/>
            </a:br>
            <a:endParaRPr lang="en-US" altLang="en-US" sz="3600"/>
          </a:p>
        </p:txBody>
      </p:sp>
    </p:spTree>
    <p:extLst>
      <p:ext uri="{BB962C8B-B14F-4D97-AF65-F5344CB8AC3E}">
        <p14:creationId xmlns:p14="http://schemas.microsoft.com/office/powerpoint/2010/main" val="2501128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25638" y="1131888"/>
            <a:ext cx="8113712" cy="4659312"/>
          </a:xfrm>
        </p:spPr>
        <p:txBody>
          <a:bodyPr>
            <a:normAutofit fontScale="90000"/>
          </a:bodyPr>
          <a:lstStyle/>
          <a:p>
            <a:pPr eaLnBrk="1" hangingPunct="1"/>
            <a:r>
              <a:rPr lang="en-US" altLang="en-US" sz="3600"/>
              <a:t>P, D, and X are in an accident in which all three cars run into one another</a:t>
            </a:r>
            <a:br>
              <a:rPr lang="en-US" altLang="en-US" sz="3600"/>
            </a:br>
            <a:r>
              <a:rPr lang="en-US" altLang="en-US" sz="3600"/>
              <a:t/>
            </a:r>
            <a:br>
              <a:rPr lang="en-US" altLang="en-US" sz="3600"/>
            </a:br>
            <a:r>
              <a:rPr lang="en-US" altLang="en-US" sz="3600"/>
              <a:t>P sues D for negligence</a:t>
            </a:r>
            <a:br>
              <a:rPr lang="en-US" altLang="en-US" sz="3600"/>
            </a:br>
            <a:r>
              <a:rPr lang="en-US" altLang="en-US" sz="3600"/>
              <a:t/>
            </a:r>
            <a:br>
              <a:rPr lang="en-US" altLang="en-US" sz="3600"/>
            </a:br>
            <a:r>
              <a:rPr lang="en-US" altLang="en-US" sz="3600"/>
              <a:t>D is found not liable on the ground the P was contributorily negligent</a:t>
            </a:r>
            <a:br>
              <a:rPr lang="en-US" altLang="en-US" sz="3600"/>
            </a:br>
            <a:r>
              <a:rPr lang="en-US" altLang="en-US" sz="3600"/>
              <a:t/>
            </a:r>
            <a:br>
              <a:rPr lang="en-US" altLang="en-US" sz="3600"/>
            </a:br>
            <a:r>
              <a:rPr lang="en-US" altLang="en-US" sz="3600"/>
              <a:t>P then sues X for negligence</a:t>
            </a:r>
            <a:br>
              <a:rPr lang="en-US" altLang="en-US" sz="3600"/>
            </a:br>
            <a:r>
              <a:rPr lang="en-US" altLang="en-US" sz="3600"/>
              <a:t/>
            </a:r>
            <a:br>
              <a:rPr lang="en-US" altLang="en-US" sz="3600"/>
            </a:br>
            <a:r>
              <a:rPr lang="en-US" altLang="en-US" sz="3600"/>
              <a:t>Can X preclude P from relitigating the issue of P’s contributory negligence?</a:t>
            </a:r>
          </a:p>
        </p:txBody>
      </p:sp>
    </p:spTree>
    <p:extLst>
      <p:ext uri="{BB962C8B-B14F-4D97-AF65-F5344CB8AC3E}">
        <p14:creationId xmlns:p14="http://schemas.microsoft.com/office/powerpoint/2010/main" val="3421859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790700" y="1131888"/>
            <a:ext cx="8248650" cy="4481512"/>
          </a:xfrm>
        </p:spPr>
        <p:txBody>
          <a:bodyPr>
            <a:normAutofit fontScale="90000"/>
          </a:bodyPr>
          <a:lstStyle/>
          <a:p>
            <a:pPr eaLnBrk="1" hangingPunct="1"/>
            <a:r>
              <a:rPr lang="en-US" altLang="en-US" dirty="0" smtClean="0"/>
              <a:t>P, D, and X are in an accident in which D runs into P’s and X’s car </a:t>
            </a:r>
            <a:br>
              <a:rPr lang="en-US" altLang="en-US" dirty="0" smtClean="0"/>
            </a:br>
            <a:r>
              <a:rPr lang="en-US" altLang="en-US" dirty="0" smtClean="0"/>
              <a:t/>
            </a:r>
            <a:br>
              <a:rPr lang="en-US" altLang="en-US" dirty="0" smtClean="0"/>
            </a:br>
            <a:r>
              <a:rPr lang="en-US" altLang="en-US" dirty="0" smtClean="0"/>
              <a:t>P sues D for negligence</a:t>
            </a:r>
            <a:br>
              <a:rPr lang="en-US" altLang="en-US" dirty="0" smtClean="0"/>
            </a:br>
            <a:r>
              <a:rPr lang="en-US" altLang="en-US" dirty="0" smtClean="0"/>
              <a:t/>
            </a:r>
            <a:br>
              <a:rPr lang="en-US" altLang="en-US" dirty="0" smtClean="0"/>
            </a:br>
            <a:r>
              <a:rPr lang="en-US" altLang="en-US" dirty="0" smtClean="0"/>
              <a:t>Is X a necessary party on the ground that, in X’s absence, D may be submitted to inconsistent obligations?</a:t>
            </a:r>
          </a:p>
        </p:txBody>
      </p:sp>
    </p:spTree>
    <p:extLst>
      <p:ext uri="{BB962C8B-B14F-4D97-AF65-F5344CB8AC3E}">
        <p14:creationId xmlns:p14="http://schemas.microsoft.com/office/powerpoint/2010/main" val="2514123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smtClean="0"/>
              <a:t>13(b</a:t>
            </a:r>
            <a:r>
              <a:rPr lang="en-US" dirty="0"/>
              <a:t>) </a:t>
            </a:r>
            <a:r>
              <a:rPr lang="en-US" dirty="0" smtClean="0"/>
              <a:t/>
            </a:r>
            <a:br>
              <a:rPr lang="en-US" dirty="0" smtClean="0"/>
            </a:br>
            <a:r>
              <a:rPr lang="en-US" dirty="0" smtClean="0"/>
              <a:t>Permissive </a:t>
            </a:r>
            <a:r>
              <a:rPr lang="en-US" dirty="0"/>
              <a:t>Counterclaim. A pleading may state as a counterclaim against an opposing party any claim that is not compulsory.</a:t>
            </a:r>
          </a:p>
        </p:txBody>
      </p:sp>
    </p:spTree>
    <p:extLst>
      <p:ext uri="{BB962C8B-B14F-4D97-AF65-F5344CB8AC3E}">
        <p14:creationId xmlns:p14="http://schemas.microsoft.com/office/powerpoint/2010/main" val="713401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112108" y="1063626"/>
            <a:ext cx="9555892" cy="5021263"/>
          </a:xfrm>
        </p:spPr>
        <p:txBody>
          <a:bodyPr>
            <a:normAutofit fontScale="90000"/>
          </a:bodyPr>
          <a:lstStyle/>
          <a:p>
            <a:pPr eaLnBrk="1" hangingPunct="1"/>
            <a:r>
              <a:rPr lang="en-US" altLang="en-US" sz="3600" dirty="0"/>
              <a:t>P, D, and X are in an accident in which D runs into P’s and X’s car </a:t>
            </a:r>
            <a:br>
              <a:rPr lang="en-US" altLang="en-US" sz="3600" dirty="0"/>
            </a:br>
            <a:r>
              <a:rPr lang="en-US" altLang="en-US" sz="3600" dirty="0"/>
              <a:t/>
            </a:r>
            <a:br>
              <a:rPr lang="en-US" altLang="en-US" sz="3600" dirty="0"/>
            </a:br>
            <a:r>
              <a:rPr lang="en-US" altLang="en-US" sz="3600" dirty="0"/>
              <a:t>P sues D for negligence</a:t>
            </a:r>
            <a:br>
              <a:rPr lang="en-US" altLang="en-US" sz="3600" dirty="0"/>
            </a:br>
            <a:r>
              <a:rPr lang="en-US" altLang="en-US" sz="3600" dirty="0"/>
              <a:t/>
            </a:r>
            <a:br>
              <a:rPr lang="en-US" altLang="en-US" sz="3600" dirty="0"/>
            </a:br>
            <a:r>
              <a:rPr lang="en-US" altLang="en-US" sz="3600" dirty="0"/>
              <a:t>D is determined to be not </a:t>
            </a:r>
            <a:r>
              <a:rPr lang="en-US" altLang="en-US" sz="3600" dirty="0" smtClean="0"/>
              <a:t>negligent</a:t>
            </a:r>
            <a:br>
              <a:rPr lang="en-US" altLang="en-US" sz="3600" dirty="0" smtClean="0"/>
            </a:br>
            <a:r>
              <a:rPr lang="en-US" altLang="en-US" sz="3600" dirty="0"/>
              <a:t/>
            </a:r>
            <a:br>
              <a:rPr lang="en-US" altLang="en-US" sz="3600" dirty="0"/>
            </a:br>
            <a:r>
              <a:rPr lang="en-US" altLang="en-US" sz="3600" dirty="0" smtClean="0"/>
              <a:t>D does not pay P any damages</a:t>
            </a:r>
            <a:r>
              <a:rPr lang="en-US" altLang="en-US" sz="3600" dirty="0"/>
              <a:t/>
            </a:r>
            <a:br>
              <a:rPr lang="en-US" altLang="en-US" sz="3600" dirty="0"/>
            </a:br>
            <a:r>
              <a:rPr lang="en-US" altLang="en-US" sz="3600" dirty="0"/>
              <a:t/>
            </a:r>
            <a:br>
              <a:rPr lang="en-US" altLang="en-US" sz="3600" dirty="0"/>
            </a:br>
            <a:r>
              <a:rPr lang="en-US" altLang="en-US" sz="3600" dirty="0"/>
              <a:t>X then sues D for negligence</a:t>
            </a:r>
            <a:br>
              <a:rPr lang="en-US" altLang="en-US" sz="3600" dirty="0"/>
            </a:br>
            <a:r>
              <a:rPr lang="en-US" altLang="en-US" sz="3600" dirty="0"/>
              <a:t/>
            </a:r>
            <a:br>
              <a:rPr lang="en-US" altLang="en-US" sz="3600" dirty="0"/>
            </a:br>
            <a:r>
              <a:rPr lang="en-US" altLang="en-US" sz="3600" dirty="0"/>
              <a:t>D is determined to be negligent. </a:t>
            </a:r>
            <a:br>
              <a:rPr lang="en-US" altLang="en-US" sz="3600" dirty="0"/>
            </a:br>
            <a:r>
              <a:rPr lang="en-US" altLang="en-US" sz="3600" dirty="0"/>
              <a:t/>
            </a:r>
            <a:br>
              <a:rPr lang="en-US" altLang="en-US" sz="3600" dirty="0"/>
            </a:br>
            <a:r>
              <a:rPr lang="en-US" altLang="en-US" sz="3600" dirty="0"/>
              <a:t>D pays X’s damages.</a:t>
            </a:r>
            <a:br>
              <a:rPr lang="en-US" altLang="en-US" sz="3600" dirty="0"/>
            </a:br>
            <a:endParaRPr lang="en-US" altLang="en-US" sz="3600" dirty="0"/>
          </a:p>
        </p:txBody>
      </p:sp>
    </p:spTree>
    <p:extLst>
      <p:ext uri="{BB962C8B-B14F-4D97-AF65-F5344CB8AC3E}">
        <p14:creationId xmlns:p14="http://schemas.microsoft.com/office/powerpoint/2010/main" val="32035395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79600" y="1131888"/>
            <a:ext cx="8159750" cy="4659312"/>
          </a:xfrm>
        </p:spPr>
        <p:txBody>
          <a:bodyPr>
            <a:normAutofit fontScale="90000"/>
          </a:bodyPr>
          <a:lstStyle/>
          <a:p>
            <a:pPr eaLnBrk="1" hangingPunct="1"/>
            <a:r>
              <a:rPr lang="en-US" altLang="en-US" dirty="0" smtClean="0"/>
              <a:t/>
            </a:r>
            <a:br>
              <a:rPr lang="en-US" altLang="en-US" dirty="0" smtClean="0"/>
            </a:br>
            <a:r>
              <a:rPr lang="en-US" altLang="en-US" dirty="0" smtClean="0"/>
              <a:t>A, B and C are in a brawl</a:t>
            </a:r>
            <a:br>
              <a:rPr lang="en-US" altLang="en-US" dirty="0" smtClean="0"/>
            </a:br>
            <a:r>
              <a:rPr lang="en-US" altLang="en-US" dirty="0" smtClean="0"/>
              <a:t/>
            </a:r>
            <a:br>
              <a:rPr lang="en-US" altLang="en-US" dirty="0" smtClean="0"/>
            </a:br>
            <a:r>
              <a:rPr lang="en-US" altLang="en-US" dirty="0" smtClean="0"/>
              <a:t>A sues B for battery (but C really did it)</a:t>
            </a:r>
            <a:br>
              <a:rPr lang="en-US" altLang="en-US" dirty="0" smtClean="0"/>
            </a:br>
            <a:r>
              <a:rPr lang="en-US" altLang="en-US" dirty="0" smtClean="0"/>
              <a:t/>
            </a:r>
            <a:br>
              <a:rPr lang="en-US" altLang="en-US" dirty="0" smtClean="0"/>
            </a:br>
            <a:r>
              <a:rPr lang="en-US" altLang="en-US" dirty="0" smtClean="0"/>
              <a:t>Is C a necessary party because he is essential for B’s defense?</a:t>
            </a:r>
          </a:p>
        </p:txBody>
      </p:sp>
    </p:spTree>
    <p:extLst>
      <p:ext uri="{BB962C8B-B14F-4D97-AF65-F5344CB8AC3E}">
        <p14:creationId xmlns:p14="http://schemas.microsoft.com/office/powerpoint/2010/main" val="39570375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0" y="1066800"/>
            <a:ext cx="9067800" cy="4800600"/>
          </a:xfrm>
        </p:spPr>
        <p:txBody>
          <a:bodyPr>
            <a:normAutofit fontScale="90000"/>
          </a:bodyPr>
          <a:lstStyle/>
          <a:p>
            <a:pPr algn="l" eaLnBrk="1" hangingPunct="1"/>
            <a:r>
              <a:rPr lang="en-US" altLang="en-US" sz="2400" b="1"/>
              <a:t>Rule 19. Required Joinder of Parties</a:t>
            </a:r>
            <a:br>
              <a:rPr lang="en-US" altLang="en-US" sz="2400" b="1"/>
            </a:br>
            <a:r>
              <a:rPr lang="en-US" altLang="en-US" sz="2400" b="1"/>
              <a:t/>
            </a:r>
            <a:br>
              <a:rPr lang="en-US" altLang="en-US" sz="2400" b="1"/>
            </a:br>
            <a:r>
              <a:rPr lang="en-US" altLang="en-US" sz="2400"/>
              <a:t>(a) Persons Required to Be Joined if Feasible.</a:t>
            </a:r>
            <a:br>
              <a:rPr lang="en-US" altLang="en-US" sz="2400"/>
            </a:br>
            <a:r>
              <a:rPr lang="en-US" altLang="en-US" sz="2400"/>
              <a:t>    (1) Required Party.  A person who is subject to service of process and whose joinder will not deprive the court of subject-matter jurisdiction must be joined as a party if:</a:t>
            </a:r>
            <a:br>
              <a:rPr lang="en-US" altLang="en-US" sz="2400"/>
            </a:br>
            <a:r>
              <a:rPr lang="en-US" altLang="en-US" sz="2400"/>
              <a:t>        (A) </a:t>
            </a:r>
            <a:r>
              <a:rPr lang="en-US" altLang="en-US" sz="2400" b="1"/>
              <a:t>in that person’s absence, the court cannot accord complete relief among existing parties</a:t>
            </a:r>
            <a:r>
              <a:rPr lang="en-US" altLang="en-US" sz="2400"/>
              <a:t>; or</a:t>
            </a:r>
            <a:br>
              <a:rPr lang="en-US" altLang="en-US" sz="2400"/>
            </a:br>
            <a:r>
              <a:rPr lang="en-US" altLang="en-US" sz="2400"/>
              <a:t>        (B) that person claims an interest relating to the subject of the action and is so situated that disposing of the action in the person’s absence may:</a:t>
            </a:r>
            <a:br>
              <a:rPr lang="en-US" altLang="en-US" sz="2400"/>
            </a:br>
            <a:r>
              <a:rPr lang="en-US" altLang="en-US" sz="2400"/>
              <a:t>            (i) as a practical matter impair or impede the person’s ability to protect the interest; or</a:t>
            </a:r>
            <a:br>
              <a:rPr lang="en-US" altLang="en-US" sz="2400"/>
            </a:br>
            <a:r>
              <a:rPr lang="en-US" altLang="en-US" sz="2400"/>
              <a:t>            (ii) leave an existing party subject to a substantial risk of incurring double, multiple, or otherwise inconsistent obligations because of the interest.</a:t>
            </a:r>
            <a:br>
              <a:rPr lang="en-US" altLang="en-US" sz="2400"/>
            </a:br>
            <a:endParaRPr lang="en-US" altLang="en-US" sz="2400"/>
          </a:p>
        </p:txBody>
      </p:sp>
    </p:spTree>
    <p:extLst>
      <p:ext uri="{BB962C8B-B14F-4D97-AF65-F5344CB8AC3E}">
        <p14:creationId xmlns:p14="http://schemas.microsoft.com/office/powerpoint/2010/main" val="22735941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828800" y="1063626"/>
            <a:ext cx="8839200" cy="4708525"/>
          </a:xfrm>
        </p:spPr>
        <p:txBody>
          <a:bodyPr>
            <a:normAutofit fontScale="90000"/>
          </a:bodyPr>
          <a:lstStyle/>
          <a:p>
            <a:pPr eaLnBrk="1" hangingPunct="1"/>
            <a:r>
              <a:rPr lang="en-US" altLang="en-US" dirty="0" smtClean="0"/>
              <a:t>- you are suing a corporation to have certain dividends declared in your name, but the majority of a board of directors has to sign on for that to happen</a:t>
            </a:r>
            <a:br>
              <a:rPr lang="en-US" altLang="en-US" dirty="0" smtClean="0"/>
            </a:br>
            <a:r>
              <a:rPr lang="en-US" altLang="en-US" dirty="0" smtClean="0"/>
              <a:t>- are the members of the board necessary parties?</a:t>
            </a:r>
            <a:br>
              <a:rPr lang="en-US" altLang="en-US" dirty="0" smtClean="0"/>
            </a:br>
            <a:endParaRPr lang="en-US" altLang="en-US" dirty="0" smtClean="0"/>
          </a:p>
        </p:txBody>
      </p:sp>
    </p:spTree>
    <p:extLst>
      <p:ext uri="{BB962C8B-B14F-4D97-AF65-F5344CB8AC3E}">
        <p14:creationId xmlns:p14="http://schemas.microsoft.com/office/powerpoint/2010/main" val="16723737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752600" y="1063626"/>
            <a:ext cx="8610600" cy="4651375"/>
          </a:xfrm>
        </p:spPr>
        <p:txBody>
          <a:bodyPr>
            <a:normAutofit fontScale="90000"/>
          </a:bodyPr>
          <a:lstStyle/>
          <a:p>
            <a:pPr algn="l" eaLnBrk="1" hangingPunct="1"/>
            <a:r>
              <a:rPr lang="en-US" altLang="en-US" smtClean="0"/>
              <a:t>- water flows from D’s property down to P’s, flooding it</a:t>
            </a:r>
            <a:br>
              <a:rPr lang="en-US" altLang="en-US" smtClean="0"/>
            </a:br>
            <a:r>
              <a:rPr lang="en-US" altLang="en-US" smtClean="0"/>
              <a:t>- P sues D to erect a dam to protect P’s property</a:t>
            </a:r>
            <a:br>
              <a:rPr lang="en-US" altLang="en-US" smtClean="0"/>
            </a:br>
            <a:r>
              <a:rPr lang="en-US" altLang="en-US" smtClean="0"/>
              <a:t>- if the dam is erected X’s property, upstream from D’s will be flooded</a:t>
            </a:r>
            <a:br>
              <a:rPr lang="en-US" altLang="en-US" smtClean="0"/>
            </a:br>
            <a:r>
              <a:rPr lang="en-US" altLang="en-US" smtClean="0"/>
              <a:t>- Is X a necessary party?</a:t>
            </a:r>
            <a:br>
              <a:rPr lang="en-US" altLang="en-US" smtClean="0"/>
            </a:br>
            <a:endParaRPr lang="en-US" altLang="en-US" smtClean="0"/>
          </a:p>
        </p:txBody>
      </p:sp>
    </p:spTree>
    <p:extLst>
      <p:ext uri="{BB962C8B-B14F-4D97-AF65-F5344CB8AC3E}">
        <p14:creationId xmlns:p14="http://schemas.microsoft.com/office/powerpoint/2010/main" val="6941302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987550" y="1131888"/>
            <a:ext cx="8051800" cy="4597400"/>
          </a:xfrm>
        </p:spPr>
        <p:txBody>
          <a:bodyPr/>
          <a:lstStyle/>
          <a:p>
            <a:r>
              <a:rPr lang="en-US" altLang="en-US" dirty="0" err="1"/>
              <a:t>s</a:t>
            </a:r>
            <a:r>
              <a:rPr lang="en-US" altLang="en-US" dirty="0" err="1" smtClean="0"/>
              <a:t>ublessee</a:t>
            </a:r>
            <a:r>
              <a:rPr lang="en-US" altLang="en-US" dirty="0" smtClean="0"/>
              <a:t> sues lessee to alter property.</a:t>
            </a:r>
            <a:br>
              <a:rPr lang="en-US" altLang="en-US" dirty="0" smtClean="0"/>
            </a:br>
            <a:r>
              <a:rPr lang="en-US" altLang="en-US" dirty="0" smtClean="0"/>
              <a:t/>
            </a:r>
            <a:br>
              <a:rPr lang="en-US" altLang="en-US" dirty="0" smtClean="0"/>
            </a:br>
            <a:r>
              <a:rPr lang="en-US" altLang="en-US" dirty="0" smtClean="0"/>
              <a:t>lessor, who must consent to change, is a necessary party. </a:t>
            </a:r>
            <a:br>
              <a:rPr lang="en-US" altLang="en-US" dirty="0" smtClean="0"/>
            </a:br>
            <a:r>
              <a:rPr lang="en-US" altLang="en-US" dirty="0" smtClean="0"/>
              <a:t/>
            </a:r>
            <a:br>
              <a:rPr lang="en-US" altLang="en-US" dirty="0" smtClean="0"/>
            </a:br>
            <a:r>
              <a:rPr lang="en-US" altLang="en-US" dirty="0" smtClean="0"/>
              <a:t>why?</a:t>
            </a:r>
          </a:p>
        </p:txBody>
      </p:sp>
    </p:spTree>
    <p:extLst>
      <p:ext uri="{BB962C8B-B14F-4D97-AF65-F5344CB8AC3E}">
        <p14:creationId xmlns:p14="http://schemas.microsoft.com/office/powerpoint/2010/main" val="184963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862138" y="1131889"/>
            <a:ext cx="8177212" cy="4562475"/>
          </a:xfrm>
        </p:spPr>
        <p:txBody>
          <a:bodyPr>
            <a:normAutofit fontScale="90000"/>
          </a:bodyPr>
          <a:lstStyle/>
          <a:p>
            <a:r>
              <a:rPr lang="en-US" altLang="en-US" dirty="0" err="1" smtClean="0"/>
              <a:t>Glueck</a:t>
            </a:r>
            <a:r>
              <a:rPr lang="en-US" altLang="en-US" dirty="0" smtClean="0"/>
              <a:t> sues Company to have Company reissue shares currently held by Haas in </a:t>
            </a:r>
            <a:r>
              <a:rPr lang="en-US" altLang="en-US" dirty="0" err="1" smtClean="0"/>
              <a:t>Glueck</a:t>
            </a:r>
            <a:r>
              <a:rPr lang="en-US" altLang="en-US" dirty="0" smtClean="0"/>
              <a:t> and Haas’s name</a:t>
            </a:r>
            <a:r>
              <a:rPr lang="en-US" altLang="en-US" dirty="0"/>
              <a:t/>
            </a:r>
            <a:br>
              <a:rPr lang="en-US" altLang="en-US" dirty="0"/>
            </a:br>
            <a:r>
              <a:rPr lang="en-US" altLang="en-US" dirty="0" smtClean="0"/>
              <a:t/>
            </a:r>
            <a:br>
              <a:rPr lang="en-US" altLang="en-US" dirty="0" smtClean="0"/>
            </a:br>
            <a:r>
              <a:rPr lang="en-US" altLang="en-US" dirty="0" smtClean="0"/>
              <a:t>Haas (who thinks shares are all his) is a necessary party</a:t>
            </a:r>
            <a:br>
              <a:rPr lang="en-US" altLang="en-US" dirty="0" smtClean="0"/>
            </a:br>
            <a:r>
              <a:rPr lang="en-US" altLang="en-US" dirty="0" smtClean="0"/>
              <a:t/>
            </a:r>
            <a:br>
              <a:rPr lang="en-US" altLang="en-US" dirty="0" smtClean="0"/>
            </a:br>
            <a:r>
              <a:rPr lang="en-US" altLang="en-US" dirty="0" smtClean="0"/>
              <a:t>why?</a:t>
            </a:r>
          </a:p>
        </p:txBody>
      </p:sp>
    </p:spTree>
    <p:extLst>
      <p:ext uri="{BB962C8B-B14F-4D97-AF65-F5344CB8AC3E}">
        <p14:creationId xmlns:p14="http://schemas.microsoft.com/office/powerpoint/2010/main" val="8675441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871664" y="1131889"/>
            <a:ext cx="8167687" cy="4543425"/>
          </a:xfrm>
        </p:spPr>
        <p:txBody>
          <a:bodyPr/>
          <a:lstStyle/>
          <a:p>
            <a:r>
              <a:rPr lang="en-US" altLang="en-US" dirty="0" smtClean="0"/>
              <a:t>P claims a vase in D’s possession</a:t>
            </a:r>
            <a:br>
              <a:rPr lang="en-US" altLang="en-US" dirty="0" smtClean="0"/>
            </a:br>
            <a:r>
              <a:rPr lang="en-US" altLang="en-US" dirty="0" smtClean="0"/>
              <a:t/>
            </a:r>
            <a:br>
              <a:rPr lang="en-US" altLang="en-US" dirty="0" smtClean="0"/>
            </a:br>
            <a:r>
              <a:rPr lang="en-US" altLang="en-US" dirty="0" smtClean="0"/>
              <a:t>X also claims the vase</a:t>
            </a:r>
            <a:br>
              <a:rPr lang="en-US" altLang="en-US" dirty="0" smtClean="0"/>
            </a:br>
            <a:r>
              <a:rPr lang="en-US" altLang="en-US" dirty="0" smtClean="0"/>
              <a:t/>
            </a:r>
            <a:br>
              <a:rPr lang="en-US" altLang="en-US" dirty="0" smtClean="0"/>
            </a:br>
            <a:r>
              <a:rPr lang="en-US" altLang="en-US" dirty="0" smtClean="0"/>
              <a:t>X is a necessary party</a:t>
            </a:r>
            <a:br>
              <a:rPr lang="en-US" altLang="en-US" dirty="0" smtClean="0"/>
            </a:br>
            <a:r>
              <a:rPr lang="en-US" altLang="en-US" dirty="0" smtClean="0"/>
              <a:t/>
            </a:r>
            <a:br>
              <a:rPr lang="en-US" altLang="en-US" dirty="0" smtClean="0"/>
            </a:br>
            <a:r>
              <a:rPr lang="en-US" altLang="en-US" dirty="0" smtClean="0"/>
              <a:t>why?</a:t>
            </a:r>
          </a:p>
        </p:txBody>
      </p:sp>
    </p:spTree>
    <p:extLst>
      <p:ext uri="{BB962C8B-B14F-4D97-AF65-F5344CB8AC3E}">
        <p14:creationId xmlns:p14="http://schemas.microsoft.com/office/powerpoint/2010/main" val="6085652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057400" y="274638"/>
            <a:ext cx="8153400" cy="6126162"/>
          </a:xfrm>
        </p:spPr>
        <p:txBody>
          <a:bodyPr/>
          <a:lstStyle/>
          <a:p>
            <a:r>
              <a:rPr lang="en-US" altLang="en-US" smtClean="0"/>
              <a:t>interpleader</a:t>
            </a:r>
          </a:p>
        </p:txBody>
      </p:sp>
    </p:spTree>
    <p:extLst>
      <p:ext uri="{BB962C8B-B14F-4D97-AF65-F5344CB8AC3E}">
        <p14:creationId xmlns:p14="http://schemas.microsoft.com/office/powerpoint/2010/main" val="4339032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76400" y="1063626"/>
            <a:ext cx="8610600" cy="4537075"/>
          </a:xfrm>
        </p:spPr>
        <p:txBody>
          <a:bodyPr/>
          <a:lstStyle/>
          <a:p>
            <a:pPr eaLnBrk="1" hangingPunct="1"/>
            <a:r>
              <a:rPr lang="en-US" altLang="en-US" dirty="0"/>
              <a:t>a</a:t>
            </a:r>
            <a:r>
              <a:rPr lang="en-US" altLang="en-US" dirty="0" smtClean="0"/>
              <a:t> purchaser of a debenture sues the issuer to assert alleged right to convert the debenture into stock</a:t>
            </a:r>
            <a:br>
              <a:rPr lang="en-US" altLang="en-US" dirty="0" smtClean="0"/>
            </a:br>
            <a:r>
              <a:rPr lang="en-US" altLang="en-US" dirty="0" smtClean="0"/>
              <a:t/>
            </a:r>
            <a:br>
              <a:rPr lang="en-US" altLang="en-US" dirty="0" smtClean="0"/>
            </a:br>
            <a:r>
              <a:rPr lang="en-US" altLang="en-US" dirty="0"/>
              <a:t>a</a:t>
            </a:r>
            <a:r>
              <a:rPr lang="en-US" altLang="en-US" dirty="0" smtClean="0"/>
              <a:t>re the other owners of the debentures necessary parties?</a:t>
            </a:r>
            <a:br>
              <a:rPr lang="en-US" altLang="en-US" dirty="0" smtClean="0"/>
            </a:br>
            <a:endParaRPr lang="en-US" altLang="en-US" dirty="0" smtClean="0"/>
          </a:p>
        </p:txBody>
      </p:sp>
    </p:spTree>
    <p:extLst>
      <p:ext uri="{BB962C8B-B14F-4D97-AF65-F5344CB8AC3E}">
        <p14:creationId xmlns:p14="http://schemas.microsoft.com/office/powerpoint/2010/main" val="398816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smtClean="0"/>
              <a:t>18(a</a:t>
            </a:r>
            <a:r>
              <a:rPr lang="en-US" dirty="0"/>
              <a:t>) </a:t>
            </a:r>
            <a:br>
              <a:rPr lang="en-US" dirty="0"/>
            </a:br>
            <a:r>
              <a:rPr lang="en-US" dirty="0" smtClean="0"/>
              <a:t>In </a:t>
            </a:r>
            <a:r>
              <a:rPr lang="en-US" dirty="0"/>
              <a:t>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164997133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905000" y="274638"/>
            <a:ext cx="8305800" cy="6354762"/>
          </a:xfrm>
        </p:spPr>
        <p:txBody>
          <a:bodyPr/>
          <a:lstStyle/>
          <a:p>
            <a:r>
              <a:rPr lang="en-US" altLang="en-US" dirty="0" err="1" smtClean="0"/>
              <a:t>Glueck</a:t>
            </a:r>
            <a:r>
              <a:rPr lang="en-US" altLang="en-US" dirty="0" smtClean="0"/>
              <a:t> (NY) sues Company (Cal.) in federal court in California to have Company reissue shares currently held by Haas (NY) in </a:t>
            </a:r>
            <a:r>
              <a:rPr lang="en-US" altLang="en-US" dirty="0" err="1" smtClean="0"/>
              <a:t>Glueck</a:t>
            </a:r>
            <a:r>
              <a:rPr lang="en-US" altLang="en-US" dirty="0" smtClean="0"/>
              <a:t> and Haas’s name.</a:t>
            </a:r>
            <a:br>
              <a:rPr lang="en-US" altLang="en-US" dirty="0" smtClean="0"/>
            </a:br>
            <a:r>
              <a:rPr lang="en-US" altLang="en-US" dirty="0" smtClean="0"/>
              <a:t/>
            </a:r>
            <a:br>
              <a:rPr lang="en-US" altLang="en-US" dirty="0" smtClean="0"/>
            </a:br>
            <a:r>
              <a:rPr lang="en-US" altLang="en-US" dirty="0" smtClean="0"/>
              <a:t>is there a problem...?</a:t>
            </a:r>
          </a:p>
        </p:txBody>
      </p:sp>
    </p:spTree>
    <p:extLst>
      <p:ext uri="{BB962C8B-B14F-4D97-AF65-F5344CB8AC3E}">
        <p14:creationId xmlns:p14="http://schemas.microsoft.com/office/powerpoint/2010/main" val="42198465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76400" y="1066801"/>
            <a:ext cx="8763000" cy="4765675"/>
          </a:xfrm>
        </p:spPr>
        <p:txBody>
          <a:bodyPr>
            <a:normAutofit fontScale="90000"/>
          </a:bodyPr>
          <a:lstStyle/>
          <a:p>
            <a:pPr algn="l" eaLnBrk="1" hangingPunct="1"/>
            <a:r>
              <a:rPr lang="en-US" altLang="en-US" sz="2400"/>
              <a:t>(b)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a:t>
            </a:r>
            <a:br>
              <a:rPr lang="en-US" altLang="en-US" sz="2400"/>
            </a:br>
            <a:r>
              <a:rPr lang="en-US" altLang="en-US" sz="2400"/>
              <a:t>    (1) the extent to which a judgment rendered in the person’s absence might prejudice that person or the existing parties;</a:t>
            </a:r>
            <a:br>
              <a:rPr lang="en-US" altLang="en-US" sz="2400"/>
            </a:br>
            <a:r>
              <a:rPr lang="en-US" altLang="en-US" sz="2400"/>
              <a:t>    (2) the extent to which any prejudice could be lessened or avoided by:</a:t>
            </a:r>
            <a:br>
              <a:rPr lang="en-US" altLang="en-US" sz="2400"/>
            </a:br>
            <a:r>
              <a:rPr lang="en-US" altLang="en-US" sz="2400"/>
              <a:t>        (A) protective provisions in the judgment;</a:t>
            </a:r>
            <a:br>
              <a:rPr lang="en-US" altLang="en-US" sz="2400"/>
            </a:br>
            <a:r>
              <a:rPr lang="en-US" altLang="en-US" sz="2400"/>
              <a:t>        (B) shaping the relief; or</a:t>
            </a:r>
            <a:br>
              <a:rPr lang="en-US" altLang="en-US" sz="2400"/>
            </a:br>
            <a:r>
              <a:rPr lang="en-US" altLang="en-US" sz="2400"/>
              <a:t>        (C) other measures;</a:t>
            </a:r>
            <a:br>
              <a:rPr lang="en-US" altLang="en-US" sz="2400"/>
            </a:br>
            <a:r>
              <a:rPr lang="en-US" altLang="en-US" sz="2400"/>
              <a:t>    (3) whether a judgment rendered in the person’s absence would be adequate; and</a:t>
            </a:r>
            <a:br>
              <a:rPr lang="en-US" altLang="en-US" sz="2400"/>
            </a:br>
            <a:r>
              <a:rPr lang="en-US" altLang="en-US" sz="2400"/>
              <a:t>    (4) whether the plaintiff would have an adequate remedy if the action were dismissed for nonjoinder. </a:t>
            </a:r>
            <a:br>
              <a:rPr lang="en-US" altLang="en-US" sz="2400"/>
            </a:br>
            <a:endParaRPr lang="en-US" altLang="en-US" sz="2400"/>
          </a:p>
        </p:txBody>
      </p:sp>
    </p:spTree>
    <p:extLst>
      <p:ext uri="{BB962C8B-B14F-4D97-AF65-F5344CB8AC3E}">
        <p14:creationId xmlns:p14="http://schemas.microsoft.com/office/powerpoint/2010/main" val="28688981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097459"/>
          </a:xfrm>
        </p:spPr>
        <p:txBody>
          <a:bodyPr/>
          <a:lstStyle/>
          <a:p>
            <a:r>
              <a:rPr lang="en-US" dirty="0" smtClean="0"/>
              <a:t>Torrington v. Yost (D.S.C. 1991)</a:t>
            </a:r>
            <a:endParaRPr lang="en-US" dirty="0"/>
          </a:p>
        </p:txBody>
      </p:sp>
    </p:spTree>
    <p:extLst>
      <p:ext uri="{BB962C8B-B14F-4D97-AF65-F5344CB8AC3E}">
        <p14:creationId xmlns:p14="http://schemas.microsoft.com/office/powerpoint/2010/main" val="26085208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1063626"/>
            <a:ext cx="8839200" cy="4765675"/>
          </a:xfrm>
        </p:spPr>
        <p:txBody>
          <a:bodyPr>
            <a:normAutofit fontScale="90000"/>
          </a:bodyPr>
          <a:lstStyle/>
          <a:p>
            <a:pPr algn="l" eaLnBrk="1" hangingPunct="1"/>
            <a:r>
              <a:rPr lang="en-US" altLang="en-US" sz="3200" b="1"/>
              <a:t>Rule 24. Intervention</a:t>
            </a:r>
            <a:r>
              <a:rPr lang="en-US" altLang="en-US" sz="3200"/>
              <a:t/>
            </a:r>
            <a:br>
              <a:rPr lang="en-US" altLang="en-US" sz="3200"/>
            </a:br>
            <a:r>
              <a:rPr lang="en-US" altLang="en-US" sz="3200"/>
              <a:t/>
            </a:r>
            <a:br>
              <a:rPr lang="en-US" altLang="en-US" sz="3200"/>
            </a:br>
            <a:r>
              <a:rPr lang="en-US" altLang="en-US" sz="3200"/>
              <a:t>(a) Intervention of Right.  On timely motion, the court must permit anyone to intervene who:</a:t>
            </a:r>
            <a:br>
              <a:rPr lang="en-US" altLang="en-US" sz="3200"/>
            </a:br>
            <a:r>
              <a:rPr lang="en-US" altLang="en-US" sz="3200"/>
              <a:t>    (1) is given an unconditional right to intervene by a federal statute; or</a:t>
            </a:r>
            <a:br>
              <a:rPr lang="en-US" altLang="en-US" sz="3200"/>
            </a:br>
            <a:r>
              <a:rPr lang="en-US" altLang="en-US" sz="3200"/>
              <a:t>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a:t>
            </a:r>
            <a:br>
              <a:rPr lang="en-US" altLang="en-US" sz="3200"/>
            </a:br>
            <a:endParaRPr lang="en-US" altLang="en-US" sz="3200"/>
          </a:p>
        </p:txBody>
      </p:sp>
    </p:spTree>
    <p:extLst>
      <p:ext uri="{BB962C8B-B14F-4D97-AF65-F5344CB8AC3E}">
        <p14:creationId xmlns:p14="http://schemas.microsoft.com/office/powerpoint/2010/main" val="28121277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76400" y="1063626"/>
            <a:ext cx="8763000" cy="4937125"/>
          </a:xfrm>
        </p:spPr>
        <p:txBody>
          <a:bodyPr>
            <a:normAutofit fontScale="90000"/>
          </a:bodyPr>
          <a:lstStyle/>
          <a:p>
            <a:pPr algn="l" eaLnBrk="1" hangingPunct="1"/>
            <a:r>
              <a:rPr lang="en-US" altLang="en-US" sz="3200" dirty="0"/>
              <a:t>African-Americans who have been refused employment by a fire department are suing the city for racial discrimination in </a:t>
            </a:r>
            <a:r>
              <a:rPr lang="en-US" altLang="en-US" sz="3200" dirty="0" smtClean="0"/>
              <a:t>hiring </a:t>
            </a:r>
            <a:r>
              <a:rPr lang="en-US" altLang="en-US" sz="3200" dirty="0"/>
              <a:t/>
            </a:r>
            <a:br>
              <a:rPr lang="en-US" altLang="en-US" sz="3200" dirty="0"/>
            </a:br>
            <a:r>
              <a:rPr lang="en-US" altLang="en-US" sz="3200" dirty="0"/>
              <a:t/>
            </a:r>
            <a:br>
              <a:rPr lang="en-US" altLang="en-US" sz="3200" dirty="0"/>
            </a:br>
            <a:r>
              <a:rPr lang="en-US" altLang="en-US" sz="3200" dirty="0"/>
              <a:t>t</a:t>
            </a:r>
            <a:r>
              <a:rPr lang="en-US" altLang="en-US" sz="3200" dirty="0" smtClean="0"/>
              <a:t>hey </a:t>
            </a:r>
            <a:r>
              <a:rPr lang="en-US" altLang="en-US" sz="3200" dirty="0"/>
              <a:t>are asking for preferential treatment in hiring by the fire department as a remedy for past </a:t>
            </a:r>
            <a:r>
              <a:rPr lang="en-US" altLang="en-US" sz="3200" dirty="0" smtClean="0"/>
              <a:t>discrimination</a:t>
            </a:r>
            <a:r>
              <a:rPr lang="en-US" altLang="en-US" sz="3200" dirty="0"/>
              <a:t/>
            </a:r>
            <a:br>
              <a:rPr lang="en-US" altLang="en-US" sz="3200" dirty="0"/>
            </a:br>
            <a:r>
              <a:rPr lang="en-US" altLang="en-US" sz="3200" dirty="0"/>
              <a:t/>
            </a:r>
            <a:br>
              <a:rPr lang="en-US" altLang="en-US" sz="3200" dirty="0"/>
            </a:br>
            <a:r>
              <a:rPr lang="en-US" altLang="en-US" sz="3200" dirty="0" smtClean="0"/>
              <a:t>may </a:t>
            </a:r>
            <a:r>
              <a:rPr lang="en-US" altLang="en-US" sz="3200" dirty="0"/>
              <a:t>the white firefighters (or white applicants to the fire department) who would be affected by this relief intervene of right? </a:t>
            </a:r>
            <a:br>
              <a:rPr lang="en-US" altLang="en-US" sz="3200" dirty="0"/>
            </a:br>
            <a:r>
              <a:rPr lang="en-US" altLang="en-US" sz="3200" dirty="0"/>
              <a:t/>
            </a:r>
            <a:br>
              <a:rPr lang="en-US" altLang="en-US" sz="3200" dirty="0"/>
            </a:br>
            <a:r>
              <a:rPr lang="en-US" altLang="en-US" sz="3200" dirty="0" smtClean="0"/>
              <a:t>would </a:t>
            </a:r>
            <a:r>
              <a:rPr lang="en-US" altLang="en-US" sz="3200" dirty="0"/>
              <a:t>there be any conditions on their intervention?</a:t>
            </a:r>
            <a:br>
              <a:rPr lang="en-US" altLang="en-US" sz="3200" dirty="0"/>
            </a:br>
            <a:endParaRPr lang="en-US" altLang="en-US" sz="3200" dirty="0"/>
          </a:p>
        </p:txBody>
      </p:sp>
    </p:spTree>
    <p:extLst>
      <p:ext uri="{BB962C8B-B14F-4D97-AF65-F5344CB8AC3E}">
        <p14:creationId xmlns:p14="http://schemas.microsoft.com/office/powerpoint/2010/main" val="31107055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1828800" y="274638"/>
            <a:ext cx="8382000" cy="6430962"/>
          </a:xfrm>
        </p:spPr>
        <p:txBody>
          <a:bodyPr/>
          <a:lstStyle/>
          <a:p>
            <a:r>
              <a:rPr lang="en-US" altLang="en-US" dirty="0"/>
              <a:t>w</a:t>
            </a:r>
            <a:r>
              <a:rPr lang="en-US" altLang="en-US" dirty="0" smtClean="0"/>
              <a:t>hat if the white firefighters do not intervene?</a:t>
            </a:r>
          </a:p>
        </p:txBody>
      </p:sp>
    </p:spTree>
    <p:extLst>
      <p:ext uri="{BB962C8B-B14F-4D97-AF65-F5344CB8AC3E}">
        <p14:creationId xmlns:p14="http://schemas.microsoft.com/office/powerpoint/2010/main" val="15094380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43100" y="1131888"/>
            <a:ext cx="8096250" cy="4686300"/>
          </a:xfrm>
        </p:spPr>
        <p:txBody>
          <a:bodyPr/>
          <a:lstStyle/>
          <a:p>
            <a:pPr eaLnBrk="1" hangingPunct="1"/>
            <a:r>
              <a:rPr lang="en-US" altLang="en-US" dirty="0" smtClean="0"/>
              <a:t>42 U.S.C. § 2000e-2(n)</a:t>
            </a:r>
          </a:p>
        </p:txBody>
      </p:sp>
    </p:spTree>
    <p:extLst>
      <p:ext uri="{BB962C8B-B14F-4D97-AF65-F5344CB8AC3E}">
        <p14:creationId xmlns:p14="http://schemas.microsoft.com/office/powerpoint/2010/main" val="14736391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790700" y="1131888"/>
            <a:ext cx="8724900" cy="4868862"/>
          </a:xfrm>
        </p:spPr>
        <p:txBody>
          <a:bodyPr>
            <a:normAutofit fontScale="90000"/>
          </a:bodyPr>
          <a:lstStyle/>
          <a:p>
            <a:pPr algn="l" eaLnBrk="1" hangingPunct="1"/>
            <a:r>
              <a:rPr lang="en-US" altLang="en-US" sz="2800" dirty="0"/>
              <a:t>(B) A practice described in subparagraph (A) may not be challenged in a claim under the Constitution or Federal civil rights laws—</a:t>
            </a:r>
            <a:br>
              <a:rPr lang="en-US" altLang="en-US" sz="2800" dirty="0"/>
            </a:br>
            <a:r>
              <a:rPr lang="en-US" altLang="en-US" sz="2800" dirty="0"/>
              <a:t>(</a:t>
            </a:r>
            <a:r>
              <a:rPr lang="en-US" altLang="en-US" sz="2800" dirty="0" err="1"/>
              <a:t>i</a:t>
            </a:r>
            <a:r>
              <a:rPr lang="en-US" altLang="en-US" sz="2800" dirty="0"/>
              <a:t>) by a person who, prior to the entry of the judgment or order described in subparagraph (A), had—</a:t>
            </a:r>
            <a:br>
              <a:rPr lang="en-US" altLang="en-US" sz="2800" dirty="0"/>
            </a:br>
            <a:r>
              <a:rPr lang="en-US" altLang="en-US" sz="2800" dirty="0"/>
              <a:t>(I)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a:t>
            </a:r>
            <a:br>
              <a:rPr lang="en-US" altLang="en-US" sz="2800" dirty="0"/>
            </a:br>
            <a:r>
              <a:rPr lang="en-US" altLang="en-US" sz="2800" dirty="0"/>
              <a:t>(II) a reasonable opportunity to present objections to such judgment or order;</a:t>
            </a:r>
          </a:p>
        </p:txBody>
      </p:sp>
    </p:spTree>
    <p:extLst>
      <p:ext uri="{BB962C8B-B14F-4D97-AF65-F5344CB8AC3E}">
        <p14:creationId xmlns:p14="http://schemas.microsoft.com/office/powerpoint/2010/main" val="12058872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524000" y="1063626"/>
            <a:ext cx="8991600" cy="4765675"/>
          </a:xfrm>
        </p:spPr>
        <p:txBody>
          <a:bodyPr>
            <a:normAutofit fontScale="90000"/>
          </a:bodyPr>
          <a:lstStyle/>
          <a:p>
            <a:pPr algn="l" eaLnBrk="1" hangingPunct="1"/>
            <a:r>
              <a:rPr lang="en-US" altLang="en-US" smtClean="0"/>
              <a:t>P wants to build a dump in some wetlands</a:t>
            </a:r>
            <a:br>
              <a:rPr lang="en-US" altLang="en-US" smtClean="0"/>
            </a:br>
            <a:r>
              <a:rPr lang="en-US" altLang="en-US" smtClean="0"/>
              <a:t/>
            </a:r>
            <a:br>
              <a:rPr lang="en-US" altLang="en-US" smtClean="0"/>
            </a:br>
            <a:r>
              <a:rPr lang="en-US" altLang="en-US"/>
              <a:t>t</a:t>
            </a:r>
            <a:r>
              <a:rPr lang="en-US" altLang="en-US" smtClean="0"/>
              <a:t>he Army Corp of Engineers refuses to issue a permit</a:t>
            </a:r>
            <a:br>
              <a:rPr lang="en-US" altLang="en-US" smtClean="0"/>
            </a:br>
            <a:r>
              <a:rPr lang="en-US" altLang="en-US" smtClean="0"/>
              <a:t/>
            </a:r>
            <a:br>
              <a:rPr lang="en-US" altLang="en-US" smtClean="0"/>
            </a:br>
            <a:r>
              <a:rPr lang="en-US" altLang="en-US" smtClean="0"/>
              <a:t>P sues the Army Corp of Engineers</a:t>
            </a:r>
            <a:br>
              <a:rPr lang="en-US" altLang="en-US" smtClean="0"/>
            </a:br>
            <a:r>
              <a:rPr lang="en-US" altLang="en-US" smtClean="0"/>
              <a:t/>
            </a:r>
            <a:br>
              <a:rPr lang="en-US" altLang="en-US" smtClean="0"/>
            </a:br>
            <a:r>
              <a:rPr lang="en-US" altLang="en-US"/>
              <a:t>m</a:t>
            </a:r>
            <a:r>
              <a:rPr lang="en-US" altLang="en-US" smtClean="0"/>
              <a:t>ay people who live by the wetlands intervene on the side of the government?</a:t>
            </a:r>
            <a:br>
              <a:rPr lang="en-US" altLang="en-US" smtClean="0"/>
            </a:br>
            <a:endParaRPr lang="en-US" altLang="en-US" smtClean="0"/>
          </a:p>
        </p:txBody>
      </p:sp>
    </p:spTree>
    <p:extLst>
      <p:ext uri="{BB962C8B-B14F-4D97-AF65-F5344CB8AC3E}">
        <p14:creationId xmlns:p14="http://schemas.microsoft.com/office/powerpoint/2010/main" val="105765673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063626"/>
            <a:ext cx="8686800" cy="4765675"/>
          </a:xfrm>
        </p:spPr>
        <p:txBody>
          <a:bodyPr>
            <a:normAutofit fontScale="90000"/>
          </a:bodyPr>
          <a:lstStyle/>
          <a:p>
            <a:pPr algn="l" eaLnBrk="1" hangingPunct="1"/>
            <a:r>
              <a:rPr lang="en-US" altLang="en-US" smtClean="0"/>
              <a:t>(b) Permissive Intervention.</a:t>
            </a:r>
            <a:br>
              <a:rPr lang="en-US" altLang="en-US" smtClean="0"/>
            </a:br>
            <a:r>
              <a:rPr lang="en-US" altLang="en-US" smtClean="0"/>
              <a:t>    (1) In General. On timely motion, the court may permit anyone to intervene who:</a:t>
            </a:r>
            <a:br>
              <a:rPr lang="en-US" altLang="en-US" smtClean="0"/>
            </a:br>
            <a:r>
              <a:rPr lang="en-US" altLang="en-US" smtClean="0"/>
              <a:t>        (A) is given a conditional right to intervene by a federal statute; or</a:t>
            </a:r>
            <a:br>
              <a:rPr lang="en-US" altLang="en-US" smtClean="0"/>
            </a:br>
            <a:r>
              <a:rPr lang="en-US" altLang="en-US" smtClean="0"/>
              <a:t>        (B) has a claim or defense that shares with the main action a common question of law or fact.</a:t>
            </a:r>
            <a:br>
              <a:rPr lang="en-US" altLang="en-US" smtClean="0"/>
            </a:br>
            <a:r>
              <a:rPr lang="en-US" altLang="en-US" smtClean="0"/>
              <a:t>. . .</a:t>
            </a:r>
          </a:p>
        </p:txBody>
      </p:sp>
    </p:spTree>
    <p:extLst>
      <p:ext uri="{BB962C8B-B14F-4D97-AF65-F5344CB8AC3E}">
        <p14:creationId xmlns:p14="http://schemas.microsoft.com/office/powerpoint/2010/main" val="42035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a:bodyPr>
          <a:lstStyle/>
          <a:p>
            <a:r>
              <a:rPr lang="en-US" altLang="en-US" dirty="0" smtClean="0"/>
              <a:t>1) are people already adversaries? NO</a:t>
            </a:r>
            <a:br>
              <a:rPr lang="en-US" altLang="en-US" dirty="0" smtClean="0"/>
            </a:br>
            <a:r>
              <a:rPr lang="en-US" altLang="en-US" dirty="0" smtClean="0"/>
              <a:t>2) does the cause of action concern the same t/o as an action already being litigated?  YES</a:t>
            </a:r>
            <a:br>
              <a:rPr lang="en-US" altLang="en-US" dirty="0" smtClean="0"/>
            </a:br>
            <a:r>
              <a:rPr lang="en-US" altLang="en-US" dirty="0" smtClean="0"/>
              <a:t/>
            </a:r>
            <a:br>
              <a:rPr lang="en-US" altLang="en-US" dirty="0" smtClean="0"/>
            </a:br>
            <a:r>
              <a:rPr lang="en-US" altLang="en-US" dirty="0" smtClean="0"/>
              <a:t>joinder permitted, not required</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62323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a:bodyPr>
          <a:lstStyle/>
          <a:p>
            <a:r>
              <a:rPr lang="en-US" altLang="en-US" dirty="0" smtClean="0"/>
              <a:t>13(g</a:t>
            </a:r>
            <a:r>
              <a:rPr lang="en-US" altLang="en-US" dirty="0"/>
              <a:t>) </a:t>
            </a:r>
            <a:r>
              <a:rPr lang="en-US" dirty="0" smtClean="0"/>
              <a:t>Crossclaim </a:t>
            </a:r>
            <a:r>
              <a:rPr lang="en-US" dirty="0"/>
              <a:t>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t>
            </a:r>
            <a:r>
              <a:rPr lang="en-US" dirty="0" smtClean="0"/>
              <a:t>action... </a:t>
            </a:r>
            <a:r>
              <a:rPr lang="en-US" dirty="0"/>
              <a:t>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smtClean="0"/>
              <a:t>crossclaimant</a:t>
            </a:r>
            <a:endParaRPr lang="en-US" dirty="0"/>
          </a:p>
        </p:txBody>
      </p:sp>
    </p:spTree>
    <p:extLst>
      <p:ext uri="{BB962C8B-B14F-4D97-AF65-F5344CB8AC3E}">
        <p14:creationId xmlns:p14="http://schemas.microsoft.com/office/powerpoint/2010/main" val="55200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r>
              <a:rPr lang="en-US" sz="2800"/>
              <a:t/>
            </a:r>
            <a:br>
              <a:rPr lang="en-US" sz="2800"/>
            </a:br>
            <a:r>
              <a:rPr lang="en-US" sz="2800"/>
              <a:t/>
            </a:r>
            <a:br>
              <a:rPr lang="en-US" sz="2800"/>
            </a:br>
            <a:endParaRPr lang="en-US" sz="2800"/>
          </a:p>
        </p:txBody>
      </p:sp>
    </p:spTree>
    <p:extLst>
      <p:ext uri="{BB962C8B-B14F-4D97-AF65-F5344CB8AC3E}">
        <p14:creationId xmlns:p14="http://schemas.microsoft.com/office/powerpoint/2010/main" val="356349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2108</TotalTime>
  <Words>866</Words>
  <Application>Microsoft Office PowerPoint</Application>
  <PresentationFormat>Widescreen</PresentationFormat>
  <Paragraphs>69</Paragraphs>
  <Slides>69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69</vt:i4>
      </vt:variant>
    </vt:vector>
  </HeadingPairs>
  <TitlesOfParts>
    <vt:vector size="74" baseType="lpstr">
      <vt:lpstr>Arial</vt:lpstr>
      <vt:lpstr>Calibri</vt:lpstr>
      <vt:lpstr>Calibri Light</vt:lpstr>
      <vt:lpstr>Mangal</vt:lpstr>
      <vt:lpstr>Office Theme</vt:lpstr>
      <vt:lpstr>Thurs., Oct. 19</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complex litigation  joinder of parties and causes of action</vt:lpstr>
      <vt:lpstr>1) are people already adversaries? YES 2) does the cause of action concern the same t/o as an action already being litigated? NO   joinder permitted, not required   </vt:lpstr>
      <vt:lpstr>13(b)  Permissive Counterclaim. A pleading may state as a counterclaim against an opposing party any claim that is not compulsory.</vt:lpstr>
      <vt:lpstr>18(a)  In General. A party asserting a claim, counterclaim, crossclaim, or third-party claim may join, as independent or alternative claims, as many claims as it has against an opposing party </vt:lpstr>
      <vt:lpstr>1) are people already adversaries? NO 2) does the cause of action concern the same t/o as an action already being litigated?  YES  joinder permitted, not required  </vt:lpstr>
      <vt:lpstr>13(g) Crossclaim Against a Coparty. A pleading may state as a crossclaim any claim by one party against a coparty if the claim arises out of the transaction or occurrence that is the subject matter of the original action... The crossclaim may include a claim that the coparty is or may be liable to the crossclaimant for all or part of a claim asserted in the action against the crossclaimant</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Rule 13. Counterclaim and Crossclaim   . . .    (h) Joining Additional Parties.  Rules 19 and 20 govern the addition of a person as a party to a counterclaim or crossclaim. </vt:lpstr>
      <vt:lpstr>1) are people already adversaries? YES 2) does the cause of action concern the same t/o as an action already being litigated?  YES  joinder required </vt:lpstr>
      <vt:lpstr>claim preclusion</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(2) Exceptions. The pleader need not state the claim if: (A) when the action was commenced, the claim was the subject of another pending action; or </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MD does not have a compulsory counterclaim rule  •    P sues D in MD state court for negligence concerning a car accident - judgment for P  •    D subsequently sues P in federal court for negligence concerning the same accident – dismissed?</vt:lpstr>
      <vt:lpstr>MD does not have a compulsory counterclaim rule  •    P sues D in federal court for negligence concerning a car accident - judgment for P  •    D subsequently sues P in MD state court for negligence concerning the same accident – dismissed?</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Officer P knows that he is likely to be sued under federal civil rights law by D, someone he arrested  he feels that a state court would be more favorable to him than a federal court  how might P use the compulsory counterclaim rule (assuming it applies in state court) to ensure a state court forum for D’s federal civil rights action?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12(b): "No defense or objection is waived by joining it with one or more other defenses or objections in a responsive pleading or in a motion"</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D, and X, each driving their own cars, are in an accident  P sues D for negligence  D wishes to join an action against X for negligence in connection with the same accident  OK for D to implead X?</vt:lpstr>
      <vt:lpstr>P, D, and X, each driving their own cars, are in an accident  P sues D for negligence  D believes that X is the one who was negligent and thus the one that is liable to P  OK for D to implead X?</vt:lpstr>
      <vt:lpstr>P, Z, and X are in a barroom brawl  P sues Y, Z’s employer on the ground that Z’s battery was committed in the course of employment  May Y implead Z?  May Y implead its insurer I?  If P sues Z, may Z implead X? </vt:lpstr>
      <vt:lpstr>P sues D for negligence in federal court  D fails to implead his insurance company I  D loses  D then brings an action against I for indemnification under the insurance contract  What defenses can I bring up?</vt:lpstr>
      <vt:lpstr>- P sues D for negligence  - D impleads X, his insurance company  - D is found liable and it is determined that X must indemnify D under the insurance contract.   - Subsequently X sues D for premiums that were past due at the time of D's impleader against X  - May the suit proceed?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under theory of respondeat superior - D impleads X for indemnification - May X bring an action against P for X’s damages in the car accident?  - Must he? - If X does not bring an action against P concerning the car accident, may X bring an action against P for P’s breach of a contract to mow X’s lawn? </vt:lpstr>
      <vt:lpstr>intersection between joinder rules and  PJ and venue</vt:lpstr>
      <vt:lpstr>causes of actions joined under 18(a) by plaintiffs against defendants  each must satisfy venue statute and there must be PJ over the defendants for each</vt:lpstr>
      <vt:lpstr>joinder of defendants under R 20  there must be PJ over each defendant, the venue statute must be satisfied with respect to all defendants</vt:lpstr>
      <vt:lpstr>compulsory counterclaims by defendants against plaintiffs  PJ is considered satisfied (or waived) venue statute need not be satisfied</vt:lpstr>
      <vt:lpstr>Permissive counterclaims by defendants against plaintiffs  majority view is PJ is considered satisfied (or waived)  majority view is venue statute need not be satisfied</vt:lpstr>
      <vt:lpstr>third party complaints brought by defendants  there must be PJ over the third party defendant  venue statute need not be satisfied</vt:lpstr>
      <vt:lpstr>necessary parties</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P, D, and X are in an accident in which D runs into P’s and X’s car   P sues D for negligence  Is X a necessary party on the ground that a determination of D’s negligence in X’s absence will impair X’s ability to protect his interest?</vt:lpstr>
      <vt:lpstr>P, D, and X are in an accident in which D runs into P’s and X’s car   P sues D for negligence  D is determined to be not negligent  X then sues D for negligence  can D preclude X from relitigating the issue of D’s negligence? </vt:lpstr>
      <vt:lpstr>P, D, and X are in an accident in which all three cars run into one another  P sues D for negligence  D is found not liable on the ground the P was contributorily negligent  P then sues X for negligence  Can X preclude P from relitigating the issue of P’s contributory negligence?</vt:lpstr>
      <vt:lpstr>P, D, and X are in an accident in which D runs into P’s and X’s car   P sues D for negligence  Is X a necessary party on the ground that, in X’s absence, D may be submitted to inconsistent obligations?</vt:lpstr>
      <vt:lpstr>P, D, and X are in an accident in which D runs into P’s and X’s car   P sues D for negligence  D is determined to be not negligent  D does not pay P any damages  X then sues D for negligence  D is determined to be negligent.   D pays X’s damages. </vt:lpstr>
      <vt:lpstr> A, B and C are in a brawl  A sues B for battery (but C really did it)  Is C a necessary party because he is essential for B’s defense?</vt:lpstr>
      <vt:lpstr>Rule 19. Required Joinder of Parties  (a) Persons Required to Be Joined if Feasible.     (1) Required Party.  A person who is subject to service of process and whose joinder will not deprive the court of subject-matter jurisdiction must be joined as a party if:         (A) in that person’s absence, the court cannot accord complete relief among existing parties; or         (B) that person claims an interest relating to the subject of the action and is so situated that disposing of the action in the person’s absence may:             (i) as a practical matter impair or impede the person’s ability to protect the interest; or             (ii) leave an existing party subject to a substantial risk of incurring double, multiple, or otherwise inconsistent obligations because of the interest. </vt:lpstr>
      <vt:lpstr>- you are suing a corporation to have certain dividends declared in your name, but the majority of a board of directors has to sign on for that to happen - are the members of the board necessary parties? </vt:lpstr>
      <vt:lpstr>- water flows from D’s property down to P’s, flooding it - P sues D to erect a dam to protect P’s property - if the dam is erected X’s property, upstream from D’s will be flooded - Is X a necessary party? </vt:lpstr>
      <vt:lpstr>sublessee sues lessee to alter property.  lessor, who must consent to change, is a necessary party.   why?</vt:lpstr>
      <vt:lpstr>Glueck sues Company to have Company reissue shares currently held by Haas in Glueck and Haas’s name  Haas (who thinks shares are all his) is a necessary party  why?</vt:lpstr>
      <vt:lpstr>P claims a vase in D’s possession  X also claims the vase  X is a necessary party  why?</vt:lpstr>
      <vt:lpstr>interpleader</vt:lpstr>
      <vt:lpstr>a purchaser of a debenture sues the issuer to assert alleged right to convert the debenture into stock  are the other owners of the debentures necessary parties? </vt:lpstr>
      <vt:lpstr>Glueck (NY) sues Company (Cal.) in federal court in California to have Company reissue shares currently held by Haas (NY) in Glueck and Haas’s name.  is there a problem...?</vt:lpstr>
      <vt:lpstr>(b) When Joinder Is Not Feasible.  If a person who is required to be joined if feasible cannot be joined, the court must determine whether, in equity and good conscience, the action should proceed among the existing parties or should be dismissed. The factors for the court to consider include:     (1) the extent to which a judgment rendered in the person’s absence might prejudice that person or the existing parties;     (2) the extent to which any prejudice could be lessened or avoided by:         (A) protective provisions in the judgment;         (B) shaping the relief; or         (C) other measures;     (3) whether a judgment rendered in the person’s absence would be adequate; and     (4) whether the plaintiff would have an adequate remedy if the action were dismissed for nonjoinder.  </vt:lpstr>
      <vt:lpstr>Torrington v. Yost (D.S.C. 1991)</vt:lpstr>
      <vt:lpstr>Rule 24. Intervention  (a) Intervention of Right.  On timely motion, the court must permit anyone to intervene who:     (1) is given an unconditional right to intervene by a federal statute; or     (2) claims an interest relating to the property or transaction that is the subject of the action, and is so situated that disposing of the action may as a practical matter impair or impede the movant’s ability to protect its interest, unless existing parties adequately represent that interest.  </vt:lpstr>
      <vt:lpstr>African-Americans who have been refused employment by a fire department are suing the city for racial discrimination in hiring   they are asking for preferential treatment in hiring by the fire department as a remedy for past discrimination  may the white firefighters (or white applicants to the fire department) who would be affected by this relief intervene of right?   would there be any conditions on their intervention? </vt:lpstr>
      <vt:lpstr>what if the white firefighters do not intervene?</vt:lpstr>
      <vt:lpstr>42 U.S.C. § 2000e-2(n)</vt:lpstr>
      <vt:lpstr>(B) A practice described in subparagraph (A) may not be challenged in a claim under the Constitution or Federal civil rights laws— (i) by a person who, prior to the entry of the judgment or order described in subparagraph (A), had— (I) actual notice of the proposed judgment or order sufficient to apprise such person that such judgment or order might adversely affect the interests and legal rights of such person and that an opportunity was available to present objections to such judgment or order by a future date certain; and (II) a reasonable opportunity to present objections to such judgment or order;</vt:lpstr>
      <vt:lpstr>P wants to build a dump in some wetlands  the Army Corp of Engineers refuses to issue a permit  P sues the Army Corp of Engineers  may people who live by the wetlands intervene on the side of the government? </vt:lpstr>
      <vt:lpstr>(b) Permissive Intervention.     (1) In General. On timely motion, the court may permit anyone to intervene who:         (A) is given a conditional right to intervene by a federal statute; or         (B) has a claim or defense that shares with the main action a common question of law or fact. .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520</cp:revision>
  <cp:lastPrinted>2017-10-09T17:13:38Z</cp:lastPrinted>
  <dcterms:created xsi:type="dcterms:W3CDTF">2017-09-12T14:18:22Z</dcterms:created>
  <dcterms:modified xsi:type="dcterms:W3CDTF">2017-10-19T17:40:17Z</dcterms:modified>
</cp:coreProperties>
</file>