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7" r:id="rId2"/>
    <p:sldId id="917" r:id="rId3"/>
    <p:sldId id="919" r:id="rId4"/>
    <p:sldId id="920" r:id="rId5"/>
    <p:sldId id="921" r:id="rId6"/>
    <p:sldId id="969" r:id="rId7"/>
    <p:sldId id="923" r:id="rId8"/>
    <p:sldId id="952" r:id="rId9"/>
    <p:sldId id="973" r:id="rId10"/>
    <p:sldId id="977" r:id="rId11"/>
    <p:sldId id="975" r:id="rId12"/>
    <p:sldId id="978" r:id="rId13"/>
    <p:sldId id="979" r:id="rId14"/>
    <p:sldId id="998" r:id="rId15"/>
    <p:sldId id="980" r:id="rId16"/>
    <p:sldId id="997" r:id="rId17"/>
    <p:sldId id="981" r:id="rId18"/>
    <p:sldId id="982" r:id="rId19"/>
    <p:sldId id="983" r:id="rId20"/>
    <p:sldId id="984" r:id="rId21"/>
    <p:sldId id="999" r:id="rId22"/>
    <p:sldId id="986" r:id="rId23"/>
    <p:sldId id="987" r:id="rId24"/>
    <p:sldId id="988" r:id="rId25"/>
    <p:sldId id="989" r:id="rId26"/>
    <p:sldId id="1000" r:id="rId27"/>
    <p:sldId id="1001" r:id="rId28"/>
    <p:sldId id="995" r:id="rId29"/>
    <p:sldId id="996" r:id="rId30"/>
    <p:sldId id="1002"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1" autoAdjust="0"/>
    <p:restoredTop sz="94660"/>
  </p:normalViewPr>
  <p:slideViewPr>
    <p:cSldViewPr snapToGrid="0">
      <p:cViewPr varScale="1">
        <p:scale>
          <a:sx n="78" d="100"/>
          <a:sy n="78"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10/12/2017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10/12/2017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Oct. 12</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6010961"/>
          </a:xfrm>
        </p:spPr>
        <p:txBody>
          <a:bodyPr/>
          <a:lstStyle/>
          <a:p>
            <a:r>
              <a:rPr lang="en-US" dirty="0"/>
              <a:t>c</a:t>
            </a:r>
            <a:r>
              <a:rPr lang="en-US" dirty="0" smtClean="0"/>
              <a:t>ourt’s inherent power?</a:t>
            </a:r>
            <a:endParaRPr lang="en-US" dirty="0"/>
          </a:p>
        </p:txBody>
      </p:sp>
    </p:spTree>
    <p:extLst>
      <p:ext uri="{BB962C8B-B14F-4D97-AF65-F5344CB8AC3E}">
        <p14:creationId xmlns:p14="http://schemas.microsoft.com/office/powerpoint/2010/main" val="1725957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877" y="365125"/>
            <a:ext cx="10755923" cy="5947752"/>
          </a:xfrm>
        </p:spPr>
        <p:txBody>
          <a:bodyPr>
            <a:normAutofit fontScale="90000"/>
          </a:bodyPr>
          <a:lstStyle/>
          <a:p>
            <a:r>
              <a:rPr lang="en-US" b="1" dirty="0"/>
              <a:t>28 U.S. Code § 1927 - Counsel’s liability for excessive costs</a:t>
            </a:r>
            <a:r>
              <a:rPr lang="en-US" b="1"/>
              <a:t/>
            </a:r>
            <a:br>
              <a:rPr lang="en-US" b="1"/>
            </a:br>
            <a:r>
              <a:rPr lang="en-US" smtClean="0"/>
              <a:t>Any </a:t>
            </a:r>
            <a:r>
              <a:rPr lang="en-US" dirty="0"/>
              <a:t>attorney or other person admitted to conduct cases in any court of the United States or any Territory thereof who so multiplies the proceedings in any case unreasonably and </a:t>
            </a:r>
            <a:r>
              <a:rPr lang="en-US" dirty="0" err="1"/>
              <a:t>vexatiously</a:t>
            </a:r>
            <a:r>
              <a:rPr lang="en-US" dirty="0"/>
              <a:t> may be required by the court to satisfy personally the excess costs, expenses, and attorneys’ fees reasonably incurred because of such conduct.</a:t>
            </a:r>
            <a:br>
              <a:rPr lang="en-US" dirty="0"/>
            </a:br>
            <a:endParaRPr lang="en-US" dirty="0"/>
          </a:p>
        </p:txBody>
      </p:sp>
    </p:spTree>
    <p:extLst>
      <p:ext uri="{BB962C8B-B14F-4D97-AF65-F5344CB8AC3E}">
        <p14:creationId xmlns:p14="http://schemas.microsoft.com/office/powerpoint/2010/main" val="115233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3124200" y="1063626"/>
            <a:ext cx="6057900" cy="4479925"/>
          </a:xfrm>
        </p:spPr>
        <p:txBody>
          <a:bodyPr/>
          <a:lstStyle/>
          <a:p>
            <a:pPr eaLnBrk="1" hangingPunct="1"/>
            <a:r>
              <a:rPr lang="en-US" altLang="en-US" smtClean="0"/>
              <a:t>amendment</a:t>
            </a:r>
          </a:p>
        </p:txBody>
      </p:sp>
    </p:spTree>
    <p:extLst>
      <p:ext uri="{BB962C8B-B14F-4D97-AF65-F5344CB8AC3E}">
        <p14:creationId xmlns:p14="http://schemas.microsoft.com/office/powerpoint/2010/main" val="452564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063626"/>
            <a:ext cx="7581900" cy="4479925"/>
          </a:xfrm>
        </p:spPr>
        <p:txBody>
          <a:bodyPr>
            <a:normAutofit fontScale="90000"/>
          </a:bodyPr>
          <a:lstStyle/>
          <a:p>
            <a:pPr algn="l" eaLnBrk="1" hangingPunct="1"/>
            <a:r>
              <a:rPr lang="en-US" altLang="en-US" sz="3200" dirty="0"/>
              <a:t>15(a) Amendments Before Trial.</a:t>
            </a:r>
            <a:br>
              <a:rPr lang="en-US" altLang="en-US" sz="3200" dirty="0"/>
            </a:br>
            <a:r>
              <a:rPr lang="en-US" altLang="en-US" sz="3200" dirty="0"/>
              <a:t>(1) Amending as a Matter of Course. </a:t>
            </a:r>
            <a:br>
              <a:rPr lang="en-US" altLang="en-US" sz="3200" dirty="0"/>
            </a:br>
            <a:r>
              <a:rPr lang="en-US" altLang="en-US" sz="3200" dirty="0"/>
              <a:t/>
            </a:r>
            <a:br>
              <a:rPr lang="en-US" altLang="en-US" sz="3200" dirty="0"/>
            </a:br>
            <a:r>
              <a:rPr lang="en-US" altLang="en-US" sz="3200" dirty="0"/>
              <a:t>A party may amend its pleading once as a matter of course within: </a:t>
            </a:r>
            <a:br>
              <a:rPr lang="en-US" altLang="en-US" sz="3200" dirty="0"/>
            </a:br>
            <a:r>
              <a:rPr lang="en-US" altLang="en-US" sz="3200" dirty="0"/>
              <a:t/>
            </a:r>
            <a:br>
              <a:rPr lang="en-US" altLang="en-US" sz="3200" dirty="0"/>
            </a:br>
            <a:r>
              <a:rPr lang="en-US" altLang="en-US" sz="3200" dirty="0"/>
              <a:t>(A) 21 days after serving it, or </a:t>
            </a:r>
            <a:br>
              <a:rPr lang="en-US" altLang="en-US" sz="3200" dirty="0"/>
            </a:br>
            <a:r>
              <a:rPr lang="en-US" altLang="en-US" sz="3200" dirty="0"/>
              <a:t/>
            </a:r>
            <a:br>
              <a:rPr lang="en-US" altLang="en-US" sz="3200" dirty="0"/>
            </a:br>
            <a:r>
              <a:rPr lang="en-US" altLang="en-US" sz="3200" dirty="0"/>
              <a:t>(B) if the pleading is one to which a responsive pleading is required, 21 days after service of a responsive pleading or 21 days after service of a motion under Rule 12(b), (e), or (f), whichever is earlier.</a:t>
            </a:r>
          </a:p>
        </p:txBody>
      </p:sp>
    </p:spTree>
    <p:extLst>
      <p:ext uri="{BB962C8B-B14F-4D97-AF65-F5344CB8AC3E}">
        <p14:creationId xmlns:p14="http://schemas.microsoft.com/office/powerpoint/2010/main" val="771166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08" y="140677"/>
            <a:ext cx="11825653" cy="6277708"/>
          </a:xfrm>
        </p:spPr>
        <p:txBody>
          <a:bodyPr>
            <a:normAutofit/>
          </a:bodyPr>
          <a:lstStyle/>
          <a:p>
            <a:r>
              <a:rPr lang="en-US" dirty="0"/>
              <a:t>P files a complaint </a:t>
            </a:r>
            <a:r>
              <a:rPr lang="en-US" dirty="0" smtClean="0"/>
              <a:t>and </a:t>
            </a:r>
            <a:r>
              <a:rPr lang="en-US" dirty="0"/>
              <a:t>serves D in accordance with R. 4</a:t>
            </a:r>
            <a:br>
              <a:rPr lang="en-US" dirty="0"/>
            </a:br>
            <a:r>
              <a:rPr lang="en-US" dirty="0"/>
              <a:t/>
            </a:r>
            <a:br>
              <a:rPr lang="en-US" dirty="0"/>
            </a:br>
            <a:r>
              <a:rPr lang="en-US" dirty="0" smtClean="0"/>
              <a:t>21 days later, D </a:t>
            </a:r>
            <a:r>
              <a:rPr lang="en-US" dirty="0"/>
              <a:t>answers, introducing the </a:t>
            </a:r>
            <a:r>
              <a:rPr lang="en-US" dirty="0" smtClean="0"/>
              <a:t>defense of failure to state a claim</a:t>
            </a:r>
            <a:r>
              <a:rPr lang="en-US" dirty="0"/>
              <a:t/>
            </a:r>
            <a:br>
              <a:rPr lang="en-US" dirty="0"/>
            </a:br>
            <a:r>
              <a:rPr lang="en-US" dirty="0"/>
              <a:t/>
            </a:r>
            <a:br>
              <a:rPr lang="en-US" dirty="0"/>
            </a:br>
            <a:r>
              <a:rPr lang="en-US" dirty="0" smtClean="0"/>
              <a:t>20 </a:t>
            </a:r>
            <a:r>
              <a:rPr lang="en-US" dirty="0"/>
              <a:t>days </a:t>
            </a:r>
            <a:r>
              <a:rPr lang="en-US" dirty="0" smtClean="0"/>
              <a:t>after that, P tries to amends his complaint as a matter of course to respond to D’s defense</a:t>
            </a:r>
            <a:br>
              <a:rPr lang="en-US" dirty="0" smtClean="0"/>
            </a:br>
            <a:r>
              <a:rPr lang="en-US" dirty="0"/>
              <a:t/>
            </a:r>
            <a:br>
              <a:rPr lang="en-US" dirty="0"/>
            </a:br>
            <a:r>
              <a:rPr lang="en-US" dirty="0"/>
              <a:t>c</a:t>
            </a:r>
            <a:r>
              <a:rPr lang="en-US" dirty="0" smtClean="0"/>
              <a:t>an he?</a:t>
            </a:r>
            <a:endParaRPr lang="en-US" dirty="0"/>
          </a:p>
        </p:txBody>
      </p:sp>
    </p:spTree>
    <p:extLst>
      <p:ext uri="{BB962C8B-B14F-4D97-AF65-F5344CB8AC3E}">
        <p14:creationId xmlns:p14="http://schemas.microsoft.com/office/powerpoint/2010/main" val="1479847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42899" y="219808"/>
            <a:ext cx="11509131" cy="6365629"/>
          </a:xfrm>
        </p:spPr>
        <p:txBody>
          <a:bodyPr>
            <a:normAutofit/>
          </a:bodyPr>
          <a:lstStyle/>
          <a:p>
            <a:pPr lvl="0"/>
            <a:r>
              <a:rPr lang="en-US" sz="3600" dirty="0"/>
              <a:t>P files a </a:t>
            </a:r>
            <a:r>
              <a:rPr lang="en-US" sz="3600" dirty="0" smtClean="0"/>
              <a:t>complaint for negligence </a:t>
            </a:r>
            <a:r>
              <a:rPr lang="en-US" sz="3600" dirty="0"/>
              <a:t>and serves D in accordance with R. </a:t>
            </a:r>
            <a:r>
              <a:rPr lang="en-US" sz="3600" dirty="0" smtClean="0"/>
              <a:t>4</a:t>
            </a:r>
            <a:br>
              <a:rPr lang="en-US" sz="3600" dirty="0" smtClean="0"/>
            </a:br>
            <a:r>
              <a:rPr lang="en-US" sz="3600" dirty="0"/>
              <a:t/>
            </a:r>
            <a:br>
              <a:rPr lang="en-US" sz="3600" dirty="0"/>
            </a:br>
            <a:r>
              <a:rPr lang="en-US" sz="3600" dirty="0" smtClean="0"/>
              <a:t>21 days later, D </a:t>
            </a:r>
            <a:r>
              <a:rPr lang="en-US" sz="3600" dirty="0"/>
              <a:t>answers, introducing the affirmative defense of </a:t>
            </a:r>
            <a:r>
              <a:rPr lang="en-US" sz="3600" dirty="0" smtClean="0"/>
              <a:t>contributory negligence</a:t>
            </a:r>
            <a:br>
              <a:rPr lang="en-US" sz="3600" dirty="0" smtClean="0"/>
            </a:br>
            <a:r>
              <a:rPr lang="en-US" sz="3600" dirty="0"/>
              <a:t/>
            </a:r>
            <a:br>
              <a:rPr lang="en-US" sz="3600" dirty="0"/>
            </a:br>
            <a:r>
              <a:rPr lang="en-US" sz="3600" dirty="0" smtClean="0"/>
              <a:t>20 days after that, </a:t>
            </a:r>
            <a:r>
              <a:rPr lang="en-US" sz="3600" dirty="0"/>
              <a:t>D makes a motion to amend his answer “as a matter of course” to include the defense of </a:t>
            </a:r>
            <a:r>
              <a:rPr lang="en-US" sz="3600" dirty="0" smtClean="0"/>
              <a:t>lack of personal jurisdiction</a:t>
            </a:r>
            <a:r>
              <a:rPr lang="en-US" sz="3600" dirty="0"/>
              <a:t/>
            </a:r>
            <a:br>
              <a:rPr lang="en-US" sz="3600" dirty="0"/>
            </a:br>
            <a:r>
              <a:rPr lang="en-US" sz="3600" dirty="0" smtClean="0"/>
              <a:t/>
            </a:r>
            <a:br>
              <a:rPr lang="en-US" sz="3600" dirty="0" smtClean="0"/>
            </a:br>
            <a:r>
              <a:rPr lang="en-US" sz="3600" dirty="0" smtClean="0"/>
              <a:t>does this work?</a:t>
            </a:r>
            <a:endParaRPr lang="en-US" sz="3600" dirty="0"/>
          </a:p>
        </p:txBody>
      </p:sp>
    </p:spTree>
    <p:extLst>
      <p:ext uri="{BB962C8B-B14F-4D97-AF65-F5344CB8AC3E}">
        <p14:creationId xmlns:p14="http://schemas.microsoft.com/office/powerpoint/2010/main" val="1753998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85" y="365125"/>
            <a:ext cx="11983915" cy="6009298"/>
          </a:xfrm>
        </p:spPr>
        <p:txBody>
          <a:bodyPr>
            <a:noAutofit/>
          </a:bodyPr>
          <a:lstStyle/>
          <a:p>
            <a:r>
              <a:rPr lang="en-US" sz="3200" dirty="0"/>
              <a:t>P files a complaint for negligence and serves D in accordance with R. 4</a:t>
            </a:r>
            <a:br>
              <a:rPr lang="en-US" sz="3200" dirty="0"/>
            </a:br>
            <a:r>
              <a:rPr lang="en-US" sz="3200" dirty="0"/>
              <a:t/>
            </a:r>
            <a:br>
              <a:rPr lang="en-US" sz="3200" dirty="0"/>
            </a:br>
            <a:r>
              <a:rPr lang="en-US" sz="3200" dirty="0"/>
              <a:t>21 days later, D answers, </a:t>
            </a:r>
            <a:r>
              <a:rPr lang="en-US" sz="3200" dirty="0" smtClean="0"/>
              <a:t>denying negligence, introducing </a:t>
            </a:r>
            <a:r>
              <a:rPr lang="en-US" sz="3200" dirty="0"/>
              <a:t>the affirmative defense of contributory </a:t>
            </a:r>
            <a:r>
              <a:rPr lang="en-US" sz="3200" dirty="0" smtClean="0"/>
              <a:t>negligence, and adding a counterclaim against P for negligence</a:t>
            </a:r>
            <a:r>
              <a:rPr lang="en-US" sz="3200" dirty="0"/>
              <a:t/>
            </a:r>
            <a:br>
              <a:rPr lang="en-US" sz="3200" dirty="0"/>
            </a:br>
            <a:r>
              <a:rPr lang="en-US" sz="3200" dirty="0"/>
              <a:t/>
            </a:r>
            <a:br>
              <a:rPr lang="en-US" sz="3200" dirty="0"/>
            </a:br>
            <a:r>
              <a:rPr lang="en-US" sz="3200" dirty="0" smtClean="0"/>
              <a:t>21 days after that, P answers the counterclaim (denying negligence)  </a:t>
            </a:r>
            <a:br>
              <a:rPr lang="en-US" sz="3200" dirty="0" smtClean="0"/>
            </a:br>
            <a:r>
              <a:rPr lang="en-US" sz="3200" dirty="0"/>
              <a:t/>
            </a:r>
            <a:br>
              <a:rPr lang="en-US" sz="3200" dirty="0"/>
            </a:br>
            <a:r>
              <a:rPr lang="en-US" sz="3200" dirty="0" smtClean="0"/>
              <a:t>20 days after </a:t>
            </a:r>
            <a:r>
              <a:rPr lang="en-US" sz="3200" dirty="0"/>
              <a:t>that, D makes a motion to amend his answer “as a matter of course” to include the defense of lack of personal jurisdiction</a:t>
            </a:r>
            <a:br>
              <a:rPr lang="en-US" sz="3200" dirty="0"/>
            </a:br>
            <a:r>
              <a:rPr lang="en-US" sz="3200" dirty="0"/>
              <a:t/>
            </a:r>
            <a:br>
              <a:rPr lang="en-US" sz="3200" dirty="0"/>
            </a:br>
            <a:r>
              <a:rPr lang="en-US" sz="3200" dirty="0"/>
              <a:t>does this work?</a:t>
            </a:r>
          </a:p>
        </p:txBody>
      </p:sp>
    </p:spTree>
    <p:extLst>
      <p:ext uri="{BB962C8B-B14F-4D97-AF65-F5344CB8AC3E}">
        <p14:creationId xmlns:p14="http://schemas.microsoft.com/office/powerpoint/2010/main" val="1343129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1063626"/>
            <a:ext cx="8763000" cy="4537075"/>
          </a:xfrm>
        </p:spPr>
        <p:txBody>
          <a:bodyPr>
            <a:normAutofit fontScale="90000"/>
          </a:bodyPr>
          <a:lstStyle/>
          <a:p>
            <a:pPr eaLnBrk="1" hangingPunct="1"/>
            <a:r>
              <a:rPr lang="en-US" altLang="en-US" dirty="0" smtClean="0"/>
              <a:t>15(a)(2) Other Amendments.</a:t>
            </a:r>
            <a:br>
              <a:rPr lang="en-US" altLang="en-US" dirty="0" smtClean="0"/>
            </a:br>
            <a:r>
              <a:rPr lang="en-US" altLang="en-US" dirty="0" smtClean="0"/>
              <a:t> </a:t>
            </a:r>
            <a:br>
              <a:rPr lang="en-US" altLang="en-US" dirty="0" smtClean="0"/>
            </a:br>
            <a:r>
              <a:rPr lang="en-US" altLang="en-US" dirty="0" smtClean="0"/>
              <a:t>In all other cases, a party may amend its pleading only with the opposing party's written consent or the court's leave. The court should freely give leave when justice so requires. </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608761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009900" y="2743200"/>
            <a:ext cx="6172200" cy="857250"/>
          </a:xfrm>
        </p:spPr>
        <p:txBody>
          <a:bodyPr/>
          <a:lstStyle/>
          <a:p>
            <a:pPr eaLnBrk="1" hangingPunct="1"/>
            <a:r>
              <a:rPr lang="en-US" altLang="en-US" smtClean="0"/>
              <a:t>scheduling order</a:t>
            </a:r>
          </a:p>
        </p:txBody>
      </p:sp>
    </p:spTree>
    <p:extLst>
      <p:ext uri="{BB962C8B-B14F-4D97-AF65-F5344CB8AC3E}">
        <p14:creationId xmlns:p14="http://schemas.microsoft.com/office/powerpoint/2010/main" val="3167889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431" y="365125"/>
            <a:ext cx="10779369" cy="6012229"/>
          </a:xfrm>
        </p:spPr>
        <p:txBody>
          <a:bodyPr/>
          <a:lstStyle/>
          <a:p>
            <a:r>
              <a:rPr lang="en-US" altLang="en-US" dirty="0"/>
              <a:t>freely give leave when justice so </a:t>
            </a:r>
            <a:r>
              <a:rPr lang="en-US" altLang="en-US" dirty="0" smtClean="0"/>
              <a:t>requires…</a:t>
            </a:r>
            <a:br>
              <a:rPr lang="en-US" altLang="en-US" dirty="0" smtClean="0"/>
            </a:br>
            <a:r>
              <a:rPr lang="en-US" altLang="en-US" dirty="0" smtClean="0"/>
              <a:t/>
            </a:r>
            <a:br>
              <a:rPr lang="en-US" altLang="en-US" dirty="0" smtClean="0"/>
            </a:br>
            <a:r>
              <a:rPr lang="en-US" altLang="en-US" dirty="0" smtClean="0"/>
              <a:t>factors?</a:t>
            </a:r>
            <a:endParaRPr lang="en-US" dirty="0"/>
          </a:p>
        </p:txBody>
      </p:sp>
    </p:spTree>
    <p:extLst>
      <p:ext uri="{BB962C8B-B14F-4D97-AF65-F5344CB8AC3E}">
        <p14:creationId xmlns:p14="http://schemas.microsoft.com/office/powerpoint/2010/main" val="1917842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smtClean="0"/>
              <a:t>Rule 11. Signing Pleadings, Motions, and Other Papers; Representations to the Court; Sanctions</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553720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124200" y="1063626"/>
            <a:ext cx="6057900" cy="4537075"/>
          </a:xfrm>
        </p:spPr>
        <p:txBody>
          <a:bodyPr/>
          <a:lstStyle/>
          <a:p>
            <a:pPr eaLnBrk="1" hangingPunct="1"/>
            <a:r>
              <a:rPr lang="en-US" altLang="en-US" smtClean="0"/>
              <a:t>Beeck v Aquaslide</a:t>
            </a:r>
            <a:br>
              <a:rPr lang="en-US" altLang="en-US" smtClean="0"/>
            </a:br>
            <a:r>
              <a:rPr lang="en-US" altLang="en-US" smtClean="0"/>
              <a:t>(8</a:t>
            </a:r>
            <a:r>
              <a:rPr lang="en-US" altLang="en-US" baseline="30000" smtClean="0"/>
              <a:t>th</a:t>
            </a:r>
            <a:r>
              <a:rPr lang="en-US" altLang="en-US" smtClean="0"/>
              <a:t> Cir. 1977)</a:t>
            </a:r>
          </a:p>
        </p:txBody>
      </p:sp>
    </p:spTree>
    <p:extLst>
      <p:ext uri="{BB962C8B-B14F-4D97-AF65-F5344CB8AC3E}">
        <p14:creationId xmlns:p14="http://schemas.microsoft.com/office/powerpoint/2010/main" val="1982860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365125"/>
            <a:ext cx="10641623" cy="5947752"/>
          </a:xfrm>
        </p:spPr>
        <p:txBody>
          <a:bodyPr/>
          <a:lstStyle/>
          <a:p>
            <a:r>
              <a:rPr lang="en-US" dirty="0"/>
              <a:t>a</a:t>
            </a:r>
            <a:r>
              <a:rPr lang="en-US" dirty="0" smtClean="0"/>
              <a:t>mendment during trial</a:t>
            </a:r>
            <a:endParaRPr lang="en-US" dirty="0"/>
          </a:p>
        </p:txBody>
      </p:sp>
    </p:spTree>
    <p:extLst>
      <p:ext uri="{BB962C8B-B14F-4D97-AF65-F5344CB8AC3E}">
        <p14:creationId xmlns:p14="http://schemas.microsoft.com/office/powerpoint/2010/main" val="248644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smtClean="0"/>
              <a:t>relation back</a:t>
            </a:r>
          </a:p>
        </p:txBody>
      </p:sp>
    </p:spTree>
    <p:extLst>
      <p:ext uri="{BB962C8B-B14F-4D97-AF65-F5344CB8AC3E}">
        <p14:creationId xmlns:p14="http://schemas.microsoft.com/office/powerpoint/2010/main" val="2516054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smtClean="0"/>
              <a:t>15(c</a:t>
            </a:r>
            <a:r>
              <a:rPr lang="en-US" altLang="en-US" sz="3600" dirty="0"/>
              <a:t>)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a:t>
            </a:r>
            <a:br>
              <a:rPr lang="en-US" altLang="en-US" sz="3600" dirty="0"/>
            </a:br>
            <a:r>
              <a:rPr lang="en-US" altLang="en-US" sz="3600" dirty="0"/>
              <a: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2999754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30823" y="246185"/>
            <a:ext cx="9779977" cy="6230815"/>
          </a:xfrm>
        </p:spPr>
        <p:txBody>
          <a:bodyPr rtlCol="0">
            <a:normAutofit fontScale="90000"/>
          </a:bodyPr>
          <a:lstStyle/>
          <a:p>
            <a:pPr>
              <a:defRPr/>
            </a:pPr>
            <a:r>
              <a:rPr lang="en-US" altLang="en-US" b="1" dirty="0" smtClean="0"/>
              <a:t> </a:t>
            </a:r>
            <a:r>
              <a:rPr lang="en-US" altLang="en-US" dirty="0" smtClean="0"/>
              <a:t/>
            </a:r>
            <a:br>
              <a:rPr lang="en-US" altLang="en-US" dirty="0" smtClean="0"/>
            </a:br>
            <a:r>
              <a:rPr lang="en-US" altLang="en-US" dirty="0" smtClean="0"/>
              <a:t>- P sues D (within the statute of limitations) for breach of contract</a:t>
            </a:r>
            <a:br>
              <a:rPr lang="en-US" altLang="en-US" dirty="0" smtClean="0"/>
            </a:br>
            <a:r>
              <a:rPr lang="en-US" altLang="en-US" dirty="0" smtClean="0"/>
              <a:t/>
            </a:r>
            <a:br>
              <a:rPr lang="en-US" altLang="en-US" dirty="0" smtClean="0"/>
            </a:br>
            <a:r>
              <a:rPr lang="en-US" altLang="en-US" dirty="0" smtClean="0"/>
              <a:t>- after the statute of limitations had passed, P amends his complaint to include a new theory of liability – promissory estoppel (which does not require a contract)</a:t>
            </a:r>
            <a:br>
              <a:rPr lang="en-US" altLang="en-US" dirty="0" smtClean="0"/>
            </a:br>
            <a:r>
              <a:rPr lang="en-US" altLang="en-US" dirty="0" smtClean="0"/>
              <a:t/>
            </a:r>
            <a:br>
              <a:rPr lang="en-US" altLang="en-US" dirty="0" smtClean="0"/>
            </a:br>
            <a:r>
              <a:rPr lang="en-US" altLang="en-US" dirty="0" smtClean="0"/>
              <a:t>- is P’s action for promissory estoppel time barred?</a:t>
            </a:r>
          </a:p>
        </p:txBody>
      </p:sp>
    </p:spTree>
    <p:extLst>
      <p:ext uri="{BB962C8B-B14F-4D97-AF65-F5344CB8AC3E}">
        <p14:creationId xmlns:p14="http://schemas.microsoft.com/office/powerpoint/2010/main" val="3285018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7731" y="298938"/>
            <a:ext cx="9979269" cy="6330462"/>
          </a:xfrm>
        </p:spPr>
        <p:txBody>
          <a:bodyPr/>
          <a:lstStyle/>
          <a:p>
            <a:pPr algn="l" eaLnBrk="1" hangingPunct="1"/>
            <a:r>
              <a:rPr lang="en-US" altLang="en-US" dirty="0" smtClean="0"/>
              <a:t>- P sues D (within the statute of limitations) for battery</a:t>
            </a:r>
            <a:br>
              <a:rPr lang="en-US" altLang="en-US" dirty="0" smtClean="0"/>
            </a:br>
            <a:r>
              <a:rPr lang="en-US" altLang="en-US" dirty="0" smtClean="0"/>
              <a:t/>
            </a:r>
            <a:br>
              <a:rPr lang="en-US" altLang="en-US" dirty="0" smtClean="0"/>
            </a:br>
            <a:r>
              <a:rPr lang="en-US" altLang="en-US" dirty="0" smtClean="0"/>
              <a:t>- after the statute of limitations had run on his </a:t>
            </a:r>
            <a:r>
              <a:rPr lang="en-US" altLang="en-US" dirty="0" smtClean="0"/>
              <a:t>battery action </a:t>
            </a:r>
            <a:r>
              <a:rPr lang="en-US" altLang="en-US" dirty="0" smtClean="0"/>
              <a:t>against D, P amends his complaint against D to include </a:t>
            </a:r>
            <a:r>
              <a:rPr lang="en-US" altLang="en-US" dirty="0" smtClean="0"/>
              <a:t>a breach </a:t>
            </a:r>
            <a:r>
              <a:rPr lang="en-US" altLang="en-US" dirty="0" smtClean="0"/>
              <a:t>of contract action</a:t>
            </a:r>
            <a:br>
              <a:rPr lang="en-US" altLang="en-US" dirty="0" smtClean="0"/>
            </a:br>
            <a:r>
              <a:rPr lang="en-US" altLang="en-US" dirty="0" smtClean="0"/>
              <a:t/>
            </a:r>
            <a:br>
              <a:rPr lang="en-US" altLang="en-US" dirty="0" smtClean="0"/>
            </a:br>
            <a:r>
              <a:rPr lang="en-US" altLang="en-US" dirty="0" smtClean="0"/>
              <a:t>- is it time barred?</a:t>
            </a:r>
            <a:br>
              <a:rPr lang="en-US" altLang="en-US" dirty="0" smtClean="0"/>
            </a:br>
            <a:endParaRPr lang="en-US" altLang="en-US" dirty="0" smtClean="0"/>
          </a:p>
        </p:txBody>
      </p:sp>
    </p:spTree>
    <p:extLst>
      <p:ext uri="{BB962C8B-B14F-4D97-AF65-F5344CB8AC3E}">
        <p14:creationId xmlns:p14="http://schemas.microsoft.com/office/powerpoint/2010/main" val="1392693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331" y="365125"/>
            <a:ext cx="10817469" cy="6070844"/>
          </a:xfrm>
        </p:spPr>
        <p:txBody>
          <a:bodyPr/>
          <a:lstStyle/>
          <a:p>
            <a:r>
              <a:rPr lang="en-US" dirty="0" err="1"/>
              <a:t>Bonerb</a:t>
            </a:r>
            <a:r>
              <a:rPr lang="en-US" dirty="0"/>
              <a:t> v. Richard J. Caron Foundation (WDNY 1994)</a:t>
            </a:r>
            <a:br>
              <a:rPr lang="en-US" dirty="0"/>
            </a:br>
            <a:endParaRPr lang="en-US" dirty="0"/>
          </a:p>
        </p:txBody>
      </p:sp>
    </p:spTree>
    <p:extLst>
      <p:ext uri="{BB962C8B-B14F-4D97-AF65-F5344CB8AC3E}">
        <p14:creationId xmlns:p14="http://schemas.microsoft.com/office/powerpoint/2010/main" val="1123578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177" y="290146"/>
            <a:ext cx="9803423" cy="6110654"/>
          </a:xfrm>
        </p:spPr>
        <p:txBody>
          <a:bodyPr rtlCol="0">
            <a:normAutofit/>
          </a:bodyPr>
          <a:lstStyle/>
          <a:p>
            <a:pPr>
              <a:defRPr/>
            </a:pPr>
            <a:r>
              <a:rPr lang="en-US" dirty="0" smtClean="0"/>
              <a:t>- P sues D for negligent manufacturing because the product he bought blew up in his face</a:t>
            </a:r>
            <a:br>
              <a:rPr lang="en-US" dirty="0" smtClean="0"/>
            </a:br>
            <a:r>
              <a:rPr lang="en-US" dirty="0" smtClean="0"/>
              <a:t/>
            </a:r>
            <a:br>
              <a:rPr lang="en-US" dirty="0" smtClean="0"/>
            </a:br>
            <a:r>
              <a:rPr lang="en-US" dirty="0" smtClean="0"/>
              <a:t>- after the statute of limitations ran, he amended his complaint to allege negligent hiring of workers – in particular the hiring of an employee with a criminal record for maliciously putting bombs in products</a:t>
            </a:r>
          </a:p>
        </p:txBody>
      </p:sp>
    </p:spTree>
    <p:extLst>
      <p:ext uri="{BB962C8B-B14F-4D97-AF65-F5344CB8AC3E}">
        <p14:creationId xmlns:p14="http://schemas.microsoft.com/office/powerpoint/2010/main" val="3977738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lstStyle/>
          <a:p>
            <a:pPr algn="l" eaLnBrk="1" hangingPunct="1"/>
            <a:r>
              <a:rPr lang="en-US" altLang="en-US" dirty="0" smtClean="0"/>
              <a:t>- P sues D for battery within the statute of limitations</a:t>
            </a:r>
            <a:br>
              <a:rPr lang="en-US" altLang="en-US" dirty="0" smtClean="0"/>
            </a:br>
            <a:r>
              <a:rPr lang="en-US" altLang="en-US" dirty="0" smtClean="0"/>
              <a:t>- After the statute of limitations has run, he find out that X is the one who committed the battery</a:t>
            </a:r>
            <a:br>
              <a:rPr lang="en-US" altLang="en-US" dirty="0" smtClean="0"/>
            </a:br>
            <a:r>
              <a:rPr lang="en-US" altLang="en-US" dirty="0" smtClean="0"/>
              <a:t>- P amends the complaint to name X and serves X</a:t>
            </a:r>
            <a:br>
              <a:rPr lang="en-US" altLang="en-US" dirty="0" smtClean="0"/>
            </a:br>
            <a:r>
              <a:rPr lang="en-US" altLang="en-US" dirty="0" smtClean="0"/>
              <a:t>- relation back?</a:t>
            </a:r>
          </a:p>
        </p:txBody>
      </p:sp>
    </p:spTree>
    <p:extLst>
      <p:ext uri="{BB962C8B-B14F-4D97-AF65-F5344CB8AC3E}">
        <p14:creationId xmlns:p14="http://schemas.microsoft.com/office/powerpoint/2010/main" val="3475275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915" y="274638"/>
            <a:ext cx="11482754" cy="6049962"/>
          </a:xfrm>
        </p:spPr>
        <p:txBody>
          <a:bodyPr rtlCol="0">
            <a:normAutofit fontScale="90000"/>
          </a:bodyPr>
          <a:lstStyle/>
          <a:p>
            <a:pPr>
              <a:defRPr/>
            </a:pPr>
            <a:r>
              <a:rPr lang="en-US" sz="3600" dirty="0"/>
              <a:t>- P sues an individual doing business under the name of "</a:t>
            </a:r>
            <a:r>
              <a:rPr lang="en-US" sz="3600" dirty="0" err="1"/>
              <a:t>Malibou</a:t>
            </a:r>
            <a:r>
              <a:rPr lang="en-US" sz="3600" dirty="0"/>
              <a:t> Dude </a:t>
            </a:r>
            <a:r>
              <a:rPr lang="en-US" sz="3600" dirty="0" smtClean="0"/>
              <a:t>Ranch" </a:t>
            </a:r>
            <a:br>
              <a:rPr lang="en-US" sz="3600" dirty="0" smtClean="0"/>
            </a:br>
            <a:r>
              <a:rPr lang="en-US" sz="3600" dirty="0"/>
              <a:t/>
            </a:r>
            <a:br>
              <a:rPr lang="en-US" sz="3600" dirty="0"/>
            </a:br>
            <a:r>
              <a:rPr lang="en-US" sz="3600" dirty="0"/>
              <a:t>- after the limitations period had run P discovered that the owner of the business was "</a:t>
            </a:r>
            <a:r>
              <a:rPr lang="en-US" sz="3600" dirty="0" err="1"/>
              <a:t>Malibou</a:t>
            </a:r>
            <a:r>
              <a:rPr lang="en-US" sz="3600" dirty="0"/>
              <a:t> Dude Ranch, Inc.," a corporation, and that the individual was merely the corporation's agent, who was competent to receive service on behalf of the </a:t>
            </a:r>
            <a:r>
              <a:rPr lang="en-US" sz="3600" dirty="0" smtClean="0"/>
              <a:t>corporation</a:t>
            </a:r>
            <a:br>
              <a:rPr lang="en-US" sz="3600" dirty="0" smtClean="0"/>
            </a:br>
            <a:r>
              <a:rPr lang="en-US" sz="3600" dirty="0"/>
              <a:t/>
            </a:r>
            <a:br>
              <a:rPr lang="en-US" sz="3600" dirty="0"/>
            </a:br>
            <a:r>
              <a:rPr lang="en-US" sz="3600" dirty="0"/>
              <a:t>- P amends the complaint to name the right defendant and serves the individual </a:t>
            </a:r>
            <a:r>
              <a:rPr lang="en-US" sz="3600" dirty="0" smtClean="0"/>
              <a:t>again</a:t>
            </a:r>
            <a:br>
              <a:rPr lang="en-US" sz="3600" dirty="0" smtClean="0"/>
            </a:br>
            <a:r>
              <a:rPr lang="en-US" sz="3600" dirty="0"/>
              <a:t/>
            </a:r>
            <a:br>
              <a:rPr lang="en-US" sz="3600" dirty="0"/>
            </a:br>
            <a:r>
              <a:rPr lang="en-US" sz="3600" dirty="0"/>
              <a:t>- relation back</a:t>
            </a:r>
            <a:r>
              <a:rPr lang="en-US" sz="3600" dirty="0" smtClean="0"/>
              <a:t>?</a:t>
            </a:r>
            <a:endParaRPr lang="en-US" sz="3600" dirty="0"/>
          </a:p>
        </p:txBody>
      </p:sp>
    </p:spTree>
    <p:extLst>
      <p:ext uri="{BB962C8B-B14F-4D97-AF65-F5344CB8AC3E}">
        <p14:creationId xmlns:p14="http://schemas.microsoft.com/office/powerpoint/2010/main" val="192933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063626"/>
            <a:ext cx="8305800" cy="4708525"/>
          </a:xfrm>
        </p:spPr>
        <p:txBody>
          <a:bodyPr/>
          <a:lstStyle/>
          <a:p>
            <a:r>
              <a:rPr lang="en-US" altLang="en-US" sz="270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4304067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smtClean="0"/>
              <a:t>15(c)(1)(C</a:t>
            </a:r>
            <a:r>
              <a:rPr lang="en-US" sz="3200" dirty="0"/>
              <a:t>) </a:t>
            </a:r>
            <a:r>
              <a:rPr lang="en-US" sz="3200" dirty="0" smtClean="0"/>
              <a:t/>
            </a:r>
            <a:br>
              <a:rPr lang="en-US" sz="3200" dirty="0" smtClean="0"/>
            </a:br>
            <a:r>
              <a:rPr lang="en-US" sz="3200" dirty="0"/>
              <a:t/>
            </a:r>
            <a:br>
              <a:rPr lang="en-US" sz="3200" dirty="0"/>
            </a:br>
            <a:r>
              <a:rPr lang="en-US" sz="3200" dirty="0" smtClean="0"/>
              <a:t>the </a:t>
            </a:r>
            <a:r>
              <a:rPr lang="en-US" sz="3200" dirty="0"/>
              <a:t>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r>
              <a:rPr lang="en-US" sz="3200" dirty="0"/>
              <a:t/>
            </a: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r>
              <a:rPr lang="en-US" sz="3200" dirty="0"/>
              <a:t/>
            </a: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3885013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1063626"/>
            <a:ext cx="8382000" cy="4594225"/>
          </a:xfrm>
        </p:spPr>
        <p:txBody>
          <a:bodyPr/>
          <a:lstStyle/>
          <a:p>
            <a:pPr algn="l"/>
            <a:r>
              <a:rPr lang="en-US" altLang="en-US" sz="36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191436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305800" cy="4651375"/>
          </a:xfrm>
        </p:spPr>
        <p:txBody>
          <a:bodyPr/>
          <a:lstStyle/>
          <a:p>
            <a:pPr algn="l"/>
            <a:r>
              <a:rPr lang="en-US" altLang="en-US" smtClean="0"/>
              <a:t>(1) it is not being presented for any improper purpose, such as to harass, cause unnecessary delay, or needlessly increase the cost of litigation;</a:t>
            </a:r>
            <a:br>
              <a:rPr lang="en-US" altLang="en-US" smtClean="0"/>
            </a:br>
            <a:endParaRPr lang="en-US" altLang="en-US" smtClean="0"/>
          </a:p>
        </p:txBody>
      </p:sp>
    </p:spTree>
    <p:extLst>
      <p:ext uri="{BB962C8B-B14F-4D97-AF65-F5344CB8AC3E}">
        <p14:creationId xmlns:p14="http://schemas.microsoft.com/office/powerpoint/2010/main" val="1215918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1063626"/>
            <a:ext cx="8305800" cy="4594225"/>
          </a:xfrm>
        </p:spPr>
        <p:txBody>
          <a:bodyPr>
            <a:normAutofit fontScale="90000"/>
          </a:bodyPr>
          <a:lstStyle/>
          <a:p>
            <a:pPr algn="l"/>
            <a:r>
              <a:rPr lang="en-US" altLang="en-US" dirty="0" smtClean="0"/>
              <a:t>(2) the claims, defenses, and other legal contentions are warranted by existing law or by a </a:t>
            </a:r>
            <a:r>
              <a:rPr lang="en-US" altLang="en-US" dirty="0" err="1" smtClean="0"/>
              <a:t>nonfrivolous</a:t>
            </a:r>
            <a:r>
              <a:rPr lang="en-US" altLang="en-US" dirty="0" smtClean="0"/>
              <a:t> [</a:t>
            </a:r>
            <a:r>
              <a:rPr lang="en-US" altLang="en-US" strike="sngStrike" dirty="0" smtClean="0"/>
              <a:t>good faith</a:t>
            </a:r>
            <a:r>
              <a:rPr lang="en-US" altLang="en-US" dirty="0" smtClean="0"/>
              <a:t>] argument for extending, modifying, or reversing existing law or for establishing new law;</a:t>
            </a:r>
            <a:br>
              <a:rPr lang="en-US" altLang="en-US" dirty="0" smtClean="0"/>
            </a:br>
            <a:endParaRPr lang="en-US" altLang="en-US" dirty="0" smtClean="0"/>
          </a:p>
        </p:txBody>
      </p:sp>
    </p:spTree>
    <p:extLst>
      <p:ext uri="{BB962C8B-B14F-4D97-AF65-F5344CB8AC3E}">
        <p14:creationId xmlns:p14="http://schemas.microsoft.com/office/powerpoint/2010/main" val="2866919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765675"/>
          </a:xfrm>
        </p:spPr>
        <p:txBody>
          <a:bodyPr/>
          <a:lstStyle/>
          <a:p>
            <a:pPr algn="l"/>
            <a:r>
              <a:rPr lang="en-US" altLang="en-US" sz="3000" dirty="0"/>
              <a:t>(3) the factual contentions have evidentiary support or, if specifically so identified, will likely have evidentiary support after a reasonable opportunity for further investigation or discovery; and</a:t>
            </a:r>
            <a:br>
              <a:rPr lang="en-US" altLang="en-US" sz="3000" dirty="0"/>
            </a:br>
            <a:r>
              <a:rPr lang="en-US" altLang="en-US" sz="3000" dirty="0"/>
              <a:t/>
            </a:r>
            <a:br>
              <a:rPr lang="en-US" altLang="en-US" sz="3000" dirty="0"/>
            </a:br>
            <a:r>
              <a:rPr lang="en-US" altLang="en-US" sz="3000" dirty="0"/>
              <a:t>(4) the denials of factual contentions are warranted on the evidence or, if specifically so identified, are reasonably based on belief or a lack of information.</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915456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057400" y="1063626"/>
            <a:ext cx="8153400" cy="4765675"/>
          </a:xfrm>
        </p:spPr>
        <p:txBody>
          <a:bodyPr/>
          <a:lstStyle/>
          <a:p>
            <a:pPr marL="257175" indent="-257175"/>
            <a:r>
              <a:rPr lang="en-US" altLang="en-US" sz="2700"/>
              <a:t>11(c)(2) Motion for Sanctions. </a:t>
            </a:r>
            <a:br>
              <a:rPr lang="en-US" altLang="en-US" sz="2700"/>
            </a:br>
            <a:r>
              <a:rPr lang="en-US" altLang="en-US" sz="2700"/>
              <a:t>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a:t>
            </a:r>
            <a:endParaRPr lang="en-US" altLang="en-US" smtClean="0"/>
          </a:p>
        </p:txBody>
      </p:sp>
    </p:spTree>
    <p:extLst>
      <p:ext uri="{BB962C8B-B14F-4D97-AF65-F5344CB8AC3E}">
        <p14:creationId xmlns:p14="http://schemas.microsoft.com/office/powerpoint/2010/main" val="159933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365125"/>
            <a:ext cx="10720754" cy="5868621"/>
          </a:xfrm>
        </p:spPr>
        <p:txBody>
          <a:bodyPr/>
          <a:lstStyle/>
          <a:p>
            <a:r>
              <a:rPr lang="en-US" dirty="0" smtClean="0"/>
              <a:t>SUSSMAN </a:t>
            </a:r>
            <a:r>
              <a:rPr lang="en-US" dirty="0"/>
              <a:t>v. BANK OF ISRAEL</a:t>
            </a:r>
            <a:br>
              <a:rPr lang="en-US" dirty="0"/>
            </a:br>
            <a:r>
              <a:rPr lang="en-US" dirty="0"/>
              <a:t/>
            </a:r>
            <a:br>
              <a:rPr lang="en-US" dirty="0"/>
            </a:br>
            <a:r>
              <a:rPr lang="en-US" dirty="0" smtClean="0"/>
              <a:t>(</a:t>
            </a:r>
            <a:r>
              <a:rPr lang="en-US" dirty="0"/>
              <a:t>2d Cir</a:t>
            </a:r>
            <a:r>
              <a:rPr lang="en-US" dirty="0" smtClean="0"/>
              <a:t>. 1995)</a:t>
            </a:r>
            <a:endParaRPr lang="en-US" dirty="0"/>
          </a:p>
        </p:txBody>
      </p:sp>
    </p:spTree>
    <p:extLst>
      <p:ext uri="{BB962C8B-B14F-4D97-AF65-F5344CB8AC3E}">
        <p14:creationId xmlns:p14="http://schemas.microsoft.com/office/powerpoint/2010/main" val="1202822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1885</TotalTime>
  <Words>477</Words>
  <Application>Microsoft Office PowerPoint</Application>
  <PresentationFormat>Widescreen</PresentationFormat>
  <Paragraphs>30</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Thurs., Oct. 12</vt:lpstr>
      <vt:lpstr>Rule 11. Signing Pleadings, Motions, and Other Papers; Representations to the Court; Sanctions   </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(1) it is not being presented for any improper purpose, such as to harass, cause unnecessary delay, or needlessly increase the cost of litigation; </vt:lpstr>
      <vt:lpstr>(2) the claims, defenses, and other legal contentions are warranted by existing law or by a nonfrivolous [good faith]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11(c)(2) Motion for Sanctions.  A motion for sanctions must be made separately from any other motion and must describe the specific conduct that allegedly violates Rule 11(b). The motion must be served under Rule 5, but it must not be filed or be presented to the court if the challenged paper, claim, defense, contention, or denial is withdrawn or appropriately corrected within 21 days after service or within another time the court sets. </vt:lpstr>
      <vt:lpstr>SUSSMAN v. BANK OF ISRAEL  (2d Cir. 1995)</vt:lpstr>
      <vt:lpstr>court’s inherent power?</vt:lpstr>
      <vt:lpstr>28 U.S. Code § 1927 - Counsel’s liability for excessive costs Any attorney or other person admitted to conduct cases in any court of the United States or any Territory thereof who so multiplies the proceedings in any case unreasonably and vexatiously may be required by the court to satisfy personally the excess costs, expenses, and attorneys’ fees reasonably incurred because of such conduct. </vt:lpstr>
      <vt:lpstr>amendment</vt:lpstr>
      <vt:lpstr>15(a) Amendments Before Trial. (1) Amending as a Matter of Course.   A party may amend its pleading once as a matter of course within:   (A) 21 days after serving it, or   (B) if the pleading is one to which a responsive pleading is required, 21 days after service of a responsive pleading or 21 days after service of a motion under Rule 12(b), (e), or (f), whichever is earlier.</vt:lpstr>
      <vt:lpstr>P files a complaint and serves D in accordance with R. 4  21 days later, D answers, introducing the defense of failure to state a claim  20 days after that, P tries to amends his complaint as a matter of course to respond to D’s defense  can he?</vt:lpstr>
      <vt:lpstr>P files a complaint for negligence and serves D in accordance with R. 4  21 days later, D answers, introducing the affirmative defense of contributory negligence  20 days after that, D makes a motion to amend his answer “as a matter of course” to include the defense of lack of personal jurisdiction  does this work?</vt:lpstr>
      <vt:lpstr>P files a complaint for negligence and serves D in accordance with R. 4  21 days later, D answers, denying negligence, introducing the affirmative defense of contributory negligence, and adding a counterclaim against P for negligence  21 days after that, P answers the counterclaim (denying negligence)    20 days after that, D makes a motion to amend his answer “as a matter of course” to include the defense of lack of personal jurisdiction  does this work?</vt:lpstr>
      <vt:lpstr>15(a)(2) Other Amendments.   In all other cases, a party may amend its pleading only with the opposing party's written consent or the court's leave. The court should freely give leave when justice so requires.   </vt:lpstr>
      <vt:lpstr>scheduling order</vt:lpstr>
      <vt:lpstr>freely give leave when justice so requires…  factors?</vt:lpstr>
      <vt:lpstr>Beeck v Aquaslide (8th Cir. 1977)</vt:lpstr>
      <vt:lpstr>amendment during trial</vt:lpstr>
      <vt:lpstr>relation back</vt:lpstr>
      <vt:lpstr>15(c)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  - P sues D (within the statute of limitations) for breach of contract  - after the statute of limitations had passed, P amends his complaint to include a new theory of liability – promissory estoppel (which does not require a contract)  - is P’s action for promissory estoppel time barred?</vt:lpstr>
      <vt:lpstr>- P sues D (within the statute of limitations) for battery  - after the statute of limitations had run on his battery action against D, P amends his complaint against D to include a breach of contract action  - is it time barred? </vt:lpstr>
      <vt:lpstr>Bonerb v. Richard J. Caron Foundation (WDNY 1994) </vt:lpstr>
      <vt:lpstr>- P sues D for negligent manufacturing because the product he bought blew up in his face  - after the statute of limitations ran, he amended his complaint to allege negligent hiring of workers – in particular the hiring of an employee with a criminal record for maliciously putting bombs in products</vt:lpstr>
      <vt:lpstr>- P sues D for battery within the statute of limitations - After the statute of limitations has run, he find out that X is the one who committed the battery - P amends the complaint to name X and serves X - relation back?</vt:lpstr>
      <vt:lpstr>- P sues an individual doing business under the name of "Malibou Dude Ranch"   - after the limitations period had run P discovered that the owner of the business was "Malibou Dude Ranch, Inc.," a corporation, and that the individual was merely the corporation's agent, who was competent to receive service on behalf of the corporation  - P amends the complaint to name the right defendant and serves the individual again  - relation back?</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470</cp:revision>
  <cp:lastPrinted>2017-10-09T17:13:38Z</cp:lastPrinted>
  <dcterms:created xsi:type="dcterms:W3CDTF">2017-09-12T14:18:22Z</dcterms:created>
  <dcterms:modified xsi:type="dcterms:W3CDTF">2017-10-12T17:45:17Z</dcterms:modified>
</cp:coreProperties>
</file>