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7" r:id="rId2"/>
    <p:sldId id="834" r:id="rId3"/>
    <p:sldId id="860" r:id="rId4"/>
    <p:sldId id="896" r:id="rId5"/>
    <p:sldId id="976" r:id="rId6"/>
    <p:sldId id="902" r:id="rId7"/>
    <p:sldId id="914" r:id="rId8"/>
    <p:sldId id="917" r:id="rId9"/>
    <p:sldId id="918" r:id="rId10"/>
    <p:sldId id="919" r:id="rId11"/>
    <p:sldId id="920" r:id="rId12"/>
    <p:sldId id="963" r:id="rId13"/>
    <p:sldId id="962" r:id="rId14"/>
    <p:sldId id="921" r:id="rId15"/>
    <p:sldId id="969" r:id="rId16"/>
    <p:sldId id="923" r:id="rId17"/>
    <p:sldId id="924" r:id="rId18"/>
    <p:sldId id="952" r:id="rId19"/>
    <p:sldId id="932" r:id="rId20"/>
    <p:sldId id="933" r:id="rId21"/>
    <p:sldId id="934" r:id="rId22"/>
    <p:sldId id="935" r:id="rId23"/>
    <p:sldId id="936" r:id="rId24"/>
    <p:sldId id="958" r:id="rId25"/>
    <p:sldId id="959" r:id="rId26"/>
    <p:sldId id="970" r:id="rId27"/>
    <p:sldId id="972" r:id="rId28"/>
    <p:sldId id="971" r:id="rId29"/>
    <p:sldId id="938" r:id="rId30"/>
    <p:sldId id="940" r:id="rId31"/>
    <p:sldId id="941" r:id="rId32"/>
    <p:sldId id="960" r:id="rId33"/>
    <p:sldId id="961" r:id="rId34"/>
    <p:sldId id="943" r:id="rId35"/>
    <p:sldId id="944" r:id="rId36"/>
    <p:sldId id="945" r:id="rId37"/>
    <p:sldId id="947" r:id="rId38"/>
    <p:sldId id="948" r:id="rId39"/>
    <p:sldId id="964" r:id="rId40"/>
    <p:sldId id="953" r:id="rId41"/>
    <p:sldId id="954" r:id="rId42"/>
    <p:sldId id="955" r:id="rId43"/>
    <p:sldId id="978" r:id="rId44"/>
    <p:sldId id="966" r:id="rId45"/>
    <p:sldId id="973" r:id="rId46"/>
    <p:sldId id="974" r:id="rId47"/>
    <p:sldId id="977" r:id="rId48"/>
    <p:sldId id="975"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1" autoAdjust="0"/>
    <p:restoredTop sz="94660"/>
  </p:normalViewPr>
  <p:slideViewPr>
    <p:cSldViewPr snapToGrid="0">
      <p:cViewPr varScale="1">
        <p:scale>
          <a:sx n="78" d="100"/>
          <a:sy n="78"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10/11/2017</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10/11/2017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Oct. 11</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05000" y="1063626"/>
            <a:ext cx="8305800" cy="4708525"/>
          </a:xfrm>
        </p:spPr>
        <p:txBody>
          <a:bodyPr/>
          <a:lstStyle/>
          <a:p>
            <a:r>
              <a:rPr lang="en-US" altLang="en-US" sz="2700"/>
              <a:t>(a)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43040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1063626"/>
            <a:ext cx="8382000" cy="4594225"/>
          </a:xfrm>
        </p:spPr>
        <p:txBody>
          <a:bodyPr/>
          <a:lstStyle/>
          <a:p>
            <a:pPr algn="l"/>
            <a:r>
              <a:rPr lang="en-US" altLang="en-US" sz="36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p>
        </p:txBody>
      </p:sp>
    </p:spTree>
    <p:extLst>
      <p:ext uri="{BB962C8B-B14F-4D97-AF65-F5344CB8AC3E}">
        <p14:creationId xmlns:p14="http://schemas.microsoft.com/office/powerpoint/2010/main" val="1914369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94998"/>
          </a:xfrm>
        </p:spPr>
        <p:txBody>
          <a:bodyPr/>
          <a:lstStyle/>
          <a:p>
            <a:r>
              <a:rPr lang="en-US" dirty="0"/>
              <a:t>o</a:t>
            </a:r>
            <a:r>
              <a:rPr lang="en-US" dirty="0" smtClean="0"/>
              <a:t>bjective standard</a:t>
            </a:r>
            <a:endParaRPr lang="en-US" dirty="0"/>
          </a:p>
        </p:txBody>
      </p:sp>
    </p:spTree>
    <p:extLst>
      <p:ext uri="{BB962C8B-B14F-4D97-AF65-F5344CB8AC3E}">
        <p14:creationId xmlns:p14="http://schemas.microsoft.com/office/powerpoint/2010/main" val="1452093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92" y="365125"/>
            <a:ext cx="10659208" cy="6114806"/>
          </a:xfrm>
        </p:spPr>
        <p:txBody>
          <a:bodyPr/>
          <a:lstStyle/>
          <a:p>
            <a:r>
              <a:rPr lang="en-US" dirty="0"/>
              <a:t>c</a:t>
            </a:r>
            <a:r>
              <a:rPr lang="en-US" dirty="0" smtClean="0"/>
              <a:t>ontinuing duty</a:t>
            </a:r>
            <a:endParaRPr lang="en-US" dirty="0"/>
          </a:p>
        </p:txBody>
      </p:sp>
    </p:spTree>
    <p:extLst>
      <p:ext uri="{BB962C8B-B14F-4D97-AF65-F5344CB8AC3E}">
        <p14:creationId xmlns:p14="http://schemas.microsoft.com/office/powerpoint/2010/main" val="1892472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305800" cy="4651375"/>
          </a:xfrm>
        </p:spPr>
        <p:txBody>
          <a:bodyPr/>
          <a:lstStyle/>
          <a:p>
            <a:pPr algn="l"/>
            <a:r>
              <a:rPr lang="en-US" altLang="en-US" smtClean="0"/>
              <a:t>(1) it is not being presented for any improper purpose, such as to harass, cause unnecessary delay, or needlessly increase the cost of litigation;</a:t>
            </a:r>
            <a:br>
              <a:rPr lang="en-US" altLang="en-US" smtClean="0"/>
            </a:br>
            <a:endParaRPr lang="en-US" altLang="en-US" smtClean="0"/>
          </a:p>
        </p:txBody>
      </p:sp>
    </p:spTree>
    <p:extLst>
      <p:ext uri="{BB962C8B-B14F-4D97-AF65-F5344CB8AC3E}">
        <p14:creationId xmlns:p14="http://schemas.microsoft.com/office/powerpoint/2010/main" val="1215918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5000" y="1063626"/>
            <a:ext cx="8305800" cy="4594225"/>
          </a:xfrm>
        </p:spPr>
        <p:txBody>
          <a:bodyPr>
            <a:normAutofit fontScale="90000"/>
          </a:bodyPr>
          <a:lstStyle/>
          <a:p>
            <a:pPr algn="l"/>
            <a:r>
              <a:rPr lang="en-US" altLang="en-US" dirty="0" smtClean="0"/>
              <a:t>(2) the claims, defenses, and other legal contentions are warranted by existing law or by a </a:t>
            </a:r>
            <a:r>
              <a:rPr lang="en-US" altLang="en-US" dirty="0" err="1" smtClean="0"/>
              <a:t>nonfrivolous</a:t>
            </a:r>
            <a:r>
              <a:rPr lang="en-US" altLang="en-US" dirty="0" smtClean="0"/>
              <a:t> [</a:t>
            </a:r>
            <a:r>
              <a:rPr lang="en-US" altLang="en-US" strike="sngStrike" dirty="0" smtClean="0"/>
              <a:t>good faith</a:t>
            </a:r>
            <a:r>
              <a:rPr lang="en-US" altLang="en-US" dirty="0" smtClean="0"/>
              <a:t>] argument for extending, modifying, or reversing existing law or for establishing new law;</a:t>
            </a:r>
            <a:br>
              <a:rPr lang="en-US" altLang="en-US" dirty="0" smtClean="0"/>
            </a:br>
            <a:endParaRPr lang="en-US" altLang="en-US" dirty="0" smtClean="0"/>
          </a:p>
        </p:txBody>
      </p:sp>
    </p:spTree>
    <p:extLst>
      <p:ext uri="{BB962C8B-B14F-4D97-AF65-F5344CB8AC3E}">
        <p14:creationId xmlns:p14="http://schemas.microsoft.com/office/powerpoint/2010/main" val="2866919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458200" cy="4765675"/>
          </a:xfrm>
        </p:spPr>
        <p:txBody>
          <a:bodyPr/>
          <a:lstStyle/>
          <a:p>
            <a:pPr algn="l"/>
            <a:r>
              <a:rPr lang="en-US" altLang="en-US" sz="3000" dirty="0"/>
              <a:t>(3) the factual contentions have evidentiary support or, if specifically so identified, will likely have evidentiary support after a reasonable opportunity for further investigation or discovery; and</a:t>
            </a:r>
            <a:br>
              <a:rPr lang="en-US" altLang="en-US" sz="3000" dirty="0"/>
            </a:br>
            <a:r>
              <a:rPr lang="en-US" altLang="en-US" sz="3000" dirty="0"/>
              <a:t/>
            </a:r>
            <a:br>
              <a:rPr lang="en-US" altLang="en-US" sz="3000" dirty="0"/>
            </a:br>
            <a:r>
              <a:rPr lang="en-US" altLang="en-US" sz="3000" dirty="0"/>
              <a:t>(4) the denials of factual contentions are warranted on the evidence or, if specifically so identified, are reasonably based on belief or a lack of information.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915456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057400" y="1063626"/>
            <a:ext cx="8153400" cy="4422775"/>
          </a:xfrm>
        </p:spPr>
        <p:txBody>
          <a:bodyPr/>
          <a:lstStyle/>
          <a:p>
            <a:pPr algn="l"/>
            <a:r>
              <a:rPr lang="en-US" altLang="en-US" smtClean="0"/>
              <a:t>(d) Inapplicability to Discovery. This rule does not apply to disclosures and discovery requests, responses, objections, and motions under Rules 26 through 37. </a:t>
            </a:r>
          </a:p>
        </p:txBody>
      </p:sp>
    </p:spTree>
    <p:extLst>
      <p:ext uri="{BB962C8B-B14F-4D97-AF65-F5344CB8AC3E}">
        <p14:creationId xmlns:p14="http://schemas.microsoft.com/office/powerpoint/2010/main" val="1512447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1063626"/>
            <a:ext cx="8153400" cy="4765675"/>
          </a:xfrm>
        </p:spPr>
        <p:txBody>
          <a:bodyPr/>
          <a:lstStyle/>
          <a:p>
            <a:pPr marL="257175" indent="-257175"/>
            <a:r>
              <a:rPr lang="en-US" altLang="en-US" sz="2700"/>
              <a:t>11(c)(2) Motion for Sanctions. </a:t>
            </a:r>
            <a:br>
              <a:rPr lang="en-US" altLang="en-US" sz="2700"/>
            </a:br>
            <a:r>
              <a:rPr lang="en-US" altLang="en-US" sz="2700"/>
              <a:t>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a:t>
            </a:r>
            <a:endParaRPr lang="en-US" altLang="en-US" smtClean="0"/>
          </a:p>
        </p:txBody>
      </p:sp>
    </p:spTree>
    <p:extLst>
      <p:ext uri="{BB962C8B-B14F-4D97-AF65-F5344CB8AC3E}">
        <p14:creationId xmlns:p14="http://schemas.microsoft.com/office/powerpoint/2010/main" val="1599334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normAutofit fontScale="90000"/>
          </a:bodyPr>
          <a:lstStyle/>
          <a:p>
            <a:r>
              <a:rPr lang="en-US" altLang="en-US" dirty="0"/>
              <a:t>Assume each allegation in </a:t>
            </a:r>
            <a:r>
              <a:rPr lang="en-US" altLang="en-US" dirty="0" smtClean="0"/>
              <a:t>a complaint </a:t>
            </a:r>
            <a:r>
              <a:rPr lang="en-US" altLang="en-US" dirty="0"/>
              <a:t>was prefaced with the following statement:</a:t>
            </a:r>
            <a:br>
              <a:rPr lang="en-US" altLang="en-US" dirty="0"/>
            </a:br>
            <a:r>
              <a:rPr lang="en-US" altLang="en-US" dirty="0"/>
              <a:t/>
            </a:r>
            <a:br>
              <a:rPr lang="en-US" altLang="en-US" dirty="0"/>
            </a:br>
            <a:r>
              <a:rPr lang="en-US" altLang="en-US" sz="2000" dirty="0"/>
              <a:t>	</a:t>
            </a:r>
            <a:r>
              <a:rPr lang="en-US" altLang="en-US" dirty="0"/>
              <a:t>“The following allegation is likely to have evidentiary support after a reasonable opportunity for further investigation or discovery”</a:t>
            </a:r>
            <a:br>
              <a:rPr lang="en-US" altLang="en-US" dirty="0"/>
            </a:br>
            <a:r>
              <a:rPr lang="en-US" altLang="en-US" dirty="0"/>
              <a:t/>
            </a:r>
            <a:br>
              <a:rPr lang="en-US" altLang="en-US" dirty="0"/>
            </a:br>
            <a:r>
              <a:rPr lang="en-US" altLang="en-US" dirty="0"/>
              <a:t>Would R 11(b)(3) be satisfied?</a:t>
            </a:r>
            <a:br>
              <a:rPr lang="en-US" altLang="en-US" dirty="0"/>
            </a:br>
            <a:endParaRPr lang="en-US" dirty="0"/>
          </a:p>
        </p:txBody>
      </p:sp>
    </p:spTree>
    <p:extLst>
      <p:ext uri="{BB962C8B-B14F-4D97-AF65-F5344CB8AC3E}">
        <p14:creationId xmlns:p14="http://schemas.microsoft.com/office/powerpoint/2010/main" val="899957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23" y="365125"/>
            <a:ext cx="10808677" cy="5692775"/>
          </a:xfrm>
        </p:spPr>
        <p:txBody>
          <a:bodyPr/>
          <a:lstStyle/>
          <a:p>
            <a:r>
              <a:rPr lang="en-US" dirty="0"/>
              <a:t>r</a:t>
            </a:r>
            <a:r>
              <a:rPr lang="en-US" dirty="0" smtClean="0"/>
              <a:t>esponding to a complaint…</a:t>
            </a:r>
            <a:endParaRPr lang="en-US" dirty="0"/>
          </a:p>
        </p:txBody>
      </p:sp>
    </p:spTree>
    <p:extLst>
      <p:ext uri="{BB962C8B-B14F-4D97-AF65-F5344CB8AC3E}">
        <p14:creationId xmlns:p14="http://schemas.microsoft.com/office/powerpoint/2010/main" val="3696711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81200" y="274638"/>
            <a:ext cx="8229600" cy="6278562"/>
          </a:xfrm>
        </p:spPr>
        <p:txBody>
          <a:bodyPr/>
          <a:lstStyle/>
          <a:p>
            <a:pPr algn="l"/>
            <a:r>
              <a:rPr lang="en-US" altLang="en-US" dirty="0"/>
              <a:t>c</a:t>
            </a:r>
            <a:r>
              <a:rPr lang="en-US" altLang="en-US" dirty="0" smtClean="0"/>
              <a:t>an a plaintiff lose at summary judgment and nevertheless have satisfied R11(b)(3) at the pleading stage?</a:t>
            </a:r>
          </a:p>
        </p:txBody>
      </p:sp>
    </p:spTree>
    <p:extLst>
      <p:ext uri="{BB962C8B-B14F-4D97-AF65-F5344CB8AC3E}">
        <p14:creationId xmlns:p14="http://schemas.microsoft.com/office/powerpoint/2010/main" val="855805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6202362"/>
          </a:xfrm>
        </p:spPr>
        <p:txBody>
          <a:bodyPr/>
          <a:lstStyle/>
          <a:p>
            <a:pPr algn="l"/>
            <a:r>
              <a:rPr lang="en-US" altLang="en-US" dirty="0"/>
              <a:t>c</a:t>
            </a:r>
            <a:r>
              <a:rPr lang="en-US" altLang="en-US" dirty="0" smtClean="0"/>
              <a:t>an a plaintiff defeat a motion for summary judgment and nevertheless have violated R11(b)(3) at the pleading stage?</a:t>
            </a:r>
          </a:p>
        </p:txBody>
      </p:sp>
    </p:spTree>
    <p:extLst>
      <p:ext uri="{BB962C8B-B14F-4D97-AF65-F5344CB8AC3E}">
        <p14:creationId xmlns:p14="http://schemas.microsoft.com/office/powerpoint/2010/main" val="1820146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61534"/>
          </a:xfrm>
        </p:spPr>
        <p:txBody>
          <a:bodyPr/>
          <a:lstStyle/>
          <a:p>
            <a:r>
              <a:rPr lang="en-US" dirty="0"/>
              <a:t>d</a:t>
            </a:r>
            <a:r>
              <a:rPr lang="en-US" dirty="0" smtClean="0"/>
              <a:t>id the complaint in </a:t>
            </a:r>
            <a:r>
              <a:rPr lang="en-US" dirty="0" err="1"/>
              <a:t>Twombly</a:t>
            </a:r>
            <a:r>
              <a:rPr lang="en-US" dirty="0"/>
              <a:t> satisfy </a:t>
            </a:r>
            <a:r>
              <a:rPr lang="en-US" dirty="0" smtClean="0"/>
              <a:t>R 11(b)(3)?</a:t>
            </a:r>
            <a:br>
              <a:rPr lang="en-US" dirty="0" smtClean="0"/>
            </a:br>
            <a:r>
              <a:rPr lang="en-US" dirty="0"/>
              <a:t/>
            </a:r>
            <a:br>
              <a:rPr lang="en-US" dirty="0"/>
            </a:br>
            <a:endParaRPr lang="en-US" dirty="0"/>
          </a:p>
        </p:txBody>
      </p:sp>
    </p:spTree>
    <p:extLst>
      <p:ext uri="{BB962C8B-B14F-4D97-AF65-F5344CB8AC3E}">
        <p14:creationId xmlns:p14="http://schemas.microsoft.com/office/powerpoint/2010/main" val="304346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34529"/>
          </a:xfrm>
        </p:spPr>
        <p:txBody>
          <a:bodyPr/>
          <a:lstStyle/>
          <a:p>
            <a:r>
              <a:rPr lang="en-US" dirty="0"/>
              <a:t>w</a:t>
            </a:r>
            <a:r>
              <a:rPr lang="en-US" dirty="0" smtClean="0"/>
              <a:t>hat kind of evidentiary support satisfies 11(b)(3)?</a:t>
            </a:r>
            <a:endParaRPr lang="en-US" dirty="0"/>
          </a:p>
        </p:txBody>
      </p:sp>
    </p:spTree>
    <p:extLst>
      <p:ext uri="{BB962C8B-B14F-4D97-AF65-F5344CB8AC3E}">
        <p14:creationId xmlns:p14="http://schemas.microsoft.com/office/powerpoint/2010/main" val="1990776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669" y="365125"/>
            <a:ext cx="10747131" cy="5938960"/>
          </a:xfrm>
        </p:spPr>
        <p:txBody>
          <a:bodyPr/>
          <a:lstStyle/>
          <a:p>
            <a:r>
              <a:rPr lang="en-US" dirty="0" smtClean="0"/>
              <a:t>Hays v. Sony Corp. of America (7</a:t>
            </a:r>
            <a:r>
              <a:rPr lang="en-US" baseline="30000" dirty="0" smtClean="0"/>
              <a:t>th</a:t>
            </a:r>
            <a:r>
              <a:rPr lang="en-US" dirty="0" smtClean="0"/>
              <a:t> Cir. 1988)</a:t>
            </a:r>
            <a:endParaRPr lang="en-US" dirty="0"/>
          </a:p>
        </p:txBody>
      </p:sp>
    </p:spTree>
    <p:extLst>
      <p:ext uri="{BB962C8B-B14F-4D97-AF65-F5344CB8AC3E}">
        <p14:creationId xmlns:p14="http://schemas.microsoft.com/office/powerpoint/2010/main" val="3925275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365125"/>
            <a:ext cx="10703169" cy="5947752"/>
          </a:xfrm>
        </p:spPr>
        <p:txBody>
          <a:bodyPr/>
          <a:lstStyle/>
          <a:p>
            <a:r>
              <a:rPr lang="en-US" dirty="0"/>
              <a:t>s</a:t>
            </a:r>
            <a:r>
              <a:rPr lang="en-US" dirty="0" smtClean="0"/>
              <a:t>tandard of review?</a:t>
            </a:r>
            <a:endParaRPr lang="en-US" dirty="0"/>
          </a:p>
        </p:txBody>
      </p:sp>
    </p:spTree>
    <p:extLst>
      <p:ext uri="{BB962C8B-B14F-4D97-AF65-F5344CB8AC3E}">
        <p14:creationId xmlns:p14="http://schemas.microsoft.com/office/powerpoint/2010/main" val="1834508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35675"/>
          </a:xfrm>
        </p:spPr>
        <p:txBody>
          <a:bodyPr/>
          <a:lstStyle/>
          <a:p>
            <a:r>
              <a:rPr lang="en-US" dirty="0"/>
              <a:t>w</a:t>
            </a:r>
            <a:r>
              <a:rPr lang="en-US" dirty="0" smtClean="0"/>
              <a:t>hat part of the complaint violated 11(b)(3) </a:t>
            </a:r>
            <a:endParaRPr lang="en-US" dirty="0"/>
          </a:p>
        </p:txBody>
      </p:sp>
    </p:spTree>
    <p:extLst>
      <p:ext uri="{BB962C8B-B14F-4D97-AF65-F5344CB8AC3E}">
        <p14:creationId xmlns:p14="http://schemas.microsoft.com/office/powerpoint/2010/main" val="266851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961534"/>
          </a:xfrm>
        </p:spPr>
        <p:txBody>
          <a:bodyPr/>
          <a:lstStyle/>
          <a:p>
            <a:r>
              <a:rPr lang="en-US" altLang="en-US" dirty="0"/>
              <a:t>(3) the factual contentions have evidentiary support or, if specifically so identified, will likely have evidentiary support after a reasonable opportunity for further investigation or discovery; </a:t>
            </a:r>
            <a:r>
              <a:rPr lang="en-US" altLang="en-US" dirty="0" smtClean="0"/>
              <a:t>and</a:t>
            </a:r>
            <a:endParaRPr lang="en-US" dirty="0"/>
          </a:p>
        </p:txBody>
      </p:sp>
    </p:spTree>
    <p:extLst>
      <p:ext uri="{BB962C8B-B14F-4D97-AF65-F5344CB8AC3E}">
        <p14:creationId xmlns:p14="http://schemas.microsoft.com/office/powerpoint/2010/main" val="1566213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35675"/>
          </a:xfrm>
        </p:spPr>
        <p:txBody>
          <a:bodyPr/>
          <a:lstStyle/>
          <a:p>
            <a:r>
              <a:rPr lang="en-US" dirty="0"/>
              <a:t>w</a:t>
            </a:r>
            <a:r>
              <a:rPr lang="en-US" dirty="0" smtClean="0"/>
              <a:t>hat part of the complaint violated 11(b)(2)?</a:t>
            </a:r>
            <a:endParaRPr lang="en-US" dirty="0"/>
          </a:p>
        </p:txBody>
      </p:sp>
    </p:spTree>
    <p:extLst>
      <p:ext uri="{BB962C8B-B14F-4D97-AF65-F5344CB8AC3E}">
        <p14:creationId xmlns:p14="http://schemas.microsoft.com/office/powerpoint/2010/main" val="3736315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5000" y="1063626"/>
            <a:ext cx="8305800" cy="4594225"/>
          </a:xfrm>
        </p:spPr>
        <p:txBody>
          <a:bodyPr>
            <a:normAutofit fontScale="90000"/>
          </a:bodyPr>
          <a:lstStyle/>
          <a:p>
            <a:pPr algn="l"/>
            <a:r>
              <a:rPr lang="en-US" altLang="en-US" dirty="0" smtClean="0"/>
              <a:t>(2) the claims, defenses, and other legal contentions are warranted by existing law or by a </a:t>
            </a:r>
            <a:r>
              <a:rPr lang="en-US" altLang="en-US" dirty="0" err="1" smtClean="0"/>
              <a:t>nonfrivolous</a:t>
            </a:r>
            <a:r>
              <a:rPr lang="en-US" altLang="en-US" dirty="0" smtClean="0"/>
              <a:t> [</a:t>
            </a:r>
            <a:r>
              <a:rPr lang="en-US" altLang="en-US" strike="sngStrike" dirty="0" smtClean="0"/>
              <a:t>good faith</a:t>
            </a:r>
            <a:r>
              <a:rPr lang="en-US" altLang="en-US" dirty="0" smtClean="0"/>
              <a:t>] argument for extending, modifying, or reversing existing law or for establishing new law;</a:t>
            </a:r>
            <a:br>
              <a:rPr lang="en-US" altLang="en-US" dirty="0" smtClean="0"/>
            </a:br>
            <a:endParaRPr lang="en-US" altLang="en-US" dirty="0" smtClean="0"/>
          </a:p>
        </p:txBody>
      </p:sp>
    </p:spTree>
    <p:extLst>
      <p:ext uri="{BB962C8B-B14F-4D97-AF65-F5344CB8AC3E}">
        <p14:creationId xmlns:p14="http://schemas.microsoft.com/office/powerpoint/2010/main" val="921499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947752"/>
          </a:xfrm>
        </p:spPr>
        <p:txBody>
          <a:bodyPr/>
          <a:lstStyle/>
          <a:p>
            <a:r>
              <a:rPr lang="en-US" dirty="0" smtClean="0"/>
              <a:t>answers</a:t>
            </a:r>
            <a:endParaRPr lang="en-US" dirty="0"/>
          </a:p>
        </p:txBody>
      </p:sp>
    </p:spTree>
    <p:extLst>
      <p:ext uri="{BB962C8B-B14F-4D97-AF65-F5344CB8AC3E}">
        <p14:creationId xmlns:p14="http://schemas.microsoft.com/office/powerpoint/2010/main" val="1083914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085102"/>
          </a:xfrm>
        </p:spPr>
        <p:txBody>
          <a:bodyPr/>
          <a:lstStyle/>
          <a:p>
            <a:r>
              <a:rPr lang="en-US" altLang="en-US" dirty="0"/>
              <a:t>Assume the </a:t>
            </a:r>
            <a:r>
              <a:rPr lang="en-US" altLang="en-US" dirty="0" smtClean="0"/>
              <a:t>common law copyright claim was </a:t>
            </a:r>
            <a:r>
              <a:rPr lang="en-US" altLang="en-US" dirty="0"/>
              <a:t>prefaced by the following:</a:t>
            </a:r>
            <a:br>
              <a:rPr lang="en-US" altLang="en-US" dirty="0"/>
            </a:br>
            <a:r>
              <a:rPr lang="en-US" altLang="en-US" dirty="0"/>
              <a:t>	“We would like the law to be </a:t>
            </a:r>
            <a:r>
              <a:rPr lang="en-US" altLang="en-US" dirty="0" smtClean="0"/>
              <a:t>changed such </a:t>
            </a:r>
            <a:r>
              <a:rPr lang="en-US" altLang="en-US" dirty="0"/>
              <a:t>that a </a:t>
            </a:r>
            <a:r>
              <a:rPr lang="en-US" altLang="en-US" dirty="0" smtClean="0"/>
              <a:t>common law copyright should be available.”</a:t>
            </a:r>
            <a:r>
              <a:rPr lang="en-US" altLang="en-US" dirty="0"/>
              <a:t/>
            </a:r>
            <a:br>
              <a:rPr lang="en-US" altLang="en-US" dirty="0"/>
            </a:br>
            <a:r>
              <a:rPr lang="en-US" altLang="en-US" dirty="0"/>
              <a:t/>
            </a:r>
            <a:br>
              <a:rPr lang="en-US" altLang="en-US" dirty="0"/>
            </a:br>
            <a:r>
              <a:rPr lang="en-US" altLang="en-US" dirty="0"/>
              <a:t>Does this satisfy R 11(b)(2)?</a:t>
            </a:r>
            <a:br>
              <a:rPr lang="en-US" altLang="en-US" dirty="0"/>
            </a:br>
            <a:endParaRPr lang="en-US" dirty="0"/>
          </a:p>
        </p:txBody>
      </p:sp>
    </p:spTree>
    <p:extLst>
      <p:ext uri="{BB962C8B-B14F-4D97-AF65-F5344CB8AC3E}">
        <p14:creationId xmlns:p14="http://schemas.microsoft.com/office/powerpoint/2010/main" val="1212723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9C0BED9-270D-40B6-8AFB-5BDE9E2E4A9D}" type="slidenum">
              <a:rPr lang="en-US" altLang="en-US" sz="900">
                <a:solidFill>
                  <a:srgbClr val="898989"/>
                </a:solidFill>
              </a:rPr>
              <a:pPr>
                <a:spcBef>
                  <a:spcPct val="0"/>
                </a:spcBef>
                <a:buFontTx/>
                <a:buNone/>
              </a:pPr>
              <a:t>31</a:t>
            </a:fld>
            <a:endParaRPr lang="en-US" altLang="en-US" sz="900">
              <a:solidFill>
                <a:srgbClr val="898989"/>
              </a:solidFill>
            </a:endParaRPr>
          </a:p>
        </p:txBody>
      </p:sp>
      <p:sp>
        <p:nvSpPr>
          <p:cNvPr id="47107" name="Rectangle 3"/>
          <p:cNvSpPr>
            <a:spLocks noGrp="1" noChangeArrowheads="1"/>
          </p:cNvSpPr>
          <p:nvPr>
            <p:ph type="body" idx="1"/>
          </p:nvPr>
        </p:nvSpPr>
        <p:spPr>
          <a:xfrm>
            <a:off x="790832" y="642551"/>
            <a:ext cx="10562968" cy="5534412"/>
          </a:xfrm>
        </p:spPr>
        <p:txBody>
          <a:bodyPr>
            <a:normAutofit/>
          </a:bodyPr>
          <a:lstStyle/>
          <a:p>
            <a:r>
              <a:rPr lang="en-US" altLang="en-US" sz="4800" dirty="0"/>
              <a:t>d</a:t>
            </a:r>
            <a:r>
              <a:rPr lang="en-US" altLang="en-US" sz="4800" dirty="0" smtClean="0"/>
              <a:t>o you have to mention the non-frivolous argument for a legal contention when the contention is made?</a:t>
            </a:r>
          </a:p>
          <a:p>
            <a:pPr marL="0" indent="0">
              <a:buNone/>
            </a:pPr>
            <a:endParaRPr lang="en-US" altLang="en-US" sz="3200" dirty="0"/>
          </a:p>
        </p:txBody>
      </p:sp>
    </p:spTree>
    <p:extLst>
      <p:ext uri="{BB962C8B-B14F-4D97-AF65-F5344CB8AC3E}">
        <p14:creationId xmlns:p14="http://schemas.microsoft.com/office/powerpoint/2010/main" val="479646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838" y="365125"/>
            <a:ext cx="10711962" cy="5956544"/>
          </a:xfrm>
        </p:spPr>
        <p:txBody>
          <a:bodyPr/>
          <a:lstStyle/>
          <a:p>
            <a:r>
              <a:rPr lang="en-US" dirty="0"/>
              <a:t>s</a:t>
            </a:r>
            <a:r>
              <a:rPr lang="en-US" dirty="0" smtClean="0"/>
              <a:t>anctions?</a:t>
            </a:r>
            <a:endParaRPr lang="en-US" dirty="0"/>
          </a:p>
        </p:txBody>
      </p:sp>
    </p:spTree>
    <p:extLst>
      <p:ext uri="{BB962C8B-B14F-4D97-AF65-F5344CB8AC3E}">
        <p14:creationId xmlns:p14="http://schemas.microsoft.com/office/powerpoint/2010/main" val="856308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365125"/>
            <a:ext cx="10755923" cy="6026883"/>
          </a:xfrm>
        </p:spPr>
        <p:txBody>
          <a:bodyPr>
            <a:normAutofit fontScale="90000"/>
          </a:bodyPr>
          <a:lstStyle/>
          <a:p>
            <a:r>
              <a:rPr lang="en-US" dirty="0" smtClean="0"/>
              <a:t>11(c)(4</a:t>
            </a:r>
            <a:r>
              <a:rPr lang="en-US" dirty="0"/>
              <a:t>) Nature of a Sanction.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a:t>
            </a:r>
          </a:p>
        </p:txBody>
      </p:sp>
    </p:spTree>
    <p:extLst>
      <p:ext uri="{BB962C8B-B14F-4D97-AF65-F5344CB8AC3E}">
        <p14:creationId xmlns:p14="http://schemas.microsoft.com/office/powerpoint/2010/main" val="2248995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708525"/>
          </a:xfrm>
        </p:spPr>
        <p:txBody>
          <a:bodyPr/>
          <a:lstStyle/>
          <a:p>
            <a:pPr eaLnBrk="1" hangingPunct="1"/>
            <a:r>
              <a:rPr lang="en-US" altLang="en-US" dirty="0" smtClean="0"/>
              <a:t>Who can be sanctioned under R 11?</a:t>
            </a:r>
            <a:br>
              <a:rPr lang="en-US" altLang="en-US" dirty="0" smtClean="0"/>
            </a:br>
            <a:r>
              <a:rPr lang="en-US" altLang="en-US" dirty="0" smtClean="0"/>
              <a:t/>
            </a:r>
            <a:br>
              <a:rPr lang="en-US" altLang="en-US" dirty="0" smtClean="0"/>
            </a:br>
            <a:r>
              <a:rPr lang="en-US" altLang="en-US" dirty="0" smtClean="0"/>
              <a:t>Hayes and MacDonald?</a:t>
            </a:r>
          </a:p>
        </p:txBody>
      </p:sp>
    </p:spTree>
    <p:extLst>
      <p:ext uri="{BB962C8B-B14F-4D97-AF65-F5344CB8AC3E}">
        <p14:creationId xmlns:p14="http://schemas.microsoft.com/office/powerpoint/2010/main" val="486968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10065" y="296562"/>
            <a:ext cx="10000735" cy="6450227"/>
          </a:xfrm>
        </p:spPr>
        <p:txBody>
          <a:bodyPr/>
          <a:lstStyle/>
          <a:p>
            <a:pPr eaLnBrk="1" hangingPunct="1"/>
            <a:r>
              <a:rPr lang="en-US" altLang="en-US" sz="2700" dirty="0"/>
              <a:t/>
            </a:r>
            <a:br>
              <a:rPr lang="en-US" altLang="en-US" sz="2700" dirty="0"/>
            </a:br>
            <a:r>
              <a:rPr lang="en-US" altLang="en-US" sz="3600" dirty="0"/>
              <a:t>11(c)(1) In General. </a:t>
            </a:r>
            <a:br>
              <a:rPr lang="en-US" altLang="en-US" sz="3600" dirty="0"/>
            </a:br>
            <a:r>
              <a:rPr lang="en-US" altLang="en-US" sz="3600" dirty="0"/>
              <a:t>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a:t>
            </a:r>
            <a:r>
              <a:rPr lang="en-US" altLang="en-US" sz="3600" dirty="0" smtClean="0"/>
              <a:t/>
            </a:r>
            <a:br>
              <a:rPr lang="en-US" altLang="en-US" sz="3600" dirty="0" smtClean="0"/>
            </a:br>
            <a:endParaRPr lang="en-US" altLang="en-US" sz="3600" dirty="0" smtClean="0"/>
          </a:p>
        </p:txBody>
      </p:sp>
    </p:spTree>
    <p:extLst>
      <p:ext uri="{BB962C8B-B14F-4D97-AF65-F5344CB8AC3E}">
        <p14:creationId xmlns:p14="http://schemas.microsoft.com/office/powerpoint/2010/main" val="417988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8F55C0C-F138-41A3-A5F9-921634546FCA}" type="slidenum">
              <a:rPr lang="en-US" altLang="en-US" sz="900">
                <a:solidFill>
                  <a:srgbClr val="898989"/>
                </a:solidFill>
              </a:rPr>
              <a:pPr>
                <a:spcBef>
                  <a:spcPct val="0"/>
                </a:spcBef>
                <a:buFontTx/>
                <a:buNone/>
              </a:pPr>
              <a:t>36</a:t>
            </a:fld>
            <a:endParaRPr lang="en-US" altLang="en-US" sz="900">
              <a:solidFill>
                <a:srgbClr val="898989"/>
              </a:solidFill>
            </a:endParaRPr>
          </a:p>
        </p:txBody>
      </p:sp>
      <p:sp>
        <p:nvSpPr>
          <p:cNvPr id="21507" name="Rectangle 3"/>
          <p:cNvSpPr>
            <a:spLocks noGrp="1" noChangeArrowheads="1"/>
          </p:cNvSpPr>
          <p:nvPr>
            <p:ph type="body" idx="1"/>
          </p:nvPr>
        </p:nvSpPr>
        <p:spPr/>
        <p:txBody>
          <a:bodyPr/>
          <a:lstStyle/>
          <a:p>
            <a:r>
              <a:rPr lang="en-US" altLang="en-US" sz="3200" dirty="0"/>
              <a:t>Hayes </a:t>
            </a:r>
            <a:r>
              <a:rPr lang="en-US" altLang="en-US" sz="3000" dirty="0" smtClean="0"/>
              <a:t>told </a:t>
            </a:r>
            <a:r>
              <a:rPr lang="en-US" altLang="en-US" sz="3000" dirty="0" err="1" smtClean="0"/>
              <a:t>Guyon</a:t>
            </a:r>
            <a:r>
              <a:rPr lang="en-US" altLang="en-US" sz="3000" dirty="0" smtClean="0"/>
              <a:t> that Sony had large profits.</a:t>
            </a:r>
            <a:endParaRPr lang="en-US" altLang="en-US" sz="3000" dirty="0"/>
          </a:p>
          <a:p>
            <a:pPr eaLnBrk="1" hangingPunct="1"/>
            <a:r>
              <a:rPr lang="en-US" altLang="en-US" sz="3000" dirty="0"/>
              <a:t>May </a:t>
            </a:r>
            <a:r>
              <a:rPr lang="en-US" altLang="en-US" sz="3000" dirty="0" smtClean="0"/>
              <a:t>Hayes be </a:t>
            </a:r>
            <a:r>
              <a:rPr lang="en-US" altLang="en-US" sz="3000" dirty="0"/>
              <a:t>sanctioned under R. 11?</a:t>
            </a:r>
          </a:p>
          <a:p>
            <a:pPr eaLnBrk="1" hangingPunct="1"/>
            <a:r>
              <a:rPr lang="en-US" altLang="en-US" sz="3000" dirty="0"/>
              <a:t>May </a:t>
            </a:r>
            <a:r>
              <a:rPr lang="en-US" altLang="en-US" sz="3000" dirty="0" err="1" smtClean="0"/>
              <a:t>Guyon</a:t>
            </a:r>
            <a:r>
              <a:rPr lang="en-US" altLang="en-US" sz="3000" dirty="0" smtClean="0"/>
              <a:t> be </a:t>
            </a:r>
            <a:r>
              <a:rPr lang="en-US" altLang="en-US" sz="3000" dirty="0"/>
              <a:t>sanctioned under R. 11?</a:t>
            </a:r>
          </a:p>
        </p:txBody>
      </p:sp>
    </p:spTree>
    <p:extLst>
      <p:ext uri="{BB962C8B-B14F-4D97-AF65-F5344CB8AC3E}">
        <p14:creationId xmlns:p14="http://schemas.microsoft.com/office/powerpoint/2010/main" val="722029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8382000" cy="4594225"/>
          </a:xfrm>
        </p:spPr>
        <p:txBody>
          <a:bodyPr/>
          <a:lstStyle/>
          <a:p>
            <a:pPr eaLnBrk="1" hangingPunct="1"/>
            <a:r>
              <a:rPr lang="en-US" altLang="en-US" dirty="0" smtClean="0"/>
              <a:t>say Hayes came up with the common law copyright argument, can he be required to pay for the other side’s costs in responding?</a:t>
            </a:r>
          </a:p>
        </p:txBody>
      </p:sp>
    </p:spTree>
    <p:extLst>
      <p:ext uri="{BB962C8B-B14F-4D97-AF65-F5344CB8AC3E}">
        <p14:creationId xmlns:p14="http://schemas.microsoft.com/office/powerpoint/2010/main" val="5174429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28800" y="1063626"/>
            <a:ext cx="8382000" cy="4594225"/>
          </a:xfrm>
        </p:spPr>
        <p:txBody>
          <a:bodyPr/>
          <a:lstStyle/>
          <a:p>
            <a:pPr eaLnBrk="1" hangingPunct="1"/>
            <a:r>
              <a:rPr lang="en-US" altLang="en-US" dirty="0" smtClean="0"/>
              <a:t>11(c)(5) Limitations on Monetary Sanctions. The court must not impose a monetary sanction:</a:t>
            </a:r>
            <a:br>
              <a:rPr lang="en-US" altLang="en-US" dirty="0" smtClean="0"/>
            </a:br>
            <a:r>
              <a:rPr lang="en-US" altLang="en-US" dirty="0" smtClean="0"/>
              <a:t/>
            </a:r>
            <a:br>
              <a:rPr lang="en-US" altLang="en-US" dirty="0" smtClean="0"/>
            </a:br>
            <a:r>
              <a:rPr lang="en-US" altLang="en-US" dirty="0" smtClean="0"/>
              <a:t>(A) against a represented party for violating Rule 11(b)(2)…</a:t>
            </a:r>
            <a:br>
              <a:rPr lang="en-US" altLang="en-US" dirty="0" smtClean="0"/>
            </a:br>
            <a:endParaRPr lang="en-US" altLang="en-US" dirty="0" smtClean="0"/>
          </a:p>
        </p:txBody>
      </p:sp>
    </p:spTree>
    <p:extLst>
      <p:ext uri="{BB962C8B-B14F-4D97-AF65-F5344CB8AC3E}">
        <p14:creationId xmlns:p14="http://schemas.microsoft.com/office/powerpoint/2010/main" val="1501735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462" y="365125"/>
            <a:ext cx="10738338" cy="6070844"/>
          </a:xfrm>
        </p:spPr>
        <p:txBody>
          <a:bodyPr/>
          <a:lstStyle/>
          <a:p>
            <a:r>
              <a:rPr lang="en-US" dirty="0" smtClean="0"/>
              <a:t>Hunter v. Earthgrains Co. Bakery (4</a:t>
            </a:r>
            <a:r>
              <a:rPr lang="en-US" baseline="30000" dirty="0" smtClean="0"/>
              <a:t>th</a:t>
            </a:r>
            <a:r>
              <a:rPr lang="en-US" dirty="0" smtClean="0"/>
              <a:t> Cir. 2002)</a:t>
            </a:r>
            <a:endParaRPr lang="en-US" dirty="0"/>
          </a:p>
        </p:txBody>
      </p:sp>
    </p:spTree>
    <p:extLst>
      <p:ext uri="{BB962C8B-B14F-4D97-AF65-F5344CB8AC3E}">
        <p14:creationId xmlns:p14="http://schemas.microsoft.com/office/powerpoint/2010/main" val="1558506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1066800"/>
            <a:ext cx="7505700" cy="4648200"/>
          </a:xfrm>
        </p:spPr>
        <p:txBody>
          <a:bodyPr>
            <a:normAutofit fontScale="90000"/>
          </a:bodyPr>
          <a:lstStyle/>
          <a:p>
            <a:pPr algn="l" eaLnBrk="1" hangingPunct="1"/>
            <a:r>
              <a:rPr lang="en-US" altLang="en-US" sz="3600"/>
              <a:t>FRCP 8(b) Defenses; Admissions and Denials.</a:t>
            </a:r>
            <a:br>
              <a:rPr lang="en-US" altLang="en-US" sz="3600"/>
            </a:br>
            <a:r>
              <a:rPr lang="en-US" altLang="en-US" sz="3600"/>
              <a:t>    (1) In General. In responding to a pleading, a party must:</a:t>
            </a:r>
            <a:br>
              <a:rPr lang="en-US" altLang="en-US" sz="3600"/>
            </a:br>
            <a:r>
              <a:rPr lang="en-US" altLang="en-US" sz="3600"/>
              <a:t>        (A) state in short and plain terms its defenses to each claim asserted against it; and</a:t>
            </a:r>
            <a:br>
              <a:rPr lang="en-US" altLang="en-US" sz="3600"/>
            </a:br>
            <a:r>
              <a:rPr lang="en-US" altLang="en-US" sz="3600"/>
              <a:t>        (B) admit or deny the allegations asserted against it by an opposing party.</a:t>
            </a:r>
            <a:br>
              <a:rPr lang="en-US" altLang="en-US" sz="3600"/>
            </a:br>
            <a:endParaRPr lang="en-US" altLang="en-US" sz="3600"/>
          </a:p>
        </p:txBody>
      </p:sp>
    </p:spTree>
    <p:extLst>
      <p:ext uri="{BB962C8B-B14F-4D97-AF65-F5344CB8AC3E}">
        <p14:creationId xmlns:p14="http://schemas.microsoft.com/office/powerpoint/2010/main" val="1313535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382000" cy="4537075"/>
          </a:xfrm>
        </p:spPr>
        <p:txBody>
          <a:bodyPr/>
          <a:lstStyle/>
          <a:p>
            <a:pPr eaLnBrk="1" hangingPunct="1"/>
            <a:r>
              <a:rPr lang="en-US" altLang="en-US" smtClean="0"/>
              <a:t>can a court apply R 11 sanctions sua sponte?</a:t>
            </a:r>
          </a:p>
        </p:txBody>
      </p:sp>
    </p:spTree>
    <p:extLst>
      <p:ext uri="{BB962C8B-B14F-4D97-AF65-F5344CB8AC3E}">
        <p14:creationId xmlns:p14="http://schemas.microsoft.com/office/powerpoint/2010/main" val="21104559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1063626"/>
            <a:ext cx="8229600" cy="4765675"/>
          </a:xfrm>
        </p:spPr>
        <p:txBody>
          <a:bodyPr/>
          <a:lstStyle/>
          <a:p>
            <a:pPr eaLnBrk="1" hangingPunct="1"/>
            <a:r>
              <a:rPr lang="en-US" altLang="en-US" smtClean="0"/>
              <a:t>11(c)(3) </a:t>
            </a:r>
            <a:br>
              <a:rPr lang="en-US" altLang="en-US" smtClean="0"/>
            </a:br>
            <a:r>
              <a:rPr lang="en-US" altLang="en-US" smtClean="0"/>
              <a:t>On the Court’s Initiative. On its own, the court may order an attorney, law firm, or party to show cause why conduct specifically described in the order has not violated Rule 11(b).</a:t>
            </a:r>
          </a:p>
        </p:txBody>
      </p:sp>
    </p:spTree>
    <p:extLst>
      <p:ext uri="{BB962C8B-B14F-4D97-AF65-F5344CB8AC3E}">
        <p14:creationId xmlns:p14="http://schemas.microsoft.com/office/powerpoint/2010/main" val="446560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81200" y="1063626"/>
            <a:ext cx="8229600" cy="4651375"/>
          </a:xfrm>
        </p:spPr>
        <p:txBody>
          <a:bodyPr/>
          <a:lstStyle/>
          <a:p>
            <a:pPr eaLnBrk="1" hangingPunct="1"/>
            <a:r>
              <a:rPr lang="en-US" altLang="en-US" sz="3000"/>
              <a:t>R 11(c)(5) Limitations on Monetary Sanctions. </a:t>
            </a:r>
            <a:br>
              <a:rPr lang="en-US" altLang="en-US" sz="3000"/>
            </a:br>
            <a:r>
              <a:rPr lang="en-US" altLang="en-US" sz="3000"/>
              <a:t>The court must not impose a monetary sanction…</a:t>
            </a:r>
            <a:br>
              <a:rPr lang="en-US" altLang="en-US" sz="3000"/>
            </a:br>
            <a:r>
              <a:rPr lang="en-US" altLang="en-US" sz="3000"/>
              <a:t>(B) on its own, unless it issued the show-cause order under Rule 11(c)(3) before voluntary dismissal or settlement of the claims made by or against the party that is, or whose attorneys are, to be sanctioned.</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040965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24464"/>
          </a:xfrm>
        </p:spPr>
        <p:txBody>
          <a:bodyPr/>
          <a:lstStyle/>
          <a:p>
            <a:r>
              <a:rPr lang="en-US" dirty="0"/>
              <a:t>w</a:t>
            </a:r>
            <a:r>
              <a:rPr lang="en-US" dirty="0" smtClean="0"/>
              <a:t>hy did the district court think she violated 11(b)(2)?</a:t>
            </a:r>
            <a:endParaRPr lang="en-US" dirty="0"/>
          </a:p>
        </p:txBody>
      </p:sp>
    </p:spTree>
    <p:extLst>
      <p:ext uri="{BB962C8B-B14F-4D97-AF65-F5344CB8AC3E}">
        <p14:creationId xmlns:p14="http://schemas.microsoft.com/office/powerpoint/2010/main" val="18598607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423" y="365125"/>
            <a:ext cx="10694377" cy="6009298"/>
          </a:xfrm>
        </p:spPr>
        <p:txBody>
          <a:bodyPr/>
          <a:lstStyle/>
          <a:p>
            <a:r>
              <a:rPr lang="en-US" dirty="0"/>
              <a:t>w</a:t>
            </a:r>
            <a:r>
              <a:rPr lang="en-US" dirty="0" smtClean="0"/>
              <a:t>hat if she had said that 4</a:t>
            </a:r>
            <a:r>
              <a:rPr lang="en-US" baseline="30000" dirty="0" smtClean="0"/>
              <a:t>th</a:t>
            </a:r>
            <a:r>
              <a:rPr lang="en-US" dirty="0" smtClean="0"/>
              <a:t> Cir. law was on her side?</a:t>
            </a:r>
            <a:endParaRPr lang="en-US" dirty="0"/>
          </a:p>
        </p:txBody>
      </p:sp>
    </p:spTree>
    <p:extLst>
      <p:ext uri="{BB962C8B-B14F-4D97-AF65-F5344CB8AC3E}">
        <p14:creationId xmlns:p14="http://schemas.microsoft.com/office/powerpoint/2010/main" val="6136414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365125"/>
            <a:ext cx="10720754" cy="5868621"/>
          </a:xfrm>
        </p:spPr>
        <p:txBody>
          <a:bodyPr/>
          <a:lstStyle/>
          <a:p>
            <a:r>
              <a:rPr lang="en-US" dirty="0" smtClean="0"/>
              <a:t>SUSSMAN </a:t>
            </a:r>
            <a:r>
              <a:rPr lang="en-US" dirty="0"/>
              <a:t>v. BANK OF ISRAEL</a:t>
            </a:r>
            <a:br>
              <a:rPr lang="en-US" dirty="0"/>
            </a:br>
            <a:r>
              <a:rPr lang="en-US" dirty="0"/>
              <a:t/>
            </a:r>
            <a:br>
              <a:rPr lang="en-US" dirty="0"/>
            </a:br>
            <a:r>
              <a:rPr lang="en-US" dirty="0" smtClean="0"/>
              <a:t>(</a:t>
            </a:r>
            <a:r>
              <a:rPr lang="en-US" dirty="0"/>
              <a:t>2d Cir</a:t>
            </a:r>
            <a:r>
              <a:rPr lang="en-US" dirty="0" smtClean="0"/>
              <a:t>. 1995)</a:t>
            </a:r>
            <a:endParaRPr lang="en-US" dirty="0"/>
          </a:p>
        </p:txBody>
      </p:sp>
    </p:spTree>
    <p:extLst>
      <p:ext uri="{BB962C8B-B14F-4D97-AF65-F5344CB8AC3E}">
        <p14:creationId xmlns:p14="http://schemas.microsoft.com/office/powerpoint/2010/main" val="1202822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0870223" cy="5930167"/>
          </a:xfrm>
        </p:spPr>
        <p:txBody>
          <a:bodyPr/>
          <a:lstStyle/>
          <a:p>
            <a:r>
              <a:rPr lang="en-US" dirty="0" smtClean="0"/>
              <a:t>SMJ?</a:t>
            </a:r>
            <a:endParaRPr lang="en-US" dirty="0"/>
          </a:p>
        </p:txBody>
      </p:sp>
    </p:spTree>
    <p:extLst>
      <p:ext uri="{BB962C8B-B14F-4D97-AF65-F5344CB8AC3E}">
        <p14:creationId xmlns:p14="http://schemas.microsoft.com/office/powerpoint/2010/main" val="10300432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10961"/>
          </a:xfrm>
        </p:spPr>
        <p:txBody>
          <a:bodyPr/>
          <a:lstStyle/>
          <a:p>
            <a:r>
              <a:rPr lang="en-US" dirty="0"/>
              <a:t>c</a:t>
            </a:r>
            <a:r>
              <a:rPr lang="en-US" dirty="0" smtClean="0"/>
              <a:t>ourt’s inherent power?</a:t>
            </a:r>
            <a:endParaRPr lang="en-US" dirty="0"/>
          </a:p>
        </p:txBody>
      </p:sp>
    </p:spTree>
    <p:extLst>
      <p:ext uri="{BB962C8B-B14F-4D97-AF65-F5344CB8AC3E}">
        <p14:creationId xmlns:p14="http://schemas.microsoft.com/office/powerpoint/2010/main" val="17259573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365125"/>
            <a:ext cx="10755923" cy="5947752"/>
          </a:xfrm>
        </p:spPr>
        <p:txBody>
          <a:bodyPr>
            <a:normAutofit fontScale="90000"/>
          </a:bodyPr>
          <a:lstStyle/>
          <a:p>
            <a:r>
              <a:rPr lang="en-US" b="1" dirty="0"/>
              <a:t>28 U.S. Code § 1927 - Counsel’s liability for excessive costs</a:t>
            </a:r>
            <a:r>
              <a:rPr lang="en-US" b="1"/>
              <a:t/>
            </a:r>
            <a:br>
              <a:rPr lang="en-US" b="1"/>
            </a:br>
            <a:r>
              <a:rPr lang="en-US" smtClean="0"/>
              <a:t>Any </a:t>
            </a:r>
            <a:r>
              <a:rPr lang="en-US" dirty="0"/>
              <a:t>attorney or other person admitted to conduct cases in any court of the United States or any Territory thereof who so multiplies the proceedings in any case unreasonably and </a:t>
            </a:r>
            <a:r>
              <a:rPr lang="en-US" dirty="0" err="1"/>
              <a:t>vexatiously</a:t>
            </a:r>
            <a:r>
              <a:rPr lang="en-US" dirty="0"/>
              <a:t> may be required by the court to satisfy personally the excess costs, expenses, and attorneys’ fees reasonably incurred because of such conduct.</a:t>
            </a:r>
            <a:br>
              <a:rPr lang="en-US" dirty="0"/>
            </a:br>
            <a:endParaRPr lang="en-US" dirty="0"/>
          </a:p>
        </p:txBody>
      </p:sp>
    </p:spTree>
    <p:extLst>
      <p:ext uri="{BB962C8B-B14F-4D97-AF65-F5344CB8AC3E}">
        <p14:creationId xmlns:p14="http://schemas.microsoft.com/office/powerpoint/2010/main" val="115233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47135" y="234778"/>
            <a:ext cx="11944865" cy="6623221"/>
          </a:xfrm>
        </p:spPr>
        <p:txBody>
          <a:bodyPr>
            <a:normAutofit/>
          </a:bodyPr>
          <a:lstStyle/>
          <a:p>
            <a:pPr algn="l" eaLnBrk="1" hangingPunct="1"/>
            <a:r>
              <a:rPr lang="en-US" altLang="en-US" sz="1800" dirty="0"/>
              <a:t>FRCP 8(c) Affirmative Defenses.</a:t>
            </a:r>
            <a:br>
              <a:rPr lang="en-US" altLang="en-US" sz="1800" dirty="0"/>
            </a:br>
            <a:r>
              <a:rPr lang="en-US" altLang="en-US" sz="1800" dirty="0"/>
              <a:t>    (1) In General. In responding to a pleading, a party must affirmatively state any avoidance or affirmative defense, including:</a:t>
            </a:r>
            <a:br>
              <a:rPr lang="en-US" altLang="en-US" sz="1800" dirty="0"/>
            </a:br>
            <a:r>
              <a:rPr lang="en-US" altLang="en-US" sz="1800" dirty="0"/>
              <a:t>        • accord and satisfaction;</a:t>
            </a:r>
            <a:br>
              <a:rPr lang="en-US" altLang="en-US" sz="1800" dirty="0"/>
            </a:br>
            <a:r>
              <a:rPr lang="en-US" altLang="en-US" sz="1800" dirty="0"/>
              <a:t>        • arbitration and award;</a:t>
            </a:r>
            <a:br>
              <a:rPr lang="en-US" altLang="en-US" sz="1800" dirty="0"/>
            </a:br>
            <a:r>
              <a:rPr lang="en-US" altLang="en-US" sz="1800" dirty="0"/>
              <a:t>        • assumption of risk;</a:t>
            </a:r>
            <a:br>
              <a:rPr lang="en-US" altLang="en-US" sz="1800" dirty="0"/>
            </a:br>
            <a:r>
              <a:rPr lang="en-US" altLang="en-US" sz="1800" dirty="0"/>
              <a:t>        • contributory negligence;</a:t>
            </a:r>
            <a:br>
              <a:rPr lang="en-US" altLang="en-US" sz="1800" dirty="0"/>
            </a:br>
            <a:r>
              <a:rPr lang="en-US" altLang="en-US" sz="1800" dirty="0"/>
              <a:t>        • discharge in bankruptcy;</a:t>
            </a:r>
            <a:br>
              <a:rPr lang="en-US" altLang="en-US" sz="1800" dirty="0"/>
            </a:br>
            <a:r>
              <a:rPr lang="en-US" altLang="en-US" sz="1800" dirty="0"/>
              <a:t>        • duress;</a:t>
            </a:r>
            <a:br>
              <a:rPr lang="en-US" altLang="en-US" sz="1800" dirty="0"/>
            </a:br>
            <a:r>
              <a:rPr lang="en-US" altLang="en-US" sz="1800" dirty="0"/>
              <a:t>        • estoppel;</a:t>
            </a:r>
            <a:br>
              <a:rPr lang="en-US" altLang="en-US" sz="1800" dirty="0"/>
            </a:br>
            <a:r>
              <a:rPr lang="en-US" altLang="en-US" sz="1800" dirty="0"/>
              <a:t>        • failure of consideration;</a:t>
            </a:r>
            <a:br>
              <a:rPr lang="en-US" altLang="en-US" sz="1800" dirty="0"/>
            </a:br>
            <a:r>
              <a:rPr lang="en-US" altLang="en-US" sz="1800" dirty="0"/>
              <a:t>        • fraud;</a:t>
            </a:r>
            <a:br>
              <a:rPr lang="en-US" altLang="en-US" sz="1800" dirty="0"/>
            </a:br>
            <a:r>
              <a:rPr lang="en-US" altLang="en-US" sz="1800" dirty="0"/>
              <a:t>        • illegality;</a:t>
            </a:r>
            <a:br>
              <a:rPr lang="en-US" altLang="en-US" sz="1800" dirty="0"/>
            </a:br>
            <a:r>
              <a:rPr lang="en-US" altLang="en-US" sz="1800" dirty="0"/>
              <a:t>        • injury by fellow servant;</a:t>
            </a:r>
            <a:br>
              <a:rPr lang="en-US" altLang="en-US" sz="1800" dirty="0"/>
            </a:br>
            <a:r>
              <a:rPr lang="en-US" altLang="en-US" sz="1800" dirty="0"/>
              <a:t>        • laches;</a:t>
            </a:r>
            <a:br>
              <a:rPr lang="en-US" altLang="en-US" sz="1800" dirty="0"/>
            </a:br>
            <a:r>
              <a:rPr lang="en-US" altLang="en-US" sz="1800" dirty="0"/>
              <a:t>        • license;</a:t>
            </a:r>
            <a:br>
              <a:rPr lang="en-US" altLang="en-US" sz="1800" dirty="0"/>
            </a:br>
            <a:r>
              <a:rPr lang="en-US" altLang="en-US" sz="1800" dirty="0"/>
              <a:t>        • payment;</a:t>
            </a:r>
            <a:br>
              <a:rPr lang="en-US" altLang="en-US" sz="1800" dirty="0"/>
            </a:br>
            <a:r>
              <a:rPr lang="en-US" altLang="en-US" sz="1800" dirty="0"/>
              <a:t>        • release;</a:t>
            </a:r>
            <a:br>
              <a:rPr lang="en-US" altLang="en-US" sz="1800" dirty="0"/>
            </a:br>
            <a:r>
              <a:rPr lang="en-US" altLang="en-US" sz="1800" dirty="0"/>
              <a:t>        • res judicata;</a:t>
            </a:r>
            <a:br>
              <a:rPr lang="en-US" altLang="en-US" sz="1800" dirty="0"/>
            </a:br>
            <a:r>
              <a:rPr lang="en-US" altLang="en-US" sz="1800" dirty="0"/>
              <a:t>        • statute of frauds;</a:t>
            </a:r>
            <a:br>
              <a:rPr lang="en-US" altLang="en-US" sz="1800" dirty="0"/>
            </a:br>
            <a:r>
              <a:rPr lang="en-US" altLang="en-US" sz="1800" dirty="0"/>
              <a:t>        • statute of limitations; and</a:t>
            </a:r>
            <a:br>
              <a:rPr lang="en-US" altLang="en-US" sz="1800" dirty="0"/>
            </a:br>
            <a:r>
              <a:rPr lang="en-US" altLang="en-US" sz="1800" dirty="0"/>
              <a:t>        • waiver.</a:t>
            </a:r>
            <a:br>
              <a:rPr lang="en-US" altLang="en-US" sz="1800" dirty="0"/>
            </a:br>
            <a:endParaRPr lang="en-US" altLang="en-US" sz="1800" dirty="0"/>
          </a:p>
        </p:txBody>
      </p:sp>
    </p:spTree>
    <p:extLst>
      <p:ext uri="{BB962C8B-B14F-4D97-AF65-F5344CB8AC3E}">
        <p14:creationId xmlns:p14="http://schemas.microsoft.com/office/powerpoint/2010/main" val="83514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580292"/>
            <a:ext cx="10826262" cy="5460023"/>
          </a:xfrm>
        </p:spPr>
        <p:txBody>
          <a:bodyPr/>
          <a:lstStyle/>
          <a:p>
            <a:r>
              <a:rPr lang="en-US" dirty="0" smtClean="0"/>
              <a:t>Reis Robotics USA, Inc. v. Concept Industries, Inc. (N.D. Ill. 2006)</a:t>
            </a:r>
            <a:endParaRPr lang="en-US" dirty="0"/>
          </a:p>
        </p:txBody>
      </p:sp>
    </p:spTree>
    <p:extLst>
      <p:ext uri="{BB962C8B-B14F-4D97-AF65-F5344CB8AC3E}">
        <p14:creationId xmlns:p14="http://schemas.microsoft.com/office/powerpoint/2010/main" val="1528392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365125"/>
            <a:ext cx="10843846" cy="5833452"/>
          </a:xfrm>
        </p:spPr>
        <p:txBody>
          <a:bodyPr/>
          <a:lstStyle/>
          <a:p>
            <a:r>
              <a:rPr lang="en-US" dirty="0" smtClean="0"/>
              <a:t>Ingraham v. United States (5</a:t>
            </a:r>
            <a:r>
              <a:rPr lang="en-US" baseline="30000" dirty="0" smtClean="0"/>
              <a:t>th</a:t>
            </a:r>
            <a:r>
              <a:rPr lang="en-US" dirty="0" smtClean="0"/>
              <a:t> Cir. 1987)</a:t>
            </a:r>
            <a:endParaRPr lang="en-US" dirty="0"/>
          </a:p>
        </p:txBody>
      </p:sp>
    </p:spTree>
    <p:extLst>
      <p:ext uri="{BB962C8B-B14F-4D97-AF65-F5344CB8AC3E}">
        <p14:creationId xmlns:p14="http://schemas.microsoft.com/office/powerpoint/2010/main" val="2291735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1063626"/>
            <a:ext cx="8305800" cy="4537075"/>
          </a:xfrm>
        </p:spPr>
        <p:txBody>
          <a:bodyPr/>
          <a:lstStyle/>
          <a:p>
            <a:r>
              <a:rPr lang="en-US" altLang="en-US" smtClean="0"/>
              <a:t>Rule 11. Signing Pleadings, Motions, and Other Papers; Representations to the Court; Sanctions</a:t>
            </a:r>
            <a:br>
              <a:rPr lang="en-US" altLang="en-US" smtClean="0"/>
            </a:br>
            <a:r>
              <a:rPr lang="en-US" altLang="en-US" smtClean="0"/>
              <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553720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1063626"/>
            <a:ext cx="8305800" cy="4651375"/>
          </a:xfrm>
        </p:spPr>
        <p:txBody>
          <a:bodyPr/>
          <a:lstStyle/>
          <a:p>
            <a:r>
              <a:rPr lang="en-US" altLang="en-US" dirty="0"/>
              <a:t>a</a:t>
            </a:r>
            <a:r>
              <a:rPr lang="en-US" altLang="en-US" dirty="0" smtClean="0"/>
              <a:t>re frivolous cases a problem?</a:t>
            </a:r>
          </a:p>
        </p:txBody>
      </p:sp>
    </p:spTree>
    <p:extLst>
      <p:ext uri="{BB962C8B-B14F-4D97-AF65-F5344CB8AC3E}">
        <p14:creationId xmlns:p14="http://schemas.microsoft.com/office/powerpoint/2010/main" val="2118947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1766</TotalTime>
  <Words>865</Words>
  <Application>Microsoft Office PowerPoint</Application>
  <PresentationFormat>Widescreen</PresentationFormat>
  <Paragraphs>52</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Wed., Oct. 11</vt:lpstr>
      <vt:lpstr>responding to a complaint…</vt:lpstr>
      <vt:lpstr>answers</vt:lpstr>
      <vt:lpstr>FRCP 8(b) Defenses; Admissions and Denials.     (1) In General. In responding to a pleading, a party must:         (A) state in short and plain terms its defenses to each claim asserted against it; and         (B) admit or deny the allegations asserted against it by an opposing party. </vt:lpstr>
      <vt:lpstr>FRCP 8(c) Affirmative Defenses.     (1) In General. In responding to a pleading, a party must affirmatively state any avoidance or affirmative defense, including:         • accord and satisfaction;         • arbitration and award;         • assumption of risk;         • contributory negligence;         • discharge in bankruptcy;         • duress;         • estoppel;         • failure of consideration;         • fraud;         • illegality;         • injury by fellow servant;         • laches;         • license;         • payment;         • release;         • res judicata;         • statute of frauds;         • statute of limitations; and         • waiver. </vt:lpstr>
      <vt:lpstr>Reis Robotics USA, Inc. v. Concept Industries, Inc. (N.D. Ill. 2006)</vt:lpstr>
      <vt:lpstr>Ingraham v. United States (5th Cir. 1987)</vt:lpstr>
      <vt:lpstr>Rule 11. Signing Pleadings, Motions, and Other Papers; Representations to the Court; Sanctions   </vt:lpstr>
      <vt:lpstr>are frivolous cases a problem?</vt:lpstr>
      <vt:lpstr>(a)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 </vt:lpstr>
      <vt:lpstr>(b)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vt:lpstr>
      <vt:lpstr>objective standard</vt:lpstr>
      <vt:lpstr>continuing duty</vt:lpstr>
      <vt:lpstr>(1) it is not being presented for any improper purpose, such as to harass, cause unnecessary delay, or needlessly increase the cost of litigation; </vt:lpstr>
      <vt:lpstr>(2) the claims, defenses, and other legal contentions are warranted by existing law or by a nonfrivolous [good faith] argument for extending, modifying, or reversing existing law or for establishing new law; </vt:lpstr>
      <vt:lpstr>(3)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vt:lpstr>
      <vt:lpstr>(d) Inapplicability to Discovery. This rule does not apply to disclosures and discovery requests, responses, objections, and motions under Rules 26 through 37. </vt:lpstr>
      <vt:lpstr>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vt:lpstr>
      <vt:lpstr>Assume each allegation in a complaint was prefaced with the following statement:   “The following allegation is likely to have evidentiary support after a reasonable opportunity for further investigation or discovery”  Would R 11(b)(3) be satisfied? </vt:lpstr>
      <vt:lpstr>can a plaintiff lose at summary judgment and nevertheless have satisfied R11(b)(3) at the pleading stage?</vt:lpstr>
      <vt:lpstr>can a plaintiff defeat a motion for summary judgment and nevertheless have violated R11(b)(3) at the pleading stage?</vt:lpstr>
      <vt:lpstr>did the complaint in Twombly satisfy R 11(b)(3)?  </vt:lpstr>
      <vt:lpstr>what kind of evidentiary support satisfies 11(b)(3)?</vt:lpstr>
      <vt:lpstr>Hays v. Sony Corp. of America (7th Cir. 1988)</vt:lpstr>
      <vt:lpstr>standard of review?</vt:lpstr>
      <vt:lpstr>what part of the complaint violated 11(b)(3) </vt:lpstr>
      <vt:lpstr>(3) the factual contentions have evidentiary support or, if specifically so identified, will likely have evidentiary support after a reasonable opportunity for further investigation or discovery; and</vt:lpstr>
      <vt:lpstr>what part of the complaint violated 11(b)(2)?</vt:lpstr>
      <vt:lpstr>(2) the claims, defenses, and other legal contentions are warranted by existing law or by a nonfrivolous [good faith] argument for extending, modifying, or reversing existing law or for establishing new law; </vt:lpstr>
      <vt:lpstr>Assume the common law copyright claim was prefaced by the following:  “We would like the law to be changed such that a common law copyright should be available.”  Does this satisfy R 11(b)(2)? </vt:lpstr>
      <vt:lpstr>PowerPoint Presentation</vt:lpstr>
      <vt:lpstr>sanctions?</vt:lpstr>
      <vt:lpstr>11(c)(4) Nature of a Sanction.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vt:lpstr>
      <vt:lpstr>Who can be sanctioned under R 11?  Hayes and MacDonald?</vt:lpstr>
      <vt:lpstr> 11(c)(1)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 </vt:lpstr>
      <vt:lpstr>PowerPoint Presentation</vt:lpstr>
      <vt:lpstr>say Hayes came up with the common law copyright argument, can he be required to pay for the other side’s costs in responding?</vt:lpstr>
      <vt:lpstr>11(c)(5) Limitations on Monetary Sanctions. The court must not impose a monetary sanction:  (A) against a represented party for violating Rule 11(b)(2)… </vt:lpstr>
      <vt:lpstr>Hunter v. Earthgrains Co. Bakery (4th Cir. 2002)</vt:lpstr>
      <vt:lpstr>can a court apply R 11 sanctions sua sponte?</vt:lpstr>
      <vt:lpstr>11(c)(3)  On the Court’s Initiative. On its own, the court may order an attorney, law firm, or party to show cause why conduct specifically described in the order has not violated Rule 11(b).</vt:lpstr>
      <vt:lpstr>R 11(c)(5) Limitations on Monetary Sanctions.  The court must not impose a monetary sanction… (B) on its own, unless it issued the show-cause order under Rule 11(c)(3) before voluntary dismissal or settlement of the claims made by or against the party that is, or whose attorneys are, to be sanctioned. </vt:lpstr>
      <vt:lpstr>why did the district court think she violated 11(b)(2)?</vt:lpstr>
      <vt:lpstr>what if she had said that 4th Cir. law was on her side?</vt:lpstr>
      <vt:lpstr>SUSSMAN v. BANK OF ISRAEL  (2d Cir. 1995)</vt:lpstr>
      <vt:lpstr>SMJ?</vt:lpstr>
      <vt:lpstr>court’s inherent power?</vt:lpstr>
      <vt:lpstr>28 U.S. Code § 1927 - Counsel’s liability for excessive costs Any attorney or other person admitted to conduct cases in any court of the United States or any Territory thereof who so multiplies the proceedings in any case unreasonably and vexatiously may be required by the court to satisfy personally the excess costs, expenses, and attorneys’ fees reasonably incurred because of such conduct.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457</cp:revision>
  <cp:lastPrinted>2017-10-09T17:13:38Z</cp:lastPrinted>
  <dcterms:created xsi:type="dcterms:W3CDTF">2017-09-12T14:18:22Z</dcterms:created>
  <dcterms:modified xsi:type="dcterms:W3CDTF">2017-10-11T17:44:18Z</dcterms:modified>
</cp:coreProperties>
</file>