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handoutMasterIdLst>
    <p:handoutMasterId r:id="rId78"/>
  </p:handoutMasterIdLst>
  <p:sldIdLst>
    <p:sldId id="271" r:id="rId2"/>
    <p:sldId id="322" r:id="rId3"/>
    <p:sldId id="326" r:id="rId4"/>
    <p:sldId id="327" r:id="rId5"/>
    <p:sldId id="347" r:id="rId6"/>
    <p:sldId id="350" r:id="rId7"/>
    <p:sldId id="368" r:id="rId8"/>
    <p:sldId id="351" r:id="rId9"/>
    <p:sldId id="369" r:id="rId10"/>
    <p:sldId id="370" r:id="rId11"/>
    <p:sldId id="363" r:id="rId12"/>
    <p:sldId id="364" r:id="rId13"/>
    <p:sldId id="366" r:id="rId14"/>
    <p:sldId id="367" r:id="rId15"/>
    <p:sldId id="371" r:id="rId16"/>
    <p:sldId id="262" r:id="rId17"/>
    <p:sldId id="257" r:id="rId18"/>
    <p:sldId id="258" r:id="rId19"/>
    <p:sldId id="259" r:id="rId20"/>
    <p:sldId id="265" r:id="rId21"/>
    <p:sldId id="266" r:id="rId22"/>
    <p:sldId id="263" r:id="rId23"/>
    <p:sldId id="260" r:id="rId24"/>
    <p:sldId id="317" r:id="rId25"/>
    <p:sldId id="264" r:id="rId26"/>
    <p:sldId id="261" r:id="rId27"/>
    <p:sldId id="374" r:id="rId28"/>
    <p:sldId id="375" r:id="rId29"/>
    <p:sldId id="267" r:id="rId30"/>
    <p:sldId id="268" r:id="rId31"/>
    <p:sldId id="318" r:id="rId32"/>
    <p:sldId id="373" r:id="rId33"/>
    <p:sldId id="269" r:id="rId34"/>
    <p:sldId id="276" r:id="rId35"/>
    <p:sldId id="277" r:id="rId36"/>
    <p:sldId id="278" r:id="rId37"/>
    <p:sldId id="279" r:id="rId38"/>
    <p:sldId id="280" r:id="rId39"/>
    <p:sldId id="282" r:id="rId40"/>
    <p:sldId id="281" r:id="rId41"/>
    <p:sldId id="284" r:id="rId42"/>
    <p:sldId id="272" r:id="rId43"/>
    <p:sldId id="273" r:id="rId44"/>
    <p:sldId id="285" r:id="rId45"/>
    <p:sldId id="286" r:id="rId46"/>
    <p:sldId id="274" r:id="rId47"/>
    <p:sldId id="275" r:id="rId48"/>
    <p:sldId id="270" r:id="rId49"/>
    <p:sldId id="288" r:id="rId50"/>
    <p:sldId id="287" r:id="rId51"/>
    <p:sldId id="289" r:id="rId52"/>
    <p:sldId id="290" r:id="rId53"/>
    <p:sldId id="295" r:id="rId54"/>
    <p:sldId id="291" r:id="rId55"/>
    <p:sldId id="293" r:id="rId56"/>
    <p:sldId id="296" r:id="rId57"/>
    <p:sldId id="297" r:id="rId58"/>
    <p:sldId id="300" r:id="rId59"/>
    <p:sldId id="301" r:id="rId60"/>
    <p:sldId id="298" r:id="rId61"/>
    <p:sldId id="312" r:id="rId62"/>
    <p:sldId id="302" r:id="rId63"/>
    <p:sldId id="305" r:id="rId64"/>
    <p:sldId id="306" r:id="rId65"/>
    <p:sldId id="308" r:id="rId66"/>
    <p:sldId id="311" r:id="rId67"/>
    <p:sldId id="310" r:id="rId68"/>
    <p:sldId id="307" r:id="rId69"/>
    <p:sldId id="313" r:id="rId70"/>
    <p:sldId id="315" r:id="rId71"/>
    <p:sldId id="376" r:id="rId72"/>
    <p:sldId id="377" r:id="rId73"/>
    <p:sldId id="314" r:id="rId74"/>
    <p:sldId id="316" r:id="rId75"/>
    <p:sldId id="299" r:id="rId7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78" d="100"/>
          <a:sy n="78" d="100"/>
        </p:scale>
        <p:origin x="5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8/23/2017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8/23/2017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52BCA-3F97-4AA1-AD82-60B14CF8848F}"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252BCA-3F97-4AA1-AD82-60B14CF8848F}" type="datetimeFigureOut">
              <a:rPr lang="en-US" smtClean="0"/>
              <a:t>8/23/2017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252BCA-3F97-4AA1-AD82-60B14CF8848F}" type="datetimeFigureOut">
              <a:rPr lang="en-US" smtClean="0"/>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8/23/2017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8/23/2017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Wednesday, Aug. 23</a:t>
            </a:r>
          </a:p>
        </p:txBody>
      </p:sp>
    </p:spTree>
    <p:extLst>
      <p:ext uri="{BB962C8B-B14F-4D97-AF65-F5344CB8AC3E}">
        <p14:creationId xmlns:p14="http://schemas.microsoft.com/office/powerpoint/2010/main" val="3216304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5125"/>
            <a:ext cx="12032166" cy="5924163"/>
          </a:xfrm>
        </p:spPr>
        <p:txBody>
          <a:bodyPr>
            <a:normAutofit fontScale="90000"/>
          </a:bodyPr>
          <a:lstStyle/>
          <a:p>
            <a:r>
              <a:rPr lang="en-US" dirty="0" smtClean="0"/>
              <a:t>distinguish</a:t>
            </a:r>
            <a:r>
              <a:rPr lang="mr-IN" dirty="0" smtClean="0"/>
              <a:t>…</a:t>
            </a:r>
            <a:r>
              <a:rPr lang="en-US" dirty="0" smtClean="0"/>
              <a:t/>
            </a:r>
            <a:br>
              <a:rPr lang="en-US" dirty="0" smtClean="0"/>
            </a:br>
            <a:r>
              <a:rPr lang="en-US" dirty="0" smtClean="0"/>
              <a:t/>
            </a:r>
            <a:br>
              <a:rPr lang="en-US" dirty="0" smtClean="0"/>
            </a:br>
            <a:r>
              <a:rPr lang="en-US" dirty="0" err="1" smtClean="0"/>
              <a:t>smj</a:t>
            </a:r>
            <a:r>
              <a:rPr lang="en-US" dirty="0" smtClean="0"/>
              <a:t> </a:t>
            </a:r>
            <a:r>
              <a:rPr lang="mr-IN" dirty="0" smtClean="0"/>
              <a:t>–</a:t>
            </a:r>
            <a:r>
              <a:rPr lang="en-US" dirty="0" smtClean="0"/>
              <a:t> is the type of case one that can be entertained by the court system?</a:t>
            </a:r>
            <a:br>
              <a:rPr lang="en-US" dirty="0" smtClean="0"/>
            </a:br>
            <a:r>
              <a:rPr lang="en-US" dirty="0"/>
              <a:t>	</a:t>
            </a:r>
            <a:r>
              <a:rPr lang="en-US" dirty="0" smtClean="0"/>
              <a:t>- usually an issue only for federal courts</a:t>
            </a:r>
            <a:br>
              <a:rPr lang="en-US" dirty="0" smtClean="0"/>
            </a:br>
            <a:r>
              <a:rPr lang="en-US" dirty="0"/>
              <a:t>	</a:t>
            </a:r>
            <a:r>
              <a:rPr lang="en-US" dirty="0" smtClean="0"/>
              <a:t>- cannot be created through consent</a:t>
            </a:r>
            <a:br>
              <a:rPr lang="en-US" dirty="0" smtClean="0"/>
            </a:br>
            <a:r>
              <a:rPr lang="en-US" dirty="0" smtClean="0"/>
              <a:t/>
            </a:r>
            <a:br>
              <a:rPr lang="en-US" dirty="0" smtClean="0"/>
            </a:br>
            <a:r>
              <a:rPr lang="en-US" dirty="0" smtClean="0"/>
              <a:t>personal jurisdiction </a:t>
            </a:r>
            <a:r>
              <a:rPr lang="mr-IN" dirty="0" smtClean="0"/>
              <a:t>–</a:t>
            </a:r>
            <a:r>
              <a:rPr lang="en-US" dirty="0" smtClean="0"/>
              <a:t> does the court system have the power to issue a binding judgment on the defendant?</a:t>
            </a:r>
            <a:br>
              <a:rPr lang="en-US" dirty="0" smtClean="0"/>
            </a:br>
            <a:r>
              <a:rPr lang="en-US" dirty="0"/>
              <a:t>	</a:t>
            </a:r>
            <a:r>
              <a:rPr lang="en-US" dirty="0" smtClean="0"/>
              <a:t>- can be created through consent</a:t>
            </a:r>
            <a:br>
              <a:rPr lang="en-US" dirty="0" smtClean="0"/>
            </a:br>
            <a:r>
              <a:rPr lang="en-US" dirty="0" smtClean="0"/>
              <a:t/>
            </a:r>
            <a:br>
              <a:rPr lang="en-US" dirty="0" smtClean="0"/>
            </a:br>
            <a:r>
              <a:rPr lang="en-US" dirty="0" smtClean="0"/>
              <a:t>venue </a:t>
            </a:r>
            <a:r>
              <a:rPr lang="mr-IN" dirty="0" smtClean="0"/>
              <a:t>–</a:t>
            </a:r>
            <a:r>
              <a:rPr lang="en-US" dirty="0" smtClean="0"/>
              <a:t> is the case in the right place in the court system?</a:t>
            </a:r>
            <a:endParaRPr lang="en-US" dirty="0"/>
          </a:p>
        </p:txBody>
      </p:sp>
    </p:spTree>
    <p:extLst>
      <p:ext uri="{BB962C8B-B14F-4D97-AF65-F5344CB8AC3E}">
        <p14:creationId xmlns:p14="http://schemas.microsoft.com/office/powerpoint/2010/main" val="861828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28800" y="274638"/>
            <a:ext cx="8382000" cy="6354762"/>
          </a:xfrm>
        </p:spPr>
        <p:txBody>
          <a:bodyPr/>
          <a:lstStyle/>
          <a:p>
            <a:pPr algn="l"/>
            <a:r>
              <a:rPr lang="en-US" altLang="en-US"/>
              <a:t>Congress passes a statute abolishing all federal district courts and federal courts of appeals</a:t>
            </a:r>
            <a:br>
              <a:rPr lang="en-US" altLang="en-US"/>
            </a:br>
            <a:r>
              <a:rPr lang="en-US" altLang="en-US"/>
              <a:t/>
            </a:r>
            <a:br>
              <a:rPr lang="en-US" altLang="en-US"/>
            </a:br>
            <a:r>
              <a:rPr lang="en-US" altLang="en-US"/>
              <a:t>constitutional?</a:t>
            </a:r>
          </a:p>
        </p:txBody>
      </p:sp>
    </p:spTree>
    <p:extLst>
      <p:ext uri="{BB962C8B-B14F-4D97-AF65-F5344CB8AC3E}">
        <p14:creationId xmlns:p14="http://schemas.microsoft.com/office/powerpoint/2010/main" val="2092867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828800" y="304801"/>
            <a:ext cx="8153400" cy="6126163"/>
          </a:xfrm>
        </p:spPr>
        <p:txBody>
          <a:bodyPr/>
          <a:lstStyle/>
          <a:p>
            <a:r>
              <a:rPr lang="en-US" altLang="en-US" sz="3200" dirty="0" smtClean="0"/>
              <a:t>U.S. Const. Art. III, </a:t>
            </a:r>
            <a:r>
              <a:rPr lang="en-US" altLang="en-US" sz="3200" dirty="0" smtClean="0">
                <a:latin typeface="Calibri" panose="020F0502020204030204" pitchFamily="34" charset="0"/>
              </a:rPr>
              <a:t>§</a:t>
            </a:r>
            <a:r>
              <a:rPr lang="en-US" altLang="en-US" sz="3200" dirty="0" smtClean="0"/>
              <a:t> 1</a:t>
            </a:r>
            <a:br>
              <a:rPr lang="en-US" altLang="en-US" sz="3200" dirty="0" smtClean="0"/>
            </a:br>
            <a:r>
              <a:rPr lang="en-US" altLang="en-US" sz="3200" dirty="0"/>
              <a:t/>
            </a:r>
            <a:br>
              <a:rPr lang="en-US" altLang="en-US" sz="3200" dirty="0"/>
            </a:br>
            <a:r>
              <a:rPr lang="en-US" altLang="en-US" sz="3200" dirty="0"/>
              <a:t>The judicial power of the United States, shall be vested in one Supreme Court, and in such inferior courts as the Congress may from time to time ordain and establish…..</a:t>
            </a:r>
            <a:br>
              <a:rPr lang="en-US" altLang="en-US" sz="3200" dirty="0"/>
            </a:br>
            <a:r>
              <a:rPr lang="en-US" altLang="en-US" sz="3200" dirty="0"/>
              <a:t/>
            </a:r>
            <a:br>
              <a:rPr lang="en-US" altLang="en-US" sz="3200" dirty="0"/>
            </a:br>
            <a:r>
              <a:rPr lang="en-US" altLang="en-US" sz="3200" dirty="0"/>
              <a:t>U.S. Const. Art. </a:t>
            </a:r>
            <a:r>
              <a:rPr lang="en-US" altLang="en-US" sz="3200" dirty="0" smtClean="0"/>
              <a:t>I, </a:t>
            </a:r>
            <a:r>
              <a:rPr lang="en-US" altLang="en-US" sz="3200" dirty="0">
                <a:latin typeface="Calibri" panose="020F0502020204030204" pitchFamily="34" charset="0"/>
              </a:rPr>
              <a:t>§</a:t>
            </a:r>
            <a:r>
              <a:rPr lang="en-US" altLang="en-US" sz="3200" dirty="0"/>
              <a:t> </a:t>
            </a:r>
            <a:r>
              <a:rPr lang="en-US" altLang="en-US" sz="3200" dirty="0" smtClean="0"/>
              <a:t>8</a:t>
            </a:r>
            <a:br>
              <a:rPr lang="en-US" altLang="en-US" sz="3200" dirty="0" smtClean="0"/>
            </a:br>
            <a:r>
              <a:rPr lang="en-US" altLang="x-none" sz="3200" b="1" dirty="0"/>
              <a:t/>
            </a:r>
            <a:br>
              <a:rPr lang="en-US" altLang="x-none" sz="3200" b="1" dirty="0"/>
            </a:br>
            <a:r>
              <a:rPr lang="en-US" altLang="x-none" sz="3200" dirty="0"/>
              <a:t>The Congress shall have power… </a:t>
            </a:r>
            <a:br>
              <a:rPr lang="en-US" altLang="x-none" sz="3200" dirty="0"/>
            </a:br>
            <a:r>
              <a:rPr lang="en-US" altLang="x-none" sz="3200" dirty="0"/>
              <a:t>To constitute tribunals inferior to the Supreme Court…</a:t>
            </a:r>
            <a:br>
              <a:rPr lang="en-US" altLang="x-none" sz="3200" dirty="0"/>
            </a:br>
            <a:endParaRPr lang="en-US" altLang="en-US" sz="3200" dirty="0"/>
          </a:p>
        </p:txBody>
      </p:sp>
    </p:spTree>
    <p:extLst>
      <p:ext uri="{BB962C8B-B14F-4D97-AF65-F5344CB8AC3E}">
        <p14:creationId xmlns:p14="http://schemas.microsoft.com/office/powerpoint/2010/main" val="118303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pPr algn="l"/>
            <a:r>
              <a:rPr lang="en-US" altLang="en-US"/>
              <a:t>Congress passes a statute giving federal district courts jurisdiction only over controversies between citizens of different states, not cases arising under federal law</a:t>
            </a:r>
            <a:br>
              <a:rPr lang="en-US" altLang="en-US"/>
            </a:br>
            <a:r>
              <a:rPr lang="en-US" altLang="en-US"/>
              <a:t/>
            </a:r>
            <a:br>
              <a:rPr lang="en-US" altLang="en-US"/>
            </a:br>
            <a:r>
              <a:rPr lang="en-US" altLang="en-US"/>
              <a:t>constitutional?</a:t>
            </a:r>
          </a:p>
        </p:txBody>
      </p:sp>
    </p:spTree>
    <p:extLst>
      <p:ext uri="{BB962C8B-B14F-4D97-AF65-F5344CB8AC3E}">
        <p14:creationId xmlns:p14="http://schemas.microsoft.com/office/powerpoint/2010/main" val="1114525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81200" y="274638"/>
            <a:ext cx="8229600" cy="6202362"/>
          </a:xfrm>
        </p:spPr>
        <p:txBody>
          <a:bodyPr>
            <a:normAutofit/>
          </a:bodyPr>
          <a:lstStyle/>
          <a:p>
            <a:r>
              <a:rPr lang="en-US" altLang="en-US" sz="2800" dirty="0"/>
              <a:t>U.S. Const. Art. III, </a:t>
            </a:r>
            <a:r>
              <a:rPr lang="en-US" altLang="en-US" sz="2800" dirty="0">
                <a:latin typeface="Calibri" panose="020F0502020204030204" pitchFamily="34" charset="0"/>
              </a:rPr>
              <a:t>§</a:t>
            </a:r>
            <a:r>
              <a:rPr lang="en-US" altLang="en-US" sz="2800" dirty="0"/>
              <a:t> 2</a:t>
            </a:r>
            <a:r>
              <a:rPr lang="en-US" altLang="en-US" sz="2800" dirty="0"/>
              <a:t/>
            </a:r>
            <a:br>
              <a:rPr lang="en-US" altLang="en-US" sz="2800" dirty="0"/>
            </a:br>
            <a:r>
              <a:rPr lang="en-US" altLang="en-US" sz="2800" dirty="0"/>
              <a:t/>
            </a:r>
            <a:br>
              <a:rPr lang="en-US" altLang="en-US" sz="2800" dirty="0"/>
            </a:br>
            <a:r>
              <a:rPr lang="en-US" altLang="en-US" sz="2800" dirty="0"/>
              <a:t>The judicial power shall extend to all cases, in law and equity, arising under this Constitution, the laws of the United States, and treaties made, or which shall be made, under their authority;--to all cases affecting ambassadors, other public ministers and consuls;--to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a:t>
            </a:r>
          </a:p>
        </p:txBody>
      </p:sp>
    </p:spTree>
    <p:extLst>
      <p:ext uri="{BB962C8B-B14F-4D97-AF65-F5344CB8AC3E}">
        <p14:creationId xmlns:p14="http://schemas.microsoft.com/office/powerpoint/2010/main" val="1473709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268" y="365125"/>
            <a:ext cx="10712532" cy="6005987"/>
          </a:xfrm>
        </p:spPr>
        <p:txBody>
          <a:bodyPr/>
          <a:lstStyle/>
          <a:p>
            <a:r>
              <a:rPr lang="en-US" dirty="0"/>
              <a:t>t</a:t>
            </a:r>
            <a:r>
              <a:rPr lang="en-US" dirty="0" smtClean="0"/>
              <a:t>he US </a:t>
            </a:r>
            <a:r>
              <a:rPr lang="en-US" dirty="0" err="1" smtClean="0"/>
              <a:t>SCt</a:t>
            </a:r>
            <a:r>
              <a:rPr lang="en-US" dirty="0" smtClean="0"/>
              <a:t> has not answered a question of federal law</a:t>
            </a:r>
            <a:br>
              <a:rPr lang="en-US" dirty="0" smtClean="0"/>
            </a:br>
            <a:r>
              <a:rPr lang="en-US" dirty="0"/>
              <a:t/>
            </a:r>
            <a:br>
              <a:rPr lang="en-US" dirty="0"/>
            </a:br>
            <a:r>
              <a:rPr lang="en-US" dirty="0" smtClean="0"/>
              <a:t>the 4</a:t>
            </a:r>
            <a:r>
              <a:rPr lang="en-US" baseline="30000" dirty="0" smtClean="0"/>
              <a:t>th</a:t>
            </a:r>
            <a:r>
              <a:rPr lang="en-US" dirty="0" smtClean="0"/>
              <a:t> Circuit has answered it</a:t>
            </a:r>
            <a:br>
              <a:rPr lang="en-US" dirty="0" smtClean="0"/>
            </a:br>
            <a:r>
              <a:rPr lang="en-US" dirty="0"/>
              <a:t/>
            </a:r>
            <a:br>
              <a:rPr lang="en-US" dirty="0"/>
            </a:br>
            <a:r>
              <a:rPr lang="en-US" dirty="0" smtClean="0"/>
              <a:t>is that binding on the a VA state court?</a:t>
            </a:r>
            <a:endParaRPr lang="en-US" dirty="0"/>
          </a:p>
        </p:txBody>
      </p:sp>
    </p:spTree>
    <p:extLst>
      <p:ext uri="{BB962C8B-B14F-4D97-AF65-F5344CB8AC3E}">
        <p14:creationId xmlns:p14="http://schemas.microsoft.com/office/powerpoint/2010/main" val="3274073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706" y="365125"/>
            <a:ext cx="10659094" cy="5810044"/>
          </a:xfrm>
        </p:spPr>
        <p:txBody>
          <a:bodyPr/>
          <a:lstStyle/>
          <a:p>
            <a:pPr algn="ctr"/>
            <a:r>
              <a:rPr lang="en-US" dirty="0"/>
              <a:t>s</a:t>
            </a:r>
            <a:r>
              <a:rPr lang="en-US" dirty="0" smtClean="0"/>
              <a:t>ources of federal procedural law in federal court</a:t>
            </a:r>
            <a:endParaRPr lang="en-US" dirty="0"/>
          </a:p>
        </p:txBody>
      </p:sp>
    </p:spTree>
    <p:extLst>
      <p:ext uri="{BB962C8B-B14F-4D97-AF65-F5344CB8AC3E}">
        <p14:creationId xmlns:p14="http://schemas.microsoft.com/office/powerpoint/2010/main" val="1250120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4638"/>
            <a:ext cx="8229600" cy="6202362"/>
          </a:xfrm>
        </p:spPr>
        <p:txBody>
          <a:bodyPr/>
          <a:lstStyle/>
          <a:p>
            <a:r>
              <a:rPr lang="en-US" altLang="en-US" dirty="0" smtClean="0"/>
              <a:t>GPR:</a:t>
            </a:r>
            <a:br>
              <a:rPr lang="en-US" altLang="en-US" dirty="0" smtClean="0"/>
            </a:br>
            <a:r>
              <a:rPr lang="en-US" altLang="en-US" dirty="0"/>
              <a:t/>
            </a:r>
            <a:br>
              <a:rPr lang="en-US" altLang="en-US" dirty="0"/>
            </a:br>
            <a:r>
              <a:rPr lang="en-US" altLang="en-US" dirty="0" smtClean="0"/>
              <a:t>constitutional </a:t>
            </a:r>
            <a:r>
              <a:rPr lang="en-US" altLang="en-US" dirty="0"/>
              <a:t>l</a:t>
            </a:r>
            <a:r>
              <a:rPr lang="en-US" altLang="en-US" dirty="0" smtClean="0"/>
              <a:t>aw</a:t>
            </a:r>
            <a:br>
              <a:rPr lang="en-US" altLang="en-US" dirty="0" smtClean="0"/>
            </a:br>
            <a:r>
              <a:rPr lang="en-US" altLang="en-US" dirty="0" smtClean="0"/>
              <a:t>statutory </a:t>
            </a:r>
            <a:r>
              <a:rPr lang="en-US" altLang="en-US" dirty="0"/>
              <a:t>l</a:t>
            </a:r>
            <a:r>
              <a:rPr lang="en-US" altLang="en-US" dirty="0" smtClean="0"/>
              <a:t>aw</a:t>
            </a:r>
            <a:br>
              <a:rPr lang="en-US" altLang="en-US" dirty="0" smtClean="0"/>
            </a:br>
            <a:r>
              <a:rPr lang="en-US" altLang="en-US" dirty="0" smtClean="0"/>
              <a:t>Fed. R. Civ. P.</a:t>
            </a:r>
            <a:br>
              <a:rPr lang="en-US" altLang="en-US" dirty="0" smtClean="0"/>
            </a:br>
            <a:r>
              <a:rPr lang="en-US" altLang="en-US" dirty="0" smtClean="0"/>
              <a:t>local rules</a:t>
            </a:r>
          </a:p>
        </p:txBody>
      </p:sp>
    </p:spTree>
    <p:extLst>
      <p:ext uri="{BB962C8B-B14F-4D97-AF65-F5344CB8AC3E}">
        <p14:creationId xmlns:p14="http://schemas.microsoft.com/office/powerpoint/2010/main" val="2364235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133600" y="274638"/>
            <a:ext cx="8077200" cy="6126162"/>
          </a:xfrm>
        </p:spPr>
        <p:txBody>
          <a:bodyPr/>
          <a:lstStyle/>
          <a:p>
            <a:r>
              <a:rPr lang="en-US" altLang="en-US" smtClean="0"/>
              <a:t>U.S. Const. Amendment V.</a:t>
            </a:r>
            <a:br>
              <a:rPr lang="en-US" altLang="en-US" smtClean="0"/>
            </a:br>
            <a:r>
              <a:rPr lang="en-US" altLang="en-US" smtClean="0"/>
              <a:t/>
            </a:r>
            <a:br>
              <a:rPr lang="en-US" altLang="en-US" smtClean="0"/>
            </a:br>
            <a:r>
              <a:rPr lang="en-US" altLang="en-US" smtClean="0"/>
              <a:t>No person shall . . . be deprived of life, liberty, or property, without due process of law . . . </a:t>
            </a:r>
            <a:br>
              <a:rPr lang="en-US" altLang="en-US" smtClean="0"/>
            </a:br>
            <a:endParaRPr lang="en-US" altLang="en-US" smtClean="0"/>
          </a:p>
        </p:txBody>
      </p:sp>
    </p:spTree>
    <p:extLst>
      <p:ext uri="{BB962C8B-B14F-4D97-AF65-F5344CB8AC3E}">
        <p14:creationId xmlns:p14="http://schemas.microsoft.com/office/powerpoint/2010/main" val="1948281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381001"/>
            <a:ext cx="8229600" cy="6126163"/>
          </a:xfrm>
        </p:spPr>
        <p:txBody>
          <a:bodyPr/>
          <a:lstStyle/>
          <a:p>
            <a:pPr algn="l"/>
            <a:r>
              <a:rPr lang="en-US" altLang="en-US" sz="2400" b="1"/>
              <a:t>28 U.S.C. §1332. - Diversity of citizenship; amount in controversy; costs</a:t>
            </a:r>
            <a:r>
              <a:rPr lang="en-US" altLang="en-US" sz="2400"/>
              <a:t/>
            </a:r>
            <a:br>
              <a:rPr lang="en-US" altLang="en-US" sz="2400"/>
            </a:br>
            <a:r>
              <a:rPr lang="en-US" altLang="en-US" sz="2400"/>
              <a:t>(a) The district courts shall have original jurisdiction of all civil actions where the matter in controversy exceeds the sum or value of $75,000, exclusive of interest and costs, and is between-</a:t>
            </a:r>
            <a:br>
              <a:rPr lang="en-US" altLang="en-US" sz="2400"/>
            </a:br>
            <a:r>
              <a:rPr lang="en-US" altLang="en-US" sz="2400"/>
              <a:t>(1) citizens of different States;</a:t>
            </a:r>
            <a:br>
              <a:rPr lang="en-US" altLang="en-US" sz="2400"/>
            </a:br>
            <a:r>
              <a:rPr lang="en-US" altLang="en-US" sz="240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br>
              <a:rPr lang="en-US" altLang="en-US" sz="2400"/>
            </a:br>
            <a:r>
              <a:rPr lang="en-US" altLang="en-US" sz="2400"/>
              <a:t>(3) citizens of different States and in which citizens or subjects of a foreign state are additional parties; and</a:t>
            </a:r>
            <a:br>
              <a:rPr lang="en-US" altLang="en-US" sz="2400"/>
            </a:br>
            <a:r>
              <a:rPr lang="en-US" altLang="en-US" sz="2400"/>
              <a:t>(4) a foreign state, defined in section 1603(a) of this title, as plaintiff and citizens of a State or of different States.</a:t>
            </a:r>
          </a:p>
        </p:txBody>
      </p:sp>
    </p:spTree>
    <p:extLst>
      <p:ext uri="{BB962C8B-B14F-4D97-AF65-F5344CB8AC3E}">
        <p14:creationId xmlns:p14="http://schemas.microsoft.com/office/powerpoint/2010/main" val="352434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81200" y="274638"/>
            <a:ext cx="8229600" cy="6126162"/>
          </a:xfrm>
        </p:spPr>
        <p:txBody>
          <a:bodyPr/>
          <a:lstStyle/>
          <a:p>
            <a:r>
              <a:rPr lang="en-US" altLang="en-US" dirty="0"/>
              <a:t>review </a:t>
            </a:r>
            <a:r>
              <a:rPr lang="en-US" altLang="en-US" dirty="0" smtClean="0"/>
              <a:t>sessions…?</a:t>
            </a:r>
            <a:endParaRPr lang="en-US" altLang="en-US" dirty="0"/>
          </a:p>
        </p:txBody>
      </p:sp>
    </p:spTree>
    <p:extLst>
      <p:ext uri="{BB962C8B-B14F-4D97-AF65-F5344CB8AC3E}">
        <p14:creationId xmlns:p14="http://schemas.microsoft.com/office/powerpoint/2010/main" val="194465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365125"/>
            <a:ext cx="10813473" cy="6112865"/>
          </a:xfrm>
        </p:spPr>
        <p:txBody>
          <a:bodyPr/>
          <a:lstStyle/>
          <a:p>
            <a:r>
              <a:rPr lang="en-US" dirty="0"/>
              <a:t>w</a:t>
            </a:r>
            <a:r>
              <a:rPr lang="en-US" dirty="0" smtClean="0"/>
              <a:t>hy does Congress have the power to regulate the procedure of federal courts?</a:t>
            </a:r>
            <a:endParaRPr lang="en-US" dirty="0"/>
          </a:p>
        </p:txBody>
      </p:sp>
    </p:spTree>
    <p:extLst>
      <p:ext uri="{BB962C8B-B14F-4D97-AF65-F5344CB8AC3E}">
        <p14:creationId xmlns:p14="http://schemas.microsoft.com/office/powerpoint/2010/main" val="3109415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365125"/>
            <a:ext cx="11649694" cy="6106927"/>
          </a:xfrm>
        </p:spPr>
        <p:txBody>
          <a:bodyPr>
            <a:normAutofit fontScale="90000"/>
          </a:bodyPr>
          <a:lstStyle/>
          <a:p>
            <a:r>
              <a:rPr lang="en-US" b="1" dirty="0" smtClean="0"/>
              <a:t>U.S. Const. Art. I, § 8.</a:t>
            </a:r>
            <a:r>
              <a:rPr lang="en-US" dirty="0" smtClean="0"/>
              <a:t> The Congress shall have Power </a:t>
            </a:r>
            <a:br>
              <a:rPr lang="en-US" dirty="0" smtClean="0"/>
            </a:br>
            <a:r>
              <a:rPr lang="en-US" dirty="0" smtClean="0"/>
              <a:t>. . . </a:t>
            </a:r>
            <a:br>
              <a:rPr lang="en-US" dirty="0" smtClean="0"/>
            </a:br>
            <a:r>
              <a:rPr lang="en-US" dirty="0" smtClean="0"/>
              <a:t>Clause 9: </a:t>
            </a:r>
            <a:br>
              <a:rPr lang="en-US" dirty="0" smtClean="0"/>
            </a:br>
            <a:r>
              <a:rPr lang="en-US" dirty="0" smtClean="0"/>
              <a:t>To constitute Tribunals inferior to the supreme Court; </a:t>
            </a:r>
            <a:br>
              <a:rPr lang="en-US" dirty="0" smtClean="0"/>
            </a:br>
            <a:r>
              <a:rPr lang="en-US" dirty="0" smtClean="0"/>
              <a:t>. . .  And </a:t>
            </a:r>
            <a:br>
              <a:rPr lang="en-US" dirty="0" smtClean="0"/>
            </a:br>
            <a:r>
              <a:rPr lang="en-US" dirty="0" smtClean="0"/>
              <a:t>Clause 18: </a:t>
            </a:r>
            <a:br>
              <a:rPr lang="en-US" dirty="0" smtClean="0"/>
            </a:br>
            <a:r>
              <a:rPr lang="en-US" dirty="0" smtClean="0"/>
              <a:t>To make all Laws which shall be necessary and proper for carrying into Execution the foregoing Powers, and all other Powers vested by this Constitution in the Government of the United States, or in any Department or Officer thereof. </a:t>
            </a:r>
            <a:br>
              <a:rPr lang="en-US" dirty="0" smtClean="0"/>
            </a:br>
            <a:endParaRPr lang="en-US" dirty="0"/>
          </a:p>
        </p:txBody>
      </p:sp>
    </p:spTree>
    <p:extLst>
      <p:ext uri="{BB962C8B-B14F-4D97-AF65-F5344CB8AC3E}">
        <p14:creationId xmlns:p14="http://schemas.microsoft.com/office/powerpoint/2010/main" val="482704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365125"/>
            <a:ext cx="10801597" cy="6148491"/>
          </a:xfrm>
        </p:spPr>
        <p:txBody>
          <a:bodyPr>
            <a:normAutofit/>
          </a:bodyPr>
          <a:lstStyle/>
          <a:p>
            <a:r>
              <a:rPr lang="en-US" dirty="0" smtClean="0"/>
              <a:t>Rules Enabling Act</a:t>
            </a:r>
            <a:br>
              <a:rPr lang="en-US" dirty="0" smtClean="0"/>
            </a:br>
            <a:r>
              <a:rPr lang="en-US" dirty="0"/>
              <a:t/>
            </a:r>
            <a:br>
              <a:rPr lang="en-US" dirty="0"/>
            </a:br>
            <a:r>
              <a:rPr lang="en-US" b="1" dirty="0" smtClean="0"/>
              <a:t>28 U.S.C. § 2072. - Rules of procedure and evidence; power to prescribe</a:t>
            </a:r>
            <a:r>
              <a:rPr lang="en-US" dirty="0" smtClean="0"/>
              <a:t> </a:t>
            </a:r>
            <a:br>
              <a:rPr lang="en-US" dirty="0" smtClean="0"/>
            </a:br>
            <a:r>
              <a:rPr lang="en-US" dirty="0" smtClean="0"/>
              <a:t>(a) The Supreme Court shall have the power to prescribe general rules of practice and procedure and rules of evidence for cases in the United States district courts (including proceedings before magistrate judges thereof) and courts of appeals. </a:t>
            </a:r>
            <a:endParaRPr lang="en-US" dirty="0"/>
          </a:p>
        </p:txBody>
      </p:sp>
    </p:spTree>
    <p:extLst>
      <p:ext uri="{BB962C8B-B14F-4D97-AF65-F5344CB8AC3E}">
        <p14:creationId xmlns:p14="http://schemas.microsoft.com/office/powerpoint/2010/main" val="211469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5000" y="274638"/>
            <a:ext cx="8534400" cy="6430962"/>
          </a:xfrm>
        </p:spPr>
        <p:txBody>
          <a:bodyPr/>
          <a:lstStyle/>
          <a:p>
            <a:pPr algn="l"/>
            <a:r>
              <a:rPr lang="en-US" altLang="en-US" sz="2000" b="1"/>
              <a:t>Fed. R. Civ. P. 4. Summons</a:t>
            </a:r>
            <a:r>
              <a:rPr lang="en-US" altLang="en-US" sz="2000"/>
              <a:t/>
            </a:r>
            <a:br>
              <a:rPr lang="en-US" altLang="en-US" sz="2000"/>
            </a:br>
            <a:r>
              <a:rPr lang="en-US" altLang="en-US" sz="2000"/>
              <a:t>...</a:t>
            </a:r>
            <a:br>
              <a:rPr lang="en-US" altLang="en-US" sz="2000"/>
            </a:br>
            <a:r>
              <a:rPr lang="en-US" altLang="en-US" sz="2000"/>
              <a:t>(e) Serving an Individual Within a Judicial District of the United States. </a:t>
            </a:r>
            <a:br>
              <a:rPr lang="en-US" altLang="en-US" sz="2000"/>
            </a:br>
            <a:r>
              <a:rPr lang="en-US" altLang="en-US" sz="2000"/>
              <a:t>Unless federal law provides otherwise, an individual — other than a minor, an incompetent person, or a person whose waiver has been filed — may be served in a judicial district of the United States by:</a:t>
            </a:r>
            <a:br>
              <a:rPr lang="en-US" altLang="en-US" sz="2000"/>
            </a:br>
            <a:r>
              <a:rPr lang="en-US" altLang="en-US" sz="2000"/>
              <a:t>(1) following state law for serving a summons in an action brought in courts of general jurisdiction in the state where the district court is located or where service is made; or</a:t>
            </a:r>
            <a:br>
              <a:rPr lang="en-US" altLang="en-US" sz="2000"/>
            </a:br>
            <a:r>
              <a:rPr lang="en-US" altLang="en-US" sz="2000"/>
              <a:t>(2) doing any of the following:</a:t>
            </a:r>
            <a:br>
              <a:rPr lang="en-US" altLang="en-US" sz="2000"/>
            </a:br>
            <a:r>
              <a:rPr lang="en-US" altLang="en-US" sz="2000"/>
              <a:t>    (A) delivering a copy of the summons and of the complaint to the individual personally;</a:t>
            </a:r>
            <a:br>
              <a:rPr lang="en-US" altLang="en-US" sz="2000"/>
            </a:br>
            <a:r>
              <a:rPr lang="en-US" altLang="en-US" sz="2000"/>
              <a:t>    (B) leaving a copy of each at the individual’s dwelling or usual place of abode with someone of suitable age and discretion who resides there; or</a:t>
            </a:r>
            <a:br>
              <a:rPr lang="en-US" altLang="en-US" sz="2000"/>
            </a:br>
            <a:r>
              <a:rPr lang="en-US" altLang="en-US" sz="2000"/>
              <a:t>    (C) delivering a copy of each to an agent authorized by appointment or by law to receive service of process....</a:t>
            </a:r>
            <a:br>
              <a:rPr lang="en-US" altLang="en-US" sz="2000"/>
            </a:br>
            <a:endParaRPr lang="en-US" altLang="en-US" sz="2000"/>
          </a:p>
        </p:txBody>
      </p:sp>
    </p:spTree>
    <p:extLst>
      <p:ext uri="{BB962C8B-B14F-4D97-AF65-F5344CB8AC3E}">
        <p14:creationId xmlns:p14="http://schemas.microsoft.com/office/powerpoint/2010/main" val="3668070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205" y="365125"/>
            <a:ext cx="10706595" cy="5887233"/>
          </a:xfrm>
        </p:spPr>
        <p:txBody>
          <a:bodyPr/>
          <a:lstStyle/>
          <a:p>
            <a:r>
              <a:rPr lang="en-US" dirty="0"/>
              <a:t>d</a:t>
            </a:r>
            <a:r>
              <a:rPr lang="en-US" dirty="0" smtClean="0"/>
              <a:t>istrict court rules and standing orders </a:t>
            </a:r>
            <a:endParaRPr lang="en-US" dirty="0"/>
          </a:p>
        </p:txBody>
      </p:sp>
    </p:spTree>
    <p:extLst>
      <p:ext uri="{BB962C8B-B14F-4D97-AF65-F5344CB8AC3E}">
        <p14:creationId xmlns:p14="http://schemas.microsoft.com/office/powerpoint/2010/main" val="2488210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894" y="365125"/>
            <a:ext cx="10676905" cy="6201930"/>
          </a:xfrm>
        </p:spPr>
        <p:txBody>
          <a:bodyPr/>
          <a:lstStyle/>
          <a:p>
            <a:r>
              <a:rPr lang="en-US" dirty="0" smtClean="0"/>
              <a:t>P sues D </a:t>
            </a:r>
            <a:r>
              <a:rPr lang="en-US" dirty="0"/>
              <a:t>in E.D. </a:t>
            </a:r>
            <a:r>
              <a:rPr lang="en-US" dirty="0" smtClean="0"/>
              <a:t>Va. for violating P’s patent </a:t>
            </a:r>
            <a:r>
              <a:rPr lang="en-US" dirty="0"/>
              <a:t/>
            </a:r>
            <a:br>
              <a:rPr lang="en-US" dirty="0"/>
            </a:br>
            <a:r>
              <a:rPr lang="en-US" dirty="0" smtClean="0"/>
              <a:t>P loses – the patent is determined to be invalid</a:t>
            </a:r>
            <a:br>
              <a:rPr lang="en-US" dirty="0" smtClean="0"/>
            </a:br>
            <a:r>
              <a:rPr lang="en-US" dirty="0"/>
              <a:t/>
            </a:r>
            <a:br>
              <a:rPr lang="en-US" dirty="0"/>
            </a:br>
            <a:r>
              <a:rPr lang="en-US" dirty="0"/>
              <a:t>P </a:t>
            </a:r>
            <a:r>
              <a:rPr lang="en-US" dirty="0" smtClean="0"/>
              <a:t>then sues X </a:t>
            </a:r>
            <a:r>
              <a:rPr lang="en-US" dirty="0"/>
              <a:t>in </a:t>
            </a:r>
            <a:r>
              <a:rPr lang="en-US" dirty="0" smtClean="0"/>
              <a:t>S.D.N.Y. for </a:t>
            </a:r>
            <a:r>
              <a:rPr lang="en-US" dirty="0"/>
              <a:t>violating </a:t>
            </a:r>
            <a:r>
              <a:rPr lang="en-US" dirty="0" smtClean="0"/>
              <a:t>the same </a:t>
            </a:r>
            <a:r>
              <a:rPr lang="en-US" dirty="0"/>
              <a:t>patent </a:t>
            </a:r>
            <a:br>
              <a:rPr lang="en-US" dirty="0"/>
            </a:br>
            <a:endParaRPr lang="en-US" dirty="0"/>
          </a:p>
        </p:txBody>
      </p:sp>
    </p:spTree>
    <p:extLst>
      <p:ext uri="{BB962C8B-B14F-4D97-AF65-F5344CB8AC3E}">
        <p14:creationId xmlns:p14="http://schemas.microsoft.com/office/powerpoint/2010/main" val="4253438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1200" y="274638"/>
            <a:ext cx="8229600" cy="6126162"/>
          </a:xfrm>
        </p:spPr>
        <p:txBody>
          <a:bodyPr/>
          <a:lstStyle/>
          <a:p>
            <a:r>
              <a:rPr lang="en-US" altLang="en-US" smtClean="0"/>
              <a:t>federal procedural common law</a:t>
            </a:r>
          </a:p>
        </p:txBody>
      </p:sp>
    </p:spTree>
    <p:extLst>
      <p:ext uri="{BB962C8B-B14F-4D97-AF65-F5344CB8AC3E}">
        <p14:creationId xmlns:p14="http://schemas.microsoft.com/office/powerpoint/2010/main" val="486603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365125"/>
            <a:ext cx="10522527" cy="5940672"/>
          </a:xfrm>
        </p:spPr>
        <p:txBody>
          <a:bodyPr/>
          <a:lstStyle/>
          <a:p>
            <a:r>
              <a:rPr lang="en-US" dirty="0"/>
              <a:t>s</a:t>
            </a:r>
            <a:r>
              <a:rPr lang="en-US" dirty="0" smtClean="0"/>
              <a:t>tate procedural law in federal court…?</a:t>
            </a:r>
            <a:endParaRPr lang="en-US" dirty="0"/>
          </a:p>
        </p:txBody>
      </p:sp>
    </p:spTree>
    <p:extLst>
      <p:ext uri="{BB962C8B-B14F-4D97-AF65-F5344CB8AC3E}">
        <p14:creationId xmlns:p14="http://schemas.microsoft.com/office/powerpoint/2010/main" val="2270140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081" y="365125"/>
            <a:ext cx="10694719" cy="5827857"/>
          </a:xfrm>
        </p:spPr>
        <p:txBody>
          <a:bodyPr/>
          <a:lstStyle/>
          <a:p>
            <a:r>
              <a:rPr lang="en-US" dirty="0" smtClean="0"/>
              <a:t>P sues D under Virginia tort law in the E.D. Va.</a:t>
            </a:r>
            <a:br>
              <a:rPr lang="en-US" dirty="0" smtClean="0"/>
            </a:br>
            <a:r>
              <a:rPr lang="en-US" dirty="0"/>
              <a:t/>
            </a:r>
            <a:br>
              <a:rPr lang="en-US" dirty="0"/>
            </a:br>
            <a:r>
              <a:rPr lang="en-US" dirty="0"/>
              <a:t>t</a:t>
            </a:r>
            <a:r>
              <a:rPr lang="en-US" dirty="0" smtClean="0"/>
              <a:t>he statute of limitations for tort in Virginia is one year</a:t>
            </a:r>
            <a:br>
              <a:rPr lang="en-US" dirty="0" smtClean="0"/>
            </a:br>
            <a:r>
              <a:rPr lang="en-US" dirty="0"/>
              <a:t/>
            </a:r>
            <a:br>
              <a:rPr lang="en-US" dirty="0"/>
            </a:br>
            <a:r>
              <a:rPr lang="en-US" dirty="0" smtClean="0"/>
              <a:t>can the federal court use a federal common law time limitation on the action instead?</a:t>
            </a:r>
            <a:endParaRPr lang="en-US" dirty="0"/>
          </a:p>
        </p:txBody>
      </p:sp>
    </p:spTree>
    <p:extLst>
      <p:ext uri="{BB962C8B-B14F-4D97-AF65-F5344CB8AC3E}">
        <p14:creationId xmlns:p14="http://schemas.microsoft.com/office/powerpoint/2010/main" val="423958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644" y="365125"/>
            <a:ext cx="10653156" cy="5952548"/>
          </a:xfrm>
        </p:spPr>
        <p:txBody>
          <a:bodyPr/>
          <a:lstStyle/>
          <a:p>
            <a:r>
              <a:rPr lang="en-US" dirty="0"/>
              <a:t>s</a:t>
            </a:r>
            <a:r>
              <a:rPr lang="en-US" dirty="0" smtClean="0"/>
              <a:t>ources of procedural law in state court</a:t>
            </a:r>
            <a:endParaRPr lang="en-US" dirty="0"/>
          </a:p>
        </p:txBody>
      </p:sp>
    </p:spTree>
    <p:extLst>
      <p:ext uri="{BB962C8B-B14F-4D97-AF65-F5344CB8AC3E}">
        <p14:creationId xmlns:p14="http://schemas.microsoft.com/office/powerpoint/2010/main" val="357978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274638"/>
            <a:ext cx="8229600" cy="6049962"/>
          </a:xfrm>
        </p:spPr>
        <p:txBody>
          <a:bodyPr/>
          <a:lstStyle/>
          <a:p>
            <a:r>
              <a:rPr lang="en-US" altLang="en-US"/>
              <a:t>class notes</a:t>
            </a:r>
          </a:p>
        </p:txBody>
      </p:sp>
    </p:spTree>
    <p:extLst>
      <p:ext uri="{BB962C8B-B14F-4D97-AF65-F5344CB8AC3E}">
        <p14:creationId xmlns:p14="http://schemas.microsoft.com/office/powerpoint/2010/main" val="330702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365125"/>
            <a:ext cx="10570029" cy="5940672"/>
          </a:xfrm>
        </p:spPr>
        <p:txBody>
          <a:bodyPr/>
          <a:lstStyle/>
          <a:p>
            <a:r>
              <a:rPr lang="en-US" dirty="0" smtClean="0"/>
              <a:t>Amendment XIV. Section 1. </a:t>
            </a:r>
            <a:br>
              <a:rPr lang="en-US" dirty="0" smtClean="0"/>
            </a:br>
            <a:r>
              <a:rPr lang="en-US" dirty="0" smtClean="0"/>
              <a:t>…nor shall any State deprive any person of life, liberty, or property, without due process of law…</a:t>
            </a:r>
            <a:br>
              <a:rPr lang="en-US" dirty="0" smtClean="0"/>
            </a:br>
            <a:endParaRPr lang="en-US" dirty="0"/>
          </a:p>
        </p:txBody>
      </p:sp>
    </p:spTree>
    <p:extLst>
      <p:ext uri="{BB962C8B-B14F-4D97-AF65-F5344CB8AC3E}">
        <p14:creationId xmlns:p14="http://schemas.microsoft.com/office/powerpoint/2010/main" val="3744665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4638"/>
            <a:ext cx="8229600" cy="6202362"/>
          </a:xfrm>
        </p:spPr>
        <p:txBody>
          <a:bodyPr/>
          <a:lstStyle/>
          <a:p>
            <a:r>
              <a:rPr lang="en-US" altLang="en-US" dirty="0"/>
              <a:t>s</a:t>
            </a:r>
            <a:r>
              <a:rPr lang="en-US" altLang="en-US" dirty="0" smtClean="0"/>
              <a:t>tate constitutional </a:t>
            </a:r>
            <a:r>
              <a:rPr lang="en-US" altLang="en-US" dirty="0"/>
              <a:t>l</a:t>
            </a:r>
            <a:r>
              <a:rPr lang="en-US" altLang="en-US" dirty="0" smtClean="0"/>
              <a:t>aw</a:t>
            </a:r>
            <a:br>
              <a:rPr lang="en-US" altLang="en-US" dirty="0" smtClean="0"/>
            </a:br>
            <a:r>
              <a:rPr lang="en-US" altLang="en-US" dirty="0" smtClean="0"/>
              <a:t>state statutory </a:t>
            </a:r>
            <a:r>
              <a:rPr lang="en-US" altLang="en-US" dirty="0"/>
              <a:t>l</a:t>
            </a:r>
            <a:r>
              <a:rPr lang="en-US" altLang="en-US" dirty="0" smtClean="0"/>
              <a:t>aw</a:t>
            </a:r>
            <a:br>
              <a:rPr lang="en-US" altLang="en-US" dirty="0" smtClean="0"/>
            </a:br>
            <a:r>
              <a:rPr lang="en-US" altLang="en-US" dirty="0" smtClean="0"/>
              <a:t>state procedural codes</a:t>
            </a:r>
            <a:br>
              <a:rPr lang="en-US" altLang="en-US" dirty="0" smtClean="0"/>
            </a:br>
            <a:r>
              <a:rPr lang="en-US" altLang="en-US" dirty="0" smtClean="0"/>
              <a:t>state common </a:t>
            </a:r>
            <a:r>
              <a:rPr lang="en-US" altLang="en-US" dirty="0"/>
              <a:t>l</a:t>
            </a:r>
            <a:r>
              <a:rPr lang="en-US" altLang="en-US" dirty="0" smtClean="0"/>
              <a:t>aw</a:t>
            </a:r>
          </a:p>
        </p:txBody>
      </p:sp>
    </p:spTree>
    <p:extLst>
      <p:ext uri="{BB962C8B-B14F-4D97-AF65-F5344CB8AC3E}">
        <p14:creationId xmlns:p14="http://schemas.microsoft.com/office/powerpoint/2010/main" val="3161469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273" y="365125"/>
            <a:ext cx="10522527" cy="5940672"/>
          </a:xfrm>
        </p:spPr>
        <p:txBody>
          <a:bodyPr/>
          <a:lstStyle/>
          <a:p>
            <a:r>
              <a:rPr lang="en-US" dirty="0"/>
              <a:t>f</a:t>
            </a:r>
            <a:r>
              <a:rPr lang="en-US" dirty="0" smtClean="0"/>
              <a:t>ederal procedural law in state court…?</a:t>
            </a:r>
            <a:endParaRPr lang="en-US" dirty="0"/>
          </a:p>
        </p:txBody>
      </p:sp>
    </p:spTree>
    <p:extLst>
      <p:ext uri="{BB962C8B-B14F-4D97-AF65-F5344CB8AC3E}">
        <p14:creationId xmlns:p14="http://schemas.microsoft.com/office/powerpoint/2010/main" val="4108147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365125"/>
            <a:ext cx="10813473" cy="6160366"/>
          </a:xfrm>
        </p:spPr>
        <p:txBody>
          <a:bodyPr/>
          <a:lstStyle/>
          <a:p>
            <a:r>
              <a:rPr lang="en-US" dirty="0"/>
              <a:t>p</a:t>
            </a:r>
            <a:r>
              <a:rPr lang="en-US" dirty="0" smtClean="0"/>
              <a:t>rocess of litigation</a:t>
            </a:r>
            <a:endParaRPr lang="en-US" dirty="0"/>
          </a:p>
        </p:txBody>
      </p:sp>
    </p:spTree>
    <p:extLst>
      <p:ext uri="{BB962C8B-B14F-4D97-AF65-F5344CB8AC3E}">
        <p14:creationId xmlns:p14="http://schemas.microsoft.com/office/powerpoint/2010/main" val="12856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274638"/>
            <a:ext cx="8305800" cy="6354762"/>
          </a:xfrm>
        </p:spPr>
        <p:txBody>
          <a:bodyPr/>
          <a:lstStyle/>
          <a:p>
            <a:r>
              <a:rPr lang="en-US" altLang="en-US" dirty="0"/>
              <a:t>c</a:t>
            </a:r>
            <a:r>
              <a:rPr lang="en-US" altLang="en-US" dirty="0" smtClean="0"/>
              <a:t>hoosing a court</a:t>
            </a:r>
          </a:p>
        </p:txBody>
      </p:sp>
    </p:spTree>
    <p:extLst>
      <p:ext uri="{BB962C8B-B14F-4D97-AF65-F5344CB8AC3E}">
        <p14:creationId xmlns:p14="http://schemas.microsoft.com/office/powerpoint/2010/main" val="3345991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365125"/>
            <a:ext cx="10635343" cy="6005987"/>
          </a:xfrm>
        </p:spPr>
        <p:txBody>
          <a:bodyPr/>
          <a:lstStyle/>
          <a:p>
            <a:r>
              <a:rPr lang="en-US" dirty="0"/>
              <a:t>d</a:t>
            </a:r>
            <a:r>
              <a:rPr lang="en-US" dirty="0" smtClean="0"/>
              <a:t>rafting a complaint</a:t>
            </a:r>
            <a:endParaRPr lang="en-US" dirty="0"/>
          </a:p>
        </p:txBody>
      </p:sp>
    </p:spTree>
    <p:extLst>
      <p:ext uri="{BB962C8B-B14F-4D97-AF65-F5344CB8AC3E}">
        <p14:creationId xmlns:p14="http://schemas.microsoft.com/office/powerpoint/2010/main" val="3691569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956" y="365125"/>
            <a:ext cx="10682844" cy="6047550"/>
          </a:xfrm>
        </p:spPr>
        <p:txBody>
          <a:bodyPr/>
          <a:lstStyle/>
          <a:p>
            <a:r>
              <a:rPr lang="en-US" dirty="0"/>
              <a:t>f</a:t>
            </a:r>
            <a:r>
              <a:rPr lang="en-US" dirty="0" smtClean="0"/>
              <a:t>iling/service</a:t>
            </a:r>
            <a:endParaRPr lang="en-US" dirty="0"/>
          </a:p>
        </p:txBody>
      </p:sp>
    </p:spTree>
    <p:extLst>
      <p:ext uri="{BB962C8B-B14F-4D97-AF65-F5344CB8AC3E}">
        <p14:creationId xmlns:p14="http://schemas.microsoft.com/office/powerpoint/2010/main" val="4007386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365125"/>
            <a:ext cx="10700657" cy="5994111"/>
          </a:xfrm>
        </p:spPr>
        <p:txBody>
          <a:bodyPr/>
          <a:lstStyle/>
          <a:p>
            <a:r>
              <a:rPr lang="en-US" dirty="0"/>
              <a:t>g</a:t>
            </a:r>
            <a:r>
              <a:rPr lang="en-US" dirty="0" smtClean="0"/>
              <a:t>etting rid of the action quickly</a:t>
            </a:r>
            <a:endParaRPr lang="en-US" dirty="0"/>
          </a:p>
        </p:txBody>
      </p:sp>
    </p:spTree>
    <p:extLst>
      <p:ext uri="{BB962C8B-B14F-4D97-AF65-F5344CB8AC3E}">
        <p14:creationId xmlns:p14="http://schemas.microsoft.com/office/powerpoint/2010/main" val="34443600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956" y="365125"/>
            <a:ext cx="10682844" cy="5804106"/>
          </a:xfrm>
        </p:spPr>
        <p:txBody>
          <a:bodyPr/>
          <a:lstStyle/>
          <a:p>
            <a:r>
              <a:rPr lang="en-US" dirty="0"/>
              <a:t>l</a:t>
            </a:r>
            <a:r>
              <a:rPr lang="en-US" dirty="0" smtClean="0"/>
              <a:t>ack of jurisdiction/venue</a:t>
            </a:r>
            <a:br>
              <a:rPr lang="en-US" dirty="0" smtClean="0"/>
            </a:br>
            <a:r>
              <a:rPr lang="en-US" dirty="0" smtClean="0"/>
              <a:t>failure to state a claim</a:t>
            </a:r>
            <a:endParaRPr lang="en-US" dirty="0"/>
          </a:p>
        </p:txBody>
      </p:sp>
    </p:spTree>
    <p:extLst>
      <p:ext uri="{BB962C8B-B14F-4D97-AF65-F5344CB8AC3E}">
        <p14:creationId xmlns:p14="http://schemas.microsoft.com/office/powerpoint/2010/main" val="25944947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365125"/>
            <a:ext cx="10700657" cy="6059426"/>
          </a:xfrm>
        </p:spPr>
        <p:txBody>
          <a:bodyPr>
            <a:normAutofit fontScale="90000"/>
          </a:bodyPr>
          <a:lstStyle/>
          <a:p>
            <a:r>
              <a:rPr lang="en-US" dirty="0" smtClean="0"/>
              <a:t>1) P alleges in his complaint that D has created a ray-gun that he aims at P in secret, giving P severe headaches</a:t>
            </a:r>
            <a:br>
              <a:rPr lang="en-US" dirty="0" smtClean="0"/>
            </a:br>
            <a:r>
              <a:rPr lang="en-US" dirty="0"/>
              <a:t/>
            </a:r>
            <a:br>
              <a:rPr lang="en-US" dirty="0"/>
            </a:br>
            <a:r>
              <a:rPr lang="en-US" dirty="0" smtClean="0"/>
              <a:t>2) P </a:t>
            </a:r>
            <a:r>
              <a:rPr lang="en-US" dirty="0"/>
              <a:t>alleges in his complaint that D failed to invite P to D’s party, causing P severe emotional harm</a:t>
            </a:r>
            <a:br>
              <a:rPr lang="en-US" dirty="0"/>
            </a:br>
            <a:r>
              <a:rPr lang="en-US" dirty="0"/>
              <a:t/>
            </a:r>
            <a:br>
              <a:rPr lang="en-US" dirty="0"/>
            </a:br>
            <a:r>
              <a:rPr lang="en-US" dirty="0" smtClean="0"/>
              <a:t>which fail to state a claim: 1), 2), or both? </a:t>
            </a:r>
            <a:br>
              <a:rPr lang="en-US" dirty="0" smtClean="0"/>
            </a:br>
            <a:endParaRPr lang="en-US" dirty="0"/>
          </a:p>
        </p:txBody>
      </p:sp>
    </p:spTree>
    <p:extLst>
      <p:ext uri="{BB962C8B-B14F-4D97-AF65-F5344CB8AC3E}">
        <p14:creationId xmlns:p14="http://schemas.microsoft.com/office/powerpoint/2010/main" val="228821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05000" y="274638"/>
            <a:ext cx="8305800" cy="6126162"/>
          </a:xfrm>
        </p:spPr>
        <p:txBody>
          <a:bodyPr/>
          <a:lstStyle/>
          <a:p>
            <a:pPr algn="l"/>
            <a:r>
              <a:rPr lang="en-US" altLang="en-US" dirty="0"/>
              <a:t>l</a:t>
            </a:r>
            <a:r>
              <a:rPr lang="en-US" altLang="en-US" dirty="0" smtClean="0"/>
              <a:t>ast time</a:t>
            </a:r>
            <a:br>
              <a:rPr lang="en-US" altLang="en-US" dirty="0" smtClean="0"/>
            </a:br>
            <a:r>
              <a:rPr lang="en-US" altLang="en-US" dirty="0"/>
              <a:t/>
            </a:r>
            <a:br>
              <a:rPr lang="en-US" altLang="en-US" dirty="0"/>
            </a:br>
            <a:r>
              <a:rPr lang="en-US" altLang="en-US" dirty="0" smtClean="0"/>
              <a:t>1</a:t>
            </a:r>
            <a:r>
              <a:rPr lang="en-US" altLang="en-US" dirty="0"/>
              <a:t>) brief description of subject matter of course</a:t>
            </a:r>
            <a:br>
              <a:rPr lang="en-US" altLang="en-US" dirty="0"/>
            </a:br>
            <a:r>
              <a:rPr lang="en-US" altLang="en-US" sz="3200" dirty="0"/>
              <a:t>	a) why does </a:t>
            </a:r>
            <a:r>
              <a:rPr lang="en-US" altLang="en-US" sz="3200" dirty="0" err="1"/>
              <a:t>Civ</a:t>
            </a:r>
            <a:r>
              <a:rPr lang="en-US" altLang="en-US" sz="3200" dirty="0"/>
              <a:t> Pro seem to hard?</a:t>
            </a:r>
            <a:br>
              <a:rPr lang="en-US" altLang="en-US" sz="3200" dirty="0"/>
            </a:br>
            <a:r>
              <a:rPr lang="en-US" altLang="en-US" sz="3200" dirty="0"/>
              <a:t>	b) three main themes in course</a:t>
            </a:r>
            <a:br>
              <a:rPr lang="en-US" altLang="en-US" sz="3200" dirty="0"/>
            </a:br>
            <a:r>
              <a:rPr lang="en-US" altLang="en-US" sz="3200" dirty="0"/>
              <a:t/>
            </a:r>
            <a:br>
              <a:rPr lang="en-US" altLang="en-US" sz="3200" dirty="0"/>
            </a:br>
            <a:r>
              <a:rPr lang="en-US" altLang="en-US" dirty="0"/>
              <a:t>2) state and federal court systems</a:t>
            </a:r>
            <a:br>
              <a:rPr lang="en-US" altLang="en-US" dirty="0"/>
            </a:br>
            <a:endParaRPr lang="en-US" altLang="en-US" dirty="0"/>
          </a:p>
        </p:txBody>
      </p:sp>
    </p:spTree>
    <p:extLst>
      <p:ext uri="{BB962C8B-B14F-4D97-AF65-F5344CB8AC3E}">
        <p14:creationId xmlns:p14="http://schemas.microsoft.com/office/powerpoint/2010/main" val="4313903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078" y="365125"/>
            <a:ext cx="10789722" cy="5994111"/>
          </a:xfrm>
        </p:spPr>
        <p:txBody>
          <a:bodyPr/>
          <a:lstStyle/>
          <a:p>
            <a:r>
              <a:rPr lang="en-US" dirty="0" smtClean="0"/>
              <a:t>answer</a:t>
            </a:r>
            <a:endParaRPr lang="en-US" dirty="0"/>
          </a:p>
        </p:txBody>
      </p:sp>
    </p:spTree>
    <p:extLst>
      <p:ext uri="{BB962C8B-B14F-4D97-AF65-F5344CB8AC3E}">
        <p14:creationId xmlns:p14="http://schemas.microsoft.com/office/powerpoint/2010/main" val="36746621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577" y="365125"/>
            <a:ext cx="10837223" cy="6124740"/>
          </a:xfrm>
        </p:spPr>
        <p:txBody>
          <a:bodyPr/>
          <a:lstStyle/>
          <a:p>
            <a:r>
              <a:rPr lang="en-US" dirty="0" smtClean="0"/>
              <a:t>P alleges that D drove a car negligently, causing an accident in which P suffered physical harm</a:t>
            </a:r>
            <a:br>
              <a:rPr lang="en-US" dirty="0" smtClean="0"/>
            </a:br>
            <a:r>
              <a:rPr lang="en-US" dirty="0"/>
              <a:t/>
            </a:r>
            <a:br>
              <a:rPr lang="en-US" dirty="0"/>
            </a:br>
            <a:r>
              <a:rPr lang="en-US" dirty="0" smtClean="0"/>
              <a:t>possible defenses by D…?</a:t>
            </a:r>
            <a:endParaRPr lang="en-US" dirty="0"/>
          </a:p>
        </p:txBody>
      </p:sp>
    </p:spTree>
    <p:extLst>
      <p:ext uri="{BB962C8B-B14F-4D97-AF65-F5344CB8AC3E}">
        <p14:creationId xmlns:p14="http://schemas.microsoft.com/office/powerpoint/2010/main" val="22715623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6211" y="244950"/>
            <a:ext cx="8305800" cy="6354762"/>
          </a:xfrm>
        </p:spPr>
        <p:txBody>
          <a:bodyPr/>
          <a:lstStyle/>
          <a:p>
            <a:r>
              <a:rPr lang="en-US" altLang="en-US" dirty="0" smtClean="0"/>
              <a:t>amendment</a:t>
            </a:r>
          </a:p>
        </p:txBody>
      </p:sp>
    </p:spTree>
    <p:extLst>
      <p:ext uri="{BB962C8B-B14F-4D97-AF65-F5344CB8AC3E}">
        <p14:creationId xmlns:p14="http://schemas.microsoft.com/office/powerpoint/2010/main" val="532781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586839" y="155885"/>
            <a:ext cx="8305800" cy="6202362"/>
          </a:xfrm>
        </p:spPr>
        <p:txBody>
          <a:bodyPr/>
          <a:lstStyle/>
          <a:p>
            <a:r>
              <a:rPr lang="en-US" altLang="en-US" dirty="0" smtClean="0"/>
              <a:t>discovery</a:t>
            </a:r>
          </a:p>
        </p:txBody>
      </p:sp>
    </p:spTree>
    <p:extLst>
      <p:ext uri="{BB962C8B-B14F-4D97-AF65-F5344CB8AC3E}">
        <p14:creationId xmlns:p14="http://schemas.microsoft.com/office/powerpoint/2010/main" val="31239756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951" y="365125"/>
            <a:ext cx="10872849" cy="6106927"/>
          </a:xfrm>
        </p:spPr>
        <p:txBody>
          <a:bodyPr/>
          <a:lstStyle/>
          <a:p>
            <a:r>
              <a:rPr lang="en-US" dirty="0"/>
              <a:t>s</a:t>
            </a:r>
            <a:r>
              <a:rPr lang="en-US" dirty="0" smtClean="0"/>
              <a:t>ummary judgment</a:t>
            </a:r>
            <a:endParaRPr lang="en-US" dirty="0"/>
          </a:p>
        </p:txBody>
      </p:sp>
    </p:spTree>
    <p:extLst>
      <p:ext uri="{BB962C8B-B14F-4D97-AF65-F5344CB8AC3E}">
        <p14:creationId xmlns:p14="http://schemas.microsoft.com/office/powerpoint/2010/main" val="22646800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886" y="2965821"/>
            <a:ext cx="10515600" cy="1325563"/>
          </a:xfrm>
        </p:spPr>
        <p:txBody>
          <a:bodyPr/>
          <a:lstStyle/>
          <a:p>
            <a:r>
              <a:rPr lang="en-US" dirty="0" smtClean="0"/>
              <a:t>trial</a:t>
            </a:r>
            <a:endParaRPr lang="en-US" dirty="0"/>
          </a:p>
        </p:txBody>
      </p:sp>
    </p:spTree>
    <p:extLst>
      <p:ext uri="{BB962C8B-B14F-4D97-AF65-F5344CB8AC3E}">
        <p14:creationId xmlns:p14="http://schemas.microsoft.com/office/powerpoint/2010/main" val="1265729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82930" y="310264"/>
            <a:ext cx="8077200" cy="6202362"/>
          </a:xfrm>
        </p:spPr>
        <p:txBody>
          <a:bodyPr/>
          <a:lstStyle/>
          <a:p>
            <a:r>
              <a:rPr lang="en-US" altLang="en-US" dirty="0"/>
              <a:t>p</a:t>
            </a:r>
            <a:r>
              <a:rPr lang="en-US" altLang="en-US" dirty="0" smtClean="0"/>
              <a:t>ost-trial motions</a:t>
            </a:r>
          </a:p>
        </p:txBody>
      </p:sp>
    </p:spTree>
    <p:extLst>
      <p:ext uri="{BB962C8B-B14F-4D97-AF65-F5344CB8AC3E}">
        <p14:creationId xmlns:p14="http://schemas.microsoft.com/office/powerpoint/2010/main" val="166850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42405" y="274638"/>
            <a:ext cx="8229600" cy="6126162"/>
          </a:xfrm>
        </p:spPr>
        <p:txBody>
          <a:bodyPr/>
          <a:lstStyle/>
          <a:p>
            <a:r>
              <a:rPr lang="en-US" altLang="en-US" dirty="0" smtClean="0"/>
              <a:t>appeal</a:t>
            </a:r>
          </a:p>
        </p:txBody>
      </p:sp>
    </p:spTree>
    <p:extLst>
      <p:ext uri="{BB962C8B-B14F-4D97-AF65-F5344CB8AC3E}">
        <p14:creationId xmlns:p14="http://schemas.microsoft.com/office/powerpoint/2010/main" val="28279832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66" y="365125"/>
            <a:ext cx="10760034" cy="6017862"/>
          </a:xfrm>
        </p:spPr>
        <p:txBody>
          <a:bodyPr/>
          <a:lstStyle/>
          <a:p>
            <a:r>
              <a:rPr lang="en-US" dirty="0" smtClean="0"/>
              <a:t>preclusion</a:t>
            </a:r>
            <a:endParaRPr lang="en-US" dirty="0"/>
          </a:p>
        </p:txBody>
      </p:sp>
    </p:spTree>
    <p:extLst>
      <p:ext uri="{BB962C8B-B14F-4D97-AF65-F5344CB8AC3E}">
        <p14:creationId xmlns:p14="http://schemas.microsoft.com/office/powerpoint/2010/main" val="936259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320" y="3126138"/>
            <a:ext cx="10515600" cy="1325563"/>
          </a:xfrm>
        </p:spPr>
        <p:txBody>
          <a:bodyPr/>
          <a:lstStyle/>
          <a:p>
            <a:r>
              <a:rPr lang="en-US"/>
              <a:t>n</a:t>
            </a:r>
            <a:r>
              <a:rPr lang="en-US" smtClean="0"/>
              <a:t>ow…</a:t>
            </a:r>
            <a:endParaRPr lang="en-US" dirty="0"/>
          </a:p>
        </p:txBody>
      </p:sp>
    </p:spTree>
    <p:extLst>
      <p:ext uri="{BB962C8B-B14F-4D97-AF65-F5344CB8AC3E}">
        <p14:creationId xmlns:p14="http://schemas.microsoft.com/office/powerpoint/2010/main" val="3133476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274638"/>
            <a:ext cx="8382000" cy="6126162"/>
          </a:xfrm>
        </p:spPr>
        <p:txBody>
          <a:bodyPr/>
          <a:lstStyle/>
          <a:p>
            <a:r>
              <a:rPr lang="en-US" altLang="en-US" dirty="0"/>
              <a:t>state and federal courts</a:t>
            </a:r>
          </a:p>
        </p:txBody>
      </p:sp>
    </p:spTree>
    <p:extLst>
      <p:ext uri="{BB962C8B-B14F-4D97-AF65-F5344CB8AC3E}">
        <p14:creationId xmlns:p14="http://schemas.microsoft.com/office/powerpoint/2010/main" val="19463452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390" y="3025198"/>
            <a:ext cx="10515600" cy="1325563"/>
          </a:xfrm>
        </p:spPr>
        <p:txBody>
          <a:bodyPr/>
          <a:lstStyle/>
          <a:p>
            <a:r>
              <a:rPr lang="en-US" dirty="0"/>
              <a:t>s</a:t>
            </a:r>
            <a:r>
              <a:rPr lang="en-US" dirty="0" smtClean="0"/>
              <a:t>ubject matter jurisdiction</a:t>
            </a:r>
            <a:endParaRPr lang="en-US" dirty="0"/>
          </a:p>
        </p:txBody>
      </p:sp>
    </p:spTree>
    <p:extLst>
      <p:ext uri="{BB962C8B-B14F-4D97-AF65-F5344CB8AC3E}">
        <p14:creationId xmlns:p14="http://schemas.microsoft.com/office/powerpoint/2010/main" val="29897732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67050" y="1063626"/>
            <a:ext cx="6115050" cy="4422775"/>
          </a:xfrm>
        </p:spPr>
        <p:txBody>
          <a:bodyPr/>
          <a:lstStyle/>
          <a:p>
            <a:pPr eaLnBrk="1" hangingPunct="1"/>
            <a:r>
              <a:rPr lang="en-US" altLang="en-US" smtClean="0"/>
              <a:t>federal subject matter jurisdiction</a:t>
            </a:r>
            <a:br>
              <a:rPr lang="en-US" altLang="en-US" smtClean="0"/>
            </a:br>
            <a:r>
              <a:rPr lang="en-US" altLang="en-US" smtClean="0"/>
              <a:t/>
            </a:r>
            <a:br>
              <a:rPr lang="en-US" altLang="en-US" smtClean="0"/>
            </a:br>
            <a:r>
              <a:rPr lang="en-US" altLang="en-US" smtClean="0"/>
              <a:t>diversity and alienage jurisdiction</a:t>
            </a:r>
          </a:p>
        </p:txBody>
      </p:sp>
    </p:spTree>
    <p:extLst>
      <p:ext uri="{BB962C8B-B14F-4D97-AF65-F5344CB8AC3E}">
        <p14:creationId xmlns:p14="http://schemas.microsoft.com/office/powerpoint/2010/main" val="24607336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686800" cy="4765675"/>
          </a:xfrm>
        </p:spPr>
        <p:txBody>
          <a:bodyPr>
            <a:normAutofit fontScale="90000"/>
          </a:bodyPr>
          <a:lstStyle/>
          <a:p>
            <a:pPr eaLnBrk="1" hangingPunct="1"/>
            <a:r>
              <a:rPr lang="en-US" altLang="en-US" b="1" smtClean="0"/>
              <a:t>U.S. Const. Article III.</a:t>
            </a:r>
            <a:r>
              <a:rPr lang="en-US" altLang="en-US" smtClean="0"/>
              <a:t> </a:t>
            </a:r>
            <a:br>
              <a:rPr lang="en-US" altLang="en-US" smtClean="0"/>
            </a:br>
            <a:r>
              <a:rPr lang="en-US" altLang="en-US" smtClean="0"/>
              <a:t>Section. 2. </a:t>
            </a:r>
            <a:br>
              <a:rPr lang="en-US" altLang="en-US" smtClean="0"/>
            </a:br>
            <a:r>
              <a:rPr lang="en-US" altLang="en-US" smtClean="0"/>
              <a:t>Clause 1:The judicial Power shall extend …to Controversies …between a State and Citizens of another State;--</a:t>
            </a:r>
            <a:r>
              <a:rPr lang="en-US" altLang="en-US" b="1" i="1" smtClean="0"/>
              <a:t>between Citizens of different States</a:t>
            </a:r>
            <a:r>
              <a:rPr lang="en-US" altLang="en-US" smtClean="0"/>
              <a:t>…and </a:t>
            </a:r>
            <a:r>
              <a:rPr lang="en-US" altLang="en-US" b="1" i="1" smtClean="0"/>
              <a:t>between a State, or the Citizens thereof, and foreign States, Citizens or Subjects</a:t>
            </a: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7783817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191" y="1063626"/>
            <a:ext cx="11804073" cy="4937125"/>
          </a:xfrm>
        </p:spPr>
        <p:txBody>
          <a:bodyPr>
            <a:normAutofit fontScale="90000"/>
          </a:bodyPr>
          <a:lstStyle/>
          <a:p>
            <a:r>
              <a:rPr lang="en-US" sz="2800" b="1" dirty="0"/>
              <a:t>Sec. 1332. - Diversity of citizenship; amount in controversy; costs</a:t>
            </a:r>
            <a:r>
              <a:rPr lang="en-US" sz="2800" dirty="0"/>
              <a:t> </a:t>
            </a:r>
            <a:r>
              <a:rPr lang="en-US" sz="2800" dirty="0" smtClean="0"/>
              <a:t/>
            </a:r>
            <a:br>
              <a:rPr lang="en-US" sz="2800" dirty="0" smtClean="0"/>
            </a:br>
            <a:r>
              <a:rPr lang="en-US" sz="2800" dirty="0"/>
              <a:t/>
            </a:r>
            <a:br>
              <a:rPr lang="en-US" sz="2800" dirty="0"/>
            </a:br>
            <a:r>
              <a:rPr lang="en-US" sz="2800" dirty="0"/>
              <a:t>(a) The district courts shall have original jurisdiction of all civil actions where the matter in controversy exceeds the sum or value of $75,000, exclusive of interest and costs, and is between-</a:t>
            </a:r>
            <a:r>
              <a:rPr lang="en-US" sz="2800" dirty="0" smtClean="0"/>
              <a:t>-</a:t>
            </a:r>
            <a:r>
              <a:rPr lang="en-US" sz="2800" dirty="0"/>
              <a:t/>
            </a:r>
            <a:br>
              <a:rPr lang="en-US" sz="2800" dirty="0"/>
            </a:br>
            <a:r>
              <a:rPr lang="en-US" sz="2800" dirty="0"/>
              <a:t>(1) citizens of different States</a:t>
            </a:r>
            <a:r>
              <a:rPr lang="en-US" sz="2800" dirty="0" smtClean="0"/>
              <a:t>;</a:t>
            </a:r>
            <a:r>
              <a:rPr lang="en-US" sz="2800" dirty="0"/>
              <a:t/>
            </a:r>
            <a:br>
              <a:rPr lang="en-US" sz="2800" dirty="0"/>
            </a:br>
            <a:r>
              <a:rPr lang="en-US" sz="2800" dirty="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r>
              <a:rPr lang="en-US" sz="2800" dirty="0" smtClean="0"/>
              <a:t>;</a:t>
            </a:r>
            <a:r>
              <a:rPr lang="en-US" sz="2800" dirty="0"/>
              <a:t/>
            </a:r>
            <a:br>
              <a:rPr lang="en-US" sz="2800" dirty="0"/>
            </a:br>
            <a:r>
              <a:rPr lang="en-US" sz="2800" dirty="0"/>
              <a:t>(3) citizens of different States and in which citizens or subjects of a foreign state are additional parties; </a:t>
            </a:r>
            <a:r>
              <a:rPr lang="en-US" sz="2800" dirty="0" smtClean="0"/>
              <a:t>and</a:t>
            </a:r>
            <a:r>
              <a:rPr lang="en-US" sz="2800" dirty="0"/>
              <a:t/>
            </a:r>
            <a:br>
              <a:rPr lang="en-US" sz="2800" dirty="0"/>
            </a:br>
            <a:r>
              <a:rPr lang="en-US" sz="2800" dirty="0"/>
              <a:t>(4) a foreign state, defined in section 1603(a) of this title, as plaintiff and citizens of a State or of different States.. . . </a:t>
            </a:r>
            <a:r>
              <a:rPr lang="en-US" sz="2800" dirty="0" smtClean="0"/>
              <a:t/>
            </a:r>
            <a:br>
              <a:rPr lang="en-US" sz="2800" dirty="0" smtClean="0"/>
            </a:br>
            <a:r>
              <a:rPr lang="en-US" sz="2800" dirty="0"/>
              <a:t/>
            </a:r>
            <a:br>
              <a:rPr lang="en-US" sz="2800" dirty="0"/>
            </a:br>
            <a:r>
              <a:rPr lang="en-US" sz="2800" dirty="0"/>
              <a:t>(e) The word ''States'', as used in this section, includes the Territories, the District of Columbia, and the Commonwealth of Puerto Rico </a:t>
            </a:r>
          </a:p>
        </p:txBody>
      </p:sp>
    </p:spTree>
    <p:extLst>
      <p:ext uri="{BB962C8B-B14F-4D97-AF65-F5344CB8AC3E}">
        <p14:creationId xmlns:p14="http://schemas.microsoft.com/office/powerpoint/2010/main" val="19412525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46886"/>
          </a:xfrm>
        </p:spPr>
        <p:txBody>
          <a:bodyPr/>
          <a:lstStyle/>
          <a:p>
            <a:r>
              <a:rPr lang="en-US" dirty="0"/>
              <a:t>d</a:t>
            </a:r>
            <a:r>
              <a:rPr lang="en-US" dirty="0" smtClean="0"/>
              <a:t>istinguish – </a:t>
            </a:r>
            <a:br>
              <a:rPr lang="en-US" dirty="0" smtClean="0"/>
            </a:br>
            <a:r>
              <a:rPr lang="en-US" dirty="0"/>
              <a:t/>
            </a:r>
            <a:br>
              <a:rPr lang="en-US" dirty="0"/>
            </a:br>
            <a:r>
              <a:rPr lang="en-US" dirty="0" smtClean="0"/>
              <a:t>constitutional scope of diversity/alienage from scope of 1332</a:t>
            </a:r>
            <a:endParaRPr lang="en-US" dirty="0"/>
          </a:p>
        </p:txBody>
      </p:sp>
    </p:spTree>
    <p:extLst>
      <p:ext uri="{BB962C8B-B14F-4D97-AF65-F5344CB8AC3E}">
        <p14:creationId xmlns:p14="http://schemas.microsoft.com/office/powerpoint/2010/main" val="7459334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8" y="365125"/>
            <a:ext cx="10688782" cy="6023800"/>
          </a:xfrm>
        </p:spPr>
        <p:txBody>
          <a:bodyPr/>
          <a:lstStyle/>
          <a:p>
            <a:r>
              <a:rPr lang="en-US" dirty="0"/>
              <a:t>w</a:t>
            </a:r>
            <a:r>
              <a:rPr lang="en-US" dirty="0" smtClean="0"/>
              <a:t>hy does diversity/alienage jurisdiction exist?</a:t>
            </a:r>
            <a:endParaRPr lang="en-US" dirty="0"/>
          </a:p>
        </p:txBody>
      </p:sp>
    </p:spTree>
    <p:extLst>
      <p:ext uri="{BB962C8B-B14F-4D97-AF65-F5344CB8AC3E}">
        <p14:creationId xmlns:p14="http://schemas.microsoft.com/office/powerpoint/2010/main" val="7249295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98764" y="274638"/>
            <a:ext cx="9712036" cy="6354762"/>
          </a:xfrm>
        </p:spPr>
        <p:txBody>
          <a:bodyPr>
            <a:normAutofit fontScale="90000"/>
          </a:bodyPr>
          <a:lstStyle/>
          <a:p>
            <a:pPr algn="l"/>
            <a:r>
              <a:rPr lang="en-US" altLang="en-US" dirty="0"/>
              <a:t>s</a:t>
            </a:r>
            <a:r>
              <a:rPr lang="en-US" altLang="en-US" dirty="0" smtClean="0"/>
              <a:t>hould there be diversity, given its purpose?</a:t>
            </a:r>
            <a:br>
              <a:rPr lang="en-US" altLang="en-US" dirty="0" smtClean="0"/>
            </a:br>
            <a:r>
              <a:rPr lang="en-US" altLang="en-US" dirty="0"/>
              <a:t/>
            </a:r>
            <a:br>
              <a:rPr lang="en-US" altLang="en-US" dirty="0"/>
            </a:br>
            <a:r>
              <a:rPr lang="en-US" altLang="en-US" dirty="0"/>
              <a:t>i</a:t>
            </a:r>
            <a:r>
              <a:rPr lang="en-US" altLang="en-US" dirty="0" smtClean="0"/>
              <a:t>s there diversity?</a:t>
            </a:r>
            <a:br>
              <a:rPr lang="en-US" altLang="en-US" dirty="0" smtClean="0"/>
            </a:br>
            <a:r>
              <a:rPr lang="en-US" altLang="en-US" dirty="0" smtClean="0"/>
              <a:t/>
            </a:r>
            <a:br>
              <a:rPr lang="en-US" altLang="en-US" dirty="0" smtClean="0"/>
            </a:br>
            <a:r>
              <a:rPr lang="en-US" altLang="en-US" dirty="0" smtClean="0"/>
              <a:t>1) a Californian sues a Nevadan in federal court in Oregon</a:t>
            </a:r>
            <a:br>
              <a:rPr lang="en-US" altLang="en-US" dirty="0" smtClean="0"/>
            </a:br>
            <a:r>
              <a:rPr lang="en-US" altLang="en-US" dirty="0" smtClean="0"/>
              <a:t/>
            </a:r>
            <a:br>
              <a:rPr lang="en-US" altLang="en-US" dirty="0" smtClean="0"/>
            </a:br>
            <a:r>
              <a:rPr lang="en-US" altLang="en-US" dirty="0" smtClean="0"/>
              <a:t>2) a Californian sues a Nevadan in federal </a:t>
            </a:r>
            <a:r>
              <a:rPr lang="en-US" altLang="en-US" dirty="0"/>
              <a:t>c</a:t>
            </a:r>
            <a:r>
              <a:rPr lang="en-US" altLang="en-US" dirty="0" smtClean="0"/>
              <a:t>ourt in California</a:t>
            </a:r>
            <a:br>
              <a:rPr lang="en-US" altLang="en-US" dirty="0" smtClean="0"/>
            </a:br>
            <a:endParaRPr lang="en-US" altLang="en-US" dirty="0" smtClean="0"/>
          </a:p>
        </p:txBody>
      </p:sp>
    </p:spTree>
    <p:extLst>
      <p:ext uri="{BB962C8B-B14F-4D97-AF65-F5344CB8AC3E}">
        <p14:creationId xmlns:p14="http://schemas.microsoft.com/office/powerpoint/2010/main" val="476721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831" y="365125"/>
            <a:ext cx="10670969" cy="5905046"/>
          </a:xfrm>
        </p:spPr>
        <p:txBody>
          <a:bodyPr/>
          <a:lstStyle/>
          <a:p>
            <a:r>
              <a:rPr lang="en-US" dirty="0"/>
              <a:t>w</a:t>
            </a:r>
            <a:r>
              <a:rPr lang="en-US" dirty="0" smtClean="0"/>
              <a:t>hat does it mean to be a citizen of a State?</a:t>
            </a:r>
            <a:endParaRPr lang="en-US" dirty="0"/>
          </a:p>
        </p:txBody>
      </p:sp>
    </p:spTree>
    <p:extLst>
      <p:ext uri="{BB962C8B-B14F-4D97-AF65-F5344CB8AC3E}">
        <p14:creationId xmlns:p14="http://schemas.microsoft.com/office/powerpoint/2010/main" val="32866511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7" y="365125"/>
            <a:ext cx="10635343" cy="6005987"/>
          </a:xfrm>
        </p:spPr>
        <p:txBody>
          <a:bodyPr/>
          <a:lstStyle/>
          <a:p>
            <a:r>
              <a:rPr lang="en-US" dirty="0"/>
              <a:t>l</a:t>
            </a:r>
            <a:r>
              <a:rPr lang="en-US" dirty="0" smtClean="0"/>
              <a:t>et’s start with human beings</a:t>
            </a:r>
            <a:br>
              <a:rPr lang="en-US" dirty="0" smtClean="0"/>
            </a:br>
            <a:r>
              <a:rPr lang="en-US" dirty="0"/>
              <a:t/>
            </a:r>
            <a:br>
              <a:rPr lang="en-US" dirty="0"/>
            </a:br>
            <a:r>
              <a:rPr lang="en-US" dirty="0" smtClean="0"/>
              <a:t>what does it take for a human being to be a citizen of Virginia?</a:t>
            </a:r>
            <a:endParaRPr lang="en-US" dirty="0"/>
          </a:p>
        </p:txBody>
      </p:sp>
    </p:spTree>
    <p:extLst>
      <p:ext uri="{BB962C8B-B14F-4D97-AF65-F5344CB8AC3E}">
        <p14:creationId xmlns:p14="http://schemas.microsoft.com/office/powerpoint/2010/main" val="10220649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208" y="365125"/>
            <a:ext cx="10611592" cy="5994111"/>
          </a:xfrm>
        </p:spPr>
        <p:txBody>
          <a:bodyPr/>
          <a:lstStyle/>
          <a:p>
            <a:r>
              <a:rPr lang="en-US" altLang="en-US" dirty="0"/>
              <a:t>Günter </a:t>
            </a:r>
            <a:r>
              <a:rPr lang="en-US" altLang="en-US" dirty="0" smtClean="0"/>
              <a:t>is a German national domiciled in Virginia</a:t>
            </a:r>
            <a:br>
              <a:rPr lang="en-US" altLang="en-US" dirty="0" smtClean="0"/>
            </a:br>
            <a:r>
              <a:rPr lang="en-US" altLang="en-US" dirty="0"/>
              <a:t/>
            </a:r>
            <a:br>
              <a:rPr lang="en-US" altLang="en-US" dirty="0"/>
            </a:br>
            <a:r>
              <a:rPr lang="en-US" altLang="en-US" dirty="0" smtClean="0"/>
              <a:t>is he a citizen of Virginia?</a:t>
            </a:r>
            <a:endParaRPr lang="en-US" dirty="0"/>
          </a:p>
        </p:txBody>
      </p:sp>
    </p:spTree>
    <p:extLst>
      <p:ext uri="{BB962C8B-B14F-4D97-AF65-F5344CB8AC3E}">
        <p14:creationId xmlns:p14="http://schemas.microsoft.com/office/powerpoint/2010/main" val="2269043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847493" y="274638"/>
            <a:ext cx="9363307" cy="5973762"/>
          </a:xfrm>
        </p:spPr>
        <p:txBody>
          <a:bodyPr>
            <a:normAutofit fontScale="90000"/>
          </a:bodyPr>
          <a:lstStyle/>
          <a:p>
            <a:pPr algn="l"/>
            <a:r>
              <a:rPr lang="en-US" altLang="en-US" dirty="0" smtClean="0"/>
              <a:t>state courts are courts of general subject matter jurisdiction</a:t>
            </a:r>
            <a:br>
              <a:rPr lang="en-US" altLang="en-US" dirty="0" smtClean="0"/>
            </a:br>
            <a:r>
              <a:rPr lang="en-US" altLang="en-US" dirty="0"/>
              <a:t/>
            </a:r>
            <a:br>
              <a:rPr lang="en-US" altLang="en-US" dirty="0"/>
            </a:br>
            <a:r>
              <a:rPr lang="en-US" altLang="en-US" dirty="0" smtClean="0"/>
              <a:t>VA state court can take action under federal, sister state (e.g. CA), and foreign (e.g. German) law</a:t>
            </a:r>
            <a:br>
              <a:rPr lang="en-US" altLang="en-US" dirty="0" smtClean="0"/>
            </a:br>
            <a:r>
              <a:rPr lang="en-US" altLang="en-US" dirty="0"/>
              <a:t>	</a:t>
            </a:r>
            <a:r>
              <a:rPr lang="en-US" altLang="en-US" dirty="0" smtClean="0"/>
              <a:t>- exception, exclusive federal </a:t>
            </a:r>
            <a:r>
              <a:rPr lang="en-US" altLang="en-US" dirty="0" err="1" smtClean="0"/>
              <a:t>smj</a:t>
            </a:r>
            <a:r>
              <a:rPr lang="en-US" altLang="en-US" dirty="0" smtClean="0"/>
              <a:t/>
            </a:r>
            <a:br>
              <a:rPr lang="en-US" altLang="en-US" dirty="0" smtClean="0"/>
            </a:br>
            <a:r>
              <a:rPr lang="en-US" altLang="en-US" dirty="0"/>
              <a:t/>
            </a:r>
            <a:br>
              <a:rPr lang="en-US" altLang="en-US" dirty="0"/>
            </a:br>
            <a:r>
              <a:rPr lang="en-US" altLang="en-US" dirty="0" smtClean="0"/>
              <a:t>does not matter (for </a:t>
            </a:r>
            <a:r>
              <a:rPr lang="en-US" altLang="en-US" dirty="0" err="1" smtClean="0"/>
              <a:t>smj</a:t>
            </a:r>
            <a:r>
              <a:rPr lang="en-US" altLang="en-US" dirty="0" smtClean="0"/>
              <a:t>) who the parties are</a:t>
            </a:r>
            <a:endParaRPr lang="en-US" altLang="en-US" dirty="0"/>
          </a:p>
        </p:txBody>
      </p:sp>
    </p:spTree>
    <p:extLst>
      <p:ext uri="{BB962C8B-B14F-4D97-AF65-F5344CB8AC3E}">
        <p14:creationId xmlns:p14="http://schemas.microsoft.com/office/powerpoint/2010/main" val="21337375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952750" y="1063626"/>
            <a:ext cx="6229350" cy="4708525"/>
          </a:xfrm>
        </p:spPr>
        <p:txBody>
          <a:bodyPr/>
          <a:lstStyle/>
          <a:p>
            <a:pPr eaLnBrk="1" hangingPunct="1"/>
            <a:r>
              <a:rPr lang="en-US" altLang="en-US" dirty="0"/>
              <a:t>w</a:t>
            </a:r>
            <a:r>
              <a:rPr lang="en-US" altLang="en-US" dirty="0" smtClean="0"/>
              <a:t>hat is domicile?</a:t>
            </a:r>
          </a:p>
        </p:txBody>
      </p:sp>
    </p:spTree>
    <p:extLst>
      <p:ext uri="{BB962C8B-B14F-4D97-AF65-F5344CB8AC3E}">
        <p14:creationId xmlns:p14="http://schemas.microsoft.com/office/powerpoint/2010/main" val="37200578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706" y="365125"/>
            <a:ext cx="10659094" cy="6005987"/>
          </a:xfrm>
        </p:spPr>
        <p:txBody>
          <a:bodyPr/>
          <a:lstStyle/>
          <a:p>
            <a:r>
              <a:rPr lang="en-US" i="1" dirty="0"/>
              <a:t>o</a:t>
            </a:r>
            <a:r>
              <a:rPr lang="en-US" i="1" dirty="0" smtClean="0"/>
              <a:t>nly one </a:t>
            </a:r>
            <a:r>
              <a:rPr lang="en-US" dirty="0" smtClean="0"/>
              <a:t>domicile (for diversity purposes)</a:t>
            </a:r>
            <a:br>
              <a:rPr lang="en-US" dirty="0" smtClean="0"/>
            </a:br>
            <a:r>
              <a:rPr lang="en-US" dirty="0"/>
              <a:t/>
            </a:r>
            <a:br>
              <a:rPr lang="en-US" dirty="0"/>
            </a:br>
            <a:r>
              <a:rPr lang="en-US" i="1" dirty="0" smtClean="0"/>
              <a:t>always a </a:t>
            </a:r>
            <a:r>
              <a:rPr lang="en-US" dirty="0" smtClean="0"/>
              <a:t>domicile – you do not relinquish old one until you establish a new one</a:t>
            </a:r>
            <a:endParaRPr lang="en-US" dirty="0"/>
          </a:p>
        </p:txBody>
      </p:sp>
    </p:spTree>
    <p:extLst>
      <p:ext uri="{BB962C8B-B14F-4D97-AF65-F5344CB8AC3E}">
        <p14:creationId xmlns:p14="http://schemas.microsoft.com/office/powerpoint/2010/main" val="14127348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956" y="365125"/>
            <a:ext cx="10682844" cy="5940672"/>
          </a:xfrm>
        </p:spPr>
        <p:txBody>
          <a:bodyPr/>
          <a:lstStyle/>
          <a:p>
            <a:r>
              <a:rPr lang="en-US" dirty="0" smtClean="0"/>
              <a:t>Gordon v. Steele, 376 F. Supp. 575 (W.D. Pa. 1974)</a:t>
            </a:r>
            <a:endParaRPr lang="en-US" dirty="0"/>
          </a:p>
        </p:txBody>
      </p:sp>
    </p:spTree>
    <p:extLst>
      <p:ext uri="{BB962C8B-B14F-4D97-AF65-F5344CB8AC3E}">
        <p14:creationId xmlns:p14="http://schemas.microsoft.com/office/powerpoint/2010/main" val="26400148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769" y="365125"/>
            <a:ext cx="10665031" cy="6035675"/>
          </a:xfrm>
        </p:spPr>
        <p:txBody>
          <a:bodyPr/>
          <a:lstStyle/>
          <a:p>
            <a:r>
              <a:rPr lang="en-US" dirty="0"/>
              <a:t>w</a:t>
            </a:r>
            <a:r>
              <a:rPr lang="en-US" dirty="0" smtClean="0"/>
              <a:t>hen did cause of action arise?</a:t>
            </a:r>
            <a:br>
              <a:rPr lang="en-US" dirty="0" smtClean="0"/>
            </a:br>
            <a:r>
              <a:rPr lang="en-US" dirty="0"/>
              <a:t/>
            </a:r>
            <a:br>
              <a:rPr lang="en-US" dirty="0"/>
            </a:br>
            <a:r>
              <a:rPr lang="en-US" dirty="0"/>
              <a:t>w</a:t>
            </a:r>
            <a:r>
              <a:rPr lang="en-US" dirty="0" smtClean="0"/>
              <a:t>hat was her domicile then?</a:t>
            </a:r>
            <a:endParaRPr lang="en-US" dirty="0"/>
          </a:p>
        </p:txBody>
      </p:sp>
    </p:spTree>
    <p:extLst>
      <p:ext uri="{BB962C8B-B14F-4D97-AF65-F5344CB8AC3E}">
        <p14:creationId xmlns:p14="http://schemas.microsoft.com/office/powerpoint/2010/main" val="7197577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395" y="365125"/>
            <a:ext cx="10629405" cy="5845670"/>
          </a:xfrm>
        </p:spPr>
        <p:txBody>
          <a:bodyPr/>
          <a:lstStyle/>
          <a:p>
            <a:r>
              <a:rPr lang="en-US" dirty="0"/>
              <a:t>b</a:t>
            </a:r>
            <a:r>
              <a:rPr lang="en-US" dirty="0" smtClean="0"/>
              <a:t>urden of proof is on…?</a:t>
            </a:r>
            <a:br>
              <a:rPr lang="en-US" dirty="0" smtClean="0"/>
            </a:br>
            <a:r>
              <a:rPr lang="en-US" dirty="0"/>
              <a:t/>
            </a:r>
            <a:br>
              <a:rPr lang="en-US" dirty="0"/>
            </a:br>
            <a:r>
              <a:rPr lang="en-US" dirty="0"/>
              <a:t>w</a:t>
            </a:r>
            <a:r>
              <a:rPr lang="en-US" dirty="0" smtClean="0"/>
              <a:t>ho decides the factual question of domicile?</a:t>
            </a:r>
            <a:endParaRPr lang="en-US" dirty="0"/>
          </a:p>
        </p:txBody>
      </p:sp>
    </p:spTree>
    <p:extLst>
      <p:ext uri="{BB962C8B-B14F-4D97-AF65-F5344CB8AC3E}">
        <p14:creationId xmlns:p14="http://schemas.microsoft.com/office/powerpoint/2010/main" val="40966999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332" y="365125"/>
            <a:ext cx="10623468" cy="5970361"/>
          </a:xfrm>
        </p:spPr>
        <p:txBody>
          <a:bodyPr/>
          <a:lstStyle/>
          <a:p>
            <a:r>
              <a:rPr lang="en-US" dirty="0"/>
              <a:t>u</a:t>
            </a:r>
            <a:r>
              <a:rPr lang="en-US" dirty="0" smtClean="0"/>
              <a:t>nder both Idaho and Pennsylvania law, Gordon is domiciled in Pennsylvania</a:t>
            </a:r>
            <a:br>
              <a:rPr lang="en-US" dirty="0" smtClean="0"/>
            </a:br>
            <a:r>
              <a:rPr lang="en-US" dirty="0"/>
              <a:t/>
            </a:r>
            <a:br>
              <a:rPr lang="en-US" dirty="0"/>
            </a:br>
            <a:r>
              <a:rPr lang="en-US" dirty="0" smtClean="0"/>
              <a:t>does that matter?</a:t>
            </a:r>
            <a:endParaRPr lang="en-US" dirty="0"/>
          </a:p>
        </p:txBody>
      </p:sp>
    </p:spTree>
    <p:extLst>
      <p:ext uri="{BB962C8B-B14F-4D97-AF65-F5344CB8AC3E}">
        <p14:creationId xmlns:p14="http://schemas.microsoft.com/office/powerpoint/2010/main" val="30642776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395" y="365125"/>
            <a:ext cx="10629405" cy="5982236"/>
          </a:xfrm>
        </p:spPr>
        <p:txBody>
          <a:bodyPr/>
          <a:lstStyle/>
          <a:p>
            <a:r>
              <a:rPr lang="en-US" dirty="0"/>
              <a:t>d</a:t>
            </a:r>
            <a:r>
              <a:rPr lang="en-US" dirty="0" smtClean="0"/>
              <a:t>omicile of choice</a:t>
            </a:r>
            <a:endParaRPr lang="en-US" dirty="0"/>
          </a:p>
        </p:txBody>
      </p:sp>
    </p:spTree>
    <p:extLst>
      <p:ext uri="{BB962C8B-B14F-4D97-AF65-F5344CB8AC3E}">
        <p14:creationId xmlns:p14="http://schemas.microsoft.com/office/powerpoint/2010/main" val="26938584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97" y="377000"/>
            <a:ext cx="10510652" cy="5869420"/>
          </a:xfrm>
        </p:spPr>
        <p:txBody>
          <a:bodyPr/>
          <a:lstStyle/>
          <a:p>
            <a:r>
              <a:rPr lang="en-US" dirty="0"/>
              <a:t>i</a:t>
            </a:r>
            <a:r>
              <a:rPr lang="en-US" dirty="0" smtClean="0"/>
              <a:t>ntent to remain indefinitely</a:t>
            </a:r>
            <a:br>
              <a:rPr lang="en-US" dirty="0" smtClean="0"/>
            </a:br>
            <a:r>
              <a:rPr lang="en-US" dirty="0"/>
              <a:t/>
            </a:r>
            <a:br>
              <a:rPr lang="en-US" dirty="0"/>
            </a:br>
            <a:r>
              <a:rPr lang="en-US" dirty="0" smtClean="0"/>
              <a:t>v.</a:t>
            </a:r>
            <a:br>
              <a:rPr lang="en-US" dirty="0" smtClean="0"/>
            </a:br>
            <a:r>
              <a:rPr lang="en-US" dirty="0"/>
              <a:t/>
            </a:r>
            <a:br>
              <a:rPr lang="en-US" dirty="0"/>
            </a:br>
            <a:r>
              <a:rPr lang="en-US" dirty="0" smtClean="0"/>
              <a:t>intent to make it your home</a:t>
            </a:r>
            <a:endParaRPr lang="en-US" dirty="0"/>
          </a:p>
        </p:txBody>
      </p:sp>
    </p:spTree>
    <p:extLst>
      <p:ext uri="{BB962C8B-B14F-4D97-AF65-F5344CB8AC3E}">
        <p14:creationId xmlns:p14="http://schemas.microsoft.com/office/powerpoint/2010/main" val="27991451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365125"/>
            <a:ext cx="10570029" cy="5851607"/>
          </a:xfrm>
        </p:spPr>
        <p:txBody>
          <a:bodyPr>
            <a:normAutofit/>
          </a:bodyPr>
          <a:lstStyle/>
          <a:p>
            <a:r>
              <a:rPr lang="en-US" dirty="0" smtClean="0"/>
              <a:t>Gordon intends to remain indefinitely in Idaho/to make Idaho her home</a:t>
            </a:r>
            <a:br>
              <a:rPr lang="en-US" dirty="0" smtClean="0"/>
            </a:br>
            <a:r>
              <a:rPr lang="en-US" dirty="0"/>
              <a:t/>
            </a:r>
            <a:br>
              <a:rPr lang="en-US" dirty="0"/>
            </a:br>
            <a:r>
              <a:rPr lang="en-US" dirty="0" smtClean="0"/>
              <a:t>she leaves for Idaho but gets into an accident in Illinois on the way, remains there for recovery</a:t>
            </a:r>
            <a:br>
              <a:rPr lang="en-US" dirty="0" smtClean="0"/>
            </a:br>
            <a:r>
              <a:rPr lang="en-US" dirty="0"/>
              <a:t/>
            </a:r>
            <a:br>
              <a:rPr lang="en-US" dirty="0"/>
            </a:br>
            <a:r>
              <a:rPr lang="en-US" dirty="0" smtClean="0"/>
              <a:t>domicile?</a:t>
            </a:r>
            <a:endParaRPr lang="en-US" dirty="0"/>
          </a:p>
        </p:txBody>
      </p:sp>
    </p:spTree>
    <p:extLst>
      <p:ext uri="{BB962C8B-B14F-4D97-AF65-F5344CB8AC3E}">
        <p14:creationId xmlns:p14="http://schemas.microsoft.com/office/powerpoint/2010/main" val="31816172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648" y="365125"/>
            <a:ext cx="10463151" cy="5732854"/>
          </a:xfrm>
        </p:spPr>
        <p:txBody>
          <a:bodyPr/>
          <a:lstStyle/>
          <a:p>
            <a:r>
              <a:rPr lang="en-US" dirty="0"/>
              <a:t>w</a:t>
            </a:r>
            <a:r>
              <a:rPr lang="en-US" dirty="0" smtClean="0"/>
              <a:t>ould it matter that she had visited Idaho before the accident?</a:t>
            </a:r>
            <a:endParaRPr lang="en-US" dirty="0"/>
          </a:p>
        </p:txBody>
      </p:sp>
    </p:spTree>
    <p:extLst>
      <p:ext uri="{BB962C8B-B14F-4D97-AF65-F5344CB8AC3E}">
        <p14:creationId xmlns:p14="http://schemas.microsoft.com/office/powerpoint/2010/main" val="4215485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61" y="365125"/>
            <a:ext cx="10796239" cy="5723441"/>
          </a:xfrm>
        </p:spPr>
        <p:txBody>
          <a:bodyPr/>
          <a:lstStyle/>
          <a:p>
            <a:r>
              <a:rPr lang="en-US" dirty="0" smtClean="0"/>
              <a:t>for VA state </a:t>
            </a:r>
            <a:r>
              <a:rPr lang="en-US" dirty="0" err="1" smtClean="0"/>
              <a:t>ct</a:t>
            </a:r>
            <a:r>
              <a:rPr lang="en-US" dirty="0" smtClean="0"/>
              <a:t/>
            </a:r>
            <a:br>
              <a:rPr lang="en-US" dirty="0" smtClean="0"/>
            </a:br>
            <a:r>
              <a:rPr lang="en-US" dirty="0"/>
              <a:t/>
            </a:r>
            <a:br>
              <a:rPr lang="en-US" dirty="0"/>
            </a:br>
            <a:r>
              <a:rPr lang="en-US" dirty="0" smtClean="0"/>
              <a:t>on issues of VA state law, appeal up to VA state </a:t>
            </a:r>
            <a:r>
              <a:rPr lang="en-US" dirty="0" err="1" smtClean="0"/>
              <a:t>ct</a:t>
            </a:r>
            <a:r>
              <a:rPr lang="en-US" dirty="0" smtClean="0"/>
              <a:t/>
            </a:r>
            <a:br>
              <a:rPr lang="en-US" dirty="0" smtClean="0"/>
            </a:br>
            <a:r>
              <a:rPr lang="en-US" dirty="0"/>
              <a:t/>
            </a:r>
            <a:br>
              <a:rPr lang="en-US" dirty="0"/>
            </a:br>
            <a:r>
              <a:rPr lang="en-US" dirty="0" smtClean="0"/>
              <a:t>on issues of federal law, possible appeal after VA </a:t>
            </a:r>
            <a:r>
              <a:rPr lang="en-US" dirty="0" err="1" smtClean="0"/>
              <a:t>SCt</a:t>
            </a:r>
            <a:r>
              <a:rPr lang="en-US" dirty="0" smtClean="0"/>
              <a:t> to the US </a:t>
            </a:r>
            <a:r>
              <a:rPr lang="en-US" dirty="0" err="1" smtClean="0"/>
              <a:t>SCt</a:t>
            </a:r>
            <a:r>
              <a:rPr lang="en-US" dirty="0" smtClean="0"/>
              <a:t/>
            </a:r>
            <a:br>
              <a:rPr lang="en-US" dirty="0" smtClean="0"/>
            </a:br>
            <a:r>
              <a:rPr lang="en-US" dirty="0"/>
              <a:t/>
            </a:r>
            <a:br>
              <a:rPr lang="en-US" dirty="0"/>
            </a:br>
            <a:r>
              <a:rPr lang="en-US" dirty="0" smtClean="0"/>
              <a:t>not so for issues of CA or German law</a:t>
            </a:r>
            <a:endParaRPr lang="en-US" dirty="0"/>
          </a:p>
        </p:txBody>
      </p:sp>
    </p:spTree>
    <p:extLst>
      <p:ext uri="{BB962C8B-B14F-4D97-AF65-F5344CB8AC3E}">
        <p14:creationId xmlns:p14="http://schemas.microsoft.com/office/powerpoint/2010/main" val="1483117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148" y="365125"/>
            <a:ext cx="10510652" cy="5869420"/>
          </a:xfrm>
        </p:spPr>
        <p:txBody>
          <a:bodyPr/>
          <a:lstStyle/>
          <a:p>
            <a:r>
              <a:rPr lang="en-US" dirty="0"/>
              <a:t>i</a:t>
            </a:r>
            <a:r>
              <a:rPr lang="en-US" dirty="0" smtClean="0"/>
              <a:t>ntent to remain indefinitely</a:t>
            </a:r>
            <a:br>
              <a:rPr lang="en-US" dirty="0" smtClean="0"/>
            </a:br>
            <a:r>
              <a:rPr lang="en-US" dirty="0" smtClean="0"/>
              <a:t/>
            </a:r>
            <a:br>
              <a:rPr lang="en-US" dirty="0" smtClean="0"/>
            </a:br>
            <a:r>
              <a:rPr lang="en-US" dirty="0" smtClean="0"/>
              <a:t>v.</a:t>
            </a:r>
            <a:br>
              <a:rPr lang="en-US" dirty="0" smtClean="0"/>
            </a:br>
            <a:r>
              <a:rPr lang="en-US" dirty="0"/>
              <a:t/>
            </a:r>
            <a:br>
              <a:rPr lang="en-US" dirty="0"/>
            </a:br>
            <a:r>
              <a:rPr lang="en-US" dirty="0" smtClean="0"/>
              <a:t>intent to make it your home</a:t>
            </a:r>
            <a:br>
              <a:rPr lang="en-US" dirty="0" smtClean="0"/>
            </a:br>
            <a:r>
              <a:rPr lang="en-US" dirty="0"/>
              <a:t/>
            </a:r>
            <a:br>
              <a:rPr lang="en-US" dirty="0"/>
            </a:br>
            <a:r>
              <a:rPr lang="en-US" dirty="0" smtClean="0"/>
              <a:t>how does Gordon come out under each test?</a:t>
            </a:r>
            <a:endParaRPr lang="en-US" dirty="0"/>
          </a:p>
        </p:txBody>
      </p:sp>
    </p:spTree>
    <p:extLst>
      <p:ext uri="{BB962C8B-B14F-4D97-AF65-F5344CB8AC3E}">
        <p14:creationId xmlns:p14="http://schemas.microsoft.com/office/powerpoint/2010/main" val="737695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476" y="365125"/>
            <a:ext cx="10575324" cy="6035675"/>
          </a:xfrm>
        </p:spPr>
        <p:txBody>
          <a:bodyPr/>
          <a:lstStyle/>
          <a:p>
            <a:r>
              <a:rPr lang="en-US" dirty="0"/>
              <a:t>w</a:t>
            </a:r>
            <a:r>
              <a:rPr lang="en-US" dirty="0" smtClean="0"/>
              <a:t>hat evidence did the court look to?</a:t>
            </a:r>
            <a:endParaRPr lang="en-US" dirty="0"/>
          </a:p>
        </p:txBody>
      </p:sp>
    </p:spTree>
    <p:extLst>
      <p:ext uri="{BB962C8B-B14F-4D97-AF65-F5344CB8AC3E}">
        <p14:creationId xmlns:p14="http://schemas.microsoft.com/office/powerpoint/2010/main" val="20593277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6196313"/>
          </a:xfrm>
        </p:spPr>
        <p:txBody>
          <a:bodyPr/>
          <a:lstStyle/>
          <a:p>
            <a:r>
              <a:rPr lang="es-ES" dirty="0" err="1"/>
              <a:t>Krasnov</a:t>
            </a:r>
            <a:r>
              <a:rPr lang="es-ES" dirty="0"/>
              <a:t> v. </a:t>
            </a:r>
            <a:r>
              <a:rPr lang="es-ES" dirty="0" err="1"/>
              <a:t>Dinan</a:t>
            </a:r>
            <a:r>
              <a:rPr lang="es-ES" dirty="0"/>
              <a:t>, 465 F.2d 1298 (3d Cir. 1972</a:t>
            </a:r>
            <a:r>
              <a:rPr lang="es-ES" dirty="0" smtClean="0"/>
              <a:t>)</a:t>
            </a:r>
            <a:br>
              <a:rPr lang="es-ES" dirty="0" smtClean="0"/>
            </a:br>
            <a:r>
              <a:rPr lang="es-ES" dirty="0"/>
              <a:t/>
            </a:r>
            <a:br>
              <a:rPr lang="es-ES" dirty="0"/>
            </a:br>
            <a:r>
              <a:rPr lang="es-ES" dirty="0" smtClean="0"/>
              <a:t>“</a:t>
            </a:r>
            <a:r>
              <a:rPr lang="en-US" dirty="0" smtClean="0"/>
              <a:t>Applying </a:t>
            </a:r>
            <a:r>
              <a:rPr lang="en-US" dirty="0"/>
              <a:t>these principles to the evidence before the factfinder, we cannot construe, as clearly erroneous, its finding that the defendant </a:t>
            </a:r>
            <a:r>
              <a:rPr lang="en-US" dirty="0" smtClean="0"/>
              <a:t>‘intended </a:t>
            </a:r>
            <a:r>
              <a:rPr lang="en-US" dirty="0"/>
              <a:t>to remain in the Commonwealth for an indefinite period of time</a:t>
            </a:r>
            <a:r>
              <a:rPr lang="en-US" dirty="0" smtClean="0"/>
              <a:t>.’”</a:t>
            </a:r>
            <a:endParaRPr lang="en-US" dirty="0"/>
          </a:p>
        </p:txBody>
      </p:sp>
    </p:spTree>
    <p:extLst>
      <p:ext uri="{BB962C8B-B14F-4D97-AF65-F5344CB8AC3E}">
        <p14:creationId xmlns:p14="http://schemas.microsoft.com/office/powerpoint/2010/main" val="121819062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365125"/>
            <a:ext cx="10801597" cy="5821919"/>
          </a:xfrm>
        </p:spPr>
        <p:txBody>
          <a:bodyPr/>
          <a:lstStyle/>
          <a:p>
            <a:r>
              <a:rPr lang="en-US" dirty="0"/>
              <a:t>w</a:t>
            </a:r>
            <a:r>
              <a:rPr lang="en-US" dirty="0" smtClean="0"/>
              <a:t>hat if she intended to go to Colorado after graduation?</a:t>
            </a:r>
            <a:endParaRPr lang="en-US" dirty="0"/>
          </a:p>
        </p:txBody>
      </p:sp>
    </p:spTree>
    <p:extLst>
      <p:ext uri="{BB962C8B-B14F-4D97-AF65-F5344CB8AC3E}">
        <p14:creationId xmlns:p14="http://schemas.microsoft.com/office/powerpoint/2010/main" val="19988915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953" y="365125"/>
            <a:ext cx="10777847" cy="5928797"/>
          </a:xfrm>
        </p:spPr>
        <p:txBody>
          <a:bodyPr/>
          <a:lstStyle/>
          <a:p>
            <a:r>
              <a:rPr lang="en-US" dirty="0" smtClean="0"/>
              <a:t>Michael Green, a Californian, moved to Virginia to take a job at William and Mary Law School</a:t>
            </a:r>
            <a:br>
              <a:rPr lang="en-US" dirty="0" smtClean="0"/>
            </a:br>
            <a:r>
              <a:rPr lang="en-US" dirty="0"/>
              <a:t/>
            </a:r>
            <a:br>
              <a:rPr lang="en-US" dirty="0"/>
            </a:br>
            <a:r>
              <a:rPr lang="en-US" dirty="0"/>
              <a:t>h</a:t>
            </a:r>
            <a:r>
              <a:rPr lang="en-US" dirty="0" smtClean="0"/>
              <a:t>e intends to return to California on his 65</a:t>
            </a:r>
            <a:r>
              <a:rPr lang="en-US" baseline="30000" dirty="0" smtClean="0"/>
              <a:t>th</a:t>
            </a:r>
            <a:r>
              <a:rPr lang="en-US" dirty="0" smtClean="0"/>
              <a:t> birthday</a:t>
            </a:r>
            <a:endParaRPr lang="en-US" dirty="0"/>
          </a:p>
        </p:txBody>
      </p:sp>
    </p:spTree>
    <p:extLst>
      <p:ext uri="{BB962C8B-B14F-4D97-AF65-F5344CB8AC3E}">
        <p14:creationId xmlns:p14="http://schemas.microsoft.com/office/powerpoint/2010/main" val="490164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825610"/>
          </a:xfrm>
        </p:spPr>
        <p:txBody>
          <a:bodyPr/>
          <a:lstStyle/>
          <a:p>
            <a:r>
              <a:rPr lang="en-US" dirty="0"/>
              <a:t>n</a:t>
            </a:r>
            <a:r>
              <a:rPr lang="en-US" dirty="0" smtClean="0"/>
              <a:t>ot residence!</a:t>
            </a:r>
            <a:endParaRPr lang="en-US" dirty="0"/>
          </a:p>
        </p:txBody>
      </p:sp>
    </p:spTree>
    <p:extLst>
      <p:ext uri="{BB962C8B-B14F-4D97-AF65-F5344CB8AC3E}">
        <p14:creationId xmlns:p14="http://schemas.microsoft.com/office/powerpoint/2010/main" val="314102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0224" y="274638"/>
            <a:ext cx="9530576" cy="5973762"/>
          </a:xfrm>
        </p:spPr>
        <p:txBody>
          <a:bodyPr/>
          <a:lstStyle/>
          <a:p>
            <a:pPr algn="l"/>
            <a:r>
              <a:rPr lang="en-US" altLang="en-US" dirty="0"/>
              <a:t>f</a:t>
            </a:r>
            <a:r>
              <a:rPr lang="en-US" altLang="en-US" dirty="0" smtClean="0"/>
              <a:t>ederal courts are courts of limited </a:t>
            </a:r>
            <a:r>
              <a:rPr lang="en-US" altLang="en-US" dirty="0" err="1" smtClean="0"/>
              <a:t>smj</a:t>
            </a:r>
            <a:endParaRPr lang="en-US" altLang="en-US" dirty="0"/>
          </a:p>
        </p:txBody>
      </p:sp>
    </p:spTree>
    <p:extLst>
      <p:ext uri="{BB962C8B-B14F-4D97-AF65-F5344CB8AC3E}">
        <p14:creationId xmlns:p14="http://schemas.microsoft.com/office/powerpoint/2010/main" val="897161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61" y="365125"/>
            <a:ext cx="10796239" cy="5723441"/>
          </a:xfrm>
        </p:spPr>
        <p:txBody>
          <a:bodyPr/>
          <a:lstStyle/>
          <a:p>
            <a:r>
              <a:rPr lang="en-US" dirty="0"/>
              <a:t>b</a:t>
            </a:r>
            <a:r>
              <a:rPr lang="en-US" dirty="0" smtClean="0"/>
              <a:t>ut federal courts can take cases under state or foreign law too, not just federal law</a:t>
            </a:r>
            <a:br>
              <a:rPr lang="en-US" dirty="0" smtClean="0"/>
            </a:br>
            <a:r>
              <a:rPr lang="en-US" dirty="0"/>
              <a:t/>
            </a:r>
            <a:br>
              <a:rPr lang="en-US" dirty="0"/>
            </a:br>
            <a:r>
              <a:rPr lang="en-US" dirty="0" smtClean="0"/>
              <a:t>on issues of federal law, possible appeal up to the US </a:t>
            </a:r>
            <a:r>
              <a:rPr lang="en-US" dirty="0" err="1" smtClean="0"/>
              <a:t>SCt</a:t>
            </a:r>
            <a:r>
              <a:rPr lang="en-US" dirty="0" smtClean="0"/>
              <a:t/>
            </a:r>
            <a:br>
              <a:rPr lang="en-US" dirty="0" smtClean="0"/>
            </a:br>
            <a:r>
              <a:rPr lang="en-US" dirty="0"/>
              <a:t/>
            </a:r>
            <a:br>
              <a:rPr lang="en-US" dirty="0"/>
            </a:br>
            <a:r>
              <a:rPr lang="en-US" dirty="0" smtClean="0"/>
              <a:t>not so for state or foreign law</a:t>
            </a:r>
            <a:endParaRPr lang="en-US" dirty="0"/>
          </a:p>
        </p:txBody>
      </p:sp>
    </p:spTree>
    <p:extLst>
      <p:ext uri="{BB962C8B-B14F-4D97-AF65-F5344CB8AC3E}">
        <p14:creationId xmlns:p14="http://schemas.microsoft.com/office/powerpoint/2010/main" val="663334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554</Words>
  <Application>Microsoft Office PowerPoint</Application>
  <PresentationFormat>Widescreen</PresentationFormat>
  <Paragraphs>75</Paragraphs>
  <Slides>75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Arial</vt:lpstr>
      <vt:lpstr>Calibri</vt:lpstr>
      <vt:lpstr>Calibri Light</vt:lpstr>
      <vt:lpstr>Mangal</vt:lpstr>
      <vt:lpstr>Office Theme</vt:lpstr>
      <vt:lpstr>Wednesday, Aug. 23</vt:lpstr>
      <vt:lpstr>review sessions…?</vt:lpstr>
      <vt:lpstr>class notes</vt:lpstr>
      <vt:lpstr>last time  1) brief description of subject matter of course  a) why does Civ Pro seem to hard?  b) three main themes in course  2) state and federal court systems </vt:lpstr>
      <vt:lpstr>state and federal courts</vt:lpstr>
      <vt:lpstr>state courts are courts of general subject matter jurisdiction  VA state court can take action under federal, sister state (e.g. CA), and foreign (e.g. German) law  - exception, exclusive federal smj  does not matter (for smj) who the parties are</vt:lpstr>
      <vt:lpstr>for VA state ct  on issues of VA state law, appeal up to VA state ct  on issues of federal law, possible appeal after VA SCt to the US SCt  not so for issues of CA or German law</vt:lpstr>
      <vt:lpstr>federal courts are courts of limited smj</vt:lpstr>
      <vt:lpstr>but federal courts can take cases under state or foreign law too, not just federal law  on issues of federal law, possible appeal up to the US SCt  not so for state or foreign law</vt:lpstr>
      <vt:lpstr>distinguish…  smj – is the type of case one that can be entertained by the court system?  - usually an issue only for federal courts  - cannot be created through consent  personal jurisdiction – does the court system have the power to issue a binding judgment on the defendant?  - can be created through consent  venue – is the case in the right place in the court system?</vt:lpstr>
      <vt:lpstr>Congress passes a statute abolishing all federal district courts and federal courts of appeals  constitutional?</vt:lpstr>
      <vt:lpstr>U.S. Const. Art. III, § 1  The judicial power of the United States, shall be vested in one Supreme Court, and in such inferior courts as the Congress may from time to time ordain and establish…..  U.S. Const. Art. I, § 8  The Congress shall have power…  To constitute tribunals inferior to the Supreme Court… </vt:lpstr>
      <vt:lpstr>Congress passes a statute giving federal district courts jurisdiction only over controversies between citizens of different states, not cases arising under federal law  constitutional?</vt:lpstr>
      <vt:lpstr>U.S. Const. Art. III, § 2  The judicial power shall extend to all cases, in law and equity, arising under this Constitution, the laws of the United States, and treaties made, or which shall be made, under their authority;--to all cases affecting ambassadors, other public ministers and consuls;--to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vt:lpstr>
      <vt:lpstr>the US SCt has not answered a question of federal law  the 4th Circuit has answered it  is that binding on the a VA state court?</vt:lpstr>
      <vt:lpstr>sources of federal procedural law in federal court</vt:lpstr>
      <vt:lpstr>GPR:  constitutional law statutory law Fed. R. Civ. P. local rules</vt:lpstr>
      <vt:lpstr>U.S. Const. Amendment V.  No person shall . . . be deprived of life, liberty, or property, without due process of law . . .  </vt:lpstr>
      <vt:lpstr>28 U.S.C. §1332. - Diversity of citizenship; amount in controversy; costs (a) The district courts shall have original jurisdiction of all civil actions where the matter in controversy exceeds the sum or value of $75,000, exclusive of interest and costs, and is between-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defined in section 1603(a) of this title, as plaintiff and citizens of a State or of different States.</vt:lpstr>
      <vt:lpstr>why does Congress have the power to regulate the procedure of federal courts?</vt:lpstr>
      <vt:lpstr>U.S. Const. Art. I, § 8. The Congress shall have Power  . . .  Clause 9:  To constitute Tribunals inferior to the supreme Court;  . . .  And  Clause 18:  To make all Laws which shall be necessary and proper for carrying into Execution the foregoing Powers, and all other Powers vested by this Constitution in the Government of the United States, or in any Department or Officer thereof.  </vt:lpstr>
      <vt:lpstr>Rules Enabling Act  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vt:lpstr>
      <vt:lpstr>Fed. R. Civ. P. 4. Summons ... (e) Serving an Individual Within a Judicial District of the United States.  Unless federal law provides otherwise, an individual — other than a minor, an incompetent person, or a person whose waiver has been filed — may be served in a judicial district of the United States by: (1) following state law for serving a summons in an action brought in courts of general jurisdiction in the state where the district court is located or where service is made; or (2) doing any of the following:     (A) delivering a copy of the summons and of the complaint to the individual personally;     (B) leaving a copy of each at the individual’s dwelling or usual place of abode with someone of suitable age and discretion who resides there; or     (C) delivering a copy of each to an agent authorized by appointment or by law to receive service of process.... </vt:lpstr>
      <vt:lpstr>district court rules and standing orders </vt:lpstr>
      <vt:lpstr>P sues D in E.D. Va. for violating P’s patent  P loses – the patent is determined to be invalid  P then sues X in S.D.N.Y. for violating the same patent  </vt:lpstr>
      <vt:lpstr>federal procedural common law</vt:lpstr>
      <vt:lpstr>state procedural law in federal court…?</vt:lpstr>
      <vt:lpstr>P sues D under Virginia tort law in the E.D. Va.  the statute of limitations for tort in Virginia is one year  can the federal court use a federal common law time limitation on the action instead?</vt:lpstr>
      <vt:lpstr>sources of procedural law in state court</vt:lpstr>
      <vt:lpstr>Amendment XIV. Section 1.  …nor shall any State deprive any person of life, liberty, or property, without due process of law… </vt:lpstr>
      <vt:lpstr>state constitutional law state statutory law state procedural codes state common law</vt:lpstr>
      <vt:lpstr>federal procedural law in state court…?</vt:lpstr>
      <vt:lpstr>process of litigation</vt:lpstr>
      <vt:lpstr>choosing a court</vt:lpstr>
      <vt:lpstr>drafting a complaint</vt:lpstr>
      <vt:lpstr>filing/service</vt:lpstr>
      <vt:lpstr>getting rid of the action quickly</vt:lpstr>
      <vt:lpstr>lack of jurisdiction/venue failure to state a claim</vt:lpstr>
      <vt:lpstr>1) P alleges in his complaint that D has created a ray-gun that he aims at P in secret, giving P severe headaches  2) P alleges in his complaint that D failed to invite P to D’s party, causing P severe emotional harm  which fail to state a claim: 1), 2), or both?  </vt:lpstr>
      <vt:lpstr>answer</vt:lpstr>
      <vt:lpstr>P alleges that D drove a car negligently, causing an accident in which P suffered physical harm  possible defenses by D…?</vt:lpstr>
      <vt:lpstr>amendment</vt:lpstr>
      <vt:lpstr>discovery</vt:lpstr>
      <vt:lpstr>summary judgment</vt:lpstr>
      <vt:lpstr>trial</vt:lpstr>
      <vt:lpstr>post-trial motions</vt:lpstr>
      <vt:lpstr>appeal</vt:lpstr>
      <vt:lpstr>preclusion</vt:lpstr>
      <vt:lpstr>now…</vt:lpstr>
      <vt:lpstr>subject matter jurisdiction</vt:lpstr>
      <vt:lpstr>federal subject matter jurisdiction  diversity and alienage jurisdiction</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Sec. 1332. - Diversity of citizenship; amount in controversy; costs   (a) The district courts shall have original jurisdiction of all civil actions where the matter in controversy exceeds the sum or value of $75,000, exclusive of interest and costs, and is between--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 defined in section 1603(a) of this title, as plaintiff and citizens of a State or of different States.. . .   (e) The word ''States'', as used in this section, includes the Territories, the District of Columbia, and the Commonwealth of Puerto Rico </vt:lpstr>
      <vt:lpstr>distinguish –   constitutional scope of diversity/alienage from scope of 1332</vt:lpstr>
      <vt:lpstr>why does diversity/alienage jurisdiction exist?</vt:lpstr>
      <vt:lpstr>should there be diversity, given its purpose?  is there diversity?  1) a Californian sues a Nevadan in federal court in Oregon  2) a Californian sues a Nevadan in federal court in California </vt:lpstr>
      <vt:lpstr>what does it mean to be a citizen of a State?</vt:lpstr>
      <vt:lpstr>let’s start with human beings  what does it take for a human being to be a citizen of Virginia?</vt:lpstr>
      <vt:lpstr>Günter is a German national domiciled in Virginia  is he a citizen of Virginia?</vt:lpstr>
      <vt:lpstr>what is domicile?</vt:lpstr>
      <vt:lpstr>only one domicile (for diversity purposes)  always a domicile – you do not relinquish old one until you establish a new one</vt:lpstr>
      <vt:lpstr>Gordon v. Steele, 376 F. Supp. 575 (W.D. Pa. 1974)</vt:lpstr>
      <vt:lpstr>when did cause of action arise?  what was her domicile then?</vt:lpstr>
      <vt:lpstr>burden of proof is on…?  who decides the factual question of domicile?</vt:lpstr>
      <vt:lpstr>under both Idaho and Pennsylvania law, Gordon is domiciled in Pennsylvania  does that matter?</vt:lpstr>
      <vt:lpstr>domicile of choice</vt:lpstr>
      <vt:lpstr>intent to remain indefinitely  v.  intent to make it your home</vt:lpstr>
      <vt:lpstr>Gordon intends to remain indefinitely in Idaho/to make Idaho her home  she leaves for Idaho but gets into an accident in Illinois on the way, remains there for recovery  domicile?</vt:lpstr>
      <vt:lpstr>would it matter that she had visited Idaho before the accident?</vt:lpstr>
      <vt:lpstr>intent to remain indefinitely  v.  intent to make it your home  how does Gordon come out under each test?</vt:lpstr>
      <vt:lpstr>what evidence did the court look to?</vt:lpstr>
      <vt:lpstr>Krasnov v. Dinan, 465 F.2d 1298 (3d Cir. 1972)  “Applying these principles to the evidence before the factfinder, we cannot construe, as clearly erroneous, its finding that the defendant ‘intended to remain in the Commonwealth for an indefinite period of time.’”</vt:lpstr>
      <vt:lpstr>what if she intended to go to Colorado after graduation?</vt:lpstr>
      <vt:lpstr>Michael Green, a Californian, moved to Virginia to take a job at William and Mary Law School  he intends to return to California on his 65th birthday</vt:lpstr>
      <vt:lpstr>not residence!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56</cp:revision>
  <cp:lastPrinted>2017-08-23T14:27:47Z</cp:lastPrinted>
  <dcterms:created xsi:type="dcterms:W3CDTF">2017-08-11T16:01:16Z</dcterms:created>
  <dcterms:modified xsi:type="dcterms:W3CDTF">2017-08-23T14:36:38Z</dcterms:modified>
</cp:coreProperties>
</file>