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57" r:id="rId2"/>
    <p:sldId id="612" r:id="rId3"/>
    <p:sldId id="607" r:id="rId4"/>
    <p:sldId id="608" r:id="rId5"/>
    <p:sldId id="631" r:id="rId6"/>
    <p:sldId id="610" r:id="rId7"/>
    <p:sldId id="620" r:id="rId8"/>
    <p:sldId id="625" r:id="rId9"/>
    <p:sldId id="632" r:id="rId10"/>
    <p:sldId id="611" r:id="rId11"/>
    <p:sldId id="635" r:id="rId12"/>
    <p:sldId id="799" r:id="rId13"/>
    <p:sldId id="800" r:id="rId14"/>
    <p:sldId id="649" r:id="rId15"/>
    <p:sldId id="651" r:id="rId16"/>
    <p:sldId id="733" r:id="rId17"/>
    <p:sldId id="728" r:id="rId18"/>
    <p:sldId id="652" r:id="rId19"/>
    <p:sldId id="734" r:id="rId20"/>
    <p:sldId id="653" r:id="rId21"/>
    <p:sldId id="654" r:id="rId22"/>
    <p:sldId id="735" r:id="rId23"/>
    <p:sldId id="656" r:id="rId24"/>
    <p:sldId id="657" r:id="rId25"/>
    <p:sldId id="729" r:id="rId26"/>
    <p:sldId id="730" r:id="rId27"/>
    <p:sldId id="736" r:id="rId28"/>
    <p:sldId id="663" r:id="rId29"/>
    <p:sldId id="664" r:id="rId30"/>
    <p:sldId id="731" r:id="rId31"/>
    <p:sldId id="737" r:id="rId32"/>
    <p:sldId id="665" r:id="rId33"/>
    <p:sldId id="738" r:id="rId34"/>
    <p:sldId id="739" r:id="rId35"/>
    <p:sldId id="740" r:id="rId36"/>
    <p:sldId id="666" r:id="rId37"/>
    <p:sldId id="667" r:id="rId38"/>
    <p:sldId id="668" r:id="rId39"/>
    <p:sldId id="669" r:id="rId40"/>
    <p:sldId id="670" r:id="rId41"/>
    <p:sldId id="671" r:id="rId42"/>
    <p:sldId id="672" r:id="rId43"/>
    <p:sldId id="742" r:id="rId44"/>
    <p:sldId id="743" r:id="rId45"/>
    <p:sldId id="746" r:id="rId46"/>
    <p:sldId id="722" r:id="rId47"/>
    <p:sldId id="723" r:id="rId48"/>
    <p:sldId id="798" r:id="rId49"/>
    <p:sldId id="801" r:id="rId50"/>
    <p:sldId id="745" r:id="rId51"/>
    <p:sldId id="747" r:id="rId52"/>
    <p:sldId id="802" r:id="rId53"/>
    <p:sldId id="748" r:id="rId54"/>
    <p:sldId id="752" r:id="rId55"/>
    <p:sldId id="755" r:id="rId56"/>
    <p:sldId id="753" r:id="rId57"/>
    <p:sldId id="806" r:id="rId58"/>
    <p:sldId id="807" r:id="rId59"/>
    <p:sldId id="754" r:id="rId60"/>
    <p:sldId id="756" r:id="rId61"/>
    <p:sldId id="808" r:id="rId62"/>
    <p:sldId id="809" r:id="rId63"/>
    <p:sldId id="810" r:id="rId64"/>
    <p:sldId id="804" r:id="rId65"/>
    <p:sldId id="805" r:id="rId66"/>
    <p:sldId id="788" r:id="rId67"/>
    <p:sldId id="789" r:id="rId68"/>
    <p:sldId id="790" r:id="rId69"/>
    <p:sldId id="791" r:id="rId70"/>
    <p:sldId id="792" r:id="rId71"/>
    <p:sldId id="793" r:id="rId72"/>
    <p:sldId id="803" r:id="rId73"/>
    <p:sldId id="758" r:id="rId74"/>
    <p:sldId id="794" r:id="rId75"/>
    <p:sldId id="762" r:id="rId76"/>
    <p:sldId id="761" r:id="rId77"/>
    <p:sldId id="763" r:id="rId78"/>
    <p:sldId id="764" r:id="rId79"/>
    <p:sldId id="765" r:id="rId80"/>
    <p:sldId id="766" r:id="rId81"/>
    <p:sldId id="768" r:id="rId82"/>
    <p:sldId id="769" r:id="rId83"/>
    <p:sldId id="770" r:id="rId84"/>
    <p:sldId id="771" r:id="rId8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51" autoAdjust="0"/>
    <p:restoredTop sz="94660"/>
  </p:normalViewPr>
  <p:slideViewPr>
    <p:cSldViewPr snapToGrid="0">
      <p:cViewPr varScale="1">
        <p:scale>
          <a:sx n="78" d="100"/>
          <a:sy n="78"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10/2/2017</a:t>
            </a:fld>
            <a:endParaRPr lang="en-US"/>
          </a:p>
        </p:txBody>
      </p:sp>
      <p:sp>
        <p:nvSpPr>
          <p:cNvPr id="4" name="Footer Placeholder 3"/>
          <p:cNvSpPr>
            <a:spLocks noGrp="1"/>
          </p:cNvSpPr>
          <p:nvPr>
            <p:ph type="ftr" sz="quarter" idx="2"/>
          </p:nvPr>
        </p:nvSpPr>
        <p:spPr>
          <a:xfrm>
            <a:off x="0" y="8829971"/>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1"/>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4"/>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9"/>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9"/>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9"/>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 Oct. 2</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835" y="365125"/>
            <a:ext cx="10757965" cy="6165461"/>
          </a:xfrm>
        </p:spPr>
        <p:txBody>
          <a:bodyPr/>
          <a:lstStyle/>
          <a:p>
            <a:r>
              <a:rPr lang="en-US" dirty="0"/>
              <a:t>forum non </a:t>
            </a:r>
            <a:r>
              <a:rPr lang="en-US" dirty="0" err="1"/>
              <a:t>conveniens</a:t>
            </a:r>
            <a:r>
              <a:rPr lang="en-US" dirty="0"/>
              <a:t> </a:t>
            </a:r>
          </a:p>
        </p:txBody>
      </p:sp>
    </p:spTree>
    <p:extLst>
      <p:ext uri="{BB962C8B-B14F-4D97-AF65-F5344CB8AC3E}">
        <p14:creationId xmlns:p14="http://schemas.microsoft.com/office/powerpoint/2010/main" val="2153927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905000" y="274638"/>
            <a:ext cx="8305800" cy="6202362"/>
          </a:xfrm>
        </p:spPr>
        <p:txBody>
          <a:bodyPr/>
          <a:lstStyle/>
          <a:p>
            <a:pPr eaLnBrk="1" hangingPunct="1"/>
            <a:r>
              <a:rPr lang="en-US" altLang="en-US" smtClean="0"/>
              <a:t>drafting a complaint</a:t>
            </a:r>
          </a:p>
        </p:txBody>
      </p:sp>
    </p:spTree>
    <p:extLst>
      <p:ext uri="{BB962C8B-B14F-4D97-AF65-F5344CB8AC3E}">
        <p14:creationId xmlns:p14="http://schemas.microsoft.com/office/powerpoint/2010/main" val="3449535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233383"/>
          </a:xfrm>
        </p:spPr>
        <p:txBody>
          <a:bodyPr/>
          <a:lstStyle/>
          <a:p>
            <a:r>
              <a:rPr lang="en-US" dirty="0"/>
              <a:t>p</a:t>
            </a:r>
            <a:r>
              <a:rPr lang="en-US" dirty="0" smtClean="0"/>
              <a:t>urposes served by a complaint (and answer)</a:t>
            </a:r>
            <a:endParaRPr lang="en-US" dirty="0"/>
          </a:p>
        </p:txBody>
      </p:sp>
    </p:spTree>
    <p:extLst>
      <p:ext uri="{BB962C8B-B14F-4D97-AF65-F5344CB8AC3E}">
        <p14:creationId xmlns:p14="http://schemas.microsoft.com/office/powerpoint/2010/main" val="2243858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98605"/>
          </a:xfrm>
        </p:spPr>
        <p:txBody>
          <a:bodyPr/>
          <a:lstStyle/>
          <a:p>
            <a:r>
              <a:rPr lang="en-US" dirty="0" smtClean="0"/>
              <a:t>notice to defendant</a:t>
            </a:r>
            <a:br>
              <a:rPr lang="en-US" dirty="0" smtClean="0"/>
            </a:br>
            <a:r>
              <a:rPr lang="en-US" dirty="0" smtClean="0"/>
              <a:t>narrow dispute</a:t>
            </a:r>
            <a:br>
              <a:rPr lang="en-US" dirty="0" smtClean="0"/>
            </a:br>
            <a:r>
              <a:rPr lang="en-US" dirty="0" smtClean="0"/>
              <a:t>identify actions that can be dismissed pre-trial/discovery</a:t>
            </a:r>
            <a:br>
              <a:rPr lang="en-US" dirty="0" smtClean="0"/>
            </a:br>
            <a:r>
              <a:rPr lang="en-US" dirty="0"/>
              <a:t>	</a:t>
            </a:r>
            <a:r>
              <a:rPr lang="en-US" dirty="0" smtClean="0"/>
              <a:t>- wrong forum</a:t>
            </a:r>
            <a:br>
              <a:rPr lang="en-US" dirty="0" smtClean="0"/>
            </a:br>
            <a:r>
              <a:rPr lang="en-US" dirty="0"/>
              <a:t>	</a:t>
            </a:r>
            <a:r>
              <a:rPr lang="en-US" dirty="0" smtClean="0"/>
              <a:t>- failure to state a claim</a:t>
            </a:r>
            <a:br>
              <a:rPr lang="en-US" dirty="0" smtClean="0"/>
            </a:br>
            <a:r>
              <a:rPr lang="en-US" dirty="0"/>
              <a:t>	</a:t>
            </a:r>
            <a:r>
              <a:rPr lang="en-US" dirty="0" smtClean="0"/>
              <a:t>- inadequate evidentiary support…?</a:t>
            </a:r>
            <a:endParaRPr lang="en-US" dirty="0"/>
          </a:p>
        </p:txBody>
      </p:sp>
    </p:spTree>
    <p:extLst>
      <p:ext uri="{BB962C8B-B14F-4D97-AF65-F5344CB8AC3E}">
        <p14:creationId xmlns:p14="http://schemas.microsoft.com/office/powerpoint/2010/main" val="3912219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708525"/>
          </a:xfrm>
        </p:spPr>
        <p:txBody>
          <a:bodyPr/>
          <a:lstStyle/>
          <a:p>
            <a:pPr eaLnBrk="1" hangingPunct="1"/>
            <a:r>
              <a:rPr lang="en-US" altLang="en-US" smtClean="0"/>
              <a:t>history of pleading</a:t>
            </a:r>
          </a:p>
        </p:txBody>
      </p:sp>
    </p:spTree>
    <p:extLst>
      <p:ext uri="{BB962C8B-B14F-4D97-AF65-F5344CB8AC3E}">
        <p14:creationId xmlns:p14="http://schemas.microsoft.com/office/powerpoint/2010/main" val="422839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274638"/>
            <a:ext cx="8153400" cy="6354762"/>
          </a:xfrm>
        </p:spPr>
        <p:txBody>
          <a:bodyPr/>
          <a:lstStyle/>
          <a:p>
            <a:r>
              <a:rPr lang="en-US" altLang="en-US" dirty="0"/>
              <a:t>c</a:t>
            </a:r>
            <a:r>
              <a:rPr lang="en-US" altLang="en-US" dirty="0" smtClean="0"/>
              <a:t>ode pleading – no “conclusory allegations”</a:t>
            </a:r>
            <a:br>
              <a:rPr lang="en-US" altLang="en-US" dirty="0" smtClean="0"/>
            </a:br>
            <a:r>
              <a:rPr lang="en-US" altLang="en-US" dirty="0"/>
              <a:t/>
            </a:r>
            <a:br>
              <a:rPr lang="en-US" altLang="en-US" dirty="0"/>
            </a:br>
            <a:r>
              <a:rPr lang="en-US" altLang="en-US" dirty="0" smtClean="0"/>
              <a:t>- ultimate facts (no evidence or conclusions of law)</a:t>
            </a:r>
          </a:p>
        </p:txBody>
      </p:sp>
    </p:spTree>
    <p:extLst>
      <p:ext uri="{BB962C8B-B14F-4D97-AF65-F5344CB8AC3E}">
        <p14:creationId xmlns:p14="http://schemas.microsoft.com/office/powerpoint/2010/main" val="601934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916" y="365125"/>
            <a:ext cx="10586884" cy="5882292"/>
          </a:xfrm>
        </p:spPr>
        <p:txBody>
          <a:bodyPr/>
          <a:lstStyle/>
          <a:p>
            <a:r>
              <a:rPr lang="en-US" dirty="0" smtClean="0"/>
              <a:t>D negligently drove…</a:t>
            </a:r>
            <a:endParaRPr lang="en-US" dirty="0"/>
          </a:p>
        </p:txBody>
      </p:sp>
    </p:spTree>
    <p:extLst>
      <p:ext uri="{BB962C8B-B14F-4D97-AF65-F5344CB8AC3E}">
        <p14:creationId xmlns:p14="http://schemas.microsoft.com/office/powerpoint/2010/main" val="538260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159243"/>
          </a:xfrm>
        </p:spPr>
        <p:txBody>
          <a:bodyPr/>
          <a:lstStyle/>
          <a:p>
            <a:r>
              <a:rPr lang="en-US" dirty="0"/>
              <a:t>c</a:t>
            </a:r>
            <a:r>
              <a:rPr lang="en-US" dirty="0" smtClean="0"/>
              <a:t>ode pleading – state each cause of action separately </a:t>
            </a:r>
            <a:endParaRPr lang="en-US" dirty="0"/>
          </a:p>
        </p:txBody>
      </p:sp>
    </p:spTree>
    <p:extLst>
      <p:ext uri="{BB962C8B-B14F-4D97-AF65-F5344CB8AC3E}">
        <p14:creationId xmlns:p14="http://schemas.microsoft.com/office/powerpoint/2010/main" val="2266804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895600" y="1063626"/>
            <a:ext cx="6286500" cy="4651375"/>
          </a:xfrm>
        </p:spPr>
        <p:txBody>
          <a:bodyPr/>
          <a:lstStyle/>
          <a:p>
            <a:pPr eaLnBrk="1" hangingPunct="1"/>
            <a:r>
              <a:rPr lang="en-US" altLang="en-US" dirty="0" smtClean="0"/>
              <a:t>modern approach:</a:t>
            </a:r>
            <a:br>
              <a:rPr lang="en-US" altLang="en-US" dirty="0" smtClean="0"/>
            </a:br>
            <a:r>
              <a:rPr lang="en-US" altLang="en-US" dirty="0" smtClean="0"/>
              <a:t>notice pleading</a:t>
            </a:r>
          </a:p>
        </p:txBody>
      </p:sp>
    </p:spTree>
    <p:extLst>
      <p:ext uri="{BB962C8B-B14F-4D97-AF65-F5344CB8AC3E}">
        <p14:creationId xmlns:p14="http://schemas.microsoft.com/office/powerpoint/2010/main" val="1224365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5000" y="274638"/>
            <a:ext cx="8763000" cy="6583362"/>
          </a:xfrm>
        </p:spPr>
        <p:txBody>
          <a:bodyPr>
            <a:normAutofit/>
          </a:bodyPr>
          <a:lstStyle/>
          <a:p>
            <a:pPr algn="l" eaLnBrk="1" hangingPunct="1"/>
            <a:r>
              <a:rPr lang="en-US" altLang="en-US" sz="3200" dirty="0"/>
              <a:t>-	Rule 8. General Rules of Pleading</a:t>
            </a:r>
            <a:br>
              <a:rPr lang="en-US" altLang="en-US" sz="3200" dirty="0"/>
            </a:br>
            <a:r>
              <a:rPr lang="en-US" altLang="en-US" sz="3200" dirty="0"/>
              <a:t/>
            </a:r>
            <a:br>
              <a:rPr lang="en-US" altLang="en-US" sz="3200" dirty="0"/>
            </a:br>
            <a:r>
              <a:rPr lang="en-US" altLang="en-US" sz="3200" dirty="0"/>
              <a:t>(a) Claim for Relief. A pleading that states a claim for relief must contain:</a:t>
            </a:r>
            <a:br>
              <a:rPr lang="en-US" altLang="en-US" sz="3200" dirty="0"/>
            </a:br>
            <a:r>
              <a:rPr lang="en-US" altLang="en-US" sz="3200" dirty="0" smtClean="0"/>
              <a:t>…</a:t>
            </a:r>
            <a:br>
              <a:rPr lang="en-US" altLang="en-US" sz="3200" dirty="0" smtClean="0"/>
            </a:br>
            <a:r>
              <a:rPr lang="en-US" altLang="en-US" sz="3200" dirty="0" smtClean="0"/>
              <a:t>(</a:t>
            </a:r>
            <a:r>
              <a:rPr lang="en-US" altLang="en-US" sz="3200" dirty="0"/>
              <a:t>2) a short and plain statement of the claim showing that the pleader is entitled to relief; </a:t>
            </a:r>
            <a:br>
              <a:rPr lang="en-US" altLang="en-US" sz="3200" dirty="0"/>
            </a:br>
            <a:r>
              <a:rPr lang="en-US" altLang="en-US" sz="3200" dirty="0" smtClean="0"/>
              <a:t>…</a:t>
            </a: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680629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023876"/>
          </a:xfrm>
        </p:spPr>
        <p:txBody>
          <a:bodyPr/>
          <a:lstStyle/>
          <a:p>
            <a:r>
              <a:rPr lang="en-US" dirty="0" smtClean="0"/>
              <a:t>dismissal for improper venue</a:t>
            </a:r>
            <a:endParaRPr lang="en-US" dirty="0"/>
          </a:p>
        </p:txBody>
      </p:sp>
    </p:spTree>
    <p:extLst>
      <p:ext uri="{BB962C8B-B14F-4D97-AF65-F5344CB8AC3E}">
        <p14:creationId xmlns:p14="http://schemas.microsoft.com/office/powerpoint/2010/main" val="3056130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25664" y="1131888"/>
            <a:ext cx="7913687" cy="4646612"/>
          </a:xfrm>
        </p:spPr>
        <p:txBody>
          <a:bodyPr/>
          <a:lstStyle/>
          <a:p>
            <a:pPr eaLnBrk="1" hangingPunct="1"/>
            <a:r>
              <a:rPr lang="en-US" altLang="en-US" smtClean="0"/>
              <a:t>can you be conclusory in your pleading under 8(a)?</a:t>
            </a:r>
          </a:p>
        </p:txBody>
      </p:sp>
    </p:spTree>
    <p:extLst>
      <p:ext uri="{BB962C8B-B14F-4D97-AF65-F5344CB8AC3E}">
        <p14:creationId xmlns:p14="http://schemas.microsoft.com/office/powerpoint/2010/main" val="2281369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6264" y="0"/>
            <a:ext cx="59594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4392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124165"/>
          </a:xfrm>
        </p:spPr>
        <p:txBody>
          <a:bodyPr/>
          <a:lstStyle/>
          <a:p>
            <a:r>
              <a:rPr lang="en-US" dirty="0"/>
              <a:t>f</a:t>
            </a:r>
            <a:r>
              <a:rPr lang="en-US" dirty="0" smtClean="0"/>
              <a:t>ocus is on a claim (a transaction) – need not specify the cause of action</a:t>
            </a:r>
            <a:endParaRPr lang="en-US" dirty="0"/>
          </a:p>
        </p:txBody>
      </p:sp>
    </p:spTree>
    <p:extLst>
      <p:ext uri="{BB962C8B-B14F-4D97-AF65-F5344CB8AC3E}">
        <p14:creationId xmlns:p14="http://schemas.microsoft.com/office/powerpoint/2010/main" val="213950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716692" y="274638"/>
            <a:ext cx="9494108" cy="6126162"/>
          </a:xfrm>
        </p:spPr>
        <p:txBody>
          <a:bodyPr/>
          <a:lstStyle/>
          <a:p>
            <a:pPr algn="l" eaLnBrk="1" hangingPunct="1"/>
            <a:r>
              <a:rPr lang="en-US" altLang="en-US" sz="4000" dirty="0"/>
              <a:t>p</a:t>
            </a:r>
            <a:r>
              <a:rPr lang="en-US" altLang="en-US" sz="4000" dirty="0" smtClean="0"/>
              <a:t>rocedure for addressing the three </a:t>
            </a:r>
            <a:r>
              <a:rPr lang="en-US" altLang="en-US" sz="4000" dirty="0"/>
              <a:t>things that can be wrong </a:t>
            </a:r>
            <a:r>
              <a:rPr lang="en-US" altLang="en-US" sz="4000" dirty="0" smtClean="0"/>
              <a:t>with the (non-jurisdictional) factual allegations in </a:t>
            </a:r>
            <a:r>
              <a:rPr lang="en-US" altLang="en-US" sz="4000" dirty="0"/>
              <a:t>a </a:t>
            </a:r>
            <a:r>
              <a:rPr lang="en-US" altLang="en-US" sz="4000" dirty="0" smtClean="0"/>
              <a:t>complaint under the Federal Rules system:</a:t>
            </a:r>
            <a:br>
              <a:rPr lang="en-US" altLang="en-US" sz="4000" dirty="0" smtClean="0"/>
            </a:br>
            <a:r>
              <a:rPr lang="en-US" altLang="en-US" sz="4000" dirty="0"/>
              <a:t/>
            </a:r>
            <a:br>
              <a:rPr lang="en-US" altLang="en-US" sz="4000" dirty="0"/>
            </a:br>
            <a:r>
              <a:rPr lang="en-US" altLang="en-US" sz="4000" dirty="0"/>
              <a:t>1) legal </a:t>
            </a:r>
            <a:r>
              <a:rPr lang="en-US" altLang="en-US" sz="4000" dirty="0" smtClean="0"/>
              <a:t>insufficiency</a:t>
            </a:r>
            <a:r>
              <a:rPr lang="en-US" altLang="en-US" sz="4000" dirty="0"/>
              <a:t/>
            </a:r>
            <a:br>
              <a:rPr lang="en-US" altLang="en-US" sz="4000" dirty="0"/>
            </a:br>
            <a:r>
              <a:rPr lang="en-US" altLang="en-US" sz="4000" dirty="0"/>
              <a:t>2) </a:t>
            </a:r>
            <a:r>
              <a:rPr lang="en-US" altLang="en-US" sz="4000" dirty="0" smtClean="0"/>
              <a:t>inadequate specificity (even to satisfy 8(a)(2))</a:t>
            </a:r>
            <a:r>
              <a:rPr lang="en-US" altLang="en-US" sz="4000" dirty="0"/>
              <a:t/>
            </a:r>
            <a:br>
              <a:rPr lang="en-US" altLang="en-US" sz="4000" dirty="0"/>
            </a:br>
            <a:r>
              <a:rPr lang="en-US" altLang="en-US" sz="4000" dirty="0"/>
              <a:t>3) </a:t>
            </a:r>
            <a:r>
              <a:rPr lang="en-US" altLang="en-US" sz="4000" dirty="0" smtClean="0"/>
              <a:t>lack of evidentiary support to justify discovery/trial</a:t>
            </a:r>
            <a:endParaRPr lang="en-US" altLang="en-US" sz="3200" dirty="0"/>
          </a:p>
        </p:txBody>
      </p:sp>
    </p:spTree>
    <p:extLst>
      <p:ext uri="{BB962C8B-B14F-4D97-AF65-F5344CB8AC3E}">
        <p14:creationId xmlns:p14="http://schemas.microsoft.com/office/powerpoint/2010/main" val="3476893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52600" y="274638"/>
            <a:ext cx="8458200" cy="5897562"/>
          </a:xfrm>
        </p:spPr>
        <p:txBody>
          <a:bodyPr/>
          <a:lstStyle/>
          <a:p>
            <a:r>
              <a:rPr lang="en-US" altLang="en-US" smtClean="0"/>
              <a:t/>
            </a:r>
            <a:br>
              <a:rPr lang="en-US" altLang="en-US" smtClean="0"/>
            </a:br>
            <a:r>
              <a:rPr lang="en-US" altLang="en-US" smtClean="0"/>
              <a:t>1</a:t>
            </a:r>
            <a:br>
              <a:rPr lang="en-US" altLang="en-US" smtClean="0"/>
            </a:br>
            <a:r>
              <a:rPr lang="en-US" altLang="en-US" smtClean="0"/>
              <a:t/>
            </a:r>
            <a:br>
              <a:rPr lang="en-US" altLang="en-US" smtClean="0"/>
            </a:br>
            <a:r>
              <a:rPr lang="en-US" altLang="en-US" smtClean="0"/>
              <a:t>legal sufficiency of factual allegations</a:t>
            </a:r>
            <a:br>
              <a:rPr lang="en-US" altLang="en-US" smtClean="0"/>
            </a:br>
            <a:r>
              <a:rPr lang="en-US" altLang="en-US" smtClean="0"/>
              <a:t/>
            </a:r>
            <a:br>
              <a:rPr lang="en-US" altLang="en-US" smtClean="0"/>
            </a:br>
            <a:r>
              <a:rPr lang="en-US" altLang="en-US" smtClean="0"/>
              <a:t>do they state a claim?</a:t>
            </a:r>
          </a:p>
        </p:txBody>
      </p:sp>
    </p:spTree>
    <p:extLst>
      <p:ext uri="{BB962C8B-B14F-4D97-AF65-F5344CB8AC3E}">
        <p14:creationId xmlns:p14="http://schemas.microsoft.com/office/powerpoint/2010/main" val="816800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71599"/>
          </a:xfrm>
        </p:spPr>
        <p:txBody>
          <a:bodyPr/>
          <a:lstStyle/>
          <a:p>
            <a:r>
              <a:rPr lang="en-US" dirty="0"/>
              <a:t>h</a:t>
            </a:r>
            <a:r>
              <a:rPr lang="en-US" dirty="0" smtClean="0"/>
              <a:t>ow does the D bring up the problem</a:t>
            </a:r>
            <a:r>
              <a:rPr lang="en-US" dirty="0"/>
              <a:t> </a:t>
            </a:r>
            <a:r>
              <a:rPr lang="en-US" dirty="0" smtClean="0"/>
              <a:t>of legal insufficiency?</a:t>
            </a:r>
            <a:endParaRPr lang="en-US" dirty="0"/>
          </a:p>
        </p:txBody>
      </p:sp>
    </p:spTree>
    <p:extLst>
      <p:ext uri="{BB962C8B-B14F-4D97-AF65-F5344CB8AC3E}">
        <p14:creationId xmlns:p14="http://schemas.microsoft.com/office/powerpoint/2010/main" val="3797090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97459"/>
          </a:xfrm>
        </p:spPr>
        <p:txBody>
          <a:bodyPr/>
          <a:lstStyle/>
          <a:p>
            <a:r>
              <a:rPr lang="en-US" dirty="0"/>
              <a:t>m</a:t>
            </a:r>
            <a:r>
              <a:rPr lang="en-US" dirty="0" smtClean="0"/>
              <a:t>otion to dismiss for failure to state a claim/defense of failure to state a claim in one’s answer</a:t>
            </a:r>
            <a:br>
              <a:rPr lang="en-US" dirty="0" smtClean="0"/>
            </a:br>
            <a:r>
              <a:rPr lang="en-US" dirty="0" smtClean="0"/>
              <a:t/>
            </a:r>
            <a:br>
              <a:rPr lang="en-US" dirty="0" smtClean="0"/>
            </a:br>
            <a:r>
              <a:rPr lang="en-US" dirty="0" smtClean="0"/>
              <a:t>leave to amend</a:t>
            </a:r>
            <a:endParaRPr lang="en-US" dirty="0"/>
          </a:p>
        </p:txBody>
      </p:sp>
    </p:spTree>
    <p:extLst>
      <p:ext uri="{BB962C8B-B14F-4D97-AF65-F5344CB8AC3E}">
        <p14:creationId xmlns:p14="http://schemas.microsoft.com/office/powerpoint/2010/main" val="3603544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345" y="365125"/>
            <a:ext cx="10846455" cy="6047474"/>
          </a:xfrm>
        </p:spPr>
        <p:txBody>
          <a:bodyPr>
            <a:noAutofit/>
          </a:bodyPr>
          <a:lstStyle/>
          <a:p>
            <a:r>
              <a:rPr lang="en-US" sz="3200" dirty="0" smtClean="0"/>
              <a:t>FRCP 12(b</a:t>
            </a:r>
            <a:r>
              <a:rPr lang="en-US" sz="3200" dirty="0"/>
              <a:t>) How to Present Defenses.  Every defense to a claim for relief in any pleading must be asserted in the responsive pleading if one is required. But </a:t>
            </a:r>
            <a:r>
              <a:rPr lang="en-US" sz="3200" dirty="0" smtClean="0"/>
              <a:t>a party </a:t>
            </a:r>
            <a:r>
              <a:rPr lang="en-US" sz="3200" dirty="0"/>
              <a:t>may assert the following defenses by motion:</a:t>
            </a:r>
            <a:br>
              <a:rPr lang="en-US" sz="3200" dirty="0"/>
            </a:br>
            <a:r>
              <a:rPr lang="en-US" sz="3200" dirty="0"/>
              <a:t>    (1) lack of subject-matter jurisdiction;</a:t>
            </a:r>
            <a:br>
              <a:rPr lang="en-US" sz="3200" dirty="0"/>
            </a:br>
            <a:r>
              <a:rPr lang="en-US" sz="3200" dirty="0"/>
              <a:t>    (2) lack of personal jurisdiction;</a:t>
            </a:r>
            <a:br>
              <a:rPr lang="en-US" sz="3200" dirty="0"/>
            </a:br>
            <a:r>
              <a:rPr lang="en-US" sz="3200" dirty="0"/>
              <a:t>    (3) improper venue;</a:t>
            </a:r>
            <a:br>
              <a:rPr lang="en-US" sz="3200" dirty="0"/>
            </a:br>
            <a:r>
              <a:rPr lang="en-US" sz="3200" dirty="0"/>
              <a:t>    (4) insufficient process;</a:t>
            </a:r>
            <a:br>
              <a:rPr lang="en-US" sz="3200" dirty="0"/>
            </a:br>
            <a:r>
              <a:rPr lang="en-US" sz="3200" dirty="0"/>
              <a:t>    (5) insufficient service of process;</a:t>
            </a:r>
            <a:br>
              <a:rPr lang="en-US" sz="3200" dirty="0"/>
            </a:br>
            <a:r>
              <a:rPr lang="en-US" sz="3200" dirty="0"/>
              <a:t>    (6) failure to state a claim upon which relief can be granted; and</a:t>
            </a:r>
            <a:br>
              <a:rPr lang="en-US" sz="3200" dirty="0"/>
            </a:br>
            <a:r>
              <a:rPr lang="en-US" sz="3200" dirty="0"/>
              <a:t>    (7) failure to join a party under Rule 19.</a:t>
            </a:r>
            <a:br>
              <a:rPr lang="en-US" sz="3200" dirty="0"/>
            </a:br>
            <a:r>
              <a:rPr lang="en-US" sz="3200" dirty="0" smtClean="0"/>
              <a:t>...</a:t>
            </a:r>
            <a:endParaRPr lang="en-US" sz="3200" dirty="0"/>
          </a:p>
        </p:txBody>
      </p:sp>
    </p:spTree>
    <p:extLst>
      <p:ext uri="{BB962C8B-B14F-4D97-AF65-F5344CB8AC3E}">
        <p14:creationId xmlns:p14="http://schemas.microsoft.com/office/powerpoint/2010/main" val="3376037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430962"/>
          </a:xfrm>
        </p:spPr>
        <p:txBody>
          <a:bodyPr/>
          <a:lstStyle/>
          <a:p>
            <a:r>
              <a:rPr lang="en-US" altLang="en-US" smtClean="0"/>
              <a:t/>
            </a:r>
            <a:br>
              <a:rPr lang="en-US" altLang="en-US" smtClean="0"/>
            </a:br>
            <a:r>
              <a:rPr lang="en-US" altLang="en-US" smtClean="0"/>
              <a:t>2</a:t>
            </a:r>
            <a:br>
              <a:rPr lang="en-US" altLang="en-US" smtClean="0"/>
            </a:br>
            <a:r>
              <a:rPr lang="en-US" altLang="en-US" smtClean="0"/>
              <a:t/>
            </a:r>
            <a:br>
              <a:rPr lang="en-US" altLang="en-US" smtClean="0"/>
            </a:br>
            <a:r>
              <a:rPr lang="en-US" altLang="en-US" smtClean="0"/>
              <a:t>level of specificity in factual allegations </a:t>
            </a:r>
            <a:br>
              <a:rPr lang="en-US" altLang="en-US" smtClean="0"/>
            </a:br>
            <a:r>
              <a:rPr lang="en-US" altLang="en-US" sz="3600"/>
              <a:t/>
            </a:r>
            <a:br>
              <a:rPr lang="en-US" altLang="en-US" sz="3600"/>
            </a:br>
            <a:r>
              <a:rPr lang="en-US" altLang="en-US" sz="3600"/>
              <a:t>are the factual allegations in the complaint specific enough?</a:t>
            </a:r>
            <a:endParaRPr lang="en-US" altLang="en-US" smtClean="0"/>
          </a:p>
        </p:txBody>
      </p:sp>
    </p:spTree>
    <p:extLst>
      <p:ext uri="{BB962C8B-B14F-4D97-AF65-F5344CB8AC3E}">
        <p14:creationId xmlns:p14="http://schemas.microsoft.com/office/powerpoint/2010/main" val="1599289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274638"/>
            <a:ext cx="8763000" cy="6583362"/>
          </a:xfrm>
        </p:spPr>
        <p:txBody>
          <a:bodyPr/>
          <a:lstStyle/>
          <a:p>
            <a:pPr algn="l" eaLnBrk="1" hangingPunct="1"/>
            <a:r>
              <a:rPr lang="en-US" altLang="en-US" sz="3200"/>
              <a:t>-	Rule 8. General Rules of Pleading</a:t>
            </a:r>
            <a:br>
              <a:rPr lang="en-US" altLang="en-US" sz="3200"/>
            </a:br>
            <a:r>
              <a:rPr lang="en-US" altLang="en-US" sz="3200"/>
              <a:t/>
            </a:r>
            <a:br>
              <a:rPr lang="en-US" altLang="en-US" sz="3200"/>
            </a:br>
            <a:r>
              <a:rPr lang="en-US" altLang="en-US" sz="3200"/>
              <a:t>(a) Claim for Relief. A pleading that states a claim for relief must contain:</a:t>
            </a:r>
            <a:br>
              <a:rPr lang="en-US" altLang="en-US" sz="3200"/>
            </a:br>
            <a:r>
              <a:rPr lang="en-US" altLang="en-US" sz="3200"/>
              <a:t>...(2) a short and plain statement of the claim showing that the pleader is entitled to relief...</a:t>
            </a:r>
            <a:br>
              <a:rPr lang="en-US" altLang="en-US" sz="3200"/>
            </a:br>
            <a:endParaRPr lang="en-US" altLang="en-US" sz="3200"/>
          </a:p>
        </p:txBody>
      </p:sp>
    </p:spTree>
    <p:extLst>
      <p:ext uri="{BB962C8B-B14F-4D97-AF65-F5344CB8AC3E}">
        <p14:creationId xmlns:p14="http://schemas.microsoft.com/office/powerpoint/2010/main" val="3423341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a:t>
            </a:r>
            <a:r>
              <a:rPr lang="en-US" dirty="0" smtClean="0"/>
              <a:t>ransfer from a district without venue to one with venue</a:t>
            </a:r>
            <a:endParaRPr lang="en-US" dirty="0"/>
          </a:p>
        </p:txBody>
      </p:sp>
    </p:spTree>
    <p:extLst>
      <p:ext uri="{BB962C8B-B14F-4D97-AF65-F5344CB8AC3E}">
        <p14:creationId xmlns:p14="http://schemas.microsoft.com/office/powerpoint/2010/main" val="731137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00897"/>
          </a:xfrm>
        </p:spPr>
        <p:txBody>
          <a:bodyPr/>
          <a:lstStyle/>
          <a:p>
            <a:r>
              <a:rPr lang="en-US" dirty="0"/>
              <a:t>how does the D bring up the problem of </a:t>
            </a:r>
            <a:r>
              <a:rPr lang="en-US" dirty="0" smtClean="0"/>
              <a:t>lack of specificity?</a:t>
            </a:r>
            <a:endParaRPr lang="en-US" dirty="0"/>
          </a:p>
        </p:txBody>
      </p:sp>
    </p:spTree>
    <p:extLst>
      <p:ext uri="{BB962C8B-B14F-4D97-AF65-F5344CB8AC3E}">
        <p14:creationId xmlns:p14="http://schemas.microsoft.com/office/powerpoint/2010/main" val="3482980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42" y="365125"/>
            <a:ext cx="10822858" cy="6218555"/>
          </a:xfrm>
        </p:spPr>
        <p:txBody>
          <a:bodyPr>
            <a:normAutofit/>
          </a:bodyPr>
          <a:lstStyle/>
          <a:p>
            <a:r>
              <a:rPr lang="en-US" sz="3200" dirty="0"/>
              <a:t/>
            </a:r>
            <a:br>
              <a:rPr lang="en-US" sz="3200" dirty="0"/>
            </a:br>
            <a:r>
              <a:rPr lang="en-US" sz="3200" dirty="0" smtClean="0"/>
              <a:t>FRCP 12(e</a:t>
            </a:r>
            <a:r>
              <a:rPr lang="en-US" sz="3200" dirty="0"/>
              <a:t>) Motion for a More Definite Statement.  A party may move for a more definite statement of a pleading to which a responsive pleading is allowed but </a:t>
            </a:r>
            <a:r>
              <a:rPr lang="en-US" sz="3200" dirty="0" smtClean="0"/>
              <a:t>which is </a:t>
            </a:r>
            <a:r>
              <a:rPr lang="en-US" sz="3200" dirty="0"/>
              <a:t>so vague or ambiguous that the party cannot reasonably prepare a response. The motion must be made before filing a responsive pleading and </a:t>
            </a:r>
            <a:r>
              <a:rPr lang="en-US" sz="3200" dirty="0" smtClean="0"/>
              <a:t>must point </a:t>
            </a:r>
            <a:r>
              <a:rPr lang="en-US" sz="3200" dirty="0"/>
              <a:t>out the defects complained of and the details desired. If the court orders a more definite statement and the order is not obeyed within 14 days </a:t>
            </a:r>
            <a:r>
              <a:rPr lang="en-US" sz="3200" dirty="0" smtClean="0"/>
              <a:t>after notice </a:t>
            </a:r>
            <a:r>
              <a:rPr lang="en-US" sz="3200" dirty="0"/>
              <a:t>of the order or within the time the court sets, the court may strike the pleading or issue any other appropriate order</a:t>
            </a:r>
            <a:r>
              <a:rPr lang="en-US" sz="3200" dirty="0" smtClean="0"/>
              <a:t>.</a:t>
            </a:r>
            <a:endParaRPr lang="en-US" sz="3200" dirty="0"/>
          </a:p>
        </p:txBody>
      </p:sp>
    </p:spTree>
    <p:extLst>
      <p:ext uri="{BB962C8B-B14F-4D97-AF65-F5344CB8AC3E}">
        <p14:creationId xmlns:p14="http://schemas.microsoft.com/office/powerpoint/2010/main" val="789352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274638"/>
            <a:ext cx="8458200" cy="6430962"/>
          </a:xfrm>
        </p:spPr>
        <p:txBody>
          <a:bodyPr/>
          <a:lstStyle/>
          <a:p>
            <a:r>
              <a:rPr lang="en-US" altLang="en-US" smtClean="0"/>
              <a:t/>
            </a:r>
            <a:br>
              <a:rPr lang="en-US" altLang="en-US" smtClean="0"/>
            </a:br>
            <a:r>
              <a:rPr lang="en-US" altLang="en-US" smtClean="0"/>
              <a:t>3</a:t>
            </a:r>
            <a:br>
              <a:rPr lang="en-US" altLang="en-US" smtClean="0"/>
            </a:br>
            <a:r>
              <a:rPr lang="en-US" altLang="en-US" smtClean="0"/>
              <a:t/>
            </a:r>
            <a:br>
              <a:rPr lang="en-US" altLang="en-US" smtClean="0"/>
            </a:br>
            <a:r>
              <a:rPr lang="en-US" altLang="en-US" smtClean="0"/>
              <a:t>evidentiary support for factual allegations </a:t>
            </a:r>
          </a:p>
        </p:txBody>
      </p:sp>
    </p:spTree>
    <p:extLst>
      <p:ext uri="{BB962C8B-B14F-4D97-AF65-F5344CB8AC3E}">
        <p14:creationId xmlns:p14="http://schemas.microsoft.com/office/powerpoint/2010/main" val="3970799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130" y="365125"/>
            <a:ext cx="10716670" cy="6124165"/>
          </a:xfrm>
        </p:spPr>
        <p:txBody>
          <a:bodyPr/>
          <a:lstStyle/>
          <a:p>
            <a:r>
              <a:rPr lang="en-US" dirty="0"/>
              <a:t>h</a:t>
            </a:r>
            <a:r>
              <a:rPr lang="en-US" dirty="0" smtClean="0"/>
              <a:t>ow is the D bring up this problem?</a:t>
            </a:r>
            <a:endParaRPr lang="en-US" dirty="0"/>
          </a:p>
        </p:txBody>
      </p:sp>
    </p:spTree>
    <p:extLst>
      <p:ext uri="{BB962C8B-B14F-4D97-AF65-F5344CB8AC3E}">
        <p14:creationId xmlns:p14="http://schemas.microsoft.com/office/powerpoint/2010/main" val="1602659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57400" y="274638"/>
            <a:ext cx="8534400" cy="6507162"/>
          </a:xfrm>
        </p:spPr>
        <p:txBody>
          <a:bodyPr/>
          <a:lstStyle/>
          <a:p>
            <a:pPr algn="l"/>
            <a:r>
              <a:rPr lang="en-US" altLang="en-US" sz="2800" b="1"/>
              <a:t>Rule 11. Signing Pleadings, Motions, and Other Papers; Representations to the Court; Sanctions</a:t>
            </a:r>
            <a:r>
              <a:rPr lang="en-US" altLang="en-US" sz="2800"/>
              <a:t/>
            </a:r>
            <a:br>
              <a:rPr lang="en-US" altLang="en-US" sz="2800"/>
            </a:br>
            <a:r>
              <a:rPr lang="en-US" altLang="en-US" sz="2800"/>
              <a:t/>
            </a:r>
            <a:br>
              <a:rPr lang="en-US" altLang="en-US" sz="2800"/>
            </a:br>
            <a:r>
              <a:rPr lang="en-US" altLang="en-US" sz="28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br>
              <a:rPr lang="en-US" altLang="en-US" sz="2800"/>
            </a:br>
            <a:r>
              <a:rPr lang="en-US" altLang="en-US" sz="2800"/>
              <a:t/>
            </a:r>
            <a:br>
              <a:rPr lang="en-US" altLang="en-US" sz="2800"/>
            </a:br>
            <a:r>
              <a:rPr lang="en-US" altLang="en-US" sz="2800"/>
              <a:t>...(3) the factual contentions have evidentiary support or, if specifically so identified, will likely have evidentiary support after a reasonable opportunity for further investigation or discovery; ...</a:t>
            </a:r>
            <a:br>
              <a:rPr lang="en-US" altLang="en-US" sz="2800"/>
            </a:br>
            <a:endParaRPr lang="en-US" altLang="en-US" sz="2800"/>
          </a:p>
        </p:txBody>
      </p:sp>
    </p:spTree>
    <p:extLst>
      <p:ext uri="{BB962C8B-B14F-4D97-AF65-F5344CB8AC3E}">
        <p14:creationId xmlns:p14="http://schemas.microsoft.com/office/powerpoint/2010/main" val="1493721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458200" cy="6354762"/>
          </a:xfrm>
        </p:spPr>
        <p:txBody>
          <a:bodyPr/>
          <a:lstStyle/>
          <a:p>
            <a:pPr algn="l"/>
            <a:r>
              <a:rPr lang="en-US" altLang="en-US" sz="3200" b="1"/>
              <a:t>Rule 56. Summary Judgment</a:t>
            </a:r>
            <a:r>
              <a:rPr lang="en-US" altLang="en-US" sz="3200"/>
              <a:t/>
            </a:r>
            <a:br>
              <a:rPr lang="en-US" altLang="en-US" sz="3200"/>
            </a:br>
            <a:r>
              <a:rPr lang="en-US" altLang="en-US" sz="3200"/>
              <a:t/>
            </a:r>
            <a:br>
              <a:rPr lang="en-US" altLang="en-US" sz="3200"/>
            </a:br>
            <a:r>
              <a:rPr lang="en-US" altLang="en-US" sz="3200"/>
              <a:t>(a)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a:t>
            </a:r>
            <a:br>
              <a:rPr lang="en-US" altLang="en-US" sz="3200"/>
            </a:br>
            <a:endParaRPr lang="en-US" altLang="en-US" sz="3200"/>
          </a:p>
        </p:txBody>
      </p:sp>
    </p:spTree>
    <p:extLst>
      <p:ext uri="{BB962C8B-B14F-4D97-AF65-F5344CB8AC3E}">
        <p14:creationId xmlns:p14="http://schemas.microsoft.com/office/powerpoint/2010/main" val="4290614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2209800" y="274638"/>
            <a:ext cx="8001000" cy="6278562"/>
          </a:xfrm>
        </p:spPr>
        <p:txBody>
          <a:bodyPr/>
          <a:lstStyle/>
          <a:p>
            <a:r>
              <a:rPr lang="en-US" altLang="en-US" smtClean="0"/>
              <a:t>what problems exist with these factual allegations…?</a:t>
            </a:r>
          </a:p>
        </p:txBody>
      </p:sp>
    </p:spTree>
    <p:extLst>
      <p:ext uri="{BB962C8B-B14F-4D97-AF65-F5344CB8AC3E}">
        <p14:creationId xmlns:p14="http://schemas.microsoft.com/office/powerpoint/2010/main" val="3571350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5821362"/>
          </a:xfrm>
        </p:spPr>
        <p:txBody>
          <a:bodyPr/>
          <a:lstStyle/>
          <a:p>
            <a:pPr algn="l" eaLnBrk="1" hangingPunct="1"/>
            <a:r>
              <a:rPr lang="en-US" altLang="en-US" dirty="0" smtClean="0"/>
              <a:t>Defendant Jefferson Hunt intentionally engaged in contact with the person of Plaintiff Michael Green that was harmful or offensive, causing damages.</a:t>
            </a:r>
          </a:p>
        </p:txBody>
      </p:sp>
    </p:spTree>
    <p:extLst>
      <p:ext uri="{BB962C8B-B14F-4D97-AF65-F5344CB8AC3E}">
        <p14:creationId xmlns:p14="http://schemas.microsoft.com/office/powerpoint/2010/main" val="2127282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28800" y="274638"/>
            <a:ext cx="8382000" cy="6049962"/>
          </a:xfrm>
        </p:spPr>
        <p:txBody>
          <a:bodyPr/>
          <a:lstStyle/>
          <a:p>
            <a:r>
              <a:rPr lang="en-US" altLang="en-US" sz="4000" dirty="0"/>
              <a:t>On </a:t>
            </a:r>
            <a:r>
              <a:rPr lang="en-US" altLang="en-US" sz="4000" dirty="0" smtClean="0"/>
              <a:t>Wednesday, September 27, 2017 </a:t>
            </a:r>
            <a:r>
              <a:rPr lang="en-US" altLang="en-US" sz="4000" dirty="0"/>
              <a:t>at 2:41 p.m., Defendant Jefferson Hunt </a:t>
            </a:r>
            <a:r>
              <a:rPr lang="en-US" altLang="en-US" sz="4000" dirty="0" smtClean="0"/>
              <a:t>intentionally </a:t>
            </a:r>
            <a:r>
              <a:rPr lang="en-US" altLang="en-US" sz="4000" dirty="0"/>
              <a:t>failed to praise Plaintiff Michael Green for Plaintiff’s exemplary lecture on civil procedure, in circumstances in which praise would have been reasonable, thereby causing Plaintiff substantial psychological distress.</a:t>
            </a:r>
          </a:p>
        </p:txBody>
      </p:sp>
    </p:spTree>
    <p:extLst>
      <p:ext uri="{BB962C8B-B14F-4D97-AF65-F5344CB8AC3E}">
        <p14:creationId xmlns:p14="http://schemas.microsoft.com/office/powerpoint/2010/main" val="11847031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idx="4294967295"/>
          </p:nvPr>
        </p:nvSpPr>
        <p:spPr>
          <a:xfrm>
            <a:off x="1828800" y="274638"/>
            <a:ext cx="8382000" cy="6049962"/>
          </a:xfrm>
        </p:spPr>
        <p:txBody>
          <a:bodyPr/>
          <a:lstStyle/>
          <a:p>
            <a:r>
              <a:rPr lang="en-US" altLang="en-US" sz="4000" dirty="0"/>
              <a:t>On Wednesday, September 27, 2017 at 2:41 p.m., Defendant Jefferson Hunt</a:t>
            </a:r>
            <a:r>
              <a:rPr lang="en-US" altLang="en-US" sz="4000" dirty="0" smtClean="0"/>
              <a:t> hit Plaintiff </a:t>
            </a:r>
            <a:r>
              <a:rPr lang="en-US" altLang="en-US" sz="4000" dirty="0"/>
              <a:t>Michael </a:t>
            </a:r>
            <a:r>
              <a:rPr lang="en-US" altLang="en-US" sz="4000" dirty="0" smtClean="0"/>
              <a:t>Green</a:t>
            </a:r>
            <a:r>
              <a:rPr lang="en-US" altLang="en-US" sz="4000" dirty="0"/>
              <a:t> </a:t>
            </a:r>
            <a:r>
              <a:rPr lang="en-US" altLang="en-US" sz="4000" dirty="0" smtClean="0"/>
              <a:t>in the face, causing him extensive physical harm.</a:t>
            </a:r>
            <a:endParaRPr lang="en-US" altLang="en-US" sz="4000" dirty="0"/>
          </a:p>
        </p:txBody>
      </p:sp>
    </p:spTree>
    <p:extLst>
      <p:ext uri="{BB962C8B-B14F-4D97-AF65-F5344CB8AC3E}">
        <p14:creationId xmlns:p14="http://schemas.microsoft.com/office/powerpoint/2010/main" val="2667125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111" y="365125"/>
            <a:ext cx="10539689" cy="6153662"/>
          </a:xfrm>
        </p:spPr>
        <p:txBody>
          <a:bodyPr>
            <a:normAutofit/>
          </a:bodyPr>
          <a:lstStyle/>
          <a:p>
            <a:r>
              <a:rPr lang="en-US" dirty="0"/>
              <a:t>28 U.S.C. § 1406. CURE OR WAIVER OF </a:t>
            </a:r>
            <a:r>
              <a:rPr lang="en-US" dirty="0" smtClean="0"/>
              <a:t>DEFECTS</a:t>
            </a:r>
            <a:r>
              <a:rPr lang="en-US" dirty="0"/>
              <a:t/>
            </a:r>
            <a:br>
              <a:rPr lang="en-US" dirty="0"/>
            </a:br>
            <a:r>
              <a:rPr lang="en-US" dirty="0"/>
              <a:t/>
            </a:r>
            <a:br>
              <a:rPr lang="en-US" dirty="0"/>
            </a:br>
            <a:r>
              <a:rPr lang="en-US" dirty="0"/>
              <a:t>(a) The district court of a district in which is filed a case laying venue in the wrong division or district shall dismiss, or if it be in the interest of justice, transfer such case to any district or division in which it could have been brought.</a:t>
            </a:r>
          </a:p>
        </p:txBody>
      </p:sp>
    </p:spTree>
    <p:extLst>
      <p:ext uri="{BB962C8B-B14F-4D97-AF65-F5344CB8AC3E}">
        <p14:creationId xmlns:p14="http://schemas.microsoft.com/office/powerpoint/2010/main" val="10849693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133600" y="274638"/>
            <a:ext cx="8077200" cy="6202362"/>
          </a:xfrm>
        </p:spPr>
        <p:txBody>
          <a:bodyPr/>
          <a:lstStyle/>
          <a:p>
            <a:r>
              <a:rPr lang="en-US" altLang="en-US" dirty="0"/>
              <a:t>c</a:t>
            </a:r>
            <a:r>
              <a:rPr lang="en-US" altLang="en-US" dirty="0" smtClean="0"/>
              <a:t>an the battery complaint be dismissed at the pleading stage?</a:t>
            </a:r>
          </a:p>
        </p:txBody>
      </p:sp>
    </p:spTree>
    <p:extLst>
      <p:ext uri="{BB962C8B-B14F-4D97-AF65-F5344CB8AC3E}">
        <p14:creationId xmlns:p14="http://schemas.microsoft.com/office/powerpoint/2010/main" val="35543255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057400" y="274638"/>
            <a:ext cx="8153400" cy="6278562"/>
          </a:xfrm>
        </p:spPr>
        <p:txBody>
          <a:bodyPr/>
          <a:lstStyle/>
          <a:p>
            <a:r>
              <a:rPr lang="en-US" altLang="en-US" dirty="0"/>
              <a:t>w</a:t>
            </a:r>
            <a:r>
              <a:rPr lang="en-US" altLang="en-US" dirty="0" smtClean="0"/>
              <a:t>hy can’t you always get to discovery then?</a:t>
            </a:r>
          </a:p>
        </p:txBody>
      </p:sp>
    </p:spTree>
    <p:extLst>
      <p:ext uri="{BB962C8B-B14F-4D97-AF65-F5344CB8AC3E}">
        <p14:creationId xmlns:p14="http://schemas.microsoft.com/office/powerpoint/2010/main" val="3300816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r>
              <a:rPr lang="en-US" altLang="en-US" smtClean="0"/>
              <a:t>why have this system?</a:t>
            </a:r>
          </a:p>
        </p:txBody>
      </p:sp>
    </p:spTree>
    <p:extLst>
      <p:ext uri="{BB962C8B-B14F-4D97-AF65-F5344CB8AC3E}">
        <p14:creationId xmlns:p14="http://schemas.microsoft.com/office/powerpoint/2010/main" val="2436473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230354"/>
          </a:xfrm>
        </p:spPr>
        <p:txBody>
          <a:bodyPr/>
          <a:lstStyle/>
          <a:p>
            <a:r>
              <a:rPr lang="en-US" dirty="0"/>
              <a:t>i</a:t>
            </a:r>
            <a:r>
              <a:rPr lang="en-US" dirty="0" smtClean="0"/>
              <a:t>n the cases in the </a:t>
            </a:r>
            <a:r>
              <a:rPr lang="en-US" dirty="0" err="1" smtClean="0"/>
              <a:t>Glannon</a:t>
            </a:r>
            <a:r>
              <a:rPr lang="en-US" dirty="0" smtClean="0"/>
              <a:t> chapter, distinguish two types of challenges of the plaintiff’s complaint</a:t>
            </a:r>
            <a:endParaRPr lang="en-US" dirty="0"/>
          </a:p>
        </p:txBody>
      </p:sp>
    </p:spTree>
    <p:extLst>
      <p:ext uri="{BB962C8B-B14F-4D97-AF65-F5344CB8AC3E}">
        <p14:creationId xmlns:p14="http://schemas.microsoft.com/office/powerpoint/2010/main" val="32035850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lstStyle/>
          <a:p>
            <a:r>
              <a:rPr lang="en-US" dirty="0" smtClean="0"/>
              <a:t>1</a:t>
            </a:r>
            <a:br>
              <a:rPr lang="en-US" dirty="0" smtClean="0"/>
            </a:br>
            <a:r>
              <a:rPr lang="en-US" dirty="0" smtClean="0"/>
              <a:t/>
            </a:r>
            <a:br>
              <a:rPr lang="en-US" dirty="0" smtClean="0"/>
            </a:br>
            <a:r>
              <a:rPr lang="en-US" dirty="0" smtClean="0"/>
              <a:t>- </a:t>
            </a:r>
            <a:r>
              <a:rPr lang="en-US" dirty="0"/>
              <a:t>D is not claiming that the </a:t>
            </a:r>
            <a:r>
              <a:rPr lang="en-US" dirty="0" smtClean="0"/>
              <a:t>P </a:t>
            </a:r>
            <a:r>
              <a:rPr lang="en-US" dirty="0"/>
              <a:t>does not have </a:t>
            </a:r>
            <a:r>
              <a:rPr lang="en-US" dirty="0" smtClean="0"/>
              <a:t>evidentiary support for the allegations</a:t>
            </a:r>
            <a:br>
              <a:rPr lang="en-US" dirty="0" smtClean="0"/>
            </a:br>
            <a:r>
              <a:rPr lang="en-US" dirty="0" smtClean="0"/>
              <a:t/>
            </a:r>
            <a:br>
              <a:rPr lang="en-US" dirty="0" smtClean="0"/>
            </a:br>
            <a:r>
              <a:rPr lang="en-US" dirty="0" smtClean="0"/>
              <a:t>- D is worried that what is alleged does not add up to a violation of the law (some element of a cause of action looks like it is missing)</a:t>
            </a:r>
            <a:endParaRPr lang="en-US" dirty="0"/>
          </a:p>
        </p:txBody>
      </p:sp>
    </p:spTree>
    <p:extLst>
      <p:ext uri="{BB962C8B-B14F-4D97-AF65-F5344CB8AC3E}">
        <p14:creationId xmlns:p14="http://schemas.microsoft.com/office/powerpoint/2010/main" val="3423174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f</a:t>
            </a:r>
            <a:r>
              <a:rPr lang="en-US" dirty="0" smtClean="0"/>
              <a:t>or example….</a:t>
            </a:r>
            <a:br>
              <a:rPr lang="en-US" dirty="0" smtClean="0"/>
            </a:br>
            <a:r>
              <a:rPr lang="en-US" dirty="0"/>
              <a:t/>
            </a:r>
            <a:br>
              <a:rPr lang="en-US" dirty="0"/>
            </a:br>
            <a:r>
              <a:rPr lang="en-US" dirty="0" smtClean="0"/>
              <a:t>assume that under the relevant law there is no strict liability for product defects, only negligence liability</a:t>
            </a:r>
            <a:br>
              <a:rPr lang="en-US" dirty="0" smtClean="0"/>
            </a:br>
            <a:r>
              <a:rPr lang="en-US" dirty="0"/>
              <a:t/>
            </a:r>
            <a:br>
              <a:rPr lang="en-US" dirty="0"/>
            </a:br>
            <a:r>
              <a:rPr lang="en-US" dirty="0" smtClean="0"/>
              <a:t>P alleges that D manufactured the product “improperly”</a:t>
            </a:r>
            <a:endParaRPr lang="en-US" dirty="0"/>
          </a:p>
        </p:txBody>
      </p:sp>
    </p:spTree>
    <p:extLst>
      <p:ext uri="{BB962C8B-B14F-4D97-AF65-F5344CB8AC3E}">
        <p14:creationId xmlns:p14="http://schemas.microsoft.com/office/powerpoint/2010/main" val="17978553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98" y="365125"/>
            <a:ext cx="10486901" cy="5786293"/>
          </a:xfrm>
        </p:spPr>
        <p:txBody>
          <a:bodyPr/>
          <a:lstStyle/>
          <a:p>
            <a:pPr algn="ctr"/>
            <a:r>
              <a:rPr lang="en-US" dirty="0" smtClean="0"/>
              <a:t>Conley v. Gibson, 355 U.S. 41 (1957)</a:t>
            </a:r>
            <a:endParaRPr lang="en-US" dirty="0"/>
          </a:p>
        </p:txBody>
      </p:sp>
    </p:spTree>
    <p:extLst>
      <p:ext uri="{BB962C8B-B14F-4D97-AF65-F5344CB8AC3E}">
        <p14:creationId xmlns:p14="http://schemas.microsoft.com/office/powerpoint/2010/main" val="16374224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9576" y="1131888"/>
            <a:ext cx="8359775" cy="4686300"/>
          </a:xfrm>
        </p:spPr>
        <p:txBody>
          <a:bodyPr>
            <a:normAutofit fontScale="90000"/>
          </a:bodyPr>
          <a:lstStyle/>
          <a:p>
            <a:pPr eaLnBrk="1" hangingPunct="1"/>
            <a:r>
              <a:rPr lang="en-US" altLang="en-US" smtClean="0"/>
              <a:t>Conley v. Gibson</a:t>
            </a:r>
            <a:br>
              <a:rPr lang="en-US" altLang="en-US" smtClean="0"/>
            </a:br>
            <a:r>
              <a:rPr lang="en-US" altLang="en-US" smtClean="0"/>
              <a:t/>
            </a:r>
            <a:br>
              <a:rPr lang="en-US" altLang="en-US" smtClean="0"/>
            </a:br>
            <a:r>
              <a:rPr lang="en-US" altLang="en-US" smtClean="0"/>
              <a:t>“complaint should not be dismissed for failure to state a claim unless it appears beyond doubt that the plaintiff can prove no set of facts in support of his claim which would entitle him to relief”</a:t>
            </a:r>
            <a:br>
              <a:rPr lang="en-US" altLang="en-US" smtClean="0"/>
            </a:br>
            <a:endParaRPr lang="en-US" altLang="en-US" smtClean="0"/>
          </a:p>
        </p:txBody>
      </p:sp>
    </p:spTree>
    <p:extLst>
      <p:ext uri="{BB962C8B-B14F-4D97-AF65-F5344CB8AC3E}">
        <p14:creationId xmlns:p14="http://schemas.microsoft.com/office/powerpoint/2010/main" val="17732256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5912107"/>
          </a:xfrm>
        </p:spPr>
        <p:txBody>
          <a:bodyPr/>
          <a:lstStyle/>
          <a:p>
            <a:r>
              <a:rPr lang="en-US" altLang="en-US" dirty="0"/>
              <a:t>Defendant Jefferson Hunt intentionally engaged in contact with the person of Plaintiff Michael Green that was harmful or offensive, causing damages.</a:t>
            </a:r>
            <a:endParaRPr lang="en-US" dirty="0"/>
          </a:p>
        </p:txBody>
      </p:sp>
    </p:spTree>
    <p:extLst>
      <p:ext uri="{BB962C8B-B14F-4D97-AF65-F5344CB8AC3E}">
        <p14:creationId xmlns:p14="http://schemas.microsoft.com/office/powerpoint/2010/main" val="27315890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59243"/>
          </a:xfrm>
        </p:spPr>
        <p:txBody>
          <a:bodyPr/>
          <a:lstStyle/>
          <a:p>
            <a:r>
              <a:rPr lang="en-US" altLang="en-US" dirty="0"/>
              <a:t>On Wednesday, September 27, 2017 at 2:41 p.m., Defendant Jefferson Hunt hit Plaintiff Michael Green in the face, causing him extensive physical harm.</a:t>
            </a:r>
            <a:endParaRPr lang="en-US" dirty="0"/>
          </a:p>
        </p:txBody>
      </p:sp>
    </p:spTree>
    <p:extLst>
      <p:ext uri="{BB962C8B-B14F-4D97-AF65-F5344CB8AC3E}">
        <p14:creationId xmlns:p14="http://schemas.microsoft.com/office/powerpoint/2010/main" val="166345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t</a:t>
            </a:r>
            <a:r>
              <a:rPr lang="en-US" dirty="0" smtClean="0"/>
              <a:t>ransfer from a district with venue to a more convenient one with venue</a:t>
            </a:r>
            <a:endParaRPr lang="en-US" dirty="0"/>
          </a:p>
        </p:txBody>
      </p:sp>
    </p:spTree>
    <p:extLst>
      <p:ext uri="{BB962C8B-B14F-4D97-AF65-F5344CB8AC3E}">
        <p14:creationId xmlns:p14="http://schemas.microsoft.com/office/powerpoint/2010/main" val="11875172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17" y="365125"/>
            <a:ext cx="10598683" cy="6065172"/>
          </a:xfrm>
        </p:spPr>
        <p:txBody>
          <a:bodyPr/>
          <a:lstStyle/>
          <a:p>
            <a:r>
              <a:rPr lang="en-US" dirty="0"/>
              <a:t>2</a:t>
            </a:r>
            <a:r>
              <a:rPr lang="en-US" dirty="0" smtClean="0"/>
              <a:t/>
            </a:r>
            <a:br>
              <a:rPr lang="en-US" dirty="0" smtClean="0"/>
            </a:br>
            <a:r>
              <a:rPr lang="en-US" dirty="0" smtClean="0"/>
              <a:t/>
            </a:r>
            <a:br>
              <a:rPr lang="en-US" dirty="0" smtClean="0"/>
            </a:br>
            <a:r>
              <a:rPr lang="en-US" dirty="0" smtClean="0"/>
              <a:t>- </a:t>
            </a:r>
            <a:r>
              <a:rPr lang="en-US" dirty="0"/>
              <a:t>D </a:t>
            </a:r>
            <a:r>
              <a:rPr lang="en-US" dirty="0" smtClean="0"/>
              <a:t>thinks P </a:t>
            </a:r>
            <a:r>
              <a:rPr lang="en-US" dirty="0"/>
              <a:t>does not have </a:t>
            </a:r>
            <a:r>
              <a:rPr lang="en-US" dirty="0" smtClean="0"/>
              <a:t>evidentiary support for the allegations</a:t>
            </a:r>
            <a:br>
              <a:rPr lang="en-US" dirty="0" smtClean="0"/>
            </a:br>
            <a:r>
              <a:rPr lang="en-US" dirty="0" smtClean="0"/>
              <a:t/>
            </a:r>
            <a:br>
              <a:rPr lang="en-US" dirty="0" smtClean="0"/>
            </a:br>
            <a:r>
              <a:rPr lang="en-US" dirty="0" smtClean="0"/>
              <a:t>- all the elements for a cause of action are there but the D thinks that P will not be able to prove an element (that is why the P lacks specificity)</a:t>
            </a:r>
            <a:endParaRPr lang="en-US" dirty="0"/>
          </a:p>
        </p:txBody>
      </p:sp>
    </p:spTree>
    <p:extLst>
      <p:ext uri="{BB962C8B-B14F-4D97-AF65-F5344CB8AC3E}">
        <p14:creationId xmlns:p14="http://schemas.microsoft.com/office/powerpoint/2010/main" val="31970456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365125"/>
            <a:ext cx="10805160" cy="6100568"/>
          </a:xfrm>
        </p:spPr>
        <p:txBody>
          <a:bodyPr/>
          <a:lstStyle/>
          <a:p>
            <a:r>
              <a:rPr lang="en-US" dirty="0"/>
              <a:t>a</a:t>
            </a:r>
            <a:r>
              <a:rPr lang="en-US" dirty="0" smtClean="0"/>
              <a:t>ssume that under the relevant law there is no strict liability for product defects, only negligence liability</a:t>
            </a:r>
            <a:br>
              <a:rPr lang="en-US" dirty="0" smtClean="0"/>
            </a:br>
            <a:r>
              <a:rPr lang="en-US" dirty="0"/>
              <a:t/>
            </a:r>
            <a:br>
              <a:rPr lang="en-US" dirty="0"/>
            </a:br>
            <a:r>
              <a:rPr lang="en-US" dirty="0" smtClean="0"/>
              <a:t>P alleges that D manufactured the product “negligently” without saying how it was negligent</a:t>
            </a:r>
            <a:endParaRPr lang="en-US" dirty="0"/>
          </a:p>
        </p:txBody>
      </p:sp>
    </p:spTree>
    <p:extLst>
      <p:ext uri="{BB962C8B-B14F-4D97-AF65-F5344CB8AC3E}">
        <p14:creationId xmlns:p14="http://schemas.microsoft.com/office/powerpoint/2010/main" val="18567304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048032"/>
          </a:xfrm>
        </p:spPr>
        <p:txBody>
          <a:bodyPr/>
          <a:lstStyle/>
          <a:p>
            <a:r>
              <a:rPr lang="en-US" dirty="0"/>
              <a:t>c</a:t>
            </a:r>
            <a:r>
              <a:rPr lang="en-US" dirty="0" smtClean="0"/>
              <a:t>ases of the first type…</a:t>
            </a:r>
            <a:endParaRPr lang="en-US" dirty="0"/>
          </a:p>
        </p:txBody>
      </p:sp>
    </p:spTree>
    <p:extLst>
      <p:ext uri="{BB962C8B-B14F-4D97-AF65-F5344CB8AC3E}">
        <p14:creationId xmlns:p14="http://schemas.microsoft.com/office/powerpoint/2010/main" val="17588406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143" y="365125"/>
            <a:ext cx="10834657" cy="6124165"/>
          </a:xfrm>
        </p:spPr>
        <p:txBody>
          <a:bodyPr/>
          <a:lstStyle/>
          <a:p>
            <a:r>
              <a:rPr lang="en-US" dirty="0" err="1" smtClean="0"/>
              <a:t>Dioguardi</a:t>
            </a:r>
            <a:r>
              <a:rPr lang="en-US" dirty="0" smtClean="0"/>
              <a:t> v. </a:t>
            </a:r>
            <a:r>
              <a:rPr lang="en-US" dirty="0" err="1" smtClean="0"/>
              <a:t>Durning</a:t>
            </a:r>
            <a:r>
              <a:rPr lang="en-US" dirty="0" smtClean="0"/>
              <a:t> (2d Cir. 1944)</a:t>
            </a:r>
            <a:endParaRPr lang="en-US" dirty="0"/>
          </a:p>
        </p:txBody>
      </p:sp>
    </p:spTree>
    <p:extLst>
      <p:ext uri="{BB962C8B-B14F-4D97-AF65-F5344CB8AC3E}">
        <p14:creationId xmlns:p14="http://schemas.microsoft.com/office/powerpoint/2010/main" val="27200354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6242152"/>
          </a:xfrm>
        </p:spPr>
        <p:txBody>
          <a:bodyPr/>
          <a:lstStyle/>
          <a:p>
            <a:r>
              <a:rPr lang="en-US" dirty="0" smtClean="0"/>
              <a:t>Doe v. Smith (7</a:t>
            </a:r>
            <a:r>
              <a:rPr lang="en-US" baseline="30000" dirty="0" smtClean="0"/>
              <a:t>th</a:t>
            </a:r>
            <a:r>
              <a:rPr lang="en-US" dirty="0" smtClean="0"/>
              <a:t> Cir. 2005)</a:t>
            </a:r>
            <a:endParaRPr lang="en-US" dirty="0"/>
          </a:p>
        </p:txBody>
      </p:sp>
    </p:spTree>
    <p:extLst>
      <p:ext uri="{BB962C8B-B14F-4D97-AF65-F5344CB8AC3E}">
        <p14:creationId xmlns:p14="http://schemas.microsoft.com/office/powerpoint/2010/main" val="10757173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9" y="365125"/>
            <a:ext cx="10838411" cy="6135428"/>
          </a:xfrm>
        </p:spPr>
        <p:txBody>
          <a:bodyPr/>
          <a:lstStyle/>
          <a:p>
            <a:r>
              <a:rPr lang="it-IT" dirty="0" err="1"/>
              <a:t>f</a:t>
            </a:r>
            <a:r>
              <a:rPr lang="it-IT" dirty="0" err="1" smtClean="0"/>
              <a:t>ederal</a:t>
            </a:r>
            <a:r>
              <a:rPr lang="it-IT" dirty="0" smtClean="0"/>
              <a:t> </a:t>
            </a:r>
            <a:r>
              <a:rPr lang="it-IT" dirty="0" err="1" smtClean="0"/>
              <a:t>wiretapping</a:t>
            </a:r>
            <a:r>
              <a:rPr lang="it-IT" dirty="0" smtClean="0"/>
              <a:t> </a:t>
            </a:r>
            <a:r>
              <a:rPr lang="it-IT" dirty="0" err="1" smtClean="0"/>
              <a:t>statute</a:t>
            </a:r>
            <a:r>
              <a:rPr lang="it-IT" dirty="0" smtClean="0"/>
              <a:t> </a:t>
            </a:r>
            <a:br>
              <a:rPr lang="it-IT" dirty="0" smtClean="0"/>
            </a:br>
            <a:r>
              <a:rPr lang="it-IT" dirty="0" smtClean="0"/>
              <a:t/>
            </a:r>
            <a:br>
              <a:rPr lang="it-IT" dirty="0" smtClean="0"/>
            </a:br>
            <a:r>
              <a:rPr lang="it-IT" dirty="0" smtClean="0"/>
              <a:t>18 </a:t>
            </a:r>
            <a:r>
              <a:rPr lang="it-IT" dirty="0"/>
              <a:t>U.S.C. §§ 2510-22</a:t>
            </a:r>
            <a:endParaRPr lang="en-US" dirty="0"/>
          </a:p>
        </p:txBody>
      </p:sp>
    </p:spTree>
    <p:extLst>
      <p:ext uri="{BB962C8B-B14F-4D97-AF65-F5344CB8AC3E}">
        <p14:creationId xmlns:p14="http://schemas.microsoft.com/office/powerpoint/2010/main" val="5233764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365125"/>
            <a:ext cx="10876128" cy="5940141"/>
          </a:xfrm>
        </p:spPr>
        <p:txBody>
          <a:bodyPr/>
          <a:lstStyle/>
          <a:p>
            <a:r>
              <a:rPr lang="en-US" dirty="0" smtClean="0"/>
              <a:t>any person who</a:t>
            </a:r>
            <a:br>
              <a:rPr lang="en-US" dirty="0" smtClean="0"/>
            </a:br>
            <a:r>
              <a:rPr lang="en-US" dirty="0" smtClean="0"/>
              <a:t>“intentionally intercepts</a:t>
            </a:r>
            <a:r>
              <a:rPr lang="mr-IN" dirty="0" smtClean="0"/>
              <a:t>…</a:t>
            </a:r>
            <a:r>
              <a:rPr lang="en-US" dirty="0" smtClean="0"/>
              <a:t>any </a:t>
            </a:r>
            <a:r>
              <a:rPr lang="en-US" dirty="0"/>
              <a:t>wire, oral, or electronic </a:t>
            </a:r>
            <a:r>
              <a:rPr lang="en-US" dirty="0" smtClean="0"/>
              <a:t>communication”</a:t>
            </a:r>
            <a:br>
              <a:rPr lang="en-US" dirty="0" smtClean="0"/>
            </a:br>
            <a:r>
              <a:rPr lang="en-US" dirty="0"/>
              <a:t/>
            </a:r>
            <a:br>
              <a:rPr lang="en-US" dirty="0"/>
            </a:br>
            <a:r>
              <a:rPr lang="is-IS" dirty="0"/>
              <a:t>§ 2511(1</a:t>
            </a:r>
            <a:r>
              <a:rPr lang="is-IS" dirty="0" smtClean="0"/>
              <a:t>)(a)</a:t>
            </a:r>
            <a:endParaRPr lang="en-US" dirty="0"/>
          </a:p>
        </p:txBody>
      </p:sp>
    </p:spTree>
    <p:extLst>
      <p:ext uri="{BB962C8B-B14F-4D97-AF65-F5344CB8AC3E}">
        <p14:creationId xmlns:p14="http://schemas.microsoft.com/office/powerpoint/2010/main" val="2581025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5986248"/>
          </a:xfrm>
        </p:spPr>
        <p:txBody>
          <a:bodyPr/>
          <a:lstStyle/>
          <a:p>
            <a:r>
              <a:rPr lang="en-US" dirty="0"/>
              <a:t>The first question is whether Doe could show, without contradicting any of the complaint's allegations, that Smith captured a “wire, oral, or electronic </a:t>
            </a:r>
            <a:r>
              <a:rPr lang="en-US" dirty="0" smtClean="0"/>
              <a:t>communication.”</a:t>
            </a:r>
            <a:endParaRPr lang="en-US" dirty="0"/>
          </a:p>
        </p:txBody>
      </p:sp>
    </p:spTree>
    <p:extLst>
      <p:ext uri="{BB962C8B-B14F-4D97-AF65-F5344CB8AC3E}">
        <p14:creationId xmlns:p14="http://schemas.microsoft.com/office/powerpoint/2010/main" val="19068394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46886"/>
          </a:xfrm>
        </p:spPr>
        <p:txBody>
          <a:bodyPr/>
          <a:lstStyle/>
          <a:p>
            <a:r>
              <a:rPr lang="en-US" dirty="0"/>
              <a:t>Next comes the question whether Smith “intercepted” the oral communication.  </a:t>
            </a:r>
          </a:p>
        </p:txBody>
      </p:sp>
    </p:spTree>
    <p:extLst>
      <p:ext uri="{BB962C8B-B14F-4D97-AF65-F5344CB8AC3E}">
        <p14:creationId xmlns:p14="http://schemas.microsoft.com/office/powerpoint/2010/main" val="13860618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740" y="365125"/>
            <a:ext cx="10685060" cy="6103914"/>
          </a:xfrm>
        </p:spPr>
        <p:txBody>
          <a:bodyPr/>
          <a:lstStyle/>
          <a:p>
            <a:r>
              <a:rPr lang="en-US" dirty="0" smtClean="0"/>
              <a:t>“intercept” means “the </a:t>
            </a:r>
            <a:r>
              <a:rPr lang="en-US" dirty="0"/>
              <a:t>aural or other acquisition of the contents of any wire, electronic, or oral communication through the use of any electronic, mechanical, or other </a:t>
            </a:r>
            <a:r>
              <a:rPr lang="en-US" dirty="0" smtClean="0"/>
              <a:t>device”</a:t>
            </a:r>
            <a:br>
              <a:rPr lang="en-US" dirty="0" smtClean="0"/>
            </a:br>
            <a:r>
              <a:rPr lang="en-US" dirty="0" smtClean="0"/>
              <a:t/>
            </a:r>
            <a:br>
              <a:rPr lang="en-US" dirty="0" smtClean="0"/>
            </a:br>
            <a:r>
              <a:rPr lang="en-US" dirty="0" smtClean="0"/>
              <a:t>18 </a:t>
            </a:r>
            <a:r>
              <a:rPr lang="en-US" dirty="0"/>
              <a:t>U.S.C. § 2510(4</a:t>
            </a:r>
            <a:r>
              <a:rPr lang="en-US" dirty="0" smtClean="0"/>
              <a:t>)</a:t>
            </a:r>
            <a:endParaRPr lang="en-US" dirty="0"/>
          </a:p>
        </p:txBody>
      </p:sp>
    </p:spTree>
    <p:extLst>
      <p:ext uri="{BB962C8B-B14F-4D97-AF65-F5344CB8AC3E}">
        <p14:creationId xmlns:p14="http://schemas.microsoft.com/office/powerpoint/2010/main" val="200506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715" y="365125"/>
            <a:ext cx="10575085" cy="6053373"/>
          </a:xfrm>
        </p:spPr>
        <p:txBody>
          <a:bodyPr>
            <a:normAutofit/>
          </a:bodyPr>
          <a:lstStyle/>
          <a:p>
            <a:r>
              <a:rPr lang="en-US" dirty="0"/>
              <a:t>28 U.S.C. § 1404. CHANGE OF VENUE</a:t>
            </a:r>
            <a:br>
              <a:rPr lang="en-US" dirty="0"/>
            </a:br>
            <a:r>
              <a:rPr lang="en-US" dirty="0"/>
              <a:t/>
            </a:r>
            <a:br>
              <a:rPr lang="en-US" dirty="0"/>
            </a:br>
            <a:r>
              <a:rPr lang="en-US" dirty="0"/>
              <a:t>(a) For the convenience of parties and witnesses, in the interest of justice, a district court may transfer any civil action to any other district or division where it might have been brought or to any district or division to which all parties have consented.</a:t>
            </a:r>
          </a:p>
        </p:txBody>
      </p:sp>
    </p:spTree>
    <p:extLst>
      <p:ext uri="{BB962C8B-B14F-4D97-AF65-F5344CB8AC3E}">
        <p14:creationId xmlns:p14="http://schemas.microsoft.com/office/powerpoint/2010/main" val="297322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8" y="365125"/>
            <a:ext cx="10688782" cy="5985799"/>
          </a:xfrm>
        </p:spPr>
        <p:txBody>
          <a:bodyPr>
            <a:normAutofit/>
          </a:bodyPr>
          <a:lstStyle/>
          <a:p>
            <a:r>
              <a:rPr lang="en-US" dirty="0"/>
              <a:t>a</a:t>
            </a:r>
            <a:r>
              <a:rPr lang="en-US" dirty="0" smtClean="0"/>
              <a:t>nd</a:t>
            </a:r>
            <a:br>
              <a:rPr lang="en-US" dirty="0" smtClean="0"/>
            </a:br>
            <a:r>
              <a:rPr lang="en-US" dirty="0" smtClean="0"/>
              <a:t>(c</a:t>
            </a:r>
            <a:r>
              <a:rPr lang="en-US" dirty="0"/>
              <a:t>) intentionally </a:t>
            </a:r>
            <a:r>
              <a:rPr lang="en-US" dirty="0" smtClean="0"/>
              <a:t>discloses</a:t>
            </a:r>
            <a:r>
              <a:rPr lang="mr-IN" dirty="0" smtClean="0"/>
              <a:t>…</a:t>
            </a:r>
            <a:r>
              <a:rPr lang="en-US" dirty="0" smtClean="0"/>
              <a:t>to </a:t>
            </a:r>
            <a:r>
              <a:rPr lang="en-US" dirty="0"/>
              <a:t>any other person the contents of any wire, oral, or electronic communication, knowing or having reason to know that the information was obtained through the interception of a wire, oral, or electronic communication in violation of this subsection;  ․․ shall be subject to suit as provided in subsection (5</a:t>
            </a:r>
            <a:r>
              <a:rPr lang="en-US" dirty="0" smtClean="0"/>
              <a:t>)</a:t>
            </a:r>
            <a:endParaRPr lang="en-US" dirty="0"/>
          </a:p>
        </p:txBody>
      </p:sp>
    </p:spTree>
    <p:extLst>
      <p:ext uri="{BB962C8B-B14F-4D97-AF65-F5344CB8AC3E}">
        <p14:creationId xmlns:p14="http://schemas.microsoft.com/office/powerpoint/2010/main" val="15570473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122172"/>
          </a:xfrm>
        </p:spPr>
        <p:txBody>
          <a:bodyPr/>
          <a:lstStyle/>
          <a:p>
            <a:r>
              <a:rPr lang="en-US" dirty="0"/>
              <a:t>Liability generally requires proof that the interception or disclosure occurred in or through the means of interstate commerce, such as the telephone network.  </a:t>
            </a:r>
          </a:p>
        </p:txBody>
      </p:sp>
    </p:spTree>
    <p:extLst>
      <p:ext uri="{BB962C8B-B14F-4D97-AF65-F5344CB8AC3E}">
        <p14:creationId xmlns:p14="http://schemas.microsoft.com/office/powerpoint/2010/main" val="26313826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122172"/>
          </a:xfrm>
        </p:spPr>
        <p:txBody>
          <a:bodyPr/>
          <a:lstStyle/>
          <a:p>
            <a:r>
              <a:rPr lang="en-US" dirty="0"/>
              <a:t>The statute provides some defenses, such as consent.   Any one private participant's consent usually suffices.  18 U.S.C. § 2511(2)(d). </a:t>
            </a:r>
          </a:p>
        </p:txBody>
      </p:sp>
    </p:spTree>
    <p:extLst>
      <p:ext uri="{BB962C8B-B14F-4D97-AF65-F5344CB8AC3E}">
        <p14:creationId xmlns:p14="http://schemas.microsoft.com/office/powerpoint/2010/main" val="42329202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5825610"/>
          </a:xfrm>
        </p:spPr>
        <p:txBody>
          <a:bodyPr>
            <a:normAutofit fontScale="90000"/>
          </a:bodyPr>
          <a:lstStyle/>
          <a:p>
            <a:r>
              <a:rPr lang="en-US" dirty="0"/>
              <a:t>It shall not be unlawful under this chapter for a person not acting under color of law to intercept a wire, oral, or electronic communication where such person is a party to the communication or where one of the parties to the communication has given prior consent to such interception unless such communication is intercepted for the purpose of committing any criminal or tortious act in violation of the Constitution or laws of the United States or of any State.</a:t>
            </a:r>
          </a:p>
        </p:txBody>
      </p:sp>
    </p:spTree>
    <p:extLst>
      <p:ext uri="{BB962C8B-B14F-4D97-AF65-F5344CB8AC3E}">
        <p14:creationId xmlns:p14="http://schemas.microsoft.com/office/powerpoint/2010/main" val="1656800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231" y="365125"/>
            <a:ext cx="10722569" cy="6094669"/>
          </a:xfrm>
        </p:spPr>
        <p:txBody>
          <a:bodyPr/>
          <a:lstStyle/>
          <a:p>
            <a:r>
              <a:rPr lang="en-US" dirty="0"/>
              <a:t>i</a:t>
            </a:r>
            <a:r>
              <a:rPr lang="en-US" dirty="0" smtClean="0"/>
              <a:t>nconsistent pleading</a:t>
            </a:r>
            <a:endParaRPr lang="en-US" dirty="0"/>
          </a:p>
        </p:txBody>
      </p:sp>
    </p:spTree>
    <p:extLst>
      <p:ext uri="{BB962C8B-B14F-4D97-AF65-F5344CB8AC3E}">
        <p14:creationId xmlns:p14="http://schemas.microsoft.com/office/powerpoint/2010/main" val="4102334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935" y="365125"/>
            <a:ext cx="10763865" cy="6094669"/>
          </a:xfrm>
        </p:spPr>
        <p:txBody>
          <a:bodyPr>
            <a:noAutofit/>
          </a:bodyPr>
          <a:lstStyle/>
          <a:p>
            <a:r>
              <a:rPr lang="en-US" sz="2800" b="1" dirty="0"/>
              <a:t>Rule 8. General Rules of Pleading</a:t>
            </a:r>
            <a:r>
              <a:rPr lang="en-US" sz="2800" dirty="0"/>
              <a:t/>
            </a:r>
            <a:br>
              <a:rPr lang="en-US" sz="2800" dirty="0"/>
            </a:br>
            <a:r>
              <a:rPr lang="en-US" sz="2800" dirty="0"/>
              <a:t>...</a:t>
            </a:r>
            <a:br>
              <a:rPr lang="en-US" sz="2800" dirty="0"/>
            </a:br>
            <a:r>
              <a:rPr lang="en-US" sz="2800" dirty="0"/>
              <a:t>(d) Pleading to Be Concise and Direct; Alternative Statements; Inconsistency.</a:t>
            </a:r>
            <a:br>
              <a:rPr lang="en-US" sz="2800" dirty="0"/>
            </a:br>
            <a:r>
              <a:rPr lang="en-US" sz="2800" dirty="0"/>
              <a:t/>
            </a:r>
            <a:br>
              <a:rPr lang="en-US" sz="2800" dirty="0"/>
            </a:br>
            <a:r>
              <a:rPr lang="en-US" sz="2800" dirty="0"/>
              <a:t>(1) In General. Each allegation must be simple, concise, and direct. No technical form is required.</a:t>
            </a:r>
            <a:br>
              <a:rPr lang="en-US" sz="2800" dirty="0"/>
            </a:br>
            <a:r>
              <a:rPr lang="en-US" sz="2800" dirty="0"/>
              <a:t/>
            </a:r>
            <a:br>
              <a:rPr lang="en-US" sz="2800" dirty="0"/>
            </a:br>
            <a:r>
              <a:rPr lang="en-US" sz="2800" dirty="0"/>
              <a:t>(2)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a:t>
            </a:r>
            <a:br>
              <a:rPr lang="en-US" sz="2800" dirty="0"/>
            </a:br>
            <a:r>
              <a:rPr lang="en-US" sz="2800" dirty="0"/>
              <a:t/>
            </a:r>
            <a:br>
              <a:rPr lang="en-US" sz="2800" dirty="0"/>
            </a:br>
            <a:r>
              <a:rPr lang="en-US" sz="2800" dirty="0"/>
              <a:t>(3) Inconsistent Claims or Defenses. A party may state as many separate claims or defenses as it has, regardless of consistency.</a:t>
            </a:r>
            <a:br>
              <a:rPr lang="en-US" sz="2800" dirty="0"/>
            </a:br>
            <a:endParaRPr lang="en-US" sz="2800" dirty="0"/>
          </a:p>
        </p:txBody>
      </p:sp>
    </p:spTree>
    <p:extLst>
      <p:ext uri="{BB962C8B-B14F-4D97-AF65-F5344CB8AC3E}">
        <p14:creationId xmlns:p14="http://schemas.microsoft.com/office/powerpoint/2010/main" val="36836862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09900" y="1063626"/>
            <a:ext cx="6172200" cy="4537075"/>
          </a:xfrm>
        </p:spPr>
        <p:txBody>
          <a:bodyPr/>
          <a:lstStyle/>
          <a:p>
            <a:pPr eaLnBrk="1" hangingPunct="1"/>
            <a:r>
              <a:rPr lang="en-US" altLang="en-US" smtClean="0"/>
              <a:t>pleading special matters</a:t>
            </a:r>
            <a:br>
              <a:rPr lang="en-US" altLang="en-US" smtClean="0"/>
            </a:br>
            <a:r>
              <a:rPr lang="en-US" altLang="en-US" smtClean="0"/>
              <a:t>(fraud)</a:t>
            </a:r>
          </a:p>
        </p:txBody>
      </p:sp>
    </p:spTree>
    <p:extLst>
      <p:ext uri="{BB962C8B-B14F-4D97-AF65-F5344CB8AC3E}">
        <p14:creationId xmlns:p14="http://schemas.microsoft.com/office/powerpoint/2010/main" val="32517463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229600" cy="4594225"/>
          </a:xfrm>
        </p:spPr>
        <p:txBody>
          <a:bodyPr rtlCol="0">
            <a:normAutofit fontScale="90000"/>
          </a:bodyPr>
          <a:lstStyle/>
          <a:p>
            <a:pPr>
              <a:defRPr/>
            </a:pPr>
            <a:r>
              <a:rPr lang="en-US" dirty="0" smtClean="0"/>
              <a:t>Rule 9.  Pleading Special Matters </a:t>
            </a:r>
            <a:br>
              <a:rPr lang="en-US" dirty="0" smtClean="0"/>
            </a:br>
            <a:r>
              <a:rPr lang="en-US" dirty="0" smtClean="0"/>
              <a:t>... </a:t>
            </a:r>
            <a:br>
              <a:rPr lang="en-US" dirty="0" smtClean="0"/>
            </a:br>
            <a:r>
              <a:rPr lang="en-US" dirty="0" smtClean="0"/>
              <a:t>(b) Fraud or Mistake; Conditions of Mind. In alleging fraud or mistake, a party must state with particularity the circumstances constituting fraud or mistake. Malice, intent, knowledge, and other conditions of a person’s mind may be alleged generally.</a:t>
            </a:r>
            <a:endParaRPr lang="en-US" dirty="0"/>
          </a:p>
        </p:txBody>
      </p:sp>
    </p:spTree>
    <p:extLst>
      <p:ext uri="{BB962C8B-B14F-4D97-AF65-F5344CB8AC3E}">
        <p14:creationId xmlns:p14="http://schemas.microsoft.com/office/powerpoint/2010/main" val="1258832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202362"/>
          </a:xfrm>
        </p:spPr>
        <p:txBody>
          <a:bodyPr/>
          <a:lstStyle/>
          <a:p>
            <a:r>
              <a:rPr lang="en-US" altLang="en-US" smtClean="0"/>
              <a:t>Why the heightened pleading standards for fraud?</a:t>
            </a:r>
          </a:p>
        </p:txBody>
      </p:sp>
    </p:spTree>
    <p:extLst>
      <p:ext uri="{BB962C8B-B14F-4D97-AF65-F5344CB8AC3E}">
        <p14:creationId xmlns:p14="http://schemas.microsoft.com/office/powerpoint/2010/main" val="37496869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034613" y="120479"/>
            <a:ext cx="6000750" cy="1028700"/>
          </a:xfrm>
        </p:spPr>
        <p:txBody>
          <a:bodyPr/>
          <a:lstStyle/>
          <a:p>
            <a:pPr eaLnBrk="1" hangingPunct="1"/>
            <a:r>
              <a:rPr lang="en-US" altLang="en-US" dirty="0" smtClean="0"/>
              <a:t>fraud</a:t>
            </a:r>
          </a:p>
        </p:txBody>
      </p:sp>
      <p:sp>
        <p:nvSpPr>
          <p:cNvPr id="24579" name="Subtitle 2"/>
          <p:cNvSpPr>
            <a:spLocks noGrp="1"/>
          </p:cNvSpPr>
          <p:nvPr>
            <p:ph type="subTitle" idx="1"/>
          </p:nvPr>
        </p:nvSpPr>
        <p:spPr>
          <a:xfrm>
            <a:off x="358346" y="1482811"/>
            <a:ext cx="11405286" cy="5078627"/>
          </a:xfrm>
        </p:spPr>
        <p:txBody>
          <a:bodyPr>
            <a:normAutofit/>
          </a:bodyPr>
          <a:lstStyle/>
          <a:p>
            <a:pPr algn="l" eaLnBrk="1" hangingPunct="1">
              <a:defRPr/>
            </a:pPr>
            <a:r>
              <a:rPr lang="en-US" altLang="en-US" sz="3600" dirty="0" smtClean="0"/>
              <a:t>- statement (omission if duty to speak)</a:t>
            </a:r>
          </a:p>
          <a:p>
            <a:pPr algn="l" eaLnBrk="1" hangingPunct="1">
              <a:defRPr/>
            </a:pPr>
            <a:r>
              <a:rPr lang="en-US" altLang="en-US" sz="3600" dirty="0" smtClean="0"/>
              <a:t>- of material fact</a:t>
            </a:r>
          </a:p>
          <a:p>
            <a:pPr algn="l" eaLnBrk="1" hangingPunct="1">
              <a:defRPr/>
            </a:pPr>
            <a:r>
              <a:rPr lang="en-US" altLang="en-US" sz="3600" dirty="0" smtClean="0"/>
              <a:t>- that is false (or misleading)</a:t>
            </a:r>
          </a:p>
          <a:p>
            <a:pPr algn="l" eaLnBrk="1" hangingPunct="1">
              <a:defRPr/>
            </a:pPr>
            <a:r>
              <a:rPr lang="en-US" altLang="en-US" sz="3600" dirty="0" smtClean="0"/>
              <a:t>- with knowledge of falsity </a:t>
            </a:r>
          </a:p>
          <a:p>
            <a:pPr lvl="1" algn="l" eaLnBrk="1" hangingPunct="1">
              <a:defRPr/>
            </a:pPr>
            <a:r>
              <a:rPr lang="en-US" altLang="en-US" sz="3600" dirty="0" smtClean="0"/>
              <a:t>often intent that plaintiff rely</a:t>
            </a:r>
          </a:p>
          <a:p>
            <a:pPr algn="l" eaLnBrk="1" hangingPunct="1">
              <a:defRPr/>
            </a:pPr>
            <a:r>
              <a:rPr lang="en-US" altLang="en-US" sz="3600" dirty="0" smtClean="0"/>
              <a:t>- reasonable reliance on statement by plaintiff</a:t>
            </a:r>
          </a:p>
          <a:p>
            <a:pPr algn="l" eaLnBrk="1" hangingPunct="1">
              <a:defRPr/>
            </a:pPr>
            <a:r>
              <a:rPr lang="en-US" altLang="en-US" sz="3600" dirty="0" smtClean="0"/>
              <a:t>- causation of damages</a:t>
            </a:r>
          </a:p>
          <a:p>
            <a:pPr eaLnBrk="1" hangingPunct="1">
              <a:defRPr/>
            </a:pPr>
            <a:endParaRPr lang="en-US" altLang="en-US" sz="3600" dirty="0" smtClean="0"/>
          </a:p>
        </p:txBody>
      </p:sp>
    </p:spTree>
    <p:extLst>
      <p:ext uri="{BB962C8B-B14F-4D97-AF65-F5344CB8AC3E}">
        <p14:creationId xmlns:p14="http://schemas.microsoft.com/office/powerpoint/2010/main" val="74013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124" y="365125"/>
            <a:ext cx="10657676" cy="6189058"/>
          </a:xfrm>
        </p:spPr>
        <p:txBody>
          <a:bodyPr>
            <a:noAutofit/>
          </a:bodyPr>
          <a:lstStyle/>
          <a:p>
            <a:r>
              <a:rPr lang="en-US" sz="3200" dirty="0" smtClean="0"/>
              <a:t>As </a:t>
            </a:r>
            <a:r>
              <a:rPr lang="en-US" sz="3200" dirty="0"/>
              <a:t>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a:t>
            </a:r>
            <a:r>
              <a:rPr lang="en-US" sz="3200" dirty="0" smtClean="0"/>
              <a:t>.</a:t>
            </a:r>
            <a:endParaRPr lang="en-US" sz="3200" dirty="0"/>
          </a:p>
        </p:txBody>
      </p:sp>
    </p:spTree>
    <p:extLst>
      <p:ext uri="{BB962C8B-B14F-4D97-AF65-F5344CB8AC3E}">
        <p14:creationId xmlns:p14="http://schemas.microsoft.com/office/powerpoint/2010/main" val="25683042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126162"/>
          </a:xfrm>
        </p:spPr>
        <p:txBody>
          <a:bodyPr/>
          <a:lstStyle/>
          <a:p>
            <a:r>
              <a:rPr lang="en-US" altLang="en-US" smtClean="0"/>
              <a:t>Does R 9(b) apply to affirmative defenses?</a:t>
            </a:r>
          </a:p>
        </p:txBody>
      </p:sp>
    </p:spTree>
    <p:extLst>
      <p:ext uri="{BB962C8B-B14F-4D97-AF65-F5344CB8AC3E}">
        <p14:creationId xmlns:p14="http://schemas.microsoft.com/office/powerpoint/2010/main" val="99553594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202362"/>
          </a:xfrm>
        </p:spPr>
        <p:txBody>
          <a:bodyPr/>
          <a:lstStyle/>
          <a:p>
            <a:r>
              <a:rPr lang="en-US" altLang="en-US" smtClean="0"/>
              <a:t>Why the exception in 9(b) for scienter?</a:t>
            </a:r>
          </a:p>
        </p:txBody>
      </p:sp>
    </p:spTree>
    <p:extLst>
      <p:ext uri="{BB962C8B-B14F-4D97-AF65-F5344CB8AC3E}">
        <p14:creationId xmlns:p14="http://schemas.microsoft.com/office/powerpoint/2010/main" val="14051287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75037"/>
          </a:xfrm>
        </p:spPr>
        <p:txBody>
          <a:bodyPr/>
          <a:lstStyle/>
          <a:p>
            <a:r>
              <a:rPr lang="en-US" dirty="0" smtClean="0"/>
              <a:t>Leatherman (US 1993)</a:t>
            </a:r>
            <a:endParaRPr lang="en-US" dirty="0"/>
          </a:p>
        </p:txBody>
      </p:sp>
    </p:spTree>
    <p:extLst>
      <p:ext uri="{BB962C8B-B14F-4D97-AF65-F5344CB8AC3E}">
        <p14:creationId xmlns:p14="http://schemas.microsoft.com/office/powerpoint/2010/main" val="8553426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67050" y="1063626"/>
            <a:ext cx="6115050" cy="4594225"/>
          </a:xfrm>
        </p:spPr>
        <p:txBody>
          <a:bodyPr/>
          <a:lstStyle/>
          <a:p>
            <a:pPr eaLnBrk="1" hangingPunct="1"/>
            <a:r>
              <a:rPr lang="en-US" altLang="en-US" smtClean="0"/>
              <a:t>Bell Atlantic Corp. v. Twombly</a:t>
            </a:r>
            <a:br>
              <a:rPr lang="en-US" altLang="en-US" smtClean="0"/>
            </a:br>
            <a:r>
              <a:rPr lang="en-US" altLang="en-US" smtClean="0"/>
              <a:t>(U.S. 2007)</a:t>
            </a:r>
          </a:p>
        </p:txBody>
      </p:sp>
    </p:spTree>
    <p:extLst>
      <p:ext uri="{BB962C8B-B14F-4D97-AF65-F5344CB8AC3E}">
        <p14:creationId xmlns:p14="http://schemas.microsoft.com/office/powerpoint/2010/main" val="3365550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486" y="365125"/>
            <a:ext cx="10387314" cy="6047250"/>
          </a:xfrm>
        </p:spPr>
        <p:txBody>
          <a:bodyPr/>
          <a:lstStyle/>
          <a:p>
            <a:r>
              <a:rPr lang="en-US" dirty="0"/>
              <a:t>d</a:t>
            </a:r>
            <a:r>
              <a:rPr lang="en-US" dirty="0" smtClean="0"/>
              <a:t>id the plaintiffs fail to state a claim?</a:t>
            </a:r>
            <a:endParaRPr lang="en-US" dirty="0"/>
          </a:p>
        </p:txBody>
      </p:sp>
    </p:spTree>
    <p:extLst>
      <p:ext uri="{BB962C8B-B14F-4D97-AF65-F5344CB8AC3E}">
        <p14:creationId xmlns:p14="http://schemas.microsoft.com/office/powerpoint/2010/main" val="25495448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313" y="365125"/>
            <a:ext cx="10969487" cy="6221205"/>
          </a:xfrm>
        </p:spPr>
        <p:txBody>
          <a:bodyPr>
            <a:normAutofit fontScale="90000"/>
          </a:bodyPr>
          <a:lstStyle/>
          <a:p>
            <a:r>
              <a:rPr lang="en-US" altLang="en-US" dirty="0"/>
              <a:t>Paragraph 4</a:t>
            </a:r>
            <a:br>
              <a:rPr lang="en-US" altLang="en-US" dirty="0"/>
            </a:br>
            <a:r>
              <a:rPr lang="en-US" altLang="en-US" dirty="0"/>
              <a:t>Plaintiffs allege that Defendants entered into a contract, combination or conspiracy</a:t>
            </a:r>
            <a:br>
              <a:rPr lang="en-US" altLang="en-US" dirty="0"/>
            </a:br>
            <a:r>
              <a:rPr lang="en-US" altLang="en-US" dirty="0"/>
              <a:t>to prevent competitive entry in their respective local telephone and/or high speed internet services</a:t>
            </a:r>
            <a:br>
              <a:rPr lang="en-US" altLang="en-US" dirty="0"/>
            </a:br>
            <a:r>
              <a:rPr lang="en-US" altLang="en-US" dirty="0"/>
              <a:t>markets by, among other things, agreeing not to compete with one another and to stifle attempts by</a:t>
            </a:r>
            <a:br>
              <a:rPr lang="en-US" altLang="en-US" dirty="0"/>
            </a:br>
            <a:r>
              <a:rPr lang="en-US" altLang="en-US" dirty="0"/>
              <a:t>others to compete with them and otherwise allocating customers and markets to one another.</a:t>
            </a:r>
            <a:endParaRPr lang="en-US" dirty="0"/>
          </a:p>
        </p:txBody>
      </p:sp>
    </p:spTree>
    <p:extLst>
      <p:ext uri="{BB962C8B-B14F-4D97-AF65-F5344CB8AC3E}">
        <p14:creationId xmlns:p14="http://schemas.microsoft.com/office/powerpoint/2010/main" val="10292241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667000" y="857250"/>
            <a:ext cx="6858000" cy="5143500"/>
          </a:xfrm>
        </p:spPr>
        <p:txBody>
          <a:bodyPr/>
          <a:lstStyle/>
          <a:p>
            <a:pPr algn="l" eaLnBrk="1" hangingPunct="1"/>
            <a:r>
              <a:rPr lang="en-US" altLang="en-US" sz="2400" dirty="0"/>
              <a:t>Paragraph </a:t>
            </a:r>
            <a:r>
              <a:rPr lang="en-US" altLang="en-US" sz="2400" dirty="0" smtClean="0"/>
              <a:t>51</a:t>
            </a:r>
            <a:r>
              <a:rPr lang="en-US" altLang="en-US" sz="2400" dirty="0"/>
              <a:t/>
            </a:r>
            <a:br>
              <a:rPr lang="en-US" altLang="en-US" sz="2400" dirty="0"/>
            </a:br>
            <a:r>
              <a:rPr lang="en-US" altLang="en-US" sz="2400" dirty="0" smtClean="0"/>
              <a:t>“In the absence of any meaningful competition between the [baby bells] in one another’s markets, and in light of the parallel course of conduct that each engaged in to prevent competition from [locals] within their respective local telephone and/or high speed internet services markets and the other facts and market circumstances alleged above, Plaintiffs allege upon information and belief that Defendants have entered into a contract, combination or conspiracy to prevent entry in their respective local telephone and/or high speed internet service markets and have agreed not to compete with one another and otherwise allocated customers and markets to one another.”</a:t>
            </a:r>
            <a:endParaRPr lang="en-US" altLang="en-US" sz="2400" dirty="0"/>
          </a:p>
        </p:txBody>
      </p:sp>
    </p:spTree>
    <p:extLst>
      <p:ext uri="{BB962C8B-B14F-4D97-AF65-F5344CB8AC3E}">
        <p14:creationId xmlns:p14="http://schemas.microsoft.com/office/powerpoint/2010/main" val="17763709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838450" y="1063626"/>
            <a:ext cx="6343650" cy="4651375"/>
          </a:xfrm>
        </p:spPr>
        <p:txBody>
          <a:bodyPr/>
          <a:lstStyle/>
          <a:p>
            <a:pPr algn="l" eaLnBrk="1" hangingPunct="1"/>
            <a:r>
              <a:rPr lang="en-US" altLang="en-US" sz="2700" dirty="0" smtClean="0"/>
              <a:t>Stevens’s dissent:</a:t>
            </a:r>
            <a:r>
              <a:rPr lang="en-US" altLang="en-US" sz="2700" dirty="0"/>
              <a:t/>
            </a:r>
            <a:br>
              <a:rPr lang="en-US" altLang="en-US" sz="2700" dirty="0"/>
            </a:br>
            <a:r>
              <a:rPr lang="en-US" altLang="en-US" sz="2700" dirty="0"/>
              <a:t> But the plaintiffs allege in three places in their complaint, ¶¶ 4, 51, 64, App. 11, 27, 30, that the [baby bells] did in fact agree both to prevent competitors from entering into their local markets and to forgo competition with each other. And as the Court recognizes, at the motion to dismiss stage, a judge assumes “that all the allegations in the complaint are true (even if doubtful in fact).”</a:t>
            </a:r>
          </a:p>
        </p:txBody>
      </p:sp>
    </p:spTree>
    <p:extLst>
      <p:ext uri="{BB962C8B-B14F-4D97-AF65-F5344CB8AC3E}">
        <p14:creationId xmlns:p14="http://schemas.microsoft.com/office/powerpoint/2010/main" val="31680528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2895600" y="1063626"/>
            <a:ext cx="6286500" cy="4594225"/>
          </a:xfrm>
        </p:spPr>
        <p:txBody>
          <a:bodyPr/>
          <a:lstStyle/>
          <a:p>
            <a:pPr algn="l" eaLnBrk="1" hangingPunct="1"/>
            <a:r>
              <a:rPr lang="en-US" altLang="en-US" sz="2700" dirty="0"/>
              <a:t>The majority circumvents this obvious obstacle to dismissal by pretending that it does not exist. The Court admits that “in form a few stray statements in the complaint speak directly of agreement,” but disregards those allegations by saying that “on fair reading these are merely legal conclusions resting on the prior allegations” of parallel conduct. Ante, at 1970. The Court's dichotomy between factual allegations and “legal conclusions” is the stuff of a bygone era, supra, at 1976 - 1977.</a:t>
            </a:r>
          </a:p>
        </p:txBody>
      </p:sp>
    </p:spTree>
    <p:extLst>
      <p:ext uri="{BB962C8B-B14F-4D97-AF65-F5344CB8AC3E}">
        <p14:creationId xmlns:p14="http://schemas.microsoft.com/office/powerpoint/2010/main" val="19559473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057400" y="274638"/>
            <a:ext cx="8153400" cy="6278562"/>
          </a:xfrm>
        </p:spPr>
        <p:txBody>
          <a:bodyPr/>
          <a:lstStyle/>
          <a:p>
            <a:r>
              <a:rPr lang="en-US" altLang="en-US" dirty="0"/>
              <a:t>w</a:t>
            </a:r>
            <a:r>
              <a:rPr lang="en-US" altLang="en-US" dirty="0" smtClean="0"/>
              <a:t>hat 8(a)(2) violated then?</a:t>
            </a:r>
          </a:p>
        </p:txBody>
      </p:sp>
    </p:spTree>
    <p:extLst>
      <p:ext uri="{BB962C8B-B14F-4D97-AF65-F5344CB8AC3E}">
        <p14:creationId xmlns:p14="http://schemas.microsoft.com/office/powerpoint/2010/main" val="572585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546" y="365125"/>
            <a:ext cx="10858254" cy="6253951"/>
          </a:xfrm>
        </p:spPr>
        <p:txBody>
          <a:bodyPr/>
          <a:lstStyle/>
          <a:p>
            <a:r>
              <a:rPr lang="en-US" dirty="0"/>
              <a:t>Van </a:t>
            </a:r>
            <a:r>
              <a:rPr lang="en-US" dirty="0" err="1"/>
              <a:t>Dusen</a:t>
            </a:r>
            <a:r>
              <a:rPr lang="en-US" dirty="0"/>
              <a:t> v. Barrack, 376 U.S. 612 (1964</a:t>
            </a:r>
            <a:r>
              <a:rPr lang="en-US" dirty="0" smtClean="0"/>
              <a:t>)</a:t>
            </a:r>
            <a:endParaRPr lang="en-US" dirty="0"/>
          </a:p>
        </p:txBody>
      </p:sp>
    </p:spTree>
    <p:extLst>
      <p:ext uri="{BB962C8B-B14F-4D97-AF65-F5344CB8AC3E}">
        <p14:creationId xmlns:p14="http://schemas.microsoft.com/office/powerpoint/2010/main" val="41107868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057400" y="274638"/>
            <a:ext cx="8153400" cy="6278562"/>
          </a:xfrm>
        </p:spPr>
        <p:txBody>
          <a:bodyPr/>
          <a:lstStyle/>
          <a:p>
            <a:r>
              <a:rPr lang="en-US" altLang="en-US" dirty="0"/>
              <a:t>w</a:t>
            </a:r>
            <a:r>
              <a:rPr lang="en-US" altLang="en-US" dirty="0" smtClean="0"/>
              <a:t>ere the defendants not put on notice about the nature of the alleged agreement?</a:t>
            </a:r>
          </a:p>
        </p:txBody>
      </p:sp>
    </p:spTree>
    <p:extLst>
      <p:ext uri="{BB962C8B-B14F-4D97-AF65-F5344CB8AC3E}">
        <p14:creationId xmlns:p14="http://schemas.microsoft.com/office/powerpoint/2010/main" val="10976930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981200" y="274638"/>
            <a:ext cx="8229600" cy="6354762"/>
          </a:xfrm>
        </p:spPr>
        <p:txBody>
          <a:bodyPr/>
          <a:lstStyle/>
          <a:p>
            <a:r>
              <a:rPr lang="en-US" altLang="en-US" dirty="0"/>
              <a:t>h</a:t>
            </a:r>
            <a:r>
              <a:rPr lang="en-US" altLang="en-US" dirty="0" smtClean="0"/>
              <a:t>ow can an agreement in restraint of trade arise?</a:t>
            </a:r>
            <a:br>
              <a:rPr lang="en-US" altLang="en-US" dirty="0" smtClean="0"/>
            </a:br>
            <a:r>
              <a:rPr lang="en-US" altLang="en-US" dirty="0" smtClean="0"/>
              <a:t/>
            </a:r>
            <a:br>
              <a:rPr lang="en-US" altLang="en-US" dirty="0" smtClean="0"/>
            </a:br>
            <a:r>
              <a:rPr lang="en-US" altLang="en-US" dirty="0" smtClean="0"/>
              <a:t>must there always be a “handshake”?</a:t>
            </a:r>
          </a:p>
        </p:txBody>
      </p:sp>
    </p:spTree>
    <p:extLst>
      <p:ext uri="{BB962C8B-B14F-4D97-AF65-F5344CB8AC3E}">
        <p14:creationId xmlns:p14="http://schemas.microsoft.com/office/powerpoint/2010/main" val="11954218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172" y="365125"/>
            <a:ext cx="10031627" cy="6208670"/>
          </a:xfrm>
        </p:spPr>
        <p:txBody>
          <a:bodyPr/>
          <a:lstStyle/>
          <a:p>
            <a:r>
              <a:rPr lang="en-US" dirty="0"/>
              <a:t>h</a:t>
            </a:r>
            <a:r>
              <a:rPr lang="en-US" dirty="0" smtClean="0"/>
              <a:t>ow do you show a tacit agreement?</a:t>
            </a:r>
            <a:endParaRPr lang="en-US" dirty="0"/>
          </a:p>
        </p:txBody>
      </p:sp>
    </p:spTree>
    <p:extLst>
      <p:ext uri="{BB962C8B-B14F-4D97-AF65-F5344CB8AC3E}">
        <p14:creationId xmlns:p14="http://schemas.microsoft.com/office/powerpoint/2010/main" val="2923768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057400" y="274638"/>
            <a:ext cx="8153400" cy="6430962"/>
          </a:xfrm>
        </p:spPr>
        <p:txBody>
          <a:bodyPr/>
          <a:lstStyle/>
          <a:p>
            <a:r>
              <a:rPr lang="en-US" altLang="en-US" dirty="0"/>
              <a:t>i</a:t>
            </a:r>
            <a:r>
              <a:rPr lang="en-US" altLang="en-US" dirty="0" smtClean="0"/>
              <a:t>magine that there was a trial</a:t>
            </a:r>
            <a:br>
              <a:rPr lang="en-US" altLang="en-US" dirty="0" smtClean="0"/>
            </a:br>
            <a:r>
              <a:rPr lang="en-US" altLang="en-US" dirty="0" smtClean="0"/>
              <a:t>and all that the Ps offered for evidence of an agreement was this parallel behavior?</a:t>
            </a:r>
            <a:br>
              <a:rPr lang="en-US" altLang="en-US" dirty="0" smtClean="0"/>
            </a:br>
            <a:r>
              <a:rPr lang="en-US" altLang="en-US" dirty="0" smtClean="0"/>
              <a:t/>
            </a:r>
            <a:br>
              <a:rPr lang="en-US" altLang="en-US" dirty="0" smtClean="0"/>
            </a:br>
            <a:r>
              <a:rPr lang="en-US" altLang="en-US" dirty="0" smtClean="0"/>
              <a:t>what result?</a:t>
            </a:r>
            <a:br>
              <a:rPr lang="en-US" altLang="en-US" dirty="0" smtClean="0"/>
            </a:br>
            <a:endParaRPr lang="en-US" altLang="en-US" dirty="0" smtClean="0"/>
          </a:p>
        </p:txBody>
      </p:sp>
    </p:spTree>
    <p:extLst>
      <p:ext uri="{BB962C8B-B14F-4D97-AF65-F5344CB8AC3E}">
        <p14:creationId xmlns:p14="http://schemas.microsoft.com/office/powerpoint/2010/main" val="39847755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5998605"/>
          </a:xfrm>
        </p:spPr>
        <p:txBody>
          <a:bodyPr/>
          <a:lstStyle/>
          <a:p>
            <a:r>
              <a:rPr lang="en-US" dirty="0"/>
              <a:t>t</a:t>
            </a:r>
            <a:r>
              <a:rPr lang="en-US" dirty="0" smtClean="0"/>
              <a:t>he real problem is evidentiary support…</a:t>
            </a:r>
            <a:endParaRPr lang="en-US" dirty="0"/>
          </a:p>
        </p:txBody>
      </p:sp>
    </p:spTree>
    <p:extLst>
      <p:ext uri="{BB962C8B-B14F-4D97-AF65-F5344CB8AC3E}">
        <p14:creationId xmlns:p14="http://schemas.microsoft.com/office/powerpoint/2010/main" val="96193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413" y="365125"/>
            <a:ext cx="10557387" cy="6135964"/>
          </a:xfrm>
        </p:spPr>
        <p:txBody>
          <a:bodyPr/>
          <a:lstStyle/>
          <a:p>
            <a:r>
              <a:rPr lang="en-US" dirty="0"/>
              <a:t>d</a:t>
            </a:r>
            <a:r>
              <a:rPr lang="en-US" dirty="0" smtClean="0"/>
              <a:t>ismissal from a district with venue so that it can be brought outside of the United States</a:t>
            </a:r>
            <a:endParaRPr lang="en-US" dirty="0"/>
          </a:p>
        </p:txBody>
      </p:sp>
    </p:spTree>
    <p:extLst>
      <p:ext uri="{BB962C8B-B14F-4D97-AF65-F5344CB8AC3E}">
        <p14:creationId xmlns:p14="http://schemas.microsoft.com/office/powerpoint/2010/main" val="8192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TotalTime>
  <Words>1135</Words>
  <Application>Microsoft Office PowerPoint</Application>
  <PresentationFormat>Widescreen</PresentationFormat>
  <Paragraphs>90</Paragraphs>
  <Slides>84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Arial</vt:lpstr>
      <vt:lpstr>Calibri</vt:lpstr>
      <vt:lpstr>Calibri Light</vt:lpstr>
      <vt:lpstr>Mangal</vt:lpstr>
      <vt:lpstr>Office Theme</vt:lpstr>
      <vt:lpstr>Mon., Oct. 2</vt:lpstr>
      <vt:lpstr>dismissal for improper venue</vt:lpstr>
      <vt:lpstr>transfer from a district without venue to one with venue</vt:lpstr>
      <vt:lpstr>28 U.S.C. § 1406. CURE OR WAIVER OF DEFECTS  (a) The district court of a district in which is filed a case laying venue in the wrong division or district shall dismiss, or if it be in the interest of justice, transfer such case to any district or division in which it could have been brought.</vt:lpstr>
      <vt:lpstr>transfer from a district with venue to a more convenient one with venue</vt:lpstr>
      <vt:lpstr>28 U.S.C. § 1404. CHANGE OF VENUE  (a) For the convenience of parties and witnesses, in the interest of justice, a district court may transfer any civil action to any other district or division where it might have been brought or to any district or division to which all parties have consented.</vt:lpstr>
      <vt:lpstr>As to the second showing, the statute calls on the court to weigh a number of case-specific private and public-interest factors. The private-interest considerations include: (1) the plaintiff’s choice of forum, unless the balance of convenience is strongly in favor of the defendants; (2) the defendant’s choice of forum; (3) whether the claim arose elsewhere; (4) the convenience of the parties; (5) the convenience of the witnesses; and (6) the ease of access to sources of proof. The public-interest considerations include: (1) the transferee’s familiarity with the governing laws; (2) the relative congestion of the calendars of the potential transferee and transferor courts; and (3) the local interest in deciding local controversies at home.</vt:lpstr>
      <vt:lpstr>Van Dusen v. Barrack, 376 U.S. 612 (1964)</vt:lpstr>
      <vt:lpstr>dismissal from a district with venue so that it can be brought outside of the United States</vt:lpstr>
      <vt:lpstr>forum non conveniens </vt:lpstr>
      <vt:lpstr>drafting a complaint</vt:lpstr>
      <vt:lpstr>purposes served by a complaint (and answer)</vt:lpstr>
      <vt:lpstr>notice to defendant narrow dispute identify actions that can be dismissed pre-trial/discovery  - wrong forum  - failure to state a claim  - inadequate evidentiary support…?</vt:lpstr>
      <vt:lpstr>history of pleading</vt:lpstr>
      <vt:lpstr>code pleading – no “conclusory allegations”  - ultimate facts (no evidence or conclusions of law)</vt:lpstr>
      <vt:lpstr>D negligently drove…</vt:lpstr>
      <vt:lpstr>code pleading – state each cause of action separately </vt:lpstr>
      <vt:lpstr>modern approach: notice pleading</vt:lpstr>
      <vt:lpstr>- Rule 8. General Rules of Pleading  (a) Claim for Relief. A pleading that states a claim for relief must contain: … (2) a short and plain statement of the claim showing that the pleader is entitled to relief;  … </vt:lpstr>
      <vt:lpstr>can you be conclusory in your pleading under 8(a)?</vt:lpstr>
      <vt:lpstr>PowerPoint Presentation</vt:lpstr>
      <vt:lpstr>focus is on a claim (a transaction) – need not specify the cause of action</vt:lpstr>
      <vt:lpstr>procedure for addressing the three things that can be wrong with the (non-jurisdictional) factual allegations in a complaint under the Federal Rules system:  1) legal insufficiency 2) inadequate specificity (even to satisfy 8(a)(2)) 3) lack of evidentiary support to justify discovery/trial</vt:lpstr>
      <vt:lpstr> 1  legal sufficiency of factual allegations  do they state a claim?</vt:lpstr>
      <vt:lpstr>how does the D bring up the problem of legal insufficiency?</vt:lpstr>
      <vt:lpstr>motion to dismiss for failure to state a claim/defense of failure to state a claim in one’s answer  leave to amend</vt:lpstr>
      <vt:lpstr>FRCP 12(b) How to Present Defenses.  Every defense to a claim for relief in any pleading must be asserted in the responsive pleading if one is required. But a party may assert the following defenses by motion:     (1) lack of subject-matter jurisdiction;     (2) lack of personal jurisdiction;     (3) improper venue;     (4) insufficient process;     (5) insufficient service of process;     (6) failure to state a claim upon which relief can be granted; and     (7) failure to join a party under Rule 19. ...</vt:lpstr>
      <vt:lpstr> 2  level of specificity in factual allegations   are the factual allegations in the complaint specific enough?</vt:lpstr>
      <vt:lpstr>- Rule 8. General Rules of Pleading  (a) Claim for Relief. A pleading that states a claim for relief must contain: ...(2) a short and plain statement of the claim showing that the pleader is entitled to relief... </vt:lpstr>
      <vt:lpstr>how does the D bring up the problem of lack of specificity?</vt:lpstr>
      <vt:lpstr> FRCP 12(e) Motion for a More Definite Statement.  A party may move for a more definite statement of a pleading to which a responsive pleading is allowed but which is so vague or ambiguous that the party cannot reasonably prepare a response. The motion must be made before filing a responsive pleading and must point out the defects complained of and the details desired. If the court orders a more definite statement and the order is not obeyed within 14 days after notice of the order or within the time the court sets, the court may strike the pleading or issue any other appropriate order.</vt:lpstr>
      <vt:lpstr> 3  evidentiary support for factual allegations </vt:lpstr>
      <vt:lpstr>how is the D bring up this problem?</vt:lpstr>
      <vt:lpstr>Rule 11. Signing Pleadings, Motions, and Other Papers; Representations to the Court; Sanctions  ...(b)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  ...(3) the factual contentions have evidentiary support or, if specifically so identified, will likely have evidentiary support after a reasonable opportunity for further investigation or discovery; ... </vt:lpstr>
      <vt:lpstr>Rule 56. Summary Judgment  (a)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 </vt:lpstr>
      <vt:lpstr>what problems exist with these factual allegations…?</vt:lpstr>
      <vt:lpstr>Defendant Jefferson Hunt intentionally engaged in contact with the person of Plaintiff Michael Green that was harmful or offensive, causing damages.</vt:lpstr>
      <vt:lpstr>On Wednesday, September 27, 2017 at 2:41 p.m., Defendant Jefferson Hunt intentionally failed to praise Plaintiff Michael Green for Plaintiff’s exemplary lecture on civil procedure, in circumstances in which praise would have been reasonable, thereby causing Plaintiff substantial psychological distress.</vt:lpstr>
      <vt:lpstr>On Wednesday, September 27, 2017 at 2:41 p.m., Defendant Jefferson Hunt hit Plaintiff Michael Green in the face, causing him extensive physical harm.</vt:lpstr>
      <vt:lpstr>can the battery complaint be dismissed at the pleading stage?</vt:lpstr>
      <vt:lpstr>why can’t you always get to discovery then?</vt:lpstr>
      <vt:lpstr>why have this system?</vt:lpstr>
      <vt:lpstr>in the cases in the Glannon chapter, distinguish two types of challenges of the plaintiff’s complaint</vt:lpstr>
      <vt:lpstr>1  - D is not claiming that the P does not have evidentiary support for the allegations  - D is worried that what is alleged does not add up to a violation of the law (some element of a cause of action looks like it is missing)</vt:lpstr>
      <vt:lpstr>for example….  assume that under the relevant law there is no strict liability for product defects, only negligence liability  P alleges that D manufactured the product “improperly”</vt:lpstr>
      <vt:lpstr>Conley v. Gibson, 355 U.S. 41 (1957)</vt:lpstr>
      <vt:lpstr>Conley v. Gibson  “complaint should not be dismissed for failure to state a claim unless it appears beyond doubt that the plaintiff can prove no set of facts in support of his claim which would entitle him to relief” </vt:lpstr>
      <vt:lpstr>Defendant Jefferson Hunt intentionally engaged in contact with the person of Plaintiff Michael Green that was harmful or offensive, causing damages.</vt:lpstr>
      <vt:lpstr>On Wednesday, September 27, 2017 at 2:41 p.m., Defendant Jefferson Hunt hit Plaintiff Michael Green in the face, causing him extensive physical harm.</vt:lpstr>
      <vt:lpstr>2  - D thinks P does not have evidentiary support for the allegations  - all the elements for a cause of action are there but the D thinks that P will not be able to prove an element (that is why the P lacks specificity)</vt:lpstr>
      <vt:lpstr>assume that under the relevant law there is no strict liability for product defects, only negligence liability  P alleges that D manufactured the product “negligently” without saying how it was negligent</vt:lpstr>
      <vt:lpstr>cases of the first type…</vt:lpstr>
      <vt:lpstr>Dioguardi v. Durning (2d Cir. 1944)</vt:lpstr>
      <vt:lpstr>Doe v. Smith (7th Cir. 2005)</vt:lpstr>
      <vt:lpstr>federal wiretapping statute   18 U.S.C. §§ 2510-22</vt:lpstr>
      <vt:lpstr>any person who “intentionally intercepts…any wire, oral, or electronic communication”  § 2511(1)(a)</vt:lpstr>
      <vt:lpstr>The first question is whether Doe could show, without contradicting any of the complaint's allegations, that Smith captured a “wire, oral, or electronic communication.”</vt:lpstr>
      <vt:lpstr>Next comes the question whether Smith “intercepted” the oral communication.  </vt:lpstr>
      <vt:lpstr>“intercept” means “the aural or other acquisition of the contents of any wire, electronic, or oral communication through the use of any electronic, mechanical, or other device”  18 U.S.C. § 2510(4)</vt:lpstr>
      <vt:lpstr>and (c) intentionally discloses…to any other person the contents of any wire, oral, or electronic communication, knowing or having reason to know that the information was obtained through the interception of a wire, oral, or electronic communication in violation of this subsection;  ․․ shall be subject to suit as provided in subsection (5)</vt:lpstr>
      <vt:lpstr>Liability generally requires proof that the interception or disclosure occurred in or through the means of interstate commerce, such as the telephone network.  </vt:lpstr>
      <vt:lpstr>The statute provides some defenses, such as consent.   Any one private participant's consent usually suffices.  18 U.S.C. § 2511(2)(d). </vt:lpstr>
      <vt:lpstr>It shall not be unlawful under this chapter for a person not acting under color of law to intercept a wire, oral, or electronic communication where such person is a party to the communication or where one of the parties to the communication has given prior consent to such interception unless such communication is intercepted for the purpose of committing any criminal or tortious act in violation of the Constitution or laws of the United States or of any State.</vt:lpstr>
      <vt:lpstr>inconsistent pleading</vt:lpstr>
      <vt:lpstr>Rule 8. General Rules of Pleading ... (d) Pleading to Be Concise and Direct; Alternative Statements; Inconsistency.  (1) In General. Each allegation must be simple, concise, and direct. No technical form is required.  (2) Alternative Statements of a Claim or Defense. A party may set out two or more statements of a claim or defense alternatively or hypothetically, either in a single count or defense or in separate ones. If a party makes alternative statements, the pleading is sufficient if any one of them is sufficient.  (3) Inconsistent Claims or Defenses. A party may state as many separate claims or defenses as it has, regardless of consistency. </vt:lpstr>
      <vt:lpstr>pleading special matters (fraud)</vt:lpstr>
      <vt:lpstr>Rule 9.  Pleading Special Matters  ...  (b) Fraud or Mistake; Conditions of Mind. In alleging fraud or mistake, a party must state with particularity the circumstances constituting fraud or mistake. Malice, intent, knowledge, and other conditions of a person’s mind may be alleged generally.</vt:lpstr>
      <vt:lpstr>Why the heightened pleading standards for fraud?</vt:lpstr>
      <vt:lpstr>fraud</vt:lpstr>
      <vt:lpstr>Does R 9(b) apply to affirmative defenses?</vt:lpstr>
      <vt:lpstr>Why the exception in 9(b) for scienter?</vt:lpstr>
      <vt:lpstr>Leatherman (US 1993)</vt:lpstr>
      <vt:lpstr>Bell Atlantic Corp. v. Twombly (U.S. 2007)</vt:lpstr>
      <vt:lpstr>did the plaintiffs fail to state a claim?</vt:lpstr>
      <vt:lpstr>Paragraph 4 Plaintiffs allege that Defendants entered into a contract, combination or conspiracy to prevent competitive entry in their respective local telephone and/or high speed internet services markets by, among other things, agreeing not to compete with one another and to stifle attempts by others to compete with them and otherwise allocating customers and markets to one another.</vt:lpstr>
      <vt:lpstr>Paragraph 51 “In the absence of any meaningful competition between the [baby bells] in one another’s markets, and in light of the parallel course of conduct that each engaged in to prevent competition from [locals] within their respective local telephone and/or high speed internet services markets and the other facts and market circumstances alleged above, Plaintiffs allege upon information and belief that Defendants have entered into a contract, combination or conspiracy to prevent entry in their respective local telephone and/or high speed internet service markets and have agreed not to compete with one another and otherwise allocated customers and markets to one another.”</vt:lpstr>
      <vt:lpstr>Stevens’s dissent:  But the plaintiffs allege in three places in their complaint, ¶¶ 4, 51, 64, App. 11, 27, 30, that the [baby bells] did in fact agree both to prevent competitors from entering into their local markets and to forgo competition with each other. And as the Court recognizes, at the motion to dismiss stage, a judge assumes “that all the allegations in the complaint are true (even if doubtful in fact).”</vt:lpstr>
      <vt:lpstr>The majority circumvents this obvious obstacle to dismissal by pretending that it does not exist. The Court admits that “in form a few stray statements in the complaint speak directly of agreement,” but disregards those allegations by saying that “on fair reading these are merely legal conclusions resting on the prior allegations” of parallel conduct. Ante, at 1970. The Court's dichotomy between factual allegations and “legal conclusions” is the stuff of a bygone era, supra, at 1976 - 1977.</vt:lpstr>
      <vt:lpstr>what 8(a)(2) violated then?</vt:lpstr>
      <vt:lpstr>were the defendants not put on notice about the nature of the alleged agreement?</vt:lpstr>
      <vt:lpstr>how can an agreement in restraint of trade arise?  must there always be a “handshake”?</vt:lpstr>
      <vt:lpstr>how do you show a tacit agreement?</vt:lpstr>
      <vt:lpstr>imagine that there was a trial and all that the Ps offered for evidence of an agreement was this parallel behavior?  what result? </vt:lpstr>
      <vt:lpstr>the real problem is evidentiary support…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361</cp:revision>
  <cp:lastPrinted>2017-10-02T16:26:04Z</cp:lastPrinted>
  <dcterms:created xsi:type="dcterms:W3CDTF">2017-09-12T14:18:22Z</dcterms:created>
  <dcterms:modified xsi:type="dcterms:W3CDTF">2017-10-02T19:27:45Z</dcterms:modified>
</cp:coreProperties>
</file>