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7" r:id="rId2"/>
    <p:sldId id="587" r:id="rId3"/>
    <p:sldId id="590" r:id="rId4"/>
    <p:sldId id="725" r:id="rId5"/>
    <p:sldId id="726" r:id="rId6"/>
    <p:sldId id="591" r:id="rId7"/>
    <p:sldId id="604" r:id="rId8"/>
    <p:sldId id="596" r:id="rId9"/>
    <p:sldId id="597" r:id="rId10"/>
    <p:sldId id="599" r:id="rId11"/>
    <p:sldId id="612" r:id="rId12"/>
    <p:sldId id="607" r:id="rId13"/>
    <p:sldId id="608" r:id="rId14"/>
    <p:sldId id="615" r:id="rId15"/>
    <p:sldId id="616" r:id="rId16"/>
    <p:sldId id="631" r:id="rId17"/>
    <p:sldId id="610" r:id="rId18"/>
    <p:sldId id="632" r:id="rId19"/>
    <p:sldId id="611" r:id="rId20"/>
    <p:sldId id="619" r:id="rId21"/>
    <p:sldId id="627" r:id="rId22"/>
    <p:sldId id="633" r:id="rId23"/>
    <p:sldId id="634" r:id="rId24"/>
    <p:sldId id="626" r:id="rId25"/>
    <p:sldId id="620" r:id="rId26"/>
    <p:sldId id="624" r:id="rId27"/>
    <p:sldId id="625" r:id="rId28"/>
    <p:sldId id="621" r:id="rId29"/>
    <p:sldId id="622" r:id="rId30"/>
    <p:sldId id="623" r:id="rId31"/>
    <p:sldId id="635" r:id="rId32"/>
    <p:sldId id="636" r:id="rId33"/>
    <p:sldId id="637" r:id="rId34"/>
    <p:sldId id="638" r:id="rId35"/>
    <p:sldId id="639" r:id="rId36"/>
    <p:sldId id="640" r:id="rId37"/>
    <p:sldId id="641" r:id="rId38"/>
    <p:sldId id="642" r:id="rId39"/>
    <p:sldId id="643" r:id="rId40"/>
    <p:sldId id="727" r:id="rId41"/>
    <p:sldId id="644" r:id="rId42"/>
    <p:sldId id="647" r:id="rId43"/>
    <p:sldId id="648" r:id="rId44"/>
    <p:sldId id="732" r:id="rId45"/>
    <p:sldId id="649" r:id="rId46"/>
    <p:sldId id="650" r:id="rId47"/>
    <p:sldId id="651" r:id="rId48"/>
    <p:sldId id="733"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1"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9/28/2017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2"/>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9/28/2017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7"/>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7"/>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Sep. 28</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smtClean="0"/>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47022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023876"/>
          </a:xfrm>
        </p:spPr>
        <p:txBody>
          <a:bodyPr/>
          <a:lstStyle/>
          <a:p>
            <a:r>
              <a:rPr lang="en-US" dirty="0" smtClean="0"/>
              <a:t>dismissal for improper venue</a:t>
            </a:r>
            <a:endParaRPr lang="en-US" dirty="0"/>
          </a:p>
        </p:txBody>
      </p:sp>
    </p:spTree>
    <p:extLst>
      <p:ext uri="{BB962C8B-B14F-4D97-AF65-F5344CB8AC3E}">
        <p14:creationId xmlns:p14="http://schemas.microsoft.com/office/powerpoint/2010/main" val="305613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a:t>
            </a:r>
            <a:r>
              <a:rPr lang="en-US" dirty="0" smtClean="0"/>
              <a:t>ransfer from a district without venue to one with venue</a:t>
            </a:r>
            <a:endParaRPr lang="en-US" dirty="0"/>
          </a:p>
        </p:txBody>
      </p:sp>
    </p:spTree>
    <p:extLst>
      <p:ext uri="{BB962C8B-B14F-4D97-AF65-F5344CB8AC3E}">
        <p14:creationId xmlns:p14="http://schemas.microsoft.com/office/powerpoint/2010/main" val="731137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53662"/>
          </a:xfrm>
        </p:spPr>
        <p:txBody>
          <a:bodyPr>
            <a:normAutofit/>
          </a:bodyPr>
          <a:lstStyle/>
          <a:p>
            <a:r>
              <a:rPr lang="en-US" dirty="0"/>
              <a:t>28 U.S.C. § 1406. CURE OR WAIVER OF </a:t>
            </a:r>
            <a:r>
              <a:rPr lang="en-US" dirty="0" smtClean="0"/>
              <a:t>DEFECTS</a:t>
            </a:r>
            <a:r>
              <a:rPr lang="en-US" dirty="0"/>
              <a:t/>
            </a:r>
            <a:br>
              <a:rPr lang="en-US" dirty="0"/>
            </a:br>
            <a:r>
              <a:rPr lang="en-US" dirty="0"/>
              <a:t/>
            </a:r>
            <a:br>
              <a:rPr lang="en-US" dirty="0"/>
            </a:br>
            <a:r>
              <a:rPr lang="en-US" dirty="0"/>
              <a:t>(a) The district court of a district in which is filed a case laying venue in the wrong division or district shall dismiss, or if it be in the interest of justice, transfer such case to any district or division in which it could have been brought.</a:t>
            </a:r>
          </a:p>
        </p:txBody>
      </p:sp>
    </p:spTree>
    <p:extLst>
      <p:ext uri="{BB962C8B-B14F-4D97-AF65-F5344CB8AC3E}">
        <p14:creationId xmlns:p14="http://schemas.microsoft.com/office/powerpoint/2010/main" val="1084969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22" y="365125"/>
            <a:ext cx="10639978" cy="6076970"/>
          </a:xfrm>
        </p:spPr>
        <p:txBody>
          <a:bodyPr/>
          <a:lstStyle/>
          <a:p>
            <a:r>
              <a:rPr lang="en-US" dirty="0" smtClean="0"/>
              <a:t>waiver of the defense of venue </a:t>
            </a:r>
            <a:endParaRPr lang="en-US" dirty="0"/>
          </a:p>
        </p:txBody>
      </p:sp>
    </p:spTree>
    <p:extLst>
      <p:ext uri="{BB962C8B-B14F-4D97-AF65-F5344CB8AC3E}">
        <p14:creationId xmlns:p14="http://schemas.microsoft.com/office/powerpoint/2010/main" val="2919264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08" y="365125"/>
            <a:ext cx="10510192" cy="5911789"/>
          </a:xfrm>
        </p:spPr>
        <p:txBody>
          <a:bodyPr/>
          <a:lstStyle/>
          <a:p>
            <a:r>
              <a:rPr lang="en-US" dirty="0"/>
              <a:t>m</a:t>
            </a:r>
            <a:r>
              <a:rPr lang="en-US" dirty="0" smtClean="0"/>
              <a:t>ay a court bring up lack of venue </a:t>
            </a:r>
            <a:r>
              <a:rPr lang="en-US" dirty="0" err="1" smtClean="0"/>
              <a:t>sua</a:t>
            </a:r>
            <a:r>
              <a:rPr lang="en-US" dirty="0" smtClean="0"/>
              <a:t> </a:t>
            </a:r>
            <a:r>
              <a:rPr lang="en-US" dirty="0" err="1" smtClean="0"/>
              <a:t>sponte</a:t>
            </a:r>
            <a:r>
              <a:rPr lang="en-US" dirty="0" smtClean="0"/>
              <a:t>?</a:t>
            </a:r>
            <a:endParaRPr lang="en-US" dirty="0"/>
          </a:p>
        </p:txBody>
      </p:sp>
    </p:spTree>
    <p:extLst>
      <p:ext uri="{BB962C8B-B14F-4D97-AF65-F5344CB8AC3E}">
        <p14:creationId xmlns:p14="http://schemas.microsoft.com/office/powerpoint/2010/main" val="1144919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a:t>
            </a:r>
            <a:r>
              <a:rPr lang="en-US" dirty="0" smtClean="0"/>
              <a:t>ransfer from a district with venue to a more convenient one with venue</a:t>
            </a:r>
            <a:endParaRPr lang="en-US" dirty="0"/>
          </a:p>
        </p:txBody>
      </p:sp>
    </p:spTree>
    <p:extLst>
      <p:ext uri="{BB962C8B-B14F-4D97-AF65-F5344CB8AC3E}">
        <p14:creationId xmlns:p14="http://schemas.microsoft.com/office/powerpoint/2010/main" val="1187517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15" y="365125"/>
            <a:ext cx="10575085" cy="6053373"/>
          </a:xfrm>
        </p:spPr>
        <p:txBody>
          <a:bodyPr>
            <a:normAutofit/>
          </a:bodyPr>
          <a:lstStyle/>
          <a:p>
            <a:r>
              <a:rPr lang="en-US" dirty="0"/>
              <a:t>28 U.S.C. § 1404. CHANGE OF VENUE</a:t>
            </a:r>
            <a:br>
              <a:rPr lang="en-US" dirty="0"/>
            </a:br>
            <a:r>
              <a:rPr lang="en-US" dirty="0"/>
              <a:t/>
            </a:r>
            <a:br>
              <a:rPr lang="en-US" dirty="0"/>
            </a:br>
            <a:r>
              <a:rPr lang="en-US" dirty="0"/>
              <a:t>(a)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29732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d</a:t>
            </a:r>
            <a:r>
              <a:rPr lang="en-US" dirty="0" smtClean="0"/>
              <a:t>ismissal from a district with venue so that it can be brought outside of the United States</a:t>
            </a:r>
            <a:endParaRPr lang="en-US" dirty="0"/>
          </a:p>
        </p:txBody>
      </p:sp>
    </p:spTree>
    <p:extLst>
      <p:ext uri="{BB962C8B-B14F-4D97-AF65-F5344CB8AC3E}">
        <p14:creationId xmlns:p14="http://schemas.microsoft.com/office/powerpoint/2010/main" val="8192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835" y="365125"/>
            <a:ext cx="10757965" cy="6165461"/>
          </a:xfrm>
        </p:spPr>
        <p:txBody>
          <a:bodyPr/>
          <a:lstStyle/>
          <a:p>
            <a:r>
              <a:rPr lang="en-US" dirty="0"/>
              <a:t>forum non </a:t>
            </a:r>
            <a:r>
              <a:rPr lang="en-US" dirty="0" err="1"/>
              <a:t>conveniens</a:t>
            </a:r>
            <a:r>
              <a:rPr lang="en-US" dirty="0"/>
              <a:t> </a:t>
            </a:r>
          </a:p>
        </p:txBody>
      </p:sp>
    </p:spTree>
    <p:extLst>
      <p:ext uri="{BB962C8B-B14F-4D97-AF65-F5344CB8AC3E}">
        <p14:creationId xmlns:p14="http://schemas.microsoft.com/office/powerpoint/2010/main" val="215392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smtClean="0"/>
              <a:t>venue in federal court</a:t>
            </a:r>
          </a:p>
        </p:txBody>
      </p:sp>
    </p:spTree>
    <p:extLst>
      <p:ext uri="{BB962C8B-B14F-4D97-AF65-F5344CB8AC3E}">
        <p14:creationId xmlns:p14="http://schemas.microsoft.com/office/powerpoint/2010/main" val="4101172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00568"/>
          </a:xfrm>
        </p:spPr>
        <p:txBody>
          <a:bodyPr/>
          <a:lstStyle/>
          <a:p>
            <a:r>
              <a:rPr lang="en-US" dirty="0"/>
              <a:t>MACMUNN v. ELI LILLY CO</a:t>
            </a:r>
            <a:r>
              <a:rPr lang="en-US" dirty="0" smtClean="0"/>
              <a:t>.</a:t>
            </a:r>
            <a:r>
              <a:rPr lang="en-US" dirty="0"/>
              <a:t/>
            </a:r>
            <a:br>
              <a:rPr lang="en-US" dirty="0"/>
            </a:br>
            <a:r>
              <a:rPr lang="en-US" dirty="0"/>
              <a:t>559 F. Supp. 2d 58 (D.D.C. 2008)</a:t>
            </a:r>
          </a:p>
        </p:txBody>
      </p:sp>
    </p:spTree>
    <p:extLst>
      <p:ext uri="{BB962C8B-B14F-4D97-AF65-F5344CB8AC3E}">
        <p14:creationId xmlns:p14="http://schemas.microsoft.com/office/powerpoint/2010/main" val="1783152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6212656"/>
          </a:xfrm>
        </p:spPr>
        <p:txBody>
          <a:bodyPr/>
          <a:lstStyle/>
          <a:p>
            <a:r>
              <a:rPr lang="en-US" dirty="0"/>
              <a:t>w</a:t>
            </a:r>
            <a:r>
              <a:rPr lang="en-US" dirty="0" smtClean="0"/>
              <a:t>hy did the plaintiff choose DC?</a:t>
            </a:r>
            <a:endParaRPr lang="en-US" dirty="0"/>
          </a:p>
        </p:txBody>
      </p:sp>
    </p:spTree>
    <p:extLst>
      <p:ext uri="{BB962C8B-B14F-4D97-AF65-F5344CB8AC3E}">
        <p14:creationId xmlns:p14="http://schemas.microsoft.com/office/powerpoint/2010/main" val="313021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887394"/>
          </a:xfrm>
        </p:spPr>
        <p:txBody>
          <a:bodyPr/>
          <a:lstStyle/>
          <a:p>
            <a:r>
              <a:rPr lang="en-US" dirty="0"/>
              <a:t>w</a:t>
            </a:r>
            <a:r>
              <a:rPr lang="en-US" dirty="0" smtClean="0"/>
              <a:t>hy is removal possible?</a:t>
            </a:r>
            <a:endParaRPr lang="en-US" dirty="0"/>
          </a:p>
        </p:txBody>
      </p:sp>
    </p:spTree>
    <p:extLst>
      <p:ext uri="{BB962C8B-B14F-4D97-AF65-F5344CB8AC3E}">
        <p14:creationId xmlns:p14="http://schemas.microsoft.com/office/powerpoint/2010/main" val="1828449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332237"/>
          </a:xfrm>
        </p:spPr>
        <p:txBody>
          <a:bodyPr/>
          <a:lstStyle/>
          <a:p>
            <a:r>
              <a:rPr lang="en-US" dirty="0"/>
              <a:t>w</a:t>
            </a:r>
            <a:r>
              <a:rPr lang="en-US" dirty="0" smtClean="0"/>
              <a:t>hy is there venue in D.D.C.?</a:t>
            </a:r>
            <a:endParaRPr lang="en-US" dirty="0"/>
          </a:p>
        </p:txBody>
      </p:sp>
    </p:spTree>
    <p:extLst>
      <p:ext uri="{BB962C8B-B14F-4D97-AF65-F5344CB8AC3E}">
        <p14:creationId xmlns:p14="http://schemas.microsoft.com/office/powerpoint/2010/main" val="4036305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041574"/>
          </a:xfrm>
        </p:spPr>
        <p:txBody>
          <a:bodyPr/>
          <a:lstStyle/>
          <a:p>
            <a:r>
              <a:rPr lang="en-US" dirty="0"/>
              <a:t>w</a:t>
            </a:r>
            <a:r>
              <a:rPr lang="en-US" dirty="0" smtClean="0"/>
              <a:t>hy was there PJ in DC?</a:t>
            </a:r>
            <a:endParaRPr lang="en-US" dirty="0"/>
          </a:p>
        </p:txBody>
      </p:sp>
    </p:spTree>
    <p:extLst>
      <p:ext uri="{BB962C8B-B14F-4D97-AF65-F5344CB8AC3E}">
        <p14:creationId xmlns:p14="http://schemas.microsoft.com/office/powerpoint/2010/main" val="2658071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89058"/>
          </a:xfrm>
        </p:spPr>
        <p:txBody>
          <a:bodyPr>
            <a:noAutofit/>
          </a:bodyPr>
          <a:lstStyle/>
          <a:p>
            <a:r>
              <a:rPr lang="en-US" sz="3200" dirty="0" smtClean="0"/>
              <a:t>As </a:t>
            </a:r>
            <a:r>
              <a:rPr lang="en-US" sz="3200" dirty="0"/>
              <a:t>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a:t>
            </a:r>
            <a:r>
              <a:rPr lang="en-US" sz="3200" dirty="0" smtClean="0"/>
              <a:t>.</a:t>
            </a:r>
            <a:endParaRPr lang="en-US" sz="3200" dirty="0"/>
          </a:p>
        </p:txBody>
      </p:sp>
    </p:spTree>
    <p:extLst>
      <p:ext uri="{BB962C8B-B14F-4D97-AF65-F5344CB8AC3E}">
        <p14:creationId xmlns:p14="http://schemas.microsoft.com/office/powerpoint/2010/main" val="2568304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5935386"/>
          </a:xfrm>
        </p:spPr>
        <p:txBody>
          <a:bodyPr/>
          <a:lstStyle/>
          <a:p>
            <a:r>
              <a:rPr lang="en-US" dirty="0"/>
              <a:t>s</a:t>
            </a:r>
            <a:r>
              <a:rPr lang="en-US" dirty="0" smtClean="0"/>
              <a:t>houldn’t the transfer lead to dismissal on statute of limitations grounds?</a:t>
            </a:r>
            <a:endParaRPr lang="en-US" dirty="0"/>
          </a:p>
        </p:txBody>
      </p:sp>
    </p:spTree>
    <p:extLst>
      <p:ext uri="{BB962C8B-B14F-4D97-AF65-F5344CB8AC3E}">
        <p14:creationId xmlns:p14="http://schemas.microsoft.com/office/powerpoint/2010/main" val="3260957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253951"/>
          </a:xfrm>
        </p:spPr>
        <p:txBody>
          <a:bodyPr/>
          <a:lstStyle/>
          <a:p>
            <a:r>
              <a:rPr lang="en-US" dirty="0"/>
              <a:t>Van </a:t>
            </a:r>
            <a:r>
              <a:rPr lang="en-US" dirty="0" err="1"/>
              <a:t>Dusen</a:t>
            </a:r>
            <a:r>
              <a:rPr lang="en-US" dirty="0"/>
              <a:t> v. Barrack, 376 U.S. 612 (1964</a:t>
            </a:r>
            <a:r>
              <a:rPr lang="en-US" dirty="0" smtClean="0"/>
              <a:t>)</a:t>
            </a:r>
            <a:endParaRPr lang="en-US" dirty="0"/>
          </a:p>
        </p:txBody>
      </p:sp>
    </p:spTree>
    <p:extLst>
      <p:ext uri="{BB962C8B-B14F-4D97-AF65-F5344CB8AC3E}">
        <p14:creationId xmlns:p14="http://schemas.microsoft.com/office/powerpoint/2010/main" val="4110786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28" y="365125"/>
            <a:ext cx="10693072" cy="5982581"/>
          </a:xfrm>
        </p:spPr>
        <p:txBody>
          <a:bodyPr/>
          <a:lstStyle/>
          <a:p>
            <a:r>
              <a:rPr lang="en-US" dirty="0"/>
              <a:t>f</a:t>
            </a:r>
            <a:r>
              <a:rPr lang="en-US" dirty="0" smtClean="0"/>
              <a:t>orum selection clauses</a:t>
            </a:r>
            <a:endParaRPr lang="en-US" dirty="0"/>
          </a:p>
        </p:txBody>
      </p:sp>
    </p:spTree>
    <p:extLst>
      <p:ext uri="{BB962C8B-B14F-4D97-AF65-F5344CB8AC3E}">
        <p14:creationId xmlns:p14="http://schemas.microsoft.com/office/powerpoint/2010/main" val="534254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22" y="365125"/>
            <a:ext cx="10639978" cy="6088769"/>
          </a:xfrm>
        </p:spPr>
        <p:txBody>
          <a:bodyPr/>
          <a:lstStyle/>
          <a:p>
            <a:r>
              <a:rPr lang="en-US" dirty="0"/>
              <a:t>f</a:t>
            </a:r>
            <a:r>
              <a:rPr lang="en-US" dirty="0" smtClean="0"/>
              <a:t>orum non </a:t>
            </a:r>
            <a:r>
              <a:rPr lang="en-US" dirty="0" err="1" smtClean="0"/>
              <a:t>conveniens</a:t>
            </a:r>
            <a:endParaRPr lang="en-US" dirty="0"/>
          </a:p>
        </p:txBody>
      </p:sp>
    </p:spTree>
    <p:extLst>
      <p:ext uri="{BB962C8B-B14F-4D97-AF65-F5344CB8AC3E}">
        <p14:creationId xmlns:p14="http://schemas.microsoft.com/office/powerpoint/2010/main" val="86001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dirty="0"/>
              <a:t>Sec. 1391. - Venue generally </a:t>
            </a:r>
            <a:br>
              <a:rPr lang="en-US" altLang="en-US" sz="3600" dirty="0"/>
            </a:br>
            <a:r>
              <a:rPr lang="en-US" altLang="en-US" sz="3600" dirty="0"/>
              <a:t>(b) Venue in general.--A civil action may be brought in--</a:t>
            </a:r>
            <a:br>
              <a:rPr lang="en-US" altLang="en-US" sz="3600" dirty="0"/>
            </a:br>
            <a:r>
              <a:rPr lang="en-US" altLang="en-US" sz="3600" dirty="0"/>
              <a:t>(1) a judicial district in which any defendant resides, if all defendants are residents of the State in which the district is located;</a:t>
            </a:r>
            <a:br>
              <a:rPr lang="en-US" altLang="en-US" sz="3600" dirty="0"/>
            </a:br>
            <a:r>
              <a:rPr lang="en-US" altLang="en-US" sz="3600" dirty="0"/>
              <a:t>(2) a judicial district in which a substantial part of the events or omissions giving rise to the claim occurred, or a substantial part of property that is the subject of the action is situated; </a:t>
            </a:r>
            <a:br>
              <a:rPr lang="en-US" altLang="en-US" sz="3600" dirty="0"/>
            </a:br>
            <a:endParaRPr lang="en-US" altLang="en-US" sz="3600" dirty="0"/>
          </a:p>
        </p:txBody>
      </p:sp>
    </p:spTree>
    <p:extLst>
      <p:ext uri="{BB962C8B-B14F-4D97-AF65-F5344CB8AC3E}">
        <p14:creationId xmlns:p14="http://schemas.microsoft.com/office/powerpoint/2010/main" val="2100785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721" y="365125"/>
            <a:ext cx="10634079" cy="6165461"/>
          </a:xfrm>
        </p:spPr>
        <p:txBody>
          <a:bodyPr/>
          <a:lstStyle/>
          <a:p>
            <a:r>
              <a:rPr lang="en-US" dirty="0"/>
              <a:t>PIPER AIRCRAFT CO. v. </a:t>
            </a:r>
            <a:r>
              <a:rPr lang="en-US" dirty="0" smtClean="0"/>
              <a:t>REYNO</a:t>
            </a:r>
            <a:r>
              <a:rPr lang="en-US" dirty="0"/>
              <a:t/>
            </a:r>
            <a:br>
              <a:rPr lang="en-US" dirty="0"/>
            </a:br>
            <a:r>
              <a:rPr lang="en-US" dirty="0"/>
              <a:t>454 U.S. 235 (1981)</a:t>
            </a:r>
          </a:p>
        </p:txBody>
      </p:sp>
    </p:spTree>
    <p:extLst>
      <p:ext uri="{BB962C8B-B14F-4D97-AF65-F5344CB8AC3E}">
        <p14:creationId xmlns:p14="http://schemas.microsoft.com/office/powerpoint/2010/main" val="1010455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905000" y="274638"/>
            <a:ext cx="8305800" cy="6202362"/>
          </a:xfrm>
        </p:spPr>
        <p:txBody>
          <a:bodyPr/>
          <a:lstStyle/>
          <a:p>
            <a:pPr eaLnBrk="1" hangingPunct="1"/>
            <a:r>
              <a:rPr lang="en-US" altLang="en-US" smtClean="0"/>
              <a:t>drafting a complaint</a:t>
            </a:r>
          </a:p>
        </p:txBody>
      </p:sp>
    </p:spTree>
    <p:extLst>
      <p:ext uri="{BB962C8B-B14F-4D97-AF65-F5344CB8AC3E}">
        <p14:creationId xmlns:p14="http://schemas.microsoft.com/office/powerpoint/2010/main" val="3449535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8153400" cy="6049962"/>
          </a:xfrm>
        </p:spPr>
        <p:txBody>
          <a:bodyPr rtlCol="0">
            <a:normAutofit fontScale="90000"/>
          </a:bodyPr>
          <a:lstStyle/>
          <a:p>
            <a:pPr>
              <a:defRPr/>
            </a:pPr>
            <a:r>
              <a:rPr lang="en-US" sz="4000" b="1" dirty="0"/>
              <a:t>Rule 10.  Form of Pleadings </a:t>
            </a:r>
            <a:r>
              <a:rPr lang="en-US" sz="4000" dirty="0"/>
              <a:t/>
            </a:r>
            <a:br>
              <a:rPr lang="en-US" sz="4000" dirty="0"/>
            </a:br>
            <a:r>
              <a:rPr lang="en-US" sz="4000" b="1" dirty="0"/>
              <a:t> </a:t>
            </a:r>
            <a:r>
              <a:rPr lang="en-US" sz="4000" dirty="0"/>
              <a:t/>
            </a:r>
            <a:br>
              <a:rPr lang="en-US" sz="4000" dirty="0"/>
            </a:br>
            <a:r>
              <a:rPr lang="en-US" sz="4000" dirty="0"/>
              <a:t>Caption; Names of Parties. Every pleading must have a caption with the court’s name, a title, a file number, and a Rule 7(a) designation. The title of the complaint must name all the parties; the title of other pleadings, after naming the first party on each side, may refer generally to other parties.</a:t>
            </a:r>
            <a:r>
              <a:rPr lang="en-US" dirty="0" smtClean="0"/>
              <a:t/>
            </a:r>
            <a:br>
              <a:rPr lang="en-US" dirty="0" smtClean="0"/>
            </a:br>
            <a:endParaRPr lang="en-US" dirty="0"/>
          </a:p>
        </p:txBody>
      </p:sp>
    </p:spTree>
    <p:extLst>
      <p:ext uri="{BB962C8B-B14F-4D97-AF65-F5344CB8AC3E}">
        <p14:creationId xmlns:p14="http://schemas.microsoft.com/office/powerpoint/2010/main" val="42928194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6264" y="0"/>
            <a:ext cx="5959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397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fontScale="90000"/>
          </a:bodyPr>
          <a:lstStyle/>
          <a:p>
            <a:pPr algn="l" eaLnBrk="1" hangingPunct="1"/>
            <a:r>
              <a:rPr lang="en-US" altLang="en-US" sz="3200"/>
              <a:t>-	Rule 8. General Rules of Pleading</a:t>
            </a:r>
            <a:br>
              <a:rPr lang="en-US" altLang="en-US" sz="3200"/>
            </a:br>
            <a:r>
              <a:rPr lang="en-US" altLang="en-US" sz="3200"/>
              <a:t/>
            </a:r>
            <a:br>
              <a:rPr lang="en-US" altLang="en-US" sz="3200"/>
            </a:br>
            <a:r>
              <a:rPr lang="en-US" altLang="en-US" sz="3200"/>
              <a:t>(a) Claim for Relief. A pleading that states a claim for relief must contain:</a:t>
            </a:r>
            <a:br>
              <a:rPr lang="en-US" altLang="en-US" sz="3200"/>
            </a:br>
            <a:r>
              <a:rPr lang="en-US" altLang="en-US" sz="3200"/>
              <a:t>(1) a short and plain statement of the grounds for the court’s jurisdiction, unless the court already has jurisdiction and the claim needs no new jurisdictional support;</a:t>
            </a:r>
            <a:br>
              <a:rPr lang="en-US" altLang="en-US" sz="3200"/>
            </a:br>
            <a:r>
              <a:rPr lang="en-US" altLang="en-US" sz="3200"/>
              <a:t>(2) a short and plain statement of the claim showing that the pleader is entitled to relief; and</a:t>
            </a:r>
            <a:br>
              <a:rPr lang="en-US" altLang="en-US" sz="3200"/>
            </a:br>
            <a:r>
              <a:rPr lang="en-US" altLang="en-US" sz="3200"/>
              <a:t>(3) a demand for the relief sought, which may include relief in the alternative or different types of relief.</a:t>
            </a:r>
            <a:br>
              <a:rPr lang="en-US" altLang="en-US" sz="3200"/>
            </a:br>
            <a:r>
              <a:rPr lang="en-US" altLang="en-US" sz="3200"/>
              <a:t/>
            </a:r>
            <a:br>
              <a:rPr lang="en-US" altLang="en-US" sz="3200"/>
            </a:br>
            <a:endParaRPr lang="en-US" altLang="en-US" sz="3200"/>
          </a:p>
        </p:txBody>
      </p:sp>
    </p:spTree>
    <p:extLst>
      <p:ext uri="{BB962C8B-B14F-4D97-AF65-F5344CB8AC3E}">
        <p14:creationId xmlns:p14="http://schemas.microsoft.com/office/powerpoint/2010/main" val="8921819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524000" y="274638"/>
            <a:ext cx="8686800" cy="6583362"/>
          </a:xfrm>
        </p:spPr>
        <p:txBody>
          <a:bodyPr rtlCol="0">
            <a:normAutofit/>
          </a:bodyPr>
          <a:lstStyle/>
          <a:p>
            <a:pPr>
              <a:defRPr/>
            </a:pPr>
            <a:r>
              <a:rPr lang="en-US" sz="3600"/>
              <a:t>Rule 10(b)</a:t>
            </a:r>
            <a:br>
              <a:rPr lang="en-US" sz="3600"/>
            </a:br>
            <a:r>
              <a:rPr lang="en-US" sz="3600"/>
              <a:t>Paragraphs; Separate Statements. A party must state its claims or defenses in numbered paragraphs, each limited as far as practicable to a single set of circumstances. A later pleading may refer by number to a paragraph in an earlier pleading. If doing so would promote clarity, each claim founded on a separate transaction or occurrence — and each defense other than a denial — must be stated in a separate count or defense.</a:t>
            </a:r>
            <a:br>
              <a:rPr lang="en-US" sz="3600"/>
            </a:br>
            <a:endParaRPr lang="en-US" sz="3600"/>
          </a:p>
        </p:txBody>
      </p:sp>
    </p:spTree>
    <p:extLst>
      <p:ext uri="{BB962C8B-B14F-4D97-AF65-F5344CB8AC3E}">
        <p14:creationId xmlns:p14="http://schemas.microsoft.com/office/powerpoint/2010/main" val="40032061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057400" y="274638"/>
            <a:ext cx="8153400" cy="6354762"/>
          </a:xfrm>
        </p:spPr>
        <p:txBody>
          <a:bodyPr/>
          <a:lstStyle/>
          <a:p>
            <a:r>
              <a:rPr lang="en-US" altLang="en-US" smtClean="0"/>
              <a:t>what purposes does a complaint serve?</a:t>
            </a:r>
          </a:p>
        </p:txBody>
      </p:sp>
    </p:spTree>
    <p:extLst>
      <p:ext uri="{BB962C8B-B14F-4D97-AF65-F5344CB8AC3E}">
        <p14:creationId xmlns:p14="http://schemas.microsoft.com/office/powerpoint/2010/main" val="624393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5776" y="1131889"/>
            <a:ext cx="8283575" cy="3025775"/>
          </a:xfrm>
        </p:spPr>
        <p:txBody>
          <a:bodyPr/>
          <a:lstStyle/>
          <a:p>
            <a:pPr eaLnBrk="1" hangingPunct="1"/>
            <a:r>
              <a:rPr lang="en-US" altLang="en-US" smtClean="0"/>
              <a:t>what purpose does service of a complaint on the defendant serve?</a:t>
            </a:r>
          </a:p>
        </p:txBody>
      </p:sp>
    </p:spTree>
    <p:extLst>
      <p:ext uri="{BB962C8B-B14F-4D97-AF65-F5344CB8AC3E}">
        <p14:creationId xmlns:p14="http://schemas.microsoft.com/office/powerpoint/2010/main" val="4241450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9800" y="1131889"/>
            <a:ext cx="7829550" cy="4562475"/>
          </a:xfrm>
        </p:spPr>
        <p:txBody>
          <a:bodyPr/>
          <a:lstStyle/>
          <a:p>
            <a:pPr eaLnBrk="1" hangingPunct="1"/>
            <a:r>
              <a:rPr lang="en-US" altLang="en-US" smtClean="0"/>
              <a:t>what purpose does the answer to a complaint serve?</a:t>
            </a:r>
          </a:p>
        </p:txBody>
      </p:sp>
    </p:spTree>
    <p:extLst>
      <p:ext uri="{BB962C8B-B14F-4D97-AF65-F5344CB8AC3E}">
        <p14:creationId xmlns:p14="http://schemas.microsoft.com/office/powerpoint/2010/main" val="2414533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70088" y="1131888"/>
            <a:ext cx="8069262" cy="4557712"/>
          </a:xfrm>
        </p:spPr>
        <p:txBody>
          <a:bodyPr/>
          <a:lstStyle/>
          <a:p>
            <a:pPr eaLnBrk="1" hangingPunct="1"/>
            <a:r>
              <a:rPr lang="en-US" altLang="en-US" dirty="0" smtClean="0"/>
              <a:t>what role might the complaint with answer play in:</a:t>
            </a:r>
            <a:br>
              <a:rPr lang="en-US" altLang="en-US" dirty="0" smtClean="0"/>
            </a:br>
            <a:r>
              <a:rPr lang="en-US" altLang="en-US" dirty="0" smtClean="0"/>
              <a:t/>
            </a:r>
            <a:br>
              <a:rPr lang="en-US" altLang="en-US" dirty="0" smtClean="0"/>
            </a:br>
            <a:r>
              <a:rPr lang="en-US" altLang="en-US" dirty="0" smtClean="0"/>
              <a:t>discovery?</a:t>
            </a:r>
            <a:br>
              <a:rPr lang="en-US" altLang="en-US" dirty="0" smtClean="0"/>
            </a:br>
            <a:r>
              <a:rPr lang="en-US" altLang="en-US" dirty="0" smtClean="0"/>
              <a:t>trial?</a:t>
            </a:r>
          </a:p>
        </p:txBody>
      </p:sp>
    </p:spTree>
    <p:extLst>
      <p:ext uri="{BB962C8B-B14F-4D97-AF65-F5344CB8AC3E}">
        <p14:creationId xmlns:p14="http://schemas.microsoft.com/office/powerpoint/2010/main" val="124846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614" y="365125"/>
            <a:ext cx="10569186" cy="6171360"/>
          </a:xfrm>
        </p:spPr>
        <p:txBody>
          <a:bodyPr/>
          <a:lstStyle/>
          <a:p>
            <a:r>
              <a:rPr lang="en-US" dirty="0" err="1"/>
              <a:t>Uffner</a:t>
            </a:r>
            <a:r>
              <a:rPr lang="en-US" dirty="0"/>
              <a:t> v. La Reunion </a:t>
            </a:r>
            <a:r>
              <a:rPr lang="en-US" dirty="0" err="1"/>
              <a:t>Francaise</a:t>
            </a:r>
            <a:r>
              <a:rPr lang="en-US" dirty="0"/>
              <a:t> (1st Cir. 2001)</a:t>
            </a:r>
          </a:p>
        </p:txBody>
      </p:sp>
    </p:spTree>
    <p:extLst>
      <p:ext uri="{BB962C8B-B14F-4D97-AF65-F5344CB8AC3E}">
        <p14:creationId xmlns:p14="http://schemas.microsoft.com/office/powerpoint/2010/main" val="2520327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61534"/>
          </a:xfrm>
        </p:spPr>
        <p:txBody>
          <a:bodyPr/>
          <a:lstStyle/>
          <a:p>
            <a:r>
              <a:rPr lang="en-US" dirty="0"/>
              <a:t>h</a:t>
            </a:r>
            <a:r>
              <a:rPr lang="en-US" dirty="0" smtClean="0"/>
              <a:t>ow might a defendant point to what is in a complaint to weed out an action that should not proceed to discovery/trial?</a:t>
            </a:r>
            <a:endParaRPr lang="en-US" dirty="0"/>
          </a:p>
        </p:txBody>
      </p:sp>
    </p:spTree>
    <p:extLst>
      <p:ext uri="{BB962C8B-B14F-4D97-AF65-F5344CB8AC3E}">
        <p14:creationId xmlns:p14="http://schemas.microsoft.com/office/powerpoint/2010/main" val="3120828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032000" y="1131889"/>
            <a:ext cx="8007350" cy="4725987"/>
          </a:xfrm>
        </p:spPr>
        <p:txBody>
          <a:bodyPr/>
          <a:lstStyle/>
          <a:p>
            <a:pPr eaLnBrk="1" hangingPunct="1"/>
            <a:r>
              <a:rPr lang="en-US" altLang="en-US" dirty="0"/>
              <a:t>w</a:t>
            </a:r>
            <a:r>
              <a:rPr lang="en-US" altLang="en-US" dirty="0" smtClean="0"/>
              <a:t>rong forum</a:t>
            </a:r>
            <a:br>
              <a:rPr lang="en-US" altLang="en-US" dirty="0" smtClean="0"/>
            </a:br>
            <a:r>
              <a:rPr lang="en-US" altLang="en-US" dirty="0"/>
              <a:t/>
            </a:r>
            <a:br>
              <a:rPr lang="en-US" altLang="en-US" dirty="0"/>
            </a:br>
            <a:r>
              <a:rPr lang="en-US" altLang="en-US" dirty="0" smtClean="0"/>
              <a:t>failure to state a claim</a:t>
            </a:r>
            <a:br>
              <a:rPr lang="en-US" altLang="en-US" dirty="0" smtClean="0"/>
            </a:br>
            <a:r>
              <a:rPr lang="en-US" altLang="en-US" dirty="0"/>
              <a:t/>
            </a:r>
            <a:br>
              <a:rPr lang="en-US" altLang="en-US" dirty="0"/>
            </a:br>
            <a:r>
              <a:rPr lang="en-US" altLang="en-US" dirty="0" smtClean="0"/>
              <a:t>frivolousness – inadequate evidentiary support</a:t>
            </a:r>
          </a:p>
        </p:txBody>
      </p:sp>
    </p:spTree>
    <p:extLst>
      <p:ext uri="{BB962C8B-B14F-4D97-AF65-F5344CB8AC3E}">
        <p14:creationId xmlns:p14="http://schemas.microsoft.com/office/powerpoint/2010/main" val="2591179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126162"/>
          </a:xfrm>
        </p:spPr>
        <p:txBody>
          <a:bodyPr/>
          <a:lstStyle/>
          <a:p>
            <a:r>
              <a:rPr lang="en-US" altLang="en-US" smtClean="0"/>
              <a:t>how do the Federal Rules limit frivolous actions?</a:t>
            </a:r>
          </a:p>
        </p:txBody>
      </p:sp>
    </p:spTree>
    <p:extLst>
      <p:ext uri="{BB962C8B-B14F-4D97-AF65-F5344CB8AC3E}">
        <p14:creationId xmlns:p14="http://schemas.microsoft.com/office/powerpoint/2010/main" val="1848206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036764" y="1131888"/>
            <a:ext cx="8002587" cy="4641850"/>
          </a:xfrm>
        </p:spPr>
        <p:txBody>
          <a:bodyPr/>
          <a:lstStyle/>
          <a:p>
            <a:pPr eaLnBrk="1" hangingPunct="1"/>
            <a:r>
              <a:rPr lang="en-US" altLang="en-US" smtClean="0"/>
              <a:t>Rule 11</a:t>
            </a:r>
            <a:br>
              <a:rPr lang="en-US" altLang="en-US" smtClean="0"/>
            </a:br>
            <a:r>
              <a:rPr lang="en-US" altLang="en-US" smtClean="0"/>
              <a:t>discovery – summary judgment</a:t>
            </a:r>
          </a:p>
        </p:txBody>
      </p:sp>
    </p:spTree>
    <p:extLst>
      <p:ext uri="{BB962C8B-B14F-4D97-AF65-F5344CB8AC3E}">
        <p14:creationId xmlns:p14="http://schemas.microsoft.com/office/powerpoint/2010/main" val="17375417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5964883"/>
          </a:xfrm>
        </p:spPr>
        <p:txBody>
          <a:bodyPr/>
          <a:lstStyle/>
          <a:p>
            <a:r>
              <a:rPr lang="en-US" dirty="0"/>
              <a:t>i</a:t>
            </a:r>
            <a:r>
              <a:rPr lang="en-US" dirty="0" smtClean="0"/>
              <a:t>s there any way to dismiss on the basis of inadequate evidentiary support at the pleading stage?</a:t>
            </a:r>
            <a:endParaRPr lang="en-US" dirty="0"/>
          </a:p>
        </p:txBody>
      </p:sp>
    </p:spTree>
    <p:extLst>
      <p:ext uri="{BB962C8B-B14F-4D97-AF65-F5344CB8AC3E}">
        <p14:creationId xmlns:p14="http://schemas.microsoft.com/office/powerpoint/2010/main" val="19791771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708525"/>
          </a:xfrm>
        </p:spPr>
        <p:txBody>
          <a:bodyPr/>
          <a:lstStyle/>
          <a:p>
            <a:pPr eaLnBrk="1" hangingPunct="1"/>
            <a:r>
              <a:rPr lang="en-US" altLang="en-US" smtClean="0"/>
              <a:t>history of pleading</a:t>
            </a:r>
          </a:p>
        </p:txBody>
      </p:sp>
    </p:spTree>
    <p:extLst>
      <p:ext uri="{BB962C8B-B14F-4D97-AF65-F5344CB8AC3E}">
        <p14:creationId xmlns:p14="http://schemas.microsoft.com/office/powerpoint/2010/main" val="4228393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667000" y="971550"/>
            <a:ext cx="6515100" cy="4686300"/>
          </a:xfrm>
        </p:spPr>
        <p:txBody>
          <a:bodyPr/>
          <a:lstStyle/>
          <a:p>
            <a:pPr eaLnBrk="1" hangingPunct="1"/>
            <a:r>
              <a:rPr lang="en-US" altLang="en-US" dirty="0" smtClean="0"/>
              <a:t>1) common law pleading/equity pleading</a:t>
            </a:r>
            <a:br>
              <a:rPr lang="en-US" altLang="en-US" dirty="0" smtClean="0"/>
            </a:br>
            <a:r>
              <a:rPr lang="en-US" altLang="en-US" dirty="0" smtClean="0"/>
              <a:t>2) reform through Field Code</a:t>
            </a:r>
            <a:br>
              <a:rPr lang="en-US" altLang="en-US" dirty="0" smtClean="0"/>
            </a:br>
            <a:r>
              <a:rPr lang="en-US" altLang="en-US" dirty="0" smtClean="0"/>
              <a:t>	- called “fact” or “code” pleading</a:t>
            </a:r>
            <a:br>
              <a:rPr lang="en-US" altLang="en-US" dirty="0" smtClean="0"/>
            </a:br>
            <a:endParaRPr lang="en-US" altLang="en-US" dirty="0" smtClean="0"/>
          </a:p>
        </p:txBody>
      </p:sp>
    </p:spTree>
    <p:extLst>
      <p:ext uri="{BB962C8B-B14F-4D97-AF65-F5344CB8AC3E}">
        <p14:creationId xmlns:p14="http://schemas.microsoft.com/office/powerpoint/2010/main" val="289646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274638"/>
            <a:ext cx="8153400" cy="6354762"/>
          </a:xfrm>
        </p:spPr>
        <p:txBody>
          <a:bodyPr/>
          <a:lstStyle/>
          <a:p>
            <a:r>
              <a:rPr lang="en-US" altLang="en-US" dirty="0"/>
              <a:t>c</a:t>
            </a:r>
            <a:r>
              <a:rPr lang="en-US" altLang="en-US" dirty="0" smtClean="0"/>
              <a:t>ode pleading – no “conclusory allegations”</a:t>
            </a:r>
            <a:br>
              <a:rPr lang="en-US" altLang="en-US" dirty="0" smtClean="0"/>
            </a:br>
            <a:r>
              <a:rPr lang="en-US" altLang="en-US" dirty="0"/>
              <a:t/>
            </a:r>
            <a:br>
              <a:rPr lang="en-US" altLang="en-US" dirty="0"/>
            </a:br>
            <a:r>
              <a:rPr lang="en-US" altLang="en-US" dirty="0" smtClean="0"/>
              <a:t>- ultimate facts (no evidence or conclusions of law)</a:t>
            </a:r>
          </a:p>
        </p:txBody>
      </p:sp>
    </p:spTree>
    <p:extLst>
      <p:ext uri="{BB962C8B-B14F-4D97-AF65-F5344CB8AC3E}">
        <p14:creationId xmlns:p14="http://schemas.microsoft.com/office/powerpoint/2010/main" val="6019341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6" y="365125"/>
            <a:ext cx="10586884" cy="5882292"/>
          </a:xfrm>
        </p:spPr>
        <p:txBody>
          <a:bodyPr/>
          <a:lstStyle/>
          <a:p>
            <a:r>
              <a:rPr lang="en-US" dirty="0" smtClean="0"/>
              <a:t>D negligently drove…</a:t>
            </a:r>
            <a:endParaRPr lang="en-US" dirty="0"/>
          </a:p>
        </p:txBody>
      </p:sp>
    </p:spTree>
    <p:extLst>
      <p:ext uri="{BB962C8B-B14F-4D97-AF65-F5344CB8AC3E}">
        <p14:creationId xmlns:p14="http://schemas.microsoft.com/office/powerpoint/2010/main" val="53826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35675"/>
          </a:xfrm>
        </p:spPr>
        <p:txBody>
          <a:bodyPr/>
          <a:lstStyle/>
          <a:p>
            <a:r>
              <a:rPr lang="en-US" dirty="0" smtClean="0"/>
              <a:t>8</a:t>
            </a:r>
            <a:r>
              <a:rPr lang="en-US" baseline="30000" dirty="0" smtClean="0"/>
              <a:t>th</a:t>
            </a:r>
            <a:r>
              <a:rPr lang="en-US" dirty="0" smtClean="0"/>
              <a:t> Cir. – defendant must be responsible for the event/omission in district and it has to be an element of the cause of action </a:t>
            </a:r>
            <a:endParaRPr lang="en-US" dirty="0"/>
          </a:p>
        </p:txBody>
      </p:sp>
    </p:spTree>
    <p:extLst>
      <p:ext uri="{BB962C8B-B14F-4D97-AF65-F5344CB8AC3E}">
        <p14:creationId xmlns:p14="http://schemas.microsoft.com/office/powerpoint/2010/main" val="303221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smtClean="0"/>
              <a:t>(c) Residency.--For all venue purposes--</a:t>
            </a:r>
            <a:br>
              <a:rPr lang="en-US" altLang="en-US" smtClean="0"/>
            </a:br>
            <a:r>
              <a:rPr lang="en-US" altLang="en-US" smtClean="0"/>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341066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smtClean="0"/>
              <a:t>1391(c)(3) </a:t>
            </a:r>
            <a:br>
              <a:rPr lang="en-US" altLang="en-US" smtClean="0"/>
            </a:br>
            <a:r>
              <a:rPr lang="en-US" altLang="en-US" smtClean="0"/>
              <a:t>a defendant not resident in the United States may be sued in any judicial district, and the joinder of such a defendant shall be disregarded in determining where the action may be brought with respect to other defendants.</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170090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dirty="0"/>
              <a:t>Residence of corporations and unincorporated associations:</a:t>
            </a:r>
            <a:br>
              <a:rPr lang="en-US" altLang="en-US" sz="3200" dirty="0"/>
            </a:br>
            <a:r>
              <a:rPr lang="en-US" altLang="en-US" sz="3200" dirty="0"/>
              <a:t/>
            </a:r>
            <a:br>
              <a:rPr lang="en-US" altLang="en-US" sz="3200" dirty="0"/>
            </a:br>
            <a:r>
              <a:rPr lang="en-US" altLang="en-US" sz="3200" dirty="0"/>
              <a:t>§ 1391(c)(2) </a:t>
            </a:r>
            <a:br>
              <a:rPr lang="en-US" altLang="en-US" sz="3200" dirty="0"/>
            </a:br>
            <a:r>
              <a:rPr lang="en-US" altLang="en-US" sz="3200" dirty="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dirty="0"/>
            </a:b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4170193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2718568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TotalTime>
  <Words>656</Words>
  <Application>Microsoft Office PowerPoint</Application>
  <PresentationFormat>Widescreen</PresentationFormat>
  <Paragraphs>47</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Thurs., Sep. 28</vt:lpstr>
      <vt:lpstr>venue in federal court</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Uffner v. La Reunion Francaise (1st Cir. 2001)</vt:lpstr>
      <vt:lpstr>8th Cir. – defendant must be responsible for the event/omission in district and it has to be an element of the cause of action </vt:lpstr>
      <vt:lpstr>(c) Residency.--For all venue purposes-- (1) a natural person, including an alien lawfully admitted for permanent residence in the United States, shall be deemed to reside in the judicial district in which that person is domiciled;</vt:lpstr>
      <vt:lpstr>1391(c)(3)  a defendant not resident in the United States may be sued in any judicial district, and the joinder of such a defendant shall be disregarded in determining where the action may be brought with respect to other defendants. </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1391(b)(3) if there is no district in which an action may otherwise be brought as provided in this section, any judicial district in which any defendant is subject to the court's personal jurisdiction with respect to such action.</vt:lpstr>
      <vt:lpstr>dismissal for improper venue</vt:lpstr>
      <vt:lpstr>transfer from a district without venue to one with venue</vt:lpstr>
      <vt:lpstr>28 U.S.C. § 1406. CURE OR WAIVER OF DEFECTS  (a) The district court of a district in which is filed a case laying venue in the wrong division or district shall dismiss, or if it be in the interest of justice, transfer such case to any district or division in which it could have been brought.</vt:lpstr>
      <vt:lpstr>waiver of the defense of venue </vt:lpstr>
      <vt:lpstr>may a court bring up lack of venue sua sponte?</vt:lpstr>
      <vt:lpstr>transfer from a district with venue to a more convenient one with venue</vt:lpstr>
      <vt:lpstr>28 U.S.C. § 1404. CHANGE OF VENUE  (a) For the convenience of parties and witnesses, in the interest of justice, a district court may transfer any civil action to any other district or division where it might have been brought or to any district or division to which all parties have consented.</vt:lpstr>
      <vt:lpstr>dismissal from a district with venue so that it can be brought outside of the United States</vt:lpstr>
      <vt:lpstr>forum non conveniens </vt:lpstr>
      <vt:lpstr>MACMUNN v. ELI LILLY CO. 559 F. Supp. 2d 58 (D.D.C. 2008)</vt:lpstr>
      <vt:lpstr>why did the plaintiff choose DC?</vt:lpstr>
      <vt:lpstr>why is removal possible?</vt:lpstr>
      <vt:lpstr>why is there venue in D.D.C.?</vt:lpstr>
      <vt:lpstr>why was there PJ in DC?</vt:lpstr>
      <vt:lpstr>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vt:lpstr>
      <vt:lpstr>shouldn’t the transfer lead to dismissal on statute of limitations grounds?</vt:lpstr>
      <vt:lpstr>Van Dusen v. Barrack, 376 U.S. 612 (1964)</vt:lpstr>
      <vt:lpstr>forum selection clauses</vt:lpstr>
      <vt:lpstr>forum non conveniens</vt:lpstr>
      <vt:lpstr>PIPER AIRCRAFT CO. v. REYNO 454 U.S. 235 (1981)</vt:lpstr>
      <vt:lpstr>drafting a complaint</vt:lpstr>
      <vt:lpstr>Rule 10.  Form of Pleadings    Caption; Names of Parties. Every pleading must have a caption with the court’s name, a title, a file number, and a Rule 7(a) designation. The title of the complaint must name all the parties; the title of other pleadings, after naming the first party on each side, may refer generally to other parties. </vt:lpstr>
      <vt:lpstr>PowerPoint Presentation</vt:lpstr>
      <vt:lpstr>- Rule 8. General Rules of Pleading  (a) Claim for Relief. A pleading that states a claim for relief must contain: (1) a short and plain statement of the grounds for the court’s jurisdiction, unless the court already has jurisdiction and the claim needs no new jurisdictional support; (2) a short and plain statement of the claim showing that the pleader is entitled to relief; and (3) a demand for the relief sought, which may include relief in the alternative or different types of relief.  </vt:lpstr>
      <vt:lpstr>Rule 10(b) Paragraphs; Separate Statements. A party must state its claims or defenses in numbered paragraphs, each limited as far as practicable to a single set of circumstances. A later pleading may refer by number to a paragraph in an earlier pleading. If doing so would promote clarity, each claim founded on a separate transaction or occurrence — and each defense other than a denial — must be stated in a separate count or defense. </vt:lpstr>
      <vt:lpstr>what purposes does a complaint serve?</vt:lpstr>
      <vt:lpstr>what purpose does service of a complaint on the defendant serve?</vt:lpstr>
      <vt:lpstr>what purpose does the answer to a complaint serve?</vt:lpstr>
      <vt:lpstr>what role might the complaint with answer play in:  discovery? trial?</vt:lpstr>
      <vt:lpstr>how might a defendant point to what is in a complaint to weed out an action that should not proceed to discovery/trial?</vt:lpstr>
      <vt:lpstr>wrong forum  failure to state a claim  frivolousness – inadequate evidentiary support</vt:lpstr>
      <vt:lpstr>how do the Federal Rules limit frivolous actions?</vt:lpstr>
      <vt:lpstr>Rule 11 discovery – summary judgment</vt:lpstr>
      <vt:lpstr>is there any way to dismiss on the basis of inadequate evidentiary support at the pleading stage?</vt:lpstr>
      <vt:lpstr>history of pleading</vt:lpstr>
      <vt:lpstr>1) common law pleading/equity pleading 2) reform through Field Code  - called “fact” or “code” pleading </vt:lpstr>
      <vt:lpstr>code pleading – no “conclusory allegations”  - ultimate facts (no evidence or conclusions of law)</vt:lpstr>
      <vt:lpstr>D negligently drove…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332</cp:revision>
  <cp:lastPrinted>2017-09-20T17:49:17Z</cp:lastPrinted>
  <dcterms:created xsi:type="dcterms:W3CDTF">2017-09-12T14:18:22Z</dcterms:created>
  <dcterms:modified xsi:type="dcterms:W3CDTF">2017-09-28T19:29:29Z</dcterms:modified>
</cp:coreProperties>
</file>