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7" r:id="rId2"/>
    <p:sldId id="529" r:id="rId3"/>
    <p:sldId id="628" r:id="rId4"/>
    <p:sldId id="539" r:id="rId5"/>
    <p:sldId id="540" r:id="rId6"/>
    <p:sldId id="541" r:id="rId7"/>
    <p:sldId id="542" r:id="rId8"/>
    <p:sldId id="556" r:id="rId9"/>
    <p:sldId id="587" r:id="rId10"/>
    <p:sldId id="588" r:id="rId11"/>
    <p:sldId id="589" r:id="rId12"/>
    <p:sldId id="590" r:id="rId13"/>
    <p:sldId id="591" r:id="rId14"/>
    <p:sldId id="593" r:id="rId15"/>
    <p:sldId id="594" r:id="rId16"/>
    <p:sldId id="595" r:id="rId17"/>
    <p:sldId id="605" r:id="rId18"/>
    <p:sldId id="604" r:id="rId19"/>
    <p:sldId id="630" r:id="rId20"/>
    <p:sldId id="596" r:id="rId21"/>
    <p:sldId id="597" r:id="rId22"/>
    <p:sldId id="598" r:id="rId23"/>
    <p:sldId id="599" r:id="rId24"/>
    <p:sldId id="600" r:id="rId25"/>
    <p:sldId id="601" r:id="rId26"/>
    <p:sldId id="602" r:id="rId27"/>
    <p:sldId id="586" r:id="rId28"/>
    <p:sldId id="603" r:id="rId29"/>
    <p:sldId id="612" r:id="rId30"/>
    <p:sldId id="607" r:id="rId31"/>
    <p:sldId id="609" r:id="rId32"/>
    <p:sldId id="608" r:id="rId33"/>
    <p:sldId id="614" r:id="rId34"/>
    <p:sldId id="618" r:id="rId35"/>
    <p:sldId id="615" r:id="rId36"/>
    <p:sldId id="616" r:id="rId37"/>
    <p:sldId id="631" r:id="rId38"/>
    <p:sldId id="610" r:id="rId39"/>
    <p:sldId id="632" r:id="rId40"/>
    <p:sldId id="611"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1" autoAdjust="0"/>
    <p:restoredTop sz="94660"/>
  </p:normalViewPr>
  <p:slideViewPr>
    <p:cSldViewPr snapToGrid="0">
      <p:cViewPr varScale="1">
        <p:scale>
          <a:sx n="78" d="100"/>
          <a:sy n="78" d="100"/>
        </p:scale>
        <p:origin x="5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9/27/2017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2"/>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9/27/2017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7"/>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Sep. 27</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smtClean="0"/>
              <a:t>- statutory, not a constitutional issue</a:t>
            </a:r>
            <a:br>
              <a:rPr lang="en-US" altLang="en-US" smtClean="0"/>
            </a:br>
            <a:r>
              <a:rPr lang="en-US" altLang="en-US" smtClean="0"/>
              <a:t>- about federal districts, not states</a:t>
            </a:r>
            <a:br>
              <a:rPr lang="en-US" altLang="en-US" smtClean="0"/>
            </a:br>
            <a:r>
              <a:rPr lang="en-US" altLang="en-US" smtClean="0"/>
              <a:t>- applicable only in federal court system</a:t>
            </a:r>
            <a:br>
              <a:rPr lang="en-US" altLang="en-US" smtClean="0"/>
            </a:br>
            <a:r>
              <a:rPr lang="en-US" altLang="en-US" smtClean="0"/>
              <a:t>- rough measure of convenience</a:t>
            </a:r>
          </a:p>
        </p:txBody>
      </p:sp>
    </p:spTree>
    <p:extLst>
      <p:ext uri="{BB962C8B-B14F-4D97-AF65-F5344CB8AC3E}">
        <p14:creationId xmlns:p14="http://schemas.microsoft.com/office/powerpoint/2010/main" val="1406153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80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2100785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smtClean="0"/>
              <a:t>(c) Residency.--For all venue purposes--</a:t>
            </a:r>
            <a:br>
              <a:rPr lang="en-US" altLang="en-US" smtClean="0"/>
            </a:br>
            <a:r>
              <a:rPr lang="en-US" altLang="en-US" smtClean="0"/>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3410660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91978" y="76199"/>
            <a:ext cx="9823622" cy="6015681"/>
          </a:xfrm>
        </p:spPr>
        <p:txBody>
          <a:bodyPr>
            <a:normAutofit/>
          </a:bodyPr>
          <a:lstStyle/>
          <a:p>
            <a:pPr algn="l" eaLnBrk="1" hangingPunct="1"/>
            <a:r>
              <a:rPr lang="en-US" altLang="en-US" sz="4000" dirty="0"/>
              <a:t>P (San. Fran. – N.D. Cal.) sues D1 (NYC – S.D.N.Y.) &amp; D2 (Buffalo – W.D.N.Y.)</a:t>
            </a:r>
            <a:br>
              <a:rPr lang="en-US" altLang="en-US" sz="4000" dirty="0"/>
            </a:br>
            <a:r>
              <a:rPr lang="en-US" altLang="en-US" sz="4000" dirty="0" smtClean="0"/>
              <a:t/>
            </a:r>
            <a:br>
              <a:rPr lang="en-US" altLang="en-US" sz="4000" dirty="0" smtClean="0"/>
            </a:br>
            <a:r>
              <a:rPr lang="en-US" altLang="en-US" sz="4000" dirty="0" smtClean="0"/>
              <a:t>- suit </a:t>
            </a:r>
            <a:r>
              <a:rPr lang="en-US" altLang="en-US" sz="4000" dirty="0"/>
              <a:t>is under 42 U.S.C. § 1983 concerning an allegedly unlawful arrest that occurred in an airport in NJ (D.N.J</a:t>
            </a:r>
            <a:r>
              <a:rPr lang="en-US" altLang="en-US" sz="4000" dirty="0" smtClean="0"/>
              <a:t>.)</a:t>
            </a:r>
            <a:br>
              <a:rPr lang="en-US" altLang="en-US" sz="4000" dirty="0" smtClean="0"/>
            </a:br>
            <a:r>
              <a:rPr lang="en-US" altLang="en-US" sz="4000" dirty="0"/>
              <a:t/>
            </a:r>
            <a:br>
              <a:rPr lang="en-US" altLang="en-US" sz="4000" dirty="0"/>
            </a:br>
            <a:r>
              <a:rPr lang="en-US" altLang="en-US" sz="4000" dirty="0" smtClean="0"/>
              <a:t>- where is there venue?</a:t>
            </a:r>
            <a:br>
              <a:rPr lang="en-US" altLang="en-US" sz="4000" dirty="0" smtClean="0"/>
            </a:br>
            <a:endParaRPr lang="en-US" altLang="en-US" sz="4000" dirty="0" smtClean="0"/>
          </a:p>
        </p:txBody>
      </p:sp>
    </p:spTree>
    <p:extLst>
      <p:ext uri="{BB962C8B-B14F-4D97-AF65-F5344CB8AC3E}">
        <p14:creationId xmlns:p14="http://schemas.microsoft.com/office/powerpoint/2010/main" val="326764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54908" y="76199"/>
            <a:ext cx="9860692" cy="6250459"/>
          </a:xfrm>
        </p:spPr>
        <p:txBody>
          <a:bodyPr>
            <a:noAutofit/>
          </a:bodyPr>
          <a:lstStyle/>
          <a:p>
            <a:pPr algn="l" eaLnBrk="1" hangingPunct="1"/>
            <a:r>
              <a:rPr lang="en-US" altLang="en-US" sz="4000" dirty="0"/>
              <a:t>P (San. Fran. – N.D. Cal.) sues D1 (NYC – S.D.N.Y.) &amp; D2 (Conn. – D. Conn.)</a:t>
            </a:r>
            <a:br>
              <a:rPr lang="en-US" altLang="en-US" sz="4000" dirty="0"/>
            </a:br>
            <a:r>
              <a:rPr lang="en-US" altLang="en-US" sz="4000" dirty="0" smtClean="0"/>
              <a:t/>
            </a:r>
            <a:br>
              <a:rPr lang="en-US" altLang="en-US" sz="4000" dirty="0" smtClean="0"/>
            </a:br>
            <a:r>
              <a:rPr lang="en-US" altLang="en-US" sz="4000" dirty="0" smtClean="0"/>
              <a:t>- suit </a:t>
            </a:r>
            <a:r>
              <a:rPr lang="en-US" altLang="en-US" sz="4000" dirty="0"/>
              <a:t>is under 42 U.S.C. § 1983 concerning an allegedly unlawful arrest that occurred in New Jersey (D.N.J</a:t>
            </a:r>
            <a:r>
              <a:rPr lang="en-US" altLang="en-US" sz="4000" dirty="0" smtClean="0"/>
              <a:t>.)</a:t>
            </a:r>
            <a:br>
              <a:rPr lang="en-US" altLang="en-US" sz="4000" dirty="0" smtClean="0"/>
            </a:br>
            <a:r>
              <a:rPr lang="en-US" altLang="en-US" sz="4000" dirty="0"/>
              <a:t/>
            </a:r>
            <a:br>
              <a:rPr lang="en-US" altLang="en-US" sz="4000" dirty="0"/>
            </a:br>
            <a:r>
              <a:rPr lang="en-US" altLang="en-US" sz="4000" dirty="0" smtClean="0"/>
              <a:t>- where is there venue?</a:t>
            </a:r>
            <a:endParaRPr lang="en-US" altLang="en-US" sz="4000" dirty="0"/>
          </a:p>
        </p:txBody>
      </p:sp>
    </p:spTree>
    <p:extLst>
      <p:ext uri="{BB962C8B-B14F-4D97-AF65-F5344CB8AC3E}">
        <p14:creationId xmlns:p14="http://schemas.microsoft.com/office/powerpoint/2010/main" val="1449304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71849" y="76200"/>
            <a:ext cx="10319951" cy="6522308"/>
          </a:xfrm>
        </p:spPr>
        <p:txBody>
          <a:bodyPr>
            <a:normAutofit/>
          </a:bodyPr>
          <a:lstStyle/>
          <a:p>
            <a:pPr algn="l" eaLnBrk="1" hangingPunct="1"/>
            <a:r>
              <a:rPr lang="en-US" altLang="en-US" sz="4000" dirty="0"/>
              <a:t>P (San. Fran. – N.D. Cal.) sues D1 (NYC – S.D.N.Y.) &amp; D2 (Conn. – D. Conn</a:t>
            </a:r>
            <a:r>
              <a:rPr lang="en-US" altLang="en-US" sz="4000" dirty="0" smtClean="0"/>
              <a:t>.)</a:t>
            </a:r>
            <a:br>
              <a:rPr lang="en-US" altLang="en-US" sz="4000" dirty="0" smtClean="0"/>
            </a:br>
            <a:r>
              <a:rPr lang="en-US" altLang="en-US" sz="4000" dirty="0"/>
              <a:t/>
            </a:r>
            <a:br>
              <a:rPr lang="en-US" altLang="en-US" sz="4000" dirty="0"/>
            </a:br>
            <a:r>
              <a:rPr lang="en-US" altLang="en-US" sz="4000" dirty="0"/>
              <a:t>- </a:t>
            </a:r>
            <a:r>
              <a:rPr lang="en-US" altLang="en-US" sz="4000" dirty="0" smtClean="0"/>
              <a:t>suit </a:t>
            </a:r>
            <a:r>
              <a:rPr lang="en-US" altLang="en-US" sz="4000" dirty="0"/>
              <a:t>is a Cal. state law breach of contract action concerning a contract signed in San Francisco for the construction of a hospital in Albany (N.D.N.Y</a:t>
            </a:r>
            <a:r>
              <a:rPr lang="en-US" altLang="en-US" sz="4000" dirty="0" smtClean="0"/>
              <a:t>.)</a:t>
            </a:r>
            <a:br>
              <a:rPr lang="en-US" altLang="en-US" sz="4000" dirty="0" smtClean="0"/>
            </a:br>
            <a:r>
              <a:rPr lang="en-US" altLang="en-US" sz="4000" dirty="0"/>
              <a:t/>
            </a:r>
            <a:br>
              <a:rPr lang="en-US" altLang="en-US" sz="4000" dirty="0"/>
            </a:br>
            <a:r>
              <a:rPr lang="en-US" altLang="en-US" sz="4000" dirty="0"/>
              <a:t>- P claims hospital is not </a:t>
            </a:r>
            <a:r>
              <a:rPr lang="en-US" altLang="en-US" sz="4000" dirty="0" smtClean="0"/>
              <a:t>according </a:t>
            </a:r>
            <a:r>
              <a:rPr lang="en-US" altLang="en-US" sz="4000" dirty="0"/>
              <a:t>to </a:t>
            </a:r>
            <a:r>
              <a:rPr lang="en-US" altLang="en-US" sz="4000" dirty="0" smtClean="0"/>
              <a:t>plans</a:t>
            </a:r>
            <a:br>
              <a:rPr lang="en-US" altLang="en-US" sz="4000" dirty="0" smtClean="0"/>
            </a:br>
            <a:r>
              <a:rPr lang="en-US" altLang="en-US" sz="4000" dirty="0"/>
              <a:t/>
            </a:r>
            <a:br>
              <a:rPr lang="en-US" altLang="en-US" sz="4000" dirty="0"/>
            </a:br>
            <a:r>
              <a:rPr lang="en-US" altLang="en-US" sz="4000" dirty="0" smtClean="0"/>
              <a:t>- where is there venue?</a:t>
            </a:r>
            <a:endParaRPr lang="en-US" altLang="en-US" sz="4000" dirty="0"/>
          </a:p>
        </p:txBody>
      </p:sp>
    </p:spTree>
    <p:extLst>
      <p:ext uri="{BB962C8B-B14F-4D97-AF65-F5344CB8AC3E}">
        <p14:creationId xmlns:p14="http://schemas.microsoft.com/office/powerpoint/2010/main" val="256111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20130" y="76199"/>
            <a:ext cx="10171670" cy="6571735"/>
          </a:xfrm>
        </p:spPr>
        <p:txBody>
          <a:bodyPr>
            <a:normAutofit/>
          </a:bodyPr>
          <a:lstStyle/>
          <a:p>
            <a:pPr algn="l" eaLnBrk="1" hangingPunct="1"/>
            <a:r>
              <a:rPr lang="en-US" altLang="en-US" sz="4000" dirty="0"/>
              <a:t>P (San. Fran. – N.D. Cal.) sues D1 </a:t>
            </a:r>
            <a:r>
              <a:rPr lang="en-US" altLang="en-US" sz="4000" dirty="0" smtClean="0"/>
              <a:t>(a German domiciled in Germany) </a:t>
            </a:r>
            <a:r>
              <a:rPr lang="en-US" altLang="en-US" sz="4000" dirty="0"/>
              <a:t>&amp; D2 (Conn. – D. Conn.)</a:t>
            </a:r>
            <a:br>
              <a:rPr lang="en-US" altLang="en-US" sz="4000" dirty="0"/>
            </a:br>
            <a:r>
              <a:rPr lang="en-US" altLang="en-US" sz="4000" dirty="0"/>
              <a:t/>
            </a:r>
            <a:br>
              <a:rPr lang="en-US" altLang="en-US" sz="4000" dirty="0"/>
            </a:br>
            <a:r>
              <a:rPr lang="en-US" altLang="en-US" sz="4000" dirty="0" smtClean="0"/>
              <a:t>- suit </a:t>
            </a:r>
            <a:r>
              <a:rPr lang="en-US" altLang="en-US" sz="4000" dirty="0"/>
              <a:t>is a Cal. state law breach of contract action concerning a contract signed in San Francisco for the construction of a hospital in Albany (N.D.N.Y</a:t>
            </a:r>
            <a:r>
              <a:rPr lang="en-US" altLang="en-US" sz="4000" dirty="0" smtClean="0"/>
              <a:t>.)</a:t>
            </a:r>
            <a:br>
              <a:rPr lang="en-US" altLang="en-US" sz="4000" dirty="0" smtClean="0"/>
            </a:br>
            <a:r>
              <a:rPr lang="en-US" altLang="en-US" sz="4000" dirty="0"/>
              <a:t/>
            </a:r>
            <a:br>
              <a:rPr lang="en-US" altLang="en-US" sz="4000" dirty="0"/>
            </a:br>
            <a:r>
              <a:rPr lang="en-US" altLang="en-US" sz="4000" dirty="0"/>
              <a:t>- P claims hospital is not according to </a:t>
            </a:r>
            <a:r>
              <a:rPr lang="en-US" altLang="en-US" sz="4000" dirty="0" smtClean="0"/>
              <a:t>plans</a:t>
            </a:r>
            <a:br>
              <a:rPr lang="en-US" altLang="en-US" sz="4000" dirty="0" smtClean="0"/>
            </a:br>
            <a:r>
              <a:rPr lang="en-US" altLang="en-US" sz="4000" dirty="0"/>
              <a:t/>
            </a:r>
            <a:br>
              <a:rPr lang="en-US" altLang="en-US" sz="4000" dirty="0"/>
            </a:br>
            <a:r>
              <a:rPr lang="en-US" altLang="en-US" sz="4000" dirty="0" smtClean="0"/>
              <a:t>- where is there venue?</a:t>
            </a:r>
            <a:endParaRPr lang="en-US" altLang="en-US" sz="4000" dirty="0"/>
          </a:p>
        </p:txBody>
      </p:sp>
    </p:spTree>
    <p:extLst>
      <p:ext uri="{BB962C8B-B14F-4D97-AF65-F5344CB8AC3E}">
        <p14:creationId xmlns:p14="http://schemas.microsoft.com/office/powerpoint/2010/main" val="1829977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smtClean="0"/>
              <a:t>1391(c)(3) </a:t>
            </a:r>
            <a:br>
              <a:rPr lang="en-US" altLang="en-US" smtClean="0"/>
            </a:br>
            <a:r>
              <a:rPr lang="en-US" altLang="en-US" smtClean="0"/>
              <a:t>a defendant not resident in the United States may be sued in any judicial district, and the joinder of such a defendant shall be disregarded in determining where the action may be brought with respect to other defendants.</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70090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20130" y="76199"/>
            <a:ext cx="10171670" cy="6571735"/>
          </a:xfrm>
        </p:spPr>
        <p:txBody>
          <a:bodyPr>
            <a:normAutofit/>
          </a:bodyPr>
          <a:lstStyle/>
          <a:p>
            <a:pPr algn="l" eaLnBrk="1" hangingPunct="1"/>
            <a:r>
              <a:rPr lang="en-US" altLang="en-US" sz="4000" dirty="0"/>
              <a:t>P (San. Fran. – N.D. Cal.) sues </a:t>
            </a:r>
            <a:r>
              <a:rPr lang="en-US" altLang="en-US" sz="4000" dirty="0" smtClean="0"/>
              <a:t>D (an illegal alien domiciled in N.D. Cal.)</a:t>
            </a:r>
            <a:br>
              <a:rPr lang="en-US" altLang="en-US" sz="4000" dirty="0" smtClean="0"/>
            </a:br>
            <a:r>
              <a:rPr lang="en-US" altLang="en-US" sz="4000" dirty="0"/>
              <a:t/>
            </a:r>
            <a:br>
              <a:rPr lang="en-US" altLang="en-US" sz="4000" dirty="0"/>
            </a:br>
            <a:r>
              <a:rPr lang="en-US" altLang="en-US" sz="4000" dirty="0" smtClean="0"/>
              <a:t>- suit </a:t>
            </a:r>
            <a:r>
              <a:rPr lang="en-US" altLang="en-US" sz="4000" dirty="0"/>
              <a:t>is a Cal. state law breach of contract action concerning a contract signed in San Francisco for the construction of a hospital in Albany (N.D.N.Y</a:t>
            </a:r>
            <a:r>
              <a:rPr lang="en-US" altLang="en-US" sz="4000" dirty="0" smtClean="0"/>
              <a:t>.)</a:t>
            </a:r>
            <a:br>
              <a:rPr lang="en-US" altLang="en-US" sz="4000" dirty="0" smtClean="0"/>
            </a:br>
            <a:r>
              <a:rPr lang="en-US" altLang="en-US" sz="4000" dirty="0"/>
              <a:t/>
            </a:r>
            <a:br>
              <a:rPr lang="en-US" altLang="en-US" sz="4000" dirty="0"/>
            </a:br>
            <a:r>
              <a:rPr lang="en-US" altLang="en-US" sz="4000" dirty="0"/>
              <a:t>- P claims hospital is not according to </a:t>
            </a:r>
            <a:r>
              <a:rPr lang="en-US" altLang="en-US" sz="4000" dirty="0" smtClean="0"/>
              <a:t>plans</a:t>
            </a:r>
            <a:br>
              <a:rPr lang="en-US" altLang="en-US" sz="4000" dirty="0" smtClean="0"/>
            </a:br>
            <a:r>
              <a:rPr lang="en-US" altLang="en-US" sz="4000" dirty="0"/>
              <a:t/>
            </a:r>
            <a:br>
              <a:rPr lang="en-US" altLang="en-US" sz="4000" dirty="0"/>
            </a:br>
            <a:r>
              <a:rPr lang="en-US" altLang="en-US" sz="4000" dirty="0" smtClean="0"/>
              <a:t>- where is there venue?</a:t>
            </a:r>
            <a:endParaRPr lang="en-US" altLang="en-US" sz="4000" dirty="0"/>
          </a:p>
        </p:txBody>
      </p:sp>
    </p:spTree>
    <p:extLst>
      <p:ext uri="{BB962C8B-B14F-4D97-AF65-F5344CB8AC3E}">
        <p14:creationId xmlns:p14="http://schemas.microsoft.com/office/powerpoint/2010/main" val="152484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828800" y="1063626"/>
            <a:ext cx="8382000" cy="4651375"/>
          </a:xfrm>
        </p:spPr>
        <p:txBody>
          <a:bodyPr/>
          <a:lstStyle/>
          <a:p>
            <a:pPr eaLnBrk="1" hangingPunct="1"/>
            <a:r>
              <a:rPr lang="en-US" altLang="en-US" smtClean="0"/>
              <a:t>service</a:t>
            </a:r>
          </a:p>
        </p:txBody>
      </p:sp>
    </p:spTree>
    <p:extLst>
      <p:ext uri="{BB962C8B-B14F-4D97-AF65-F5344CB8AC3E}">
        <p14:creationId xmlns:p14="http://schemas.microsoft.com/office/powerpoint/2010/main" val="191768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4170193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2718568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23568" y="164756"/>
            <a:ext cx="12068432" cy="6569675"/>
          </a:xfrm>
        </p:spPr>
        <p:txBody>
          <a:bodyPr>
            <a:noAutofit/>
          </a:bodyPr>
          <a:lstStyle/>
          <a:p>
            <a:r>
              <a:rPr lang="en-US" altLang="en-US" sz="3200" dirty="0"/>
              <a:t>P (San Francisco – N.D. Cal.) sues the D1 Corp. &amp; the D2 Corp</a:t>
            </a:r>
            <a:r>
              <a:rPr lang="en-US" altLang="en-US" sz="3200" dirty="0" smtClean="0"/>
              <a:t>.</a:t>
            </a:r>
            <a:br>
              <a:rPr lang="en-US" altLang="en-US" sz="3200" dirty="0" smtClean="0"/>
            </a:br>
            <a:r>
              <a:rPr lang="en-US" altLang="en-US" sz="3200" dirty="0" smtClean="0"/>
              <a:t> </a:t>
            </a:r>
            <a:r>
              <a:rPr lang="en-US" altLang="en-US" sz="3200" dirty="0"/>
              <a:t/>
            </a:r>
            <a:br>
              <a:rPr lang="en-US" altLang="en-US" sz="3200" dirty="0"/>
            </a:br>
            <a:r>
              <a:rPr lang="en-US" altLang="en-US" sz="3200" dirty="0" smtClean="0"/>
              <a:t>- suit </a:t>
            </a:r>
            <a:r>
              <a:rPr lang="en-US" altLang="en-US" sz="3200" dirty="0"/>
              <a:t>is a Cal. state law breach of contract action concerning a contract signed in San Francisco </a:t>
            </a:r>
            <a:r>
              <a:rPr lang="en-US" altLang="en-US" sz="3200" dirty="0" smtClean="0"/>
              <a:t>(N.D. Cal.) for </a:t>
            </a:r>
            <a:r>
              <a:rPr lang="en-US" altLang="en-US" sz="3200" dirty="0"/>
              <a:t>the construction of a hospital in Albany (N.D.N.Y</a:t>
            </a:r>
            <a:r>
              <a:rPr lang="en-US" altLang="en-US" sz="3200" dirty="0" smtClean="0"/>
              <a:t>.)</a:t>
            </a:r>
            <a:br>
              <a:rPr lang="en-US" altLang="en-US" sz="3200" dirty="0" smtClean="0"/>
            </a:br>
            <a:r>
              <a:rPr lang="en-US" altLang="en-US" sz="3200" dirty="0"/>
              <a:t/>
            </a:r>
            <a:br>
              <a:rPr lang="en-US" altLang="en-US" sz="3200" dirty="0"/>
            </a:br>
            <a:r>
              <a:rPr lang="en-US" altLang="en-US" sz="3200" dirty="0" smtClean="0"/>
              <a:t>- D1 </a:t>
            </a:r>
            <a:r>
              <a:rPr lang="en-US" altLang="en-US" sz="3200" dirty="0"/>
              <a:t>Corp. built foundation; D2 Corp. built </a:t>
            </a:r>
            <a:r>
              <a:rPr lang="en-US" altLang="en-US" sz="3200" dirty="0" smtClean="0"/>
              <a:t>structure</a:t>
            </a:r>
            <a:br>
              <a:rPr lang="en-US" altLang="en-US" sz="3200" dirty="0" smtClean="0"/>
            </a:br>
            <a:r>
              <a:rPr lang="en-US" altLang="en-US" sz="3200" dirty="0"/>
              <a:t/>
            </a:r>
            <a:br>
              <a:rPr lang="en-US" altLang="en-US" sz="3200" dirty="0"/>
            </a:br>
            <a:r>
              <a:rPr lang="en-US" altLang="en-US" sz="3200" dirty="0" smtClean="0"/>
              <a:t>- D1 </a:t>
            </a:r>
            <a:r>
              <a:rPr lang="en-US" altLang="en-US" sz="3200" dirty="0"/>
              <a:t>Corp. incorporated in Delaware (D. Del.); main office in NYC (S.D.N.Y.); large branch office in Philadelphia (E.D. Pa</a:t>
            </a:r>
            <a:r>
              <a:rPr lang="en-US" altLang="en-US" sz="3200" dirty="0" smtClean="0"/>
              <a:t>.)</a:t>
            </a:r>
            <a:br>
              <a:rPr lang="en-US" altLang="en-US" sz="3200" dirty="0" smtClean="0"/>
            </a:br>
            <a:r>
              <a:rPr lang="en-US" altLang="en-US" sz="3200" dirty="0"/>
              <a:t/>
            </a:r>
            <a:br>
              <a:rPr lang="en-US" altLang="en-US" sz="3200" dirty="0"/>
            </a:br>
            <a:r>
              <a:rPr lang="en-US" altLang="en-US" sz="3200" dirty="0"/>
              <a:t>D2 Corp. incorporated in Delaware (D. Del.); main office in Pittsburgh (W.D. Pa.); large branch office in Boston (D. Mass</a:t>
            </a:r>
            <a:r>
              <a:rPr lang="en-US" altLang="en-US" sz="3200" dirty="0" smtClean="0"/>
              <a:t>.)</a:t>
            </a:r>
            <a:br>
              <a:rPr lang="en-US" altLang="en-US" sz="3200" dirty="0" smtClean="0"/>
            </a:br>
            <a:r>
              <a:rPr lang="en-US" altLang="en-US" sz="3200" dirty="0"/>
              <a:t/>
            </a:r>
            <a:br>
              <a:rPr lang="en-US" altLang="en-US" sz="3200" dirty="0"/>
            </a:br>
            <a:r>
              <a:rPr lang="en-US" altLang="en-US" sz="3200" dirty="0" smtClean="0"/>
              <a:t>- where is there venue?</a:t>
            </a:r>
            <a:endParaRPr lang="en-US" altLang="en-US" sz="3200" dirty="0"/>
          </a:p>
        </p:txBody>
      </p:sp>
    </p:spTree>
    <p:extLst>
      <p:ext uri="{BB962C8B-B14F-4D97-AF65-F5344CB8AC3E}">
        <p14:creationId xmlns:p14="http://schemas.microsoft.com/office/powerpoint/2010/main" val="675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smtClean="0"/>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470224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0065" y="76199"/>
            <a:ext cx="10457935" cy="6497595"/>
          </a:xfrm>
        </p:spPr>
        <p:txBody>
          <a:bodyPr>
            <a:normAutofit/>
          </a:bodyPr>
          <a:lstStyle/>
          <a:p>
            <a:pPr algn="l" eaLnBrk="1" hangingPunct="1"/>
            <a:r>
              <a:rPr lang="en-US" altLang="en-US" dirty="0"/>
              <a:t>P (S.F. – N.D. Cal.) sues the D1 (S.D.N.Y) &amp; D2 (E.D. Pa)</a:t>
            </a:r>
            <a:br>
              <a:rPr lang="en-US" altLang="en-US" dirty="0"/>
            </a:br>
            <a:r>
              <a:rPr lang="en-US" altLang="en-US" dirty="0" smtClean="0"/>
              <a:t/>
            </a:r>
            <a:br>
              <a:rPr lang="en-US" altLang="en-US" dirty="0" smtClean="0"/>
            </a:br>
            <a:r>
              <a:rPr lang="en-US" altLang="en-US" dirty="0" smtClean="0"/>
              <a:t>- suit </a:t>
            </a:r>
            <a:r>
              <a:rPr lang="en-US" altLang="en-US" dirty="0"/>
              <a:t>is breach of contract action concerning a contract signed in San Francisco for the construction of a hospital in Paris</a:t>
            </a:r>
            <a:br>
              <a:rPr lang="en-US" altLang="en-US" dirty="0"/>
            </a:br>
            <a:r>
              <a:rPr lang="en-US" altLang="en-US" dirty="0" smtClean="0"/>
              <a:t/>
            </a:r>
            <a:br>
              <a:rPr lang="en-US" altLang="en-US" dirty="0" smtClean="0"/>
            </a:br>
            <a:r>
              <a:rPr lang="en-US" altLang="en-US" dirty="0" smtClean="0"/>
              <a:t>- D1 </a:t>
            </a:r>
            <a:r>
              <a:rPr lang="en-US" altLang="en-US" dirty="0"/>
              <a:t>built foundation; D2 built </a:t>
            </a:r>
            <a:r>
              <a:rPr lang="en-US" altLang="en-US" dirty="0" smtClean="0"/>
              <a:t>structure</a:t>
            </a:r>
            <a:br>
              <a:rPr lang="en-US" altLang="en-US" dirty="0" smtClean="0"/>
            </a:br>
            <a:r>
              <a:rPr lang="en-US" altLang="en-US" dirty="0"/>
              <a:t/>
            </a:r>
            <a:br>
              <a:rPr lang="en-US" altLang="en-US" dirty="0"/>
            </a:br>
            <a:r>
              <a:rPr lang="en-US" altLang="en-US" dirty="0" smtClean="0"/>
              <a:t>- where is there venue?</a:t>
            </a:r>
            <a:endParaRPr lang="en-US" altLang="en-US" dirty="0"/>
          </a:p>
        </p:txBody>
      </p:sp>
    </p:spTree>
    <p:extLst>
      <p:ext uri="{BB962C8B-B14F-4D97-AF65-F5344CB8AC3E}">
        <p14:creationId xmlns:p14="http://schemas.microsoft.com/office/powerpoint/2010/main" val="73413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4205" y="0"/>
            <a:ext cx="10383795" cy="6524368"/>
          </a:xfrm>
        </p:spPr>
        <p:txBody>
          <a:bodyPr>
            <a:normAutofit/>
          </a:bodyPr>
          <a:lstStyle/>
          <a:p>
            <a:pPr algn="l" eaLnBrk="1" hangingPunct="1"/>
            <a:r>
              <a:rPr lang="en-US" altLang="en-US" sz="4000" dirty="0"/>
              <a:t>P (S.F. – N.D. Cal.) sues the D1 (S.D.N.Y) &amp; D2 (E.D. </a:t>
            </a:r>
            <a:r>
              <a:rPr lang="en-US" altLang="en-US" sz="4000" dirty="0" smtClean="0"/>
              <a:t>Pa.)</a:t>
            </a:r>
            <a:r>
              <a:rPr lang="en-US" altLang="en-US" sz="4000" dirty="0"/>
              <a:t/>
            </a:r>
            <a:br>
              <a:rPr lang="en-US" altLang="en-US" sz="4000" dirty="0"/>
            </a:br>
            <a:r>
              <a:rPr lang="en-US" altLang="en-US" sz="4000" dirty="0" smtClean="0"/>
              <a:t/>
            </a:r>
            <a:br>
              <a:rPr lang="en-US" altLang="en-US" sz="4000" dirty="0" smtClean="0"/>
            </a:br>
            <a:r>
              <a:rPr lang="en-US" altLang="en-US" sz="4000" dirty="0" smtClean="0"/>
              <a:t>- suit </a:t>
            </a:r>
            <a:r>
              <a:rPr lang="en-US" altLang="en-US" sz="4000" dirty="0"/>
              <a:t>is breach of contract action concerning a contract signed in London for the construction of a hospital in Paris</a:t>
            </a:r>
            <a:br>
              <a:rPr lang="en-US" altLang="en-US" sz="4000" dirty="0"/>
            </a:br>
            <a:r>
              <a:rPr lang="en-US" altLang="en-US" sz="4000" dirty="0" smtClean="0"/>
              <a:t/>
            </a:r>
            <a:br>
              <a:rPr lang="en-US" altLang="en-US" sz="4000" dirty="0" smtClean="0"/>
            </a:br>
            <a:r>
              <a:rPr lang="en-US" altLang="en-US" sz="4000" dirty="0" smtClean="0"/>
              <a:t>- D1 built </a:t>
            </a:r>
            <a:r>
              <a:rPr lang="en-US" altLang="en-US" sz="4000" dirty="0"/>
              <a:t>foundation; D2 built </a:t>
            </a:r>
            <a:r>
              <a:rPr lang="en-US" altLang="en-US" sz="4000" dirty="0" smtClean="0"/>
              <a:t>structure</a:t>
            </a:r>
            <a:br>
              <a:rPr lang="en-US" altLang="en-US" sz="4000" dirty="0" smtClean="0"/>
            </a:br>
            <a:r>
              <a:rPr lang="en-US" altLang="en-US" sz="4000" dirty="0"/>
              <a:t/>
            </a:r>
            <a:br>
              <a:rPr lang="en-US" altLang="en-US" sz="4000" dirty="0"/>
            </a:br>
            <a:r>
              <a:rPr lang="en-US" altLang="en-US" sz="4000" dirty="0" smtClean="0"/>
              <a:t>- where is there venue?</a:t>
            </a:r>
            <a:endParaRPr lang="en-US" altLang="en-US" sz="4000" dirty="0"/>
          </a:p>
        </p:txBody>
      </p:sp>
    </p:spTree>
    <p:extLst>
      <p:ext uri="{BB962C8B-B14F-4D97-AF65-F5344CB8AC3E}">
        <p14:creationId xmlns:p14="http://schemas.microsoft.com/office/powerpoint/2010/main" val="416074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053373"/>
          </a:xfrm>
        </p:spPr>
        <p:txBody>
          <a:bodyPr/>
          <a:lstStyle/>
          <a:p>
            <a:r>
              <a:rPr lang="en-US" dirty="0"/>
              <a:t>v</a:t>
            </a:r>
            <a:r>
              <a:rPr lang="en-US" dirty="0" smtClean="0"/>
              <a:t>enue and removal</a:t>
            </a:r>
            <a:endParaRPr lang="en-US" dirty="0"/>
          </a:p>
        </p:txBody>
      </p:sp>
    </p:spTree>
    <p:extLst>
      <p:ext uri="{BB962C8B-B14F-4D97-AF65-F5344CB8AC3E}">
        <p14:creationId xmlns:p14="http://schemas.microsoft.com/office/powerpoint/2010/main" val="2734624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200857"/>
          </a:xfrm>
        </p:spPr>
        <p:txBody>
          <a:bodyPr/>
          <a:lstStyle/>
          <a:p>
            <a:r>
              <a:rPr lang="en-US" dirty="0"/>
              <a:t>a</a:t>
            </a:r>
            <a:r>
              <a:rPr lang="en-US" dirty="0" smtClean="0"/>
              <a:t>ssume that in World-Wide Volkswagen the action had been originally been brought in federal court in the E.D. Okla. (where the accident occurred)</a:t>
            </a:r>
            <a:br>
              <a:rPr lang="en-US" dirty="0" smtClean="0"/>
            </a:br>
            <a:r>
              <a:rPr lang="en-US" dirty="0"/>
              <a:t/>
            </a:r>
            <a:br>
              <a:rPr lang="en-US" dirty="0"/>
            </a:br>
            <a:r>
              <a:rPr lang="en-US" dirty="0" smtClean="0"/>
              <a:t>set aside PJ and SMJ.</a:t>
            </a:r>
            <a:br>
              <a:rPr lang="en-US" dirty="0" smtClean="0"/>
            </a:br>
            <a:r>
              <a:rPr lang="en-US" dirty="0"/>
              <a:t/>
            </a:r>
            <a:br>
              <a:rPr lang="en-US" dirty="0"/>
            </a:br>
            <a:r>
              <a:rPr lang="en-US" dirty="0" smtClean="0"/>
              <a:t>is there venue?</a:t>
            </a:r>
            <a:endParaRPr lang="en-US" dirty="0"/>
          </a:p>
        </p:txBody>
      </p:sp>
    </p:spTree>
    <p:extLst>
      <p:ext uri="{BB962C8B-B14F-4D97-AF65-F5344CB8AC3E}">
        <p14:creationId xmlns:p14="http://schemas.microsoft.com/office/powerpoint/2010/main" val="2449579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6171360"/>
          </a:xfrm>
        </p:spPr>
        <p:txBody>
          <a:bodyPr/>
          <a:lstStyle/>
          <a:p>
            <a:r>
              <a:rPr lang="en-US" dirty="0" err="1"/>
              <a:t>Uffner</a:t>
            </a:r>
            <a:r>
              <a:rPr lang="en-US" dirty="0"/>
              <a:t> v. La Reunion </a:t>
            </a:r>
            <a:r>
              <a:rPr lang="en-US" dirty="0" err="1"/>
              <a:t>Francaise</a:t>
            </a:r>
            <a:r>
              <a:rPr lang="en-US" dirty="0"/>
              <a:t> (1st Cir. 2001)</a:t>
            </a:r>
          </a:p>
        </p:txBody>
      </p:sp>
    </p:spTree>
    <p:extLst>
      <p:ext uri="{BB962C8B-B14F-4D97-AF65-F5344CB8AC3E}">
        <p14:creationId xmlns:p14="http://schemas.microsoft.com/office/powerpoint/2010/main" val="23087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smtClean="0"/>
              <a:t>dismissal for improper venue</a:t>
            </a:r>
            <a:endParaRPr lang="en-US" dirty="0"/>
          </a:p>
        </p:txBody>
      </p:sp>
    </p:spTree>
    <p:extLst>
      <p:ext uri="{BB962C8B-B14F-4D97-AF65-F5344CB8AC3E}">
        <p14:creationId xmlns:p14="http://schemas.microsoft.com/office/powerpoint/2010/main" val="305613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470" y="365125"/>
            <a:ext cx="10402330" cy="5949178"/>
          </a:xfrm>
        </p:spPr>
        <p:txBody>
          <a:bodyPr/>
          <a:lstStyle/>
          <a:p>
            <a:r>
              <a:rPr lang="en-US" dirty="0" smtClean="0"/>
              <a:t>“statutory” interpretation</a:t>
            </a:r>
            <a:endParaRPr lang="en-US" dirty="0"/>
          </a:p>
        </p:txBody>
      </p:sp>
    </p:spTree>
    <p:extLst>
      <p:ext uri="{BB962C8B-B14F-4D97-AF65-F5344CB8AC3E}">
        <p14:creationId xmlns:p14="http://schemas.microsoft.com/office/powerpoint/2010/main" val="2700142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without venue to one with venue</a:t>
            </a:r>
            <a:endParaRPr lang="en-US" dirty="0"/>
          </a:p>
        </p:txBody>
      </p:sp>
    </p:spTree>
    <p:extLst>
      <p:ext uri="{BB962C8B-B14F-4D97-AF65-F5344CB8AC3E}">
        <p14:creationId xmlns:p14="http://schemas.microsoft.com/office/powerpoint/2010/main" val="731137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23876"/>
          </a:xfrm>
        </p:spPr>
        <p:txBody>
          <a:bodyPr/>
          <a:lstStyle/>
          <a:p>
            <a:r>
              <a:rPr lang="en-US" dirty="0"/>
              <a:t>t</a:t>
            </a:r>
            <a:r>
              <a:rPr lang="en-US" dirty="0" smtClean="0"/>
              <a:t>ransfer occurs only within a court system</a:t>
            </a:r>
            <a:endParaRPr lang="en-US" dirty="0"/>
          </a:p>
        </p:txBody>
      </p:sp>
    </p:spTree>
    <p:extLst>
      <p:ext uri="{BB962C8B-B14F-4D97-AF65-F5344CB8AC3E}">
        <p14:creationId xmlns:p14="http://schemas.microsoft.com/office/powerpoint/2010/main" val="498386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a:t>
            </a:r>
            <a:r>
              <a:rPr lang="en-US" dirty="0" smtClean="0"/>
              <a:t>DEFECTS</a:t>
            </a:r>
            <a:r>
              <a:rPr lang="en-US" dirty="0"/>
              <a:t/>
            </a:r>
            <a:br>
              <a:rPr lang="en-US" dirty="0"/>
            </a:br>
            <a:r>
              <a:rPr lang="en-US" dirty="0"/>
              <a:t/>
            </a: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1084969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47474"/>
          </a:xfrm>
        </p:spPr>
        <p:txBody>
          <a:bodyPr/>
          <a:lstStyle/>
          <a:p>
            <a:r>
              <a:rPr lang="en-US" dirty="0" smtClean="0"/>
              <a:t>P (NYC – in SDNY) sues D (Buffalo – in WDNY) under PA contract law in the D. Del. concerning a contract entered into in Phil. (E.D. Pa.) with performance to occur in Phil.</a:t>
            </a:r>
            <a:br>
              <a:rPr lang="en-US" dirty="0" smtClean="0"/>
            </a:br>
            <a:r>
              <a:rPr lang="en-US" dirty="0"/>
              <a:t/>
            </a:r>
            <a:br>
              <a:rPr lang="en-US" dirty="0"/>
            </a:br>
            <a:r>
              <a:rPr lang="en-US" dirty="0"/>
              <a:t>m</a:t>
            </a:r>
            <a:r>
              <a:rPr lang="en-US" dirty="0" smtClean="0"/>
              <a:t>ay the court transfer to the E.D. Pa. under 1406?</a:t>
            </a:r>
            <a:endParaRPr lang="en-US" dirty="0"/>
          </a:p>
        </p:txBody>
      </p:sp>
    </p:spTree>
    <p:extLst>
      <p:ext uri="{BB962C8B-B14F-4D97-AF65-F5344CB8AC3E}">
        <p14:creationId xmlns:p14="http://schemas.microsoft.com/office/powerpoint/2010/main" val="3646000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47474"/>
          </a:xfrm>
        </p:spPr>
        <p:txBody>
          <a:bodyPr/>
          <a:lstStyle/>
          <a:p>
            <a:r>
              <a:rPr lang="en-US" dirty="0" smtClean="0"/>
              <a:t>P (NYC – in SDNY) sues D (Boston – in D. Mass.) under PA contract law in the D. Del. concerning a contract entered into in Phil. (E.D. Pa.) with performance to occur in Phil.</a:t>
            </a:r>
            <a:br>
              <a:rPr lang="en-US" dirty="0" smtClean="0"/>
            </a:br>
            <a:r>
              <a:rPr lang="en-US" dirty="0"/>
              <a:t/>
            </a:r>
            <a:br>
              <a:rPr lang="en-US" dirty="0"/>
            </a:br>
            <a:r>
              <a:rPr lang="en-US" dirty="0"/>
              <a:t>m</a:t>
            </a:r>
            <a:r>
              <a:rPr lang="en-US" dirty="0" smtClean="0"/>
              <a:t>ay the court transfer to the E.D. Pa. under 1406?</a:t>
            </a:r>
            <a:endParaRPr lang="en-US" dirty="0"/>
          </a:p>
        </p:txBody>
      </p:sp>
    </p:spTree>
    <p:extLst>
      <p:ext uri="{BB962C8B-B14F-4D97-AF65-F5344CB8AC3E}">
        <p14:creationId xmlns:p14="http://schemas.microsoft.com/office/powerpoint/2010/main" val="351119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76970"/>
          </a:xfrm>
        </p:spPr>
        <p:txBody>
          <a:bodyPr/>
          <a:lstStyle/>
          <a:p>
            <a:r>
              <a:rPr lang="en-US" dirty="0" smtClean="0"/>
              <a:t>waiver of the defense of venue </a:t>
            </a:r>
            <a:endParaRPr lang="en-US" dirty="0"/>
          </a:p>
        </p:txBody>
      </p:sp>
    </p:spTree>
    <p:extLst>
      <p:ext uri="{BB962C8B-B14F-4D97-AF65-F5344CB8AC3E}">
        <p14:creationId xmlns:p14="http://schemas.microsoft.com/office/powerpoint/2010/main" val="2919264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08" y="365125"/>
            <a:ext cx="10510192" cy="5911789"/>
          </a:xfrm>
        </p:spPr>
        <p:txBody>
          <a:bodyPr/>
          <a:lstStyle/>
          <a:p>
            <a:r>
              <a:rPr lang="en-US" dirty="0"/>
              <a:t>m</a:t>
            </a:r>
            <a:r>
              <a:rPr lang="en-US" dirty="0" smtClean="0"/>
              <a:t>ay a court bring up lack of venue </a:t>
            </a:r>
            <a:r>
              <a:rPr lang="en-US" dirty="0" err="1" smtClean="0"/>
              <a:t>sua</a:t>
            </a:r>
            <a:r>
              <a:rPr lang="en-US" dirty="0" smtClean="0"/>
              <a:t> </a:t>
            </a:r>
            <a:r>
              <a:rPr lang="en-US" dirty="0" err="1" smtClean="0"/>
              <a:t>sponte</a:t>
            </a:r>
            <a:r>
              <a:rPr lang="en-US" dirty="0" smtClean="0"/>
              <a:t>?</a:t>
            </a:r>
            <a:endParaRPr lang="en-US" dirty="0"/>
          </a:p>
        </p:txBody>
      </p:sp>
    </p:spTree>
    <p:extLst>
      <p:ext uri="{BB962C8B-B14F-4D97-AF65-F5344CB8AC3E}">
        <p14:creationId xmlns:p14="http://schemas.microsoft.com/office/powerpoint/2010/main" val="1144919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 venue to a more convenient one with venue</a:t>
            </a:r>
            <a:endParaRPr lang="en-US" dirty="0"/>
          </a:p>
        </p:txBody>
      </p:sp>
    </p:spTree>
    <p:extLst>
      <p:ext uri="{BB962C8B-B14F-4D97-AF65-F5344CB8AC3E}">
        <p14:creationId xmlns:p14="http://schemas.microsoft.com/office/powerpoint/2010/main" val="11875172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29732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d</a:t>
            </a:r>
            <a:r>
              <a:rPr lang="en-US" dirty="0" smtClean="0"/>
              <a:t>ismissal from a district with venue so that it can be brought outside of the United States</a:t>
            </a:r>
            <a:endParaRPr lang="en-US" dirty="0"/>
          </a:p>
        </p:txBody>
      </p:sp>
    </p:spTree>
    <p:extLst>
      <p:ext uri="{BB962C8B-B14F-4D97-AF65-F5344CB8AC3E}">
        <p14:creationId xmlns:p14="http://schemas.microsoft.com/office/powerpoint/2010/main" val="819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4048334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2153927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20422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smtClean="0"/>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284889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139219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fontScale="90000"/>
          </a:bodyPr>
          <a:lstStyle/>
          <a:p>
            <a:pPr algn="l" eaLnBrk="1" hangingPunct="1"/>
            <a:r>
              <a:rPr lang="en-US" altLang="en-US" sz="3600" dirty="0"/>
              <a:t>(h) Serving a Corporation, Partnership, or Association. </a:t>
            </a:r>
            <a:br>
              <a:rPr lang="en-US" altLang="en-US" sz="3600" dirty="0"/>
            </a:br>
            <a:r>
              <a:rPr lang="en-US" altLang="en-US" sz="3600" dirty="0"/>
              <a:t>…must be served:</a:t>
            </a:r>
            <a:br>
              <a:rPr lang="en-US" altLang="en-US" sz="3600" dirty="0"/>
            </a:br>
            <a:r>
              <a:rPr lang="en-US" altLang="en-US" sz="3600" dirty="0"/>
              <a:t>(1) in a judicial district of the United States:</a:t>
            </a:r>
            <a:br>
              <a:rPr lang="en-US" altLang="en-US" sz="3600" dirty="0"/>
            </a:br>
            <a:r>
              <a:rPr lang="en-US" altLang="en-US" sz="3600" dirty="0"/>
              <a:t>    (A) in the manner prescribed by Rule 4(e)(1) for serving an individual; or</a:t>
            </a:r>
            <a:br>
              <a:rPr lang="en-US" altLang="en-US" sz="3600" dirty="0"/>
            </a:br>
            <a:r>
              <a:rPr lang="en-US" altLang="en-US" sz="36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sz="3600" dirty="0" smtClean="0"/>
              <a:t/>
            </a:r>
            <a:br>
              <a:rPr lang="en-US" altLang="en-US" sz="3600" dirty="0" smtClean="0"/>
            </a:br>
            <a:endParaRPr lang="en-US" altLang="en-US" sz="3600" dirty="0" smtClean="0"/>
          </a:p>
        </p:txBody>
      </p:sp>
    </p:spTree>
    <p:extLst>
      <p:ext uri="{BB962C8B-B14F-4D97-AF65-F5344CB8AC3E}">
        <p14:creationId xmlns:p14="http://schemas.microsoft.com/office/powerpoint/2010/main" val="785753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smtClean="0"/>
              <a:t>venue in federal court</a:t>
            </a:r>
          </a:p>
        </p:txBody>
      </p:sp>
    </p:spTree>
    <p:extLst>
      <p:ext uri="{BB962C8B-B14F-4D97-AF65-F5344CB8AC3E}">
        <p14:creationId xmlns:p14="http://schemas.microsoft.com/office/powerpoint/2010/main" val="4101172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703</Words>
  <Application>Microsoft Office PowerPoint</Application>
  <PresentationFormat>Widescreen</PresentationFormat>
  <Paragraphs>39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Wed., Sep. 27</vt:lpstr>
      <vt:lpstr>service</vt:lpstr>
      <vt:lpstr>“statutory” interpretation</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P (San. Fran. – N.D. Cal.) sues D1 (NYC – S.D.N.Y.) &amp; D2 (Buffalo – W.D.N.Y.)  - suit is under 42 U.S.C. § 1983 concerning an allegedly unlawful arrest that occurred in an airport in NJ (D.N.J.)  - where is there venue? </vt:lpstr>
      <vt:lpstr>P (San. Fran. – N.D. Cal.) sues D1 (NYC – S.D.N.Y.) &amp; D2 (Conn. – D. Conn.)  - suit is under 42 U.S.C. § 1983 concerning an allegedly unlawful arrest that occurred in New Jersey (D.N.J.)  - where is there venue?</vt:lpstr>
      <vt:lpstr>P (San. Fran. – N.D. Cal.) sues D1 (NYC – S.D.N.Y.) &amp; D2 (Conn. – D. Conn.)  - suit is a Cal. state law breach of contract action concerning a contract signed in San Francisco for the construction of a hospital in Albany (N.D.N.Y.)  - P claims hospital is not according to plans  - where is there venue?</vt:lpstr>
      <vt:lpstr>P (San. Fran. – N.D. Cal.) sues D1 (a German domiciled in Germany) &amp; D2 (Conn. – D. Conn.)  - suit is a Cal. state law breach of contract action concerning a contract signed in San Francisco for the construction of a hospital in Albany (N.D.N.Y.)  - P claims hospital is not according to plans  - where is there venue?</vt:lpstr>
      <vt:lpstr>1391(c)(3)  a defendant not resident in the United States may be sued in any judicial district, and the joinder of such a defendant shall be disregarded in determining where the action may be brought with respect to other defendants. </vt:lpstr>
      <vt:lpstr>P (San. Fran. – N.D. Cal.) sues D (an illegal alien domiciled in N.D. Cal.)  - suit is a Cal. state law breach of contract action concerning a contract signed in San Francisco for the construction of a hospital in Albany (N.D.N.Y.)  - P claims hospital is not according to plans  - where is there venue?</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(San Francisco – N.D. Cal.) sues the D1 Corp. &amp; the D2 Corp.   - suit is a Cal. state law breach of contract action concerning a contract signed in San Francisco (N.D. Cal.) for the construction of a hospital in Albany (N.D.N.Y.)  - D1 Corp. built foundation; D2 Corp. built structure  - D1 Corp. incorporated in Delaware (D. Del.); main office in NYC (S.D.N.Y.); large branch office in Philadelphia (E.D. Pa.)  D2 Corp. incorporated in Delaware (D. Del.); main office in Pittsburgh (W.D. Pa.); large branch office in Boston (D. Mass.)  - where is there venue?</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 suit is breach of contract action concerning a contract signed in San Francisco for the construction of a hospital in Paris  - D1 built foundation; D2 built structure  - where is there venue?</vt:lpstr>
      <vt:lpstr>P (S.F. – N.D. Cal.) sues the D1 (S.D.N.Y) &amp; D2 (E.D. Pa.)  - suit is breach of contract action concerning a contract signed in London for the construction of a hospital in Paris  - D1 built foundation; D2 built structure  - where is there venue?</vt:lpstr>
      <vt:lpstr>venue and removal</vt:lpstr>
      <vt:lpstr>assume that in World-Wide Volkswagen the action had been originally been brought in federal court in the E.D. Okla. (where the accident occurred)  set aside PJ and SMJ.  is there venue?</vt:lpstr>
      <vt:lpstr>Uffner v. La Reunion Francaise (1st Cir. 2001)</vt:lpstr>
      <vt:lpstr>dismissal for improper venue</vt:lpstr>
      <vt:lpstr>transfer from a district without venue to one with venue</vt:lpstr>
      <vt:lpstr>transfer occurs only within a court system</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P (NYC – in SDNY) sues D (Buffalo – in WDNY) under PA contract law in the D. Del. concerning a contract entered into in Phil. (E.D. Pa.) with performance to occur in Phil.  may the court transfer to the E.D. Pa. under 1406?</vt:lpstr>
      <vt:lpstr>P (NYC – in SDNY) sues D (Boston – in D. Mass.) under PA contract law in the D. Del. concerning a contract entered into in Phil. (E.D. Pa.) with performance to occur in Phil.  may the court transfer to the E.D. Pa. under 1406?</vt:lpstr>
      <vt:lpstr>waiver of the defense of venue </vt:lpstr>
      <vt:lpstr>may a court bring up lack of venue sua sponte?</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dismissal from a district with venue so that it can be brought outside of the United States</vt:lpstr>
      <vt:lpstr>forum non conveniens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290</cp:revision>
  <cp:lastPrinted>2017-09-20T17:49:17Z</cp:lastPrinted>
  <dcterms:created xsi:type="dcterms:W3CDTF">2017-09-12T14:18:22Z</dcterms:created>
  <dcterms:modified xsi:type="dcterms:W3CDTF">2017-09-27T19:30:59Z</dcterms:modified>
</cp:coreProperties>
</file>