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7" r:id="rId2"/>
    <p:sldId id="510" r:id="rId3"/>
    <p:sldId id="511" r:id="rId4"/>
    <p:sldId id="512" r:id="rId5"/>
    <p:sldId id="513" r:id="rId6"/>
    <p:sldId id="514" r:id="rId7"/>
    <p:sldId id="515" r:id="rId8"/>
    <p:sldId id="516" r:id="rId9"/>
    <p:sldId id="567" r:id="rId10"/>
    <p:sldId id="569" r:id="rId11"/>
    <p:sldId id="570" r:id="rId12"/>
    <p:sldId id="571" r:id="rId13"/>
    <p:sldId id="572" r:id="rId14"/>
    <p:sldId id="521" r:id="rId15"/>
    <p:sldId id="522" r:id="rId16"/>
    <p:sldId id="573" r:id="rId17"/>
    <p:sldId id="574" r:id="rId18"/>
    <p:sldId id="575" r:id="rId19"/>
    <p:sldId id="524" r:id="rId20"/>
    <p:sldId id="525" r:id="rId21"/>
    <p:sldId id="526" r:id="rId22"/>
    <p:sldId id="527" r:id="rId23"/>
    <p:sldId id="528" r:id="rId24"/>
    <p:sldId id="529" r:id="rId25"/>
    <p:sldId id="530" r:id="rId26"/>
    <p:sldId id="531" r:id="rId27"/>
    <p:sldId id="533" r:id="rId28"/>
    <p:sldId id="534" r:id="rId29"/>
    <p:sldId id="535" r:id="rId30"/>
    <p:sldId id="536" r:id="rId31"/>
    <p:sldId id="537" r:id="rId32"/>
    <p:sldId id="538" r:id="rId33"/>
    <p:sldId id="539" r:id="rId34"/>
    <p:sldId id="540" r:id="rId35"/>
    <p:sldId id="541" r:id="rId36"/>
    <p:sldId id="542" r:id="rId37"/>
    <p:sldId id="543" r:id="rId38"/>
    <p:sldId id="544" r:id="rId39"/>
    <p:sldId id="545" r:id="rId40"/>
    <p:sldId id="563" r:id="rId41"/>
    <p:sldId id="564" r:id="rId42"/>
    <p:sldId id="565" r:id="rId43"/>
    <p:sldId id="566" r:id="rId44"/>
    <p:sldId id="559" r:id="rId45"/>
    <p:sldId id="576" r:id="rId46"/>
    <p:sldId id="560" r:id="rId47"/>
    <p:sldId id="561" r:id="rId48"/>
    <p:sldId id="562" r:id="rId49"/>
    <p:sldId id="546" r:id="rId50"/>
    <p:sldId id="547" r:id="rId51"/>
    <p:sldId id="577" r:id="rId52"/>
    <p:sldId id="548" r:id="rId53"/>
    <p:sldId id="579" r:id="rId54"/>
    <p:sldId id="549" r:id="rId55"/>
    <p:sldId id="578" r:id="rId56"/>
    <p:sldId id="550" r:id="rId57"/>
    <p:sldId id="551" r:id="rId58"/>
    <p:sldId id="552" r:id="rId59"/>
    <p:sldId id="553" r:id="rId60"/>
    <p:sldId id="554" r:id="rId61"/>
    <p:sldId id="555" r:id="rId62"/>
    <p:sldId id="556" r:id="rId63"/>
    <p:sldId id="557" r:id="rId64"/>
    <p:sldId id="558"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1" autoAdjust="0"/>
    <p:restoredTop sz="94660"/>
  </p:normalViewPr>
  <p:slideViewPr>
    <p:cSldViewPr snapToGrid="0">
      <p:cViewPr varScale="1">
        <p:scale>
          <a:sx n="162" d="100"/>
          <a:sy n="162" d="100"/>
        </p:scale>
        <p:origin x="15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9/24/2017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2"/>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7"/>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a:t>
            </a:r>
            <a:r>
              <a:rPr lang="en-US" altLang="en-US" dirty="0" smtClean="0"/>
              <a:t>Sep. </a:t>
            </a:r>
            <a:r>
              <a:rPr lang="en-US" altLang="en-US" smtClean="0"/>
              <a:t>21</a:t>
            </a:r>
            <a:endParaRPr lang="en-US" altLang="en-US" dirty="0" smtClean="0"/>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274638"/>
            <a:ext cx="8229600" cy="5973762"/>
          </a:xfrm>
        </p:spPr>
        <p:txBody>
          <a:bodyPr/>
          <a:lstStyle/>
          <a:p>
            <a:pPr algn="l" eaLnBrk="1" hangingPunct="1"/>
            <a:r>
              <a:rPr lang="en-US" altLang="en-US" sz="4000"/>
              <a:t/>
            </a:r>
            <a:br>
              <a:rPr lang="en-US" altLang="en-US" sz="4000"/>
            </a:br>
            <a:r>
              <a:rPr lang="en-US" altLang="en-US" sz="4000"/>
              <a:t>balance:</a:t>
            </a:r>
            <a:br>
              <a:rPr lang="en-US" altLang="en-US" sz="4000"/>
            </a:br>
            <a:r>
              <a:rPr lang="en-US" altLang="en-US" sz="4000"/>
              <a:t/>
            </a:r>
            <a:br>
              <a:rPr lang="en-US" altLang="en-US" sz="4000"/>
            </a:br>
            <a:r>
              <a:rPr lang="en-US" altLang="en-US" sz="4000"/>
              <a:t>1) accuracy</a:t>
            </a:r>
            <a:br>
              <a:rPr lang="en-US" altLang="en-US" sz="4000"/>
            </a:br>
            <a:r>
              <a:rPr lang="en-US" altLang="en-US" sz="4000"/>
              <a:t>2) autonomy (and other interests, e.g. privacy) </a:t>
            </a:r>
            <a:br>
              <a:rPr lang="en-US" altLang="en-US" sz="4000"/>
            </a:br>
            <a:r>
              <a:rPr lang="en-US" altLang="en-US" sz="4000"/>
              <a:t>and</a:t>
            </a:r>
            <a:br>
              <a:rPr lang="en-US" altLang="en-US" sz="4000"/>
            </a:br>
            <a:r>
              <a:rPr lang="en-US" altLang="en-US" sz="4000"/>
              <a:t>3) efficiency</a:t>
            </a:r>
            <a:br>
              <a:rPr lang="en-US" altLang="en-US" sz="4000"/>
            </a:br>
            <a:r>
              <a:rPr lang="en-US" altLang="en-US" sz="4000"/>
              <a:t/>
            </a:r>
            <a:br>
              <a:rPr lang="en-US" altLang="en-US" sz="4000"/>
            </a:br>
            <a:endParaRPr lang="en-US" altLang="en-US" sz="4000"/>
          </a:p>
        </p:txBody>
      </p:sp>
    </p:spTree>
    <p:extLst>
      <p:ext uri="{BB962C8B-B14F-4D97-AF65-F5344CB8AC3E}">
        <p14:creationId xmlns:p14="http://schemas.microsoft.com/office/powerpoint/2010/main" val="1781500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pPr eaLnBrk="1" hangingPunct="1"/>
            <a:r>
              <a:rPr lang="en-US" altLang="en-US" smtClean="0"/>
              <a:t>structure of American legal system</a:t>
            </a:r>
          </a:p>
        </p:txBody>
      </p:sp>
    </p:spTree>
    <p:extLst>
      <p:ext uri="{BB962C8B-B14F-4D97-AF65-F5344CB8AC3E}">
        <p14:creationId xmlns:p14="http://schemas.microsoft.com/office/powerpoint/2010/main" val="203937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049962"/>
          </a:xfrm>
        </p:spPr>
        <p:txBody>
          <a:bodyPr/>
          <a:lstStyle/>
          <a:p>
            <a:pPr eaLnBrk="1" hangingPunct="1"/>
            <a:r>
              <a:rPr lang="en-US" altLang="en-US" smtClean="0"/>
              <a:t>statutory interpretation</a:t>
            </a:r>
          </a:p>
        </p:txBody>
      </p:sp>
    </p:spTree>
    <p:extLst>
      <p:ext uri="{BB962C8B-B14F-4D97-AF65-F5344CB8AC3E}">
        <p14:creationId xmlns:p14="http://schemas.microsoft.com/office/powerpoint/2010/main" val="2982512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5929487"/>
          </a:xfrm>
        </p:spPr>
        <p:txBody>
          <a:bodyPr/>
          <a:lstStyle/>
          <a:p>
            <a:r>
              <a:rPr lang="en-US" dirty="0"/>
              <a:t>n</a:t>
            </a:r>
            <a:r>
              <a:rPr lang="en-US" dirty="0" smtClean="0"/>
              <a:t>otice/service</a:t>
            </a:r>
            <a:endParaRPr lang="en-US" dirty="0"/>
          </a:p>
        </p:txBody>
      </p:sp>
    </p:spTree>
    <p:extLst>
      <p:ext uri="{BB962C8B-B14F-4D97-AF65-F5344CB8AC3E}">
        <p14:creationId xmlns:p14="http://schemas.microsoft.com/office/powerpoint/2010/main" val="4008465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67050" y="1063626"/>
            <a:ext cx="6115050" cy="4479925"/>
          </a:xfrm>
        </p:spPr>
        <p:txBody>
          <a:bodyPr/>
          <a:lstStyle/>
          <a:p>
            <a:pPr algn="ctr" eaLnBrk="1" hangingPunct="1"/>
            <a:r>
              <a:rPr lang="en-US" altLang="en-US" dirty="0"/>
              <a:t>d</a:t>
            </a:r>
            <a:r>
              <a:rPr lang="en-US" altLang="en-US" dirty="0" smtClean="0"/>
              <a:t>ue process restrictions on notice</a:t>
            </a:r>
          </a:p>
        </p:txBody>
      </p:sp>
    </p:spTree>
    <p:extLst>
      <p:ext uri="{BB962C8B-B14F-4D97-AF65-F5344CB8AC3E}">
        <p14:creationId xmlns:p14="http://schemas.microsoft.com/office/powerpoint/2010/main" val="1011088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r>
              <a:rPr lang="en-US" altLang="en-US" sz="2400"/>
              <a:t/>
            </a: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2254517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365125"/>
            <a:ext cx="10527890" cy="5876392"/>
          </a:xfrm>
        </p:spPr>
        <p:txBody>
          <a:bodyPr/>
          <a:lstStyle/>
          <a:p>
            <a:r>
              <a:rPr lang="en-US" dirty="0"/>
              <a:t>s</a:t>
            </a:r>
            <a:r>
              <a:rPr lang="en-US" dirty="0" smtClean="0"/>
              <a:t>ystem 1</a:t>
            </a:r>
            <a:br>
              <a:rPr lang="en-US" dirty="0" smtClean="0"/>
            </a:br>
            <a:r>
              <a:rPr lang="en-US" dirty="0"/>
              <a:t/>
            </a:r>
            <a:br>
              <a:rPr lang="en-US" dirty="0"/>
            </a:br>
            <a:r>
              <a:rPr lang="en-US" dirty="0" smtClean="0"/>
              <a:t>- no service on defendant ever</a:t>
            </a:r>
            <a:endParaRPr lang="en-US" dirty="0"/>
          </a:p>
        </p:txBody>
      </p:sp>
    </p:spTree>
    <p:extLst>
      <p:ext uri="{BB962C8B-B14F-4D97-AF65-F5344CB8AC3E}">
        <p14:creationId xmlns:p14="http://schemas.microsoft.com/office/powerpoint/2010/main" val="3444838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702" y="365125"/>
            <a:ext cx="10457098" cy="6053373"/>
          </a:xfrm>
        </p:spPr>
        <p:txBody>
          <a:bodyPr/>
          <a:lstStyle/>
          <a:p>
            <a:r>
              <a:rPr lang="en-US" dirty="0"/>
              <a:t>s</a:t>
            </a:r>
            <a:r>
              <a:rPr lang="en-US" dirty="0" smtClean="0"/>
              <a:t>ystem 2</a:t>
            </a:r>
            <a:br>
              <a:rPr lang="en-US" dirty="0" smtClean="0"/>
            </a:br>
            <a:r>
              <a:rPr lang="en-US" dirty="0"/>
              <a:t/>
            </a:r>
            <a:br>
              <a:rPr lang="en-US" dirty="0"/>
            </a:br>
            <a:r>
              <a:rPr lang="en-US" dirty="0" smtClean="0"/>
              <a:t>- no service on defendant ever</a:t>
            </a:r>
            <a:br>
              <a:rPr lang="en-US" dirty="0" smtClean="0"/>
            </a:br>
            <a:r>
              <a:rPr lang="en-US" dirty="0" smtClean="0"/>
              <a:t>- a guardian is appointed to represent the defendant’s interests</a:t>
            </a:r>
            <a:endParaRPr lang="en-US" dirty="0"/>
          </a:p>
        </p:txBody>
      </p:sp>
    </p:spTree>
    <p:extLst>
      <p:ext uri="{BB962C8B-B14F-4D97-AF65-F5344CB8AC3E}">
        <p14:creationId xmlns:p14="http://schemas.microsoft.com/office/powerpoint/2010/main" val="353731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6023876"/>
          </a:xfrm>
        </p:spPr>
        <p:txBody>
          <a:bodyPr/>
          <a:lstStyle/>
          <a:p>
            <a:r>
              <a:rPr lang="en-US" dirty="0"/>
              <a:t>s</a:t>
            </a:r>
            <a:r>
              <a:rPr lang="en-US" dirty="0" smtClean="0"/>
              <a:t>ystem 3</a:t>
            </a:r>
            <a:br>
              <a:rPr lang="en-US" dirty="0" smtClean="0"/>
            </a:br>
            <a:r>
              <a:rPr lang="en-US" dirty="0"/>
              <a:t/>
            </a:r>
            <a:br>
              <a:rPr lang="en-US" dirty="0"/>
            </a:br>
            <a:r>
              <a:rPr lang="en-US" dirty="0" smtClean="0"/>
              <a:t>no judgment is binding on a party unless there is actual notice of the suit</a:t>
            </a:r>
            <a:endParaRPr lang="en-US" dirty="0"/>
          </a:p>
        </p:txBody>
      </p:sp>
    </p:spTree>
    <p:extLst>
      <p:ext uri="{BB962C8B-B14F-4D97-AF65-F5344CB8AC3E}">
        <p14:creationId xmlns:p14="http://schemas.microsoft.com/office/powerpoint/2010/main" val="131074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895600" y="1063626"/>
            <a:ext cx="6286500" cy="4422775"/>
          </a:xfrm>
        </p:spPr>
        <p:txBody>
          <a:bodyPr/>
          <a:lstStyle/>
          <a:p>
            <a:pPr eaLnBrk="1" hangingPunct="1"/>
            <a:r>
              <a:rPr lang="en-US" altLang="en-US" smtClean="0"/>
              <a:t>Mullane v. Central Hanover Bank &amp; Trust Co.</a:t>
            </a:r>
            <a:br>
              <a:rPr lang="en-US" altLang="en-US" smtClean="0"/>
            </a:br>
            <a:r>
              <a:rPr lang="en-US" altLang="en-US" smtClean="0"/>
              <a:t>(U.S. 1950)</a:t>
            </a:r>
          </a:p>
        </p:txBody>
      </p:sp>
    </p:spTree>
    <p:extLst>
      <p:ext uri="{BB962C8B-B14F-4D97-AF65-F5344CB8AC3E}">
        <p14:creationId xmlns:p14="http://schemas.microsoft.com/office/powerpoint/2010/main" val="95758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38314" y="1131889"/>
            <a:ext cx="8301037" cy="4746625"/>
          </a:xfrm>
        </p:spPr>
        <p:txBody>
          <a:bodyPr/>
          <a:lstStyle/>
          <a:p>
            <a:pPr eaLnBrk="1" hangingPunct="1"/>
            <a:r>
              <a:rPr lang="en-US" altLang="en-US" dirty="0" smtClean="0"/>
              <a:t>Is there PJ?</a:t>
            </a:r>
            <a:br>
              <a:rPr lang="en-US" altLang="en-US" dirty="0" smtClean="0"/>
            </a:br>
            <a:r>
              <a:rPr lang="en-US" altLang="en-US" dirty="0" smtClean="0"/>
              <a:t/>
            </a:r>
            <a:br>
              <a:rPr lang="en-US" altLang="en-US" dirty="0" smtClean="0"/>
            </a:br>
            <a:r>
              <a:rPr lang="en-US" altLang="en-US" dirty="0" smtClean="0"/>
              <a:t>All actions are brought in the </a:t>
            </a:r>
            <a:r>
              <a:rPr lang="en-US" altLang="en-US" b="1" i="1" dirty="0" smtClean="0"/>
              <a:t>Southern District of New York</a:t>
            </a:r>
            <a:r>
              <a:rPr lang="en-US" altLang="en-US" dirty="0" smtClean="0"/>
              <a:t>...</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422863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2590472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905000" y="1063626"/>
            <a:ext cx="8305800" cy="4422775"/>
          </a:xfrm>
        </p:spPr>
        <p:txBody>
          <a:bodyPr/>
          <a:lstStyle/>
          <a:p>
            <a:pPr eaLnBrk="1" hangingPunct="1"/>
            <a:r>
              <a:rPr lang="en-US" altLang="en-US" b="1" smtClean="0"/>
              <a:t>Rule 3.  Commencement of Action</a:t>
            </a:r>
            <a:br>
              <a:rPr lang="en-US" altLang="en-US" b="1" smtClean="0"/>
            </a:br>
            <a:r>
              <a:rPr lang="en-US" altLang="en-US" b="1" smtClean="0"/>
              <a:t/>
            </a:r>
            <a:br>
              <a:rPr lang="en-US" altLang="en-US" b="1" smtClean="0"/>
            </a:br>
            <a:r>
              <a:rPr lang="en-US" altLang="en-US" smtClean="0"/>
              <a:t>A civil action is commenced by filing a complaint with the court.</a:t>
            </a:r>
            <a:br>
              <a:rPr lang="en-US" altLang="en-US" smtClean="0"/>
            </a:br>
            <a:endParaRPr lang="en-US" altLang="en-US" smtClean="0"/>
          </a:p>
        </p:txBody>
      </p:sp>
    </p:spTree>
    <p:extLst>
      <p:ext uri="{BB962C8B-B14F-4D97-AF65-F5344CB8AC3E}">
        <p14:creationId xmlns:p14="http://schemas.microsoft.com/office/powerpoint/2010/main" val="2939062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81200" y="1063626"/>
            <a:ext cx="8229600" cy="4537075"/>
          </a:xfrm>
        </p:spPr>
        <p:txBody>
          <a:bodyPr/>
          <a:lstStyle/>
          <a:p>
            <a:pPr algn="l" eaLnBrk="1" hangingPunct="1"/>
            <a:r>
              <a:rPr lang="en-US" altLang="en-US" sz="2100" b="1"/>
              <a:t>Rule 4. Summons</a:t>
            </a:r>
            <a:r>
              <a:rPr lang="en-US" altLang="en-US" sz="2100"/>
              <a:t/>
            </a:r>
            <a:br>
              <a:rPr lang="en-US" altLang="en-US" sz="2100"/>
            </a:br>
            <a:r>
              <a:rPr lang="en-US" altLang="en-US" sz="2100"/>
              <a:t/>
            </a:r>
            <a:br>
              <a:rPr lang="en-US" altLang="en-US" sz="2100"/>
            </a:br>
            <a:r>
              <a:rPr lang="en-US" altLang="en-US" sz="2100"/>
              <a:t>(a) Contents; Amendments.</a:t>
            </a:r>
            <a:br>
              <a:rPr lang="en-US" altLang="en-US" sz="2100"/>
            </a:br>
            <a:r>
              <a:rPr lang="en-US" altLang="en-US" sz="2100"/>
              <a:t>    (1) Contents. A summons must:</a:t>
            </a:r>
            <a:br>
              <a:rPr lang="en-US" altLang="en-US" sz="2100"/>
            </a:br>
            <a:r>
              <a:rPr lang="en-US" altLang="en-US" sz="2100"/>
              <a:t>        (A) name the court and the parties;</a:t>
            </a:r>
            <a:br>
              <a:rPr lang="en-US" altLang="en-US" sz="2100"/>
            </a:br>
            <a:r>
              <a:rPr lang="en-US" altLang="en-US" sz="2100"/>
              <a:t>        (B) be directed to the defendant;</a:t>
            </a:r>
            <a:br>
              <a:rPr lang="en-US" altLang="en-US" sz="2100"/>
            </a:br>
            <a:r>
              <a:rPr lang="en-US" altLang="en-US" sz="2100"/>
              <a:t>        (C) state the name and address of the plaintiff’s attorney or — if unrepresented — of the plaintiff;</a:t>
            </a:r>
            <a:br>
              <a:rPr lang="en-US" altLang="en-US" sz="2100"/>
            </a:br>
            <a:r>
              <a:rPr lang="en-US" altLang="en-US" sz="2100"/>
              <a:t>        (D) state the time within which the defendant must appear and defend;</a:t>
            </a:r>
            <a:br>
              <a:rPr lang="en-US" altLang="en-US" sz="2100"/>
            </a:br>
            <a:r>
              <a:rPr lang="en-US" altLang="en-US" sz="2100"/>
              <a:t>        (E) notify the defendant that a failure to appear and defend will result in a default judgment against the defendant for the relief demanded in the complaint;</a:t>
            </a:r>
            <a:br>
              <a:rPr lang="en-US" altLang="en-US" sz="2100"/>
            </a:br>
            <a:r>
              <a:rPr lang="en-US" altLang="en-US" sz="2100"/>
              <a:t>        (F) be signed by the clerk; and</a:t>
            </a:r>
            <a:br>
              <a:rPr lang="en-US" altLang="en-US" sz="2100"/>
            </a:br>
            <a:r>
              <a:rPr lang="en-US" altLang="en-US" sz="2100"/>
              <a:t>        (G) bear the court’s seal.</a:t>
            </a:r>
          </a:p>
        </p:txBody>
      </p:sp>
    </p:spTree>
    <p:extLst>
      <p:ext uri="{BB962C8B-B14F-4D97-AF65-F5344CB8AC3E}">
        <p14:creationId xmlns:p14="http://schemas.microsoft.com/office/powerpoint/2010/main" val="3465509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074864" y="1131888"/>
            <a:ext cx="7964487" cy="4868862"/>
          </a:xfrm>
        </p:spPr>
        <p:txBody>
          <a:bodyPr/>
          <a:lstStyle/>
          <a:p>
            <a:pPr algn="l"/>
            <a:r>
              <a:rPr lang="en-US" altLang="en-US" sz="2000"/>
              <a:t>A lawsuit has been filed against you.</a:t>
            </a:r>
            <a:br>
              <a:rPr lang="en-US" altLang="en-US" sz="2000"/>
            </a:br>
            <a:r>
              <a:rPr lang="en-US" altLang="en-US" sz="2000"/>
              <a:t/>
            </a:r>
            <a:br>
              <a:rPr lang="en-US" altLang="en-US" sz="2000"/>
            </a:br>
            <a:r>
              <a:rPr lang="en-US" altLang="en-US" sz="2000"/>
              <a:t>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a:t>
            </a:r>
            <a:br>
              <a:rPr lang="en-US" altLang="en-US" sz="2000"/>
            </a:br>
            <a:r>
              <a:rPr lang="en-US" altLang="en-US" sz="2000"/>
              <a:t/>
            </a:r>
            <a:br>
              <a:rPr lang="en-US" altLang="en-US" sz="2000"/>
            </a:br>
            <a:r>
              <a:rPr lang="en-US" altLang="en-US" sz="2000"/>
              <a:t>Date: &lt;Date&gt; &lt;Signature of Clerk of Court&gt;</a:t>
            </a:r>
            <a:br>
              <a:rPr lang="en-US" altLang="en-US" sz="2000"/>
            </a:br>
            <a:r>
              <a:rPr lang="en-US" altLang="en-US" sz="2000"/>
              <a:t>________________________________________</a:t>
            </a:r>
            <a:br>
              <a:rPr lang="en-US" altLang="en-US" sz="2000"/>
            </a:br>
            <a:r>
              <a:rPr lang="en-US" altLang="en-US" sz="2000"/>
              <a:t>Clerk of Court</a:t>
            </a:r>
            <a:br>
              <a:rPr lang="en-US" altLang="en-US" sz="2000"/>
            </a:br>
            <a:r>
              <a:rPr lang="en-US" altLang="en-US" sz="2000"/>
              <a:t>(Court</a:t>
            </a:r>
          </a:p>
        </p:txBody>
      </p:sp>
    </p:spTree>
    <p:extLst>
      <p:ext uri="{BB962C8B-B14F-4D97-AF65-F5344CB8AC3E}">
        <p14:creationId xmlns:p14="http://schemas.microsoft.com/office/powerpoint/2010/main" val="2277956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828800" y="1063626"/>
            <a:ext cx="8382000" cy="4651375"/>
          </a:xfrm>
        </p:spPr>
        <p:txBody>
          <a:bodyPr/>
          <a:lstStyle/>
          <a:p>
            <a:pPr eaLnBrk="1" hangingPunct="1"/>
            <a:r>
              <a:rPr lang="en-US" altLang="en-US" smtClean="0"/>
              <a:t>service</a:t>
            </a:r>
          </a:p>
        </p:txBody>
      </p:sp>
    </p:spTree>
    <p:extLst>
      <p:ext uri="{BB962C8B-B14F-4D97-AF65-F5344CB8AC3E}">
        <p14:creationId xmlns:p14="http://schemas.microsoft.com/office/powerpoint/2010/main" val="1917688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828800" y="1063626"/>
            <a:ext cx="8382000" cy="4651375"/>
          </a:xfrm>
        </p:spPr>
        <p:txBody>
          <a:bodyPr/>
          <a:lstStyle/>
          <a:p>
            <a:pPr eaLnBrk="1" hangingPunct="1"/>
            <a:r>
              <a:rPr lang="en-US" altLang="en-US" smtClean="0"/>
              <a:t>what if service is improper?</a:t>
            </a:r>
            <a:br>
              <a:rPr lang="en-US" altLang="en-US" smtClean="0"/>
            </a:br>
            <a:endParaRPr lang="en-US" altLang="en-US" smtClean="0"/>
          </a:p>
        </p:txBody>
      </p:sp>
    </p:spTree>
    <p:extLst>
      <p:ext uri="{BB962C8B-B14F-4D97-AF65-F5344CB8AC3E}">
        <p14:creationId xmlns:p14="http://schemas.microsoft.com/office/powerpoint/2010/main" val="1354091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828800" y="1063626"/>
            <a:ext cx="8382000" cy="4708525"/>
          </a:xfrm>
        </p:spPr>
        <p:txBody>
          <a:bodyPr/>
          <a:lstStyle/>
          <a:p>
            <a:pPr eaLnBrk="1" hangingPunct="1"/>
            <a:r>
              <a:rPr lang="en-US" altLang="en-US" smtClean="0"/>
              <a:t>if you default:</a:t>
            </a:r>
            <a:br>
              <a:rPr lang="en-US" altLang="en-US" smtClean="0"/>
            </a:br>
            <a:r>
              <a:rPr lang="en-US" altLang="en-US" smtClean="0"/>
              <a:t/>
            </a:r>
            <a:br>
              <a:rPr lang="en-US" altLang="en-US" smtClean="0"/>
            </a:br>
            <a:r>
              <a:rPr lang="en-US" altLang="en-US" smtClean="0"/>
              <a:t>- motion to set aside judgment</a:t>
            </a:r>
            <a:br>
              <a:rPr lang="en-US" altLang="en-US" smtClean="0"/>
            </a:br>
            <a:r>
              <a:rPr lang="en-US" altLang="en-US" smtClean="0"/>
              <a:t>- collateral attack</a:t>
            </a:r>
          </a:p>
        </p:txBody>
      </p:sp>
    </p:spTree>
    <p:extLst>
      <p:ext uri="{BB962C8B-B14F-4D97-AF65-F5344CB8AC3E}">
        <p14:creationId xmlns:p14="http://schemas.microsoft.com/office/powerpoint/2010/main" val="462564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05000" y="1063626"/>
            <a:ext cx="8305800" cy="4479925"/>
          </a:xfrm>
        </p:spPr>
        <p:txBody>
          <a:bodyPr>
            <a:normAutofit fontScale="90000"/>
          </a:bodyPr>
          <a:lstStyle/>
          <a:p>
            <a:pPr algn="l" eaLnBrk="1" hangingPunct="1"/>
            <a:r>
              <a:rPr lang="en-US" altLang="en-US" smtClean="0"/>
              <a:t>if you find out about the suit despite the inadequate service:</a:t>
            </a:r>
            <a:br>
              <a:rPr lang="en-US" altLang="en-US" smtClean="0"/>
            </a:br>
            <a:r>
              <a:rPr lang="en-US" altLang="en-US" smtClean="0"/>
              <a:t/>
            </a:r>
            <a:br>
              <a:rPr lang="en-US" altLang="en-US" smtClean="0"/>
            </a:br>
            <a:r>
              <a:rPr lang="en-US" altLang="en-US" smtClean="0"/>
              <a:t>- pre-answer motion to dismiss for insufficient service of process FRCP 12(b)(5)</a:t>
            </a:r>
            <a:br>
              <a:rPr lang="en-US" altLang="en-US" smtClean="0"/>
            </a:br>
            <a:r>
              <a:rPr lang="en-US" altLang="en-US" smtClean="0"/>
              <a:t>- defense of insufficient service in the answer</a:t>
            </a:r>
          </a:p>
        </p:txBody>
      </p:sp>
    </p:spTree>
    <p:extLst>
      <p:ext uri="{BB962C8B-B14F-4D97-AF65-F5344CB8AC3E}">
        <p14:creationId xmlns:p14="http://schemas.microsoft.com/office/powerpoint/2010/main" val="1997605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981200" y="274638"/>
            <a:ext cx="8229600" cy="6278562"/>
          </a:xfrm>
        </p:spPr>
        <p:txBody>
          <a:bodyPr/>
          <a:lstStyle/>
          <a:p>
            <a:r>
              <a:rPr lang="en-US" altLang="en-US" dirty="0"/>
              <a:t>w</a:t>
            </a:r>
            <a:r>
              <a:rPr lang="en-US" altLang="en-US" dirty="0" smtClean="0"/>
              <a:t>hy can the D challenge service if she got actual notice?</a:t>
            </a:r>
          </a:p>
        </p:txBody>
      </p:sp>
    </p:spTree>
    <p:extLst>
      <p:ext uri="{BB962C8B-B14F-4D97-AF65-F5344CB8AC3E}">
        <p14:creationId xmlns:p14="http://schemas.microsoft.com/office/powerpoint/2010/main" val="1742115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905000" y="1063626"/>
            <a:ext cx="8305800" cy="4537075"/>
          </a:xfrm>
        </p:spPr>
        <p:txBody>
          <a:bodyPr/>
          <a:lstStyle/>
          <a:p>
            <a:pPr eaLnBrk="1" hangingPunct="1"/>
            <a:r>
              <a:rPr lang="en-US" altLang="en-US" smtClean="0"/>
              <a:t>waiver of service of summons</a:t>
            </a:r>
            <a:br>
              <a:rPr lang="en-US" altLang="en-US" smtClean="0"/>
            </a:br>
            <a:endParaRPr lang="en-US" altLang="en-US" smtClean="0"/>
          </a:p>
        </p:txBody>
      </p:sp>
    </p:spTree>
    <p:extLst>
      <p:ext uri="{BB962C8B-B14F-4D97-AF65-F5344CB8AC3E}">
        <p14:creationId xmlns:p14="http://schemas.microsoft.com/office/powerpoint/2010/main" val="171959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31976" y="1131889"/>
            <a:ext cx="8207375" cy="4746625"/>
          </a:xfrm>
        </p:spPr>
        <p:txBody>
          <a:bodyPr/>
          <a:lstStyle/>
          <a:p>
            <a:pPr algn="l" eaLnBrk="1" hangingPunct="1"/>
            <a:r>
              <a:rPr lang="en-US" altLang="en-US" dirty="0" smtClean="0"/>
              <a:t>- a federal civil rights action concerning the defendant’s arrest of the plaintiff in Buffalo, NY. </a:t>
            </a:r>
            <a:br>
              <a:rPr lang="en-US" altLang="en-US" dirty="0" smtClean="0"/>
            </a:br>
            <a:r>
              <a:rPr lang="en-US" altLang="en-US" dirty="0"/>
              <a:t/>
            </a:r>
            <a:br>
              <a:rPr lang="en-US" altLang="en-US" dirty="0"/>
            </a:br>
            <a:r>
              <a:rPr lang="en-US" altLang="en-US" dirty="0" smtClean="0"/>
              <a:t>- the defendant lives in Pennsylvania and is served there</a:t>
            </a:r>
          </a:p>
        </p:txBody>
      </p:sp>
    </p:spTree>
    <p:extLst>
      <p:ext uri="{BB962C8B-B14F-4D97-AF65-F5344CB8AC3E}">
        <p14:creationId xmlns:p14="http://schemas.microsoft.com/office/powerpoint/2010/main" val="1031605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866900" y="1131889"/>
            <a:ext cx="8172450" cy="4733925"/>
          </a:xfrm>
        </p:spPr>
        <p:txBody>
          <a:bodyPr>
            <a:normAutofit fontScale="90000"/>
          </a:bodyPr>
          <a:lstStyle/>
          <a:p>
            <a:pPr algn="l"/>
            <a:r>
              <a:rPr lang="en-US" altLang="en-US" sz="3600" dirty="0"/>
              <a:t>h</a:t>
            </a:r>
            <a:r>
              <a:rPr lang="en-US" altLang="en-US" sz="3600" dirty="0" smtClean="0"/>
              <a:t>ere I will concentrate on the rules </a:t>
            </a:r>
            <a:r>
              <a:rPr lang="en-US" altLang="en-US" sz="3600" dirty="0"/>
              <a:t>for service for actions filed in </a:t>
            </a:r>
            <a:r>
              <a:rPr lang="en-US" altLang="en-US" sz="3600" b="1" i="1" dirty="0"/>
              <a:t>federal court </a:t>
            </a:r>
            <a:r>
              <a:rPr lang="en-US" altLang="en-US" sz="3600" dirty="0"/>
              <a:t>concerning defendants that are </a:t>
            </a:r>
            <a:r>
              <a:rPr lang="en-US" altLang="en-US" sz="3600" b="1" i="1" dirty="0"/>
              <a:t>individuals</a:t>
            </a:r>
            <a:r>
              <a:rPr lang="en-US" altLang="en-US" sz="3600" dirty="0"/>
              <a:t>, </a:t>
            </a:r>
            <a:r>
              <a:rPr lang="en-US" altLang="en-US" sz="3600" b="1" i="1" dirty="0"/>
              <a:t>corporations, and unincorporated associations </a:t>
            </a:r>
            <a:r>
              <a:rPr lang="en-US" altLang="en-US" sz="3600" dirty="0"/>
              <a:t>when service is effectuated </a:t>
            </a:r>
            <a:r>
              <a:rPr lang="en-US" altLang="en-US" sz="3600" b="1" i="1" dirty="0"/>
              <a:t>in the United States</a:t>
            </a:r>
            <a:br>
              <a:rPr lang="en-US" altLang="en-US" sz="3600" b="1" i="1" dirty="0"/>
            </a:br>
            <a:r>
              <a:rPr lang="en-US" altLang="en-US" sz="3600" dirty="0"/>
              <a:t>	- </a:t>
            </a:r>
            <a:r>
              <a:rPr lang="en-US" altLang="en-US" sz="3600" dirty="0" smtClean="0"/>
              <a:t>ignoring:</a:t>
            </a:r>
            <a:r>
              <a:rPr lang="en-US" altLang="en-US" sz="3600" dirty="0"/>
              <a:t/>
            </a:r>
            <a:br>
              <a:rPr lang="en-US" altLang="en-US" sz="3600" dirty="0"/>
            </a:br>
            <a:r>
              <a:rPr lang="en-US" altLang="en-US" sz="3600" dirty="0"/>
              <a:t>service in other countries</a:t>
            </a:r>
            <a:br>
              <a:rPr lang="en-US" altLang="en-US" sz="3600" dirty="0"/>
            </a:br>
            <a:r>
              <a:rPr lang="en-US" altLang="en-US" sz="3600" dirty="0"/>
              <a:t>service when the United States, a state, or a local government is the defendant</a:t>
            </a:r>
            <a:br>
              <a:rPr lang="en-US" altLang="en-US" sz="3600" dirty="0"/>
            </a:br>
            <a:r>
              <a:rPr lang="en-US" altLang="en-US" sz="3600" dirty="0"/>
              <a:t>service on infants or incompetent persons</a:t>
            </a:r>
          </a:p>
        </p:txBody>
      </p:sp>
    </p:spTree>
    <p:extLst>
      <p:ext uri="{BB962C8B-B14F-4D97-AF65-F5344CB8AC3E}">
        <p14:creationId xmlns:p14="http://schemas.microsoft.com/office/powerpoint/2010/main" val="3641750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981200" y="1063626"/>
            <a:ext cx="8229600" cy="4594225"/>
          </a:xfrm>
        </p:spPr>
        <p:txBody>
          <a:bodyPr/>
          <a:lstStyle/>
          <a:p>
            <a:pPr eaLnBrk="1" hangingPunct="1"/>
            <a:r>
              <a:rPr lang="en-US" altLang="en-US" smtClean="0"/>
              <a:t>service when defendant is an individual</a:t>
            </a:r>
          </a:p>
        </p:txBody>
      </p:sp>
    </p:spTree>
    <p:extLst>
      <p:ext uri="{BB962C8B-B14F-4D97-AF65-F5344CB8AC3E}">
        <p14:creationId xmlns:p14="http://schemas.microsoft.com/office/powerpoint/2010/main" val="2016048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28800" y="1063626"/>
            <a:ext cx="8382000" cy="4708525"/>
          </a:xfrm>
        </p:spPr>
        <p:txBody>
          <a:bodyPr/>
          <a:lstStyle/>
          <a:p>
            <a:pPr algn="l" eaLnBrk="1" hangingPunct="1"/>
            <a:r>
              <a:rPr lang="en-US" altLang="en-US" sz="3000"/>
              <a:t>1) P files an action against D in the E.D. Va. for violation of federal law.</a:t>
            </a:r>
            <a:br>
              <a:rPr lang="en-US" altLang="en-US" sz="3000"/>
            </a:br>
            <a:r>
              <a:rPr lang="en-US" altLang="en-US" sz="3000"/>
              <a:t>- D resides in Boston, Massachusetts.</a:t>
            </a:r>
            <a:br>
              <a:rPr lang="en-US" altLang="en-US" sz="3000"/>
            </a:br>
            <a:r>
              <a:rPr lang="en-US" altLang="en-US" sz="3000"/>
              <a:t>- P drives to D’s home in Massachusetts and delivers the complaint to D personally at his home.</a:t>
            </a:r>
            <a:br>
              <a:rPr lang="en-US" altLang="en-US" sz="3000"/>
            </a:br>
            <a:r>
              <a:rPr lang="en-US" altLang="en-US" sz="3000"/>
              <a:t>- D appears in the E.D. Va. and makes a motion to dismiss for insufficiency of service of process and insufficiency of process. What result?</a:t>
            </a:r>
          </a:p>
        </p:txBody>
      </p:sp>
    </p:spTree>
    <p:extLst>
      <p:ext uri="{BB962C8B-B14F-4D97-AF65-F5344CB8AC3E}">
        <p14:creationId xmlns:p14="http://schemas.microsoft.com/office/powerpoint/2010/main" val="213472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4048334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204220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smtClean="0"/>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2848898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1392195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989138" y="1131889"/>
            <a:ext cx="8050212" cy="4600575"/>
          </a:xfrm>
        </p:spPr>
        <p:txBody>
          <a:bodyPr/>
          <a:lstStyle/>
          <a:p>
            <a:r>
              <a:rPr lang="en-US" altLang="en-US" dirty="0"/>
              <a:t>w</a:t>
            </a:r>
            <a:r>
              <a:rPr lang="en-US" altLang="en-US" dirty="0" smtClean="0"/>
              <a:t>hat if Mass. or Va. law had said a party may serve?</a:t>
            </a:r>
          </a:p>
        </p:txBody>
      </p:sp>
    </p:spTree>
    <p:extLst>
      <p:ext uri="{BB962C8B-B14F-4D97-AF65-F5344CB8AC3E}">
        <p14:creationId xmlns:p14="http://schemas.microsoft.com/office/powerpoint/2010/main" val="3370201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905000" y="1063626"/>
            <a:ext cx="8305800" cy="4822825"/>
          </a:xfrm>
        </p:spPr>
        <p:txBody>
          <a:bodyPr/>
          <a:lstStyle/>
          <a:p>
            <a:pPr eaLnBrk="1" hangingPunct="1"/>
            <a:r>
              <a:rPr lang="en-US" altLang="en-US" sz="3000"/>
              <a:t>Mass. R. Civ. P. 4(c) By Whom Served. </a:t>
            </a:r>
            <a:br>
              <a:rPr lang="en-US" altLang="en-US" sz="3000"/>
            </a:br>
            <a:r>
              <a:rPr lang="en-US" altLang="en-US" sz="3000"/>
              <a:t>Except as otherwise permitted by paragraph (h) of this rule, service of all process shall be made by a sheriff, by his deputy, or by a special sheriff; by any other person duly authorized by law; by some person specially appointed by the court for that purpose...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196645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752600" y="1063626"/>
            <a:ext cx="8915400" cy="4822825"/>
          </a:xfrm>
        </p:spPr>
        <p:txBody>
          <a:bodyPr/>
          <a:lstStyle/>
          <a:p>
            <a:pPr eaLnBrk="1" hangingPunct="1"/>
            <a:r>
              <a:rPr lang="en-US" altLang="en-US" sz="3000" b="1"/>
              <a:t>Va.Code § 8.01-293</a:t>
            </a:r>
            <a:r>
              <a:rPr lang="en-US" altLang="en-US" sz="3000"/>
              <a:t/>
            </a:r>
            <a:br>
              <a:rPr lang="en-US" altLang="en-US" sz="3000"/>
            </a:br>
            <a:r>
              <a:rPr lang="en-US" altLang="en-US" sz="3000" b="1"/>
              <a:t>WHO TO SERVE PROCESS.</a:t>
            </a:r>
            <a:br>
              <a:rPr lang="en-US" altLang="en-US" sz="3000" b="1"/>
            </a:br>
            <a:r>
              <a:rPr lang="en-US" altLang="en-US" sz="3000"/>
              <a:t>A.  The following persons are authorized to serve process:</a:t>
            </a:r>
            <a:br>
              <a:rPr lang="en-US" altLang="en-US" sz="3000"/>
            </a:br>
            <a:r>
              <a:rPr lang="en-US" altLang="en-US" sz="3000"/>
              <a:t>    1.  The sheriff within such territorial bounds as described in § 8.01-295; or</a:t>
            </a:r>
            <a:br>
              <a:rPr lang="en-US" altLang="en-US" sz="3000"/>
            </a:br>
            <a:r>
              <a:rPr lang="en-US" altLang="en-US" sz="3000"/>
              <a:t>    2.  Any person of age eighteen years or older and who is not a party or otherwise interested in the subject matter in controversy…</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35741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84035" y="230075"/>
            <a:ext cx="11126183" cy="6294611"/>
          </a:xfrm>
        </p:spPr>
        <p:txBody>
          <a:bodyPr>
            <a:normAutofit/>
          </a:bodyPr>
          <a:lstStyle/>
          <a:p>
            <a:pPr algn="l" eaLnBrk="1" hangingPunct="1"/>
            <a:r>
              <a:rPr lang="en-US" altLang="en-US" sz="3600" dirty="0" smtClean="0"/>
              <a:t>- a state-law </a:t>
            </a:r>
            <a:r>
              <a:rPr lang="en-US" altLang="en-US" sz="3600" dirty="0"/>
              <a:t>product liability </a:t>
            </a:r>
            <a:r>
              <a:rPr lang="en-US" altLang="en-US" sz="3600" dirty="0" smtClean="0"/>
              <a:t>action concerning a product P bought in Cal that harmed him in Cal</a:t>
            </a:r>
            <a:br>
              <a:rPr lang="en-US" altLang="en-US" sz="3600" dirty="0" smtClean="0"/>
            </a:br>
            <a:r>
              <a:rPr lang="en-US" altLang="en-US" sz="3600" dirty="0"/>
              <a:t/>
            </a:r>
            <a:br>
              <a:rPr lang="en-US" altLang="en-US" sz="3600" dirty="0"/>
            </a:br>
            <a:r>
              <a:rPr lang="en-US" altLang="en-US" sz="3600" dirty="0" smtClean="0"/>
              <a:t>- suit is against  C Corp, incorporated </a:t>
            </a:r>
            <a:r>
              <a:rPr lang="en-US" altLang="en-US" sz="3600" dirty="0"/>
              <a:t>in Delaware with its principal place of business in </a:t>
            </a:r>
            <a:r>
              <a:rPr lang="en-US" altLang="en-US" sz="3600" dirty="0" smtClean="0"/>
              <a:t>Tennessee</a:t>
            </a:r>
            <a:br>
              <a:rPr lang="en-US" altLang="en-US" sz="3600" dirty="0" smtClean="0"/>
            </a:br>
            <a:r>
              <a:rPr lang="en-US" altLang="en-US" sz="3600" dirty="0"/>
              <a:t/>
            </a:r>
            <a:br>
              <a:rPr lang="en-US" altLang="en-US" sz="3600" dirty="0"/>
            </a:br>
            <a:r>
              <a:rPr lang="en-US" altLang="en-US" sz="3600" dirty="0" smtClean="0"/>
              <a:t>- D Corp has </a:t>
            </a:r>
            <a:r>
              <a:rPr lang="en-US" altLang="en-US" sz="3600" dirty="0"/>
              <a:t>a large factory and branch office in Buffalo, New York (with 10,000 employees) </a:t>
            </a:r>
            <a:r>
              <a:rPr lang="en-US" altLang="en-US" sz="3600" dirty="0" smtClean="0"/>
              <a:t/>
            </a:r>
            <a:br>
              <a:rPr lang="en-US" altLang="en-US" sz="3600" dirty="0" smtClean="0"/>
            </a:br>
            <a:r>
              <a:rPr lang="en-US" altLang="en-US" sz="3600" dirty="0"/>
              <a:t/>
            </a:r>
            <a:br>
              <a:rPr lang="en-US" altLang="en-US" sz="3600" dirty="0"/>
            </a:br>
            <a:r>
              <a:rPr lang="en-US" altLang="en-US" sz="3600" dirty="0" smtClean="0"/>
              <a:t>- the D Corp is </a:t>
            </a:r>
            <a:r>
              <a:rPr lang="en-US" altLang="en-US" sz="3600" dirty="0"/>
              <a:t>served (through service on its Chief Legal Officer) in </a:t>
            </a:r>
            <a:r>
              <a:rPr lang="en-US" altLang="en-US" sz="3600" dirty="0" smtClean="0"/>
              <a:t>NYC</a:t>
            </a:r>
            <a:endParaRPr lang="en-US" altLang="en-US" sz="3600" dirty="0"/>
          </a:p>
        </p:txBody>
      </p:sp>
    </p:spTree>
    <p:extLst>
      <p:ext uri="{BB962C8B-B14F-4D97-AF65-F5344CB8AC3E}">
        <p14:creationId xmlns:p14="http://schemas.microsoft.com/office/powerpoint/2010/main" val="2649193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a:t>d</a:t>
            </a:r>
            <a:r>
              <a:rPr lang="en-US" dirty="0" smtClean="0"/>
              <a:t>oes Massachusetts law on how to serve </a:t>
            </a:r>
            <a:r>
              <a:rPr lang="en-US" i="1" u="sng" dirty="0" smtClean="0"/>
              <a:t>apply</a:t>
            </a:r>
            <a:r>
              <a:rPr lang="en-US" dirty="0" smtClean="0"/>
              <a:t> in federal courts in Massachusetts?</a:t>
            </a:r>
            <a:endParaRPr lang="en-US" dirty="0"/>
          </a:p>
        </p:txBody>
      </p:sp>
    </p:spTree>
    <p:extLst>
      <p:ext uri="{BB962C8B-B14F-4D97-AF65-F5344CB8AC3E}">
        <p14:creationId xmlns:p14="http://schemas.microsoft.com/office/powerpoint/2010/main" val="10953328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356951"/>
          </a:xfrm>
        </p:spPr>
        <p:txBody>
          <a:bodyPr/>
          <a:lstStyle/>
          <a:p>
            <a:r>
              <a:rPr lang="en-US" dirty="0"/>
              <a:t>d</a:t>
            </a:r>
            <a:r>
              <a:rPr lang="en-US" dirty="0" smtClean="0"/>
              <a:t>istinction:</a:t>
            </a:r>
            <a:br>
              <a:rPr lang="en-US" dirty="0" smtClean="0"/>
            </a:br>
            <a:r>
              <a:rPr lang="en-US" dirty="0" smtClean="0"/>
              <a:t>- state law applying in federal court</a:t>
            </a:r>
            <a:br>
              <a:rPr lang="en-US" dirty="0" smtClean="0"/>
            </a:br>
            <a:r>
              <a:rPr lang="en-US" dirty="0" smtClean="0"/>
              <a:t>- federal courts’ borrowing state law (incorporating the state standard into federal law)</a:t>
            </a:r>
            <a:br>
              <a:rPr lang="en-US" dirty="0" smtClean="0"/>
            </a:br>
            <a:endParaRPr lang="en-US" dirty="0"/>
          </a:p>
        </p:txBody>
      </p:sp>
    </p:spTree>
    <p:extLst>
      <p:ext uri="{BB962C8B-B14F-4D97-AF65-F5344CB8AC3E}">
        <p14:creationId xmlns:p14="http://schemas.microsoft.com/office/powerpoint/2010/main" val="3874441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8" y="86497"/>
            <a:ext cx="11825416" cy="6771503"/>
          </a:xfrm>
        </p:spPr>
        <p:txBody>
          <a:bodyPr>
            <a:normAutofit/>
          </a:bodyPr>
          <a:lstStyle/>
          <a:p>
            <a:r>
              <a:rPr lang="en-US" sz="3200" dirty="0" smtClean="0"/>
              <a:t>4(e</a:t>
            </a:r>
            <a:r>
              <a:rPr lang="en-US" sz="3200" dirty="0"/>
              <a:t>) Serving an Individual Within a Judicial District of the United States. </a:t>
            </a:r>
            <a:br>
              <a:rPr lang="en-US" sz="3200" dirty="0"/>
            </a:br>
            <a:r>
              <a:rPr lang="en-US" sz="3200" dirty="0"/>
              <a:t>Unless federal law provides otherwise, an individual — other than a minor, an incompetent person, or a person whose waiver has been filed — may be served in a judicial district of the United States by:</a:t>
            </a:r>
            <a:br>
              <a:rPr lang="en-US" sz="3200" dirty="0"/>
            </a:br>
            <a:r>
              <a:rPr lang="en-US" sz="3200" dirty="0"/>
              <a:t>(1) following </a:t>
            </a:r>
            <a:r>
              <a:rPr lang="en-US" sz="3200" dirty="0" smtClean="0"/>
              <a:t>law </a:t>
            </a:r>
            <a:r>
              <a:rPr lang="en-US" sz="3200" dirty="0"/>
              <a:t>for serving a summons in an action brought in courts </a:t>
            </a:r>
            <a:r>
              <a:rPr lang="en-US" sz="3200" dirty="0" smtClean="0"/>
              <a:t>of </a:t>
            </a:r>
            <a:r>
              <a:rPr lang="en-US" sz="3200" b="1" dirty="0" smtClean="0"/>
              <a:t>the Kingdom of Gondor in JRR Tolkien's </a:t>
            </a:r>
            <a:r>
              <a:rPr lang="en-US" sz="3200" b="1" i="1" dirty="0" smtClean="0"/>
              <a:t>The Lord of the Rings</a:t>
            </a:r>
            <a:r>
              <a:rPr lang="en-US" sz="3200" b="1" dirty="0" smtClean="0"/>
              <a:t>; </a:t>
            </a:r>
            <a:r>
              <a:rPr lang="en-US" sz="3200" dirty="0"/>
              <a:t>or</a:t>
            </a:r>
            <a:br>
              <a:rPr lang="en-US" sz="3200" dirty="0"/>
            </a:br>
            <a:r>
              <a:rPr lang="en-US" sz="3200" dirty="0"/>
              <a:t>(2) doing any of the following:</a:t>
            </a:r>
            <a:br>
              <a:rPr lang="en-US" sz="3200" dirty="0"/>
            </a:br>
            <a:r>
              <a:rPr lang="en-US" sz="3200" dirty="0"/>
              <a:t>    (A) delivering a copy of the summons and of the complaint to the individual personally;</a:t>
            </a:r>
            <a:br>
              <a:rPr lang="en-US" sz="3200" dirty="0"/>
            </a:br>
            <a:r>
              <a:rPr lang="en-US" sz="3200" dirty="0"/>
              <a:t>    (B) leaving a copy of each at the individual’s dwelling or usual place of abode with someone of suitable age and discretion who resides there; or</a:t>
            </a:r>
            <a:br>
              <a:rPr lang="en-US" sz="3200" dirty="0"/>
            </a:br>
            <a:r>
              <a:rPr lang="en-US" sz="3200" dirty="0"/>
              <a:t>    (C) delivering a copy of each to an agent authorized by appointment or by law to receive service of process. </a:t>
            </a:r>
          </a:p>
        </p:txBody>
      </p:sp>
    </p:spTree>
    <p:extLst>
      <p:ext uri="{BB962C8B-B14F-4D97-AF65-F5344CB8AC3E}">
        <p14:creationId xmlns:p14="http://schemas.microsoft.com/office/powerpoint/2010/main" val="3198728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09816"/>
          </a:xfrm>
        </p:spPr>
        <p:txBody>
          <a:bodyPr/>
          <a:lstStyle/>
          <a:p>
            <a:r>
              <a:rPr lang="en-US" dirty="0"/>
              <a:t>w</a:t>
            </a:r>
            <a:r>
              <a:rPr lang="en-US" dirty="0" smtClean="0"/>
              <a:t>hy does R 4(e) refer to state law?</a:t>
            </a:r>
            <a:endParaRPr lang="en-US" dirty="0"/>
          </a:p>
        </p:txBody>
      </p:sp>
    </p:spTree>
    <p:extLst>
      <p:ext uri="{BB962C8B-B14F-4D97-AF65-F5344CB8AC3E}">
        <p14:creationId xmlns:p14="http://schemas.microsoft.com/office/powerpoint/2010/main" val="28989307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274638"/>
            <a:ext cx="8153400" cy="6126162"/>
          </a:xfrm>
        </p:spPr>
        <p:txBody>
          <a:bodyPr/>
          <a:lstStyle/>
          <a:p>
            <a:pPr algn="l" eaLnBrk="1" hangingPunct="1"/>
            <a:r>
              <a:rPr lang="en-US" altLang="en-US" dirty="0" smtClean="0"/>
              <a:t>- D is aware that he is being served but will not take the papers</a:t>
            </a:r>
            <a:br>
              <a:rPr lang="en-US" altLang="en-US" dirty="0" smtClean="0"/>
            </a:br>
            <a:r>
              <a:rPr lang="en-US" altLang="en-US" dirty="0" smtClean="0"/>
              <a:t>- process server lets them fall at D’s feet</a:t>
            </a:r>
            <a:br>
              <a:rPr lang="en-US" altLang="en-US" dirty="0" smtClean="0"/>
            </a:br>
            <a:r>
              <a:rPr lang="en-US" altLang="en-US" dirty="0" smtClean="0"/>
              <a:t>- server returns a little while later to find that the papers are gone.</a:t>
            </a:r>
          </a:p>
        </p:txBody>
      </p:sp>
    </p:spTree>
    <p:extLst>
      <p:ext uri="{BB962C8B-B14F-4D97-AF65-F5344CB8AC3E}">
        <p14:creationId xmlns:p14="http://schemas.microsoft.com/office/powerpoint/2010/main" val="3176146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2600824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pPr eaLnBrk="1" hangingPunct="1"/>
            <a:r>
              <a:rPr lang="en-US" altLang="en-US" smtClean="0"/>
              <a:t>Novak v. World Bank, 703 F.2d 1305, 1310 n. 14 (D.C. Cir. 1983)</a:t>
            </a:r>
          </a:p>
        </p:txBody>
      </p:sp>
    </p:spTree>
    <p:extLst>
      <p:ext uri="{BB962C8B-B14F-4D97-AF65-F5344CB8AC3E}">
        <p14:creationId xmlns:p14="http://schemas.microsoft.com/office/powerpoint/2010/main" val="2573920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049962"/>
          </a:xfrm>
        </p:spPr>
        <p:txBody>
          <a:bodyPr/>
          <a:lstStyle/>
          <a:p>
            <a:pPr algn="l" eaLnBrk="1" hangingPunct="1"/>
            <a:r>
              <a:rPr lang="en-US" altLang="en-US" dirty="0" smtClean="0"/>
              <a:t>- D is aware that he is being served but will not answer door</a:t>
            </a:r>
            <a:br>
              <a:rPr lang="en-US" altLang="en-US" dirty="0" smtClean="0"/>
            </a:br>
            <a:r>
              <a:rPr lang="en-US" altLang="en-US" dirty="0" smtClean="0"/>
              <a:t>- process server lets them fall at the doorstep</a:t>
            </a:r>
            <a:br>
              <a:rPr lang="en-US" altLang="en-US" dirty="0" smtClean="0"/>
            </a:br>
            <a:r>
              <a:rPr lang="en-US" altLang="en-US" dirty="0" smtClean="0"/>
              <a:t>- server returns a little while later to find that the papers are gone</a:t>
            </a:r>
          </a:p>
        </p:txBody>
      </p:sp>
    </p:spTree>
    <p:extLst>
      <p:ext uri="{BB962C8B-B14F-4D97-AF65-F5344CB8AC3E}">
        <p14:creationId xmlns:p14="http://schemas.microsoft.com/office/powerpoint/2010/main" val="1118764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smtClean="0"/>
              <a:t>Williams v. Harris, 1988 WL 78849 (D.D.C. 1988)</a:t>
            </a:r>
          </a:p>
        </p:txBody>
      </p:sp>
    </p:spTree>
    <p:extLst>
      <p:ext uri="{BB962C8B-B14F-4D97-AF65-F5344CB8AC3E}">
        <p14:creationId xmlns:p14="http://schemas.microsoft.com/office/powerpoint/2010/main" val="996227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905000" y="1063626"/>
            <a:ext cx="8763000" cy="4822825"/>
          </a:xfrm>
        </p:spPr>
        <p:txBody>
          <a:bodyPr/>
          <a:lstStyle/>
          <a:p>
            <a:pPr algn="l" eaLnBrk="1" hangingPunct="1"/>
            <a:r>
              <a:rPr lang="en-US" altLang="en-US" sz="3200" dirty="0"/>
              <a:t>2) P files an action against D in the E.D. Va. for violation of federal law.</a:t>
            </a:r>
            <a:br>
              <a:rPr lang="en-US" altLang="en-US" sz="3200" dirty="0"/>
            </a:br>
            <a:r>
              <a:rPr lang="en-US" altLang="en-US" sz="3200" dirty="0"/>
              <a:t>- D resides in Boston, Massachusetts and has a summer home in Martha’s Vineyard.</a:t>
            </a:r>
            <a:br>
              <a:rPr lang="en-US" altLang="en-US" sz="3200" dirty="0"/>
            </a:br>
            <a:r>
              <a:rPr lang="en-US" altLang="en-US" sz="3200" dirty="0"/>
              <a:t>- P waits 3 months after filing to have a process server deliver a copy of the summons and complaint to D at his summer home.</a:t>
            </a:r>
            <a:br>
              <a:rPr lang="en-US" altLang="en-US" sz="3200" dirty="0"/>
            </a:br>
            <a:r>
              <a:rPr lang="en-US" altLang="en-US" sz="3200" dirty="0"/>
              <a:t>- D appears in the E.D. Va. and makes a motion to dismiss for insufficiency of service of process.</a:t>
            </a:r>
            <a:br>
              <a:rPr lang="en-US" altLang="en-US" sz="3200" dirty="0"/>
            </a:br>
            <a:r>
              <a:rPr lang="en-US" altLang="en-US" sz="3200" dirty="0"/>
              <a:t>- What result?</a:t>
            </a:r>
          </a:p>
        </p:txBody>
      </p:sp>
    </p:spTree>
    <p:extLst>
      <p:ext uri="{BB962C8B-B14F-4D97-AF65-F5344CB8AC3E}">
        <p14:creationId xmlns:p14="http://schemas.microsoft.com/office/powerpoint/2010/main" val="11554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9143" y="324465"/>
            <a:ext cx="10972799" cy="6088134"/>
          </a:xfrm>
        </p:spPr>
        <p:txBody>
          <a:bodyPr>
            <a:normAutofit/>
          </a:bodyPr>
          <a:lstStyle/>
          <a:p>
            <a:pPr algn="l" eaLnBrk="1" hangingPunct="1"/>
            <a:r>
              <a:rPr lang="en-US" altLang="en-US" dirty="0" smtClean="0"/>
              <a:t>- a state-law battery action concerning a brawl between the plaintiff and the defendant in California</a:t>
            </a:r>
            <a:br>
              <a:rPr lang="en-US" altLang="en-US" dirty="0" smtClean="0"/>
            </a:br>
            <a:r>
              <a:rPr lang="en-US" altLang="en-US" dirty="0"/>
              <a:t/>
            </a:r>
            <a:br>
              <a:rPr lang="en-US" altLang="en-US" dirty="0"/>
            </a:br>
            <a:r>
              <a:rPr lang="en-US" altLang="en-US" dirty="0" smtClean="0"/>
              <a:t>- the plaintiff is a citizen of California and the defendant a citizen of New York</a:t>
            </a:r>
            <a:br>
              <a:rPr lang="en-US" altLang="en-US" dirty="0" smtClean="0"/>
            </a:br>
            <a:r>
              <a:rPr lang="en-US" altLang="en-US" dirty="0"/>
              <a:t/>
            </a:r>
            <a:br>
              <a:rPr lang="en-US" altLang="en-US" dirty="0"/>
            </a:br>
            <a:r>
              <a:rPr lang="en-US" altLang="en-US" dirty="0" smtClean="0"/>
              <a:t>- the defendant is served while on a business trip in California</a:t>
            </a:r>
          </a:p>
        </p:txBody>
      </p:sp>
    </p:spTree>
    <p:extLst>
      <p:ext uri="{BB962C8B-B14F-4D97-AF65-F5344CB8AC3E}">
        <p14:creationId xmlns:p14="http://schemas.microsoft.com/office/powerpoint/2010/main" val="3125094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05000" y="1063626"/>
            <a:ext cx="8763000" cy="4937125"/>
          </a:xfrm>
        </p:spPr>
        <p:txBody>
          <a:bodyPr/>
          <a:lstStyle/>
          <a:p>
            <a:r>
              <a:rPr lang="en-US" altLang="en-US" sz="3000" dirty="0"/>
              <a:t>4(m) Time Limit for Service. </a:t>
            </a:r>
            <a:br>
              <a:rPr lang="en-US" altLang="en-US" sz="3000" dirty="0"/>
            </a:br>
            <a:r>
              <a:rPr lang="en-US" sz="3200" dirty="0"/>
              <a:t>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a:t>
            </a:r>
            <a:r>
              <a:rPr lang="en-US" sz="3200"/>
              <a:t>court </a:t>
            </a:r>
            <a:r>
              <a:rPr lang="en-US" sz="3200" smtClean="0"/>
              <a:t>must extend </a:t>
            </a:r>
            <a:r>
              <a:rPr lang="en-US" sz="3200" dirty="0"/>
              <a:t>the time for service for an appropriate period.. . . . </a:t>
            </a:r>
            <a:endParaRPr lang="en-US" altLang="en-US" sz="3000" dirty="0"/>
          </a:p>
        </p:txBody>
      </p:sp>
    </p:spTree>
    <p:extLst>
      <p:ext uri="{BB962C8B-B14F-4D97-AF65-F5344CB8AC3E}">
        <p14:creationId xmlns:p14="http://schemas.microsoft.com/office/powerpoint/2010/main" val="1033891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29440765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766915" y="637130"/>
            <a:ext cx="10931505" cy="5863959"/>
          </a:xfrm>
        </p:spPr>
        <p:txBody>
          <a:bodyPr>
            <a:normAutofit/>
          </a:bodyPr>
          <a:lstStyle/>
          <a:p>
            <a:pPr algn="l" eaLnBrk="1" hangingPunct="1"/>
            <a:r>
              <a:rPr lang="en-US" altLang="en-US" sz="2700" dirty="0"/>
              <a:t>3) </a:t>
            </a:r>
            <a:r>
              <a:rPr lang="en-US" altLang="en-US" sz="2700" dirty="0" smtClean="0"/>
              <a:t>P </a:t>
            </a:r>
            <a:r>
              <a:rPr lang="en-US" altLang="en-US" sz="2700" dirty="0"/>
              <a:t>Corp. files an action against D in the E.D. Va. for violation of federal </a:t>
            </a:r>
            <a:r>
              <a:rPr lang="en-US" altLang="en-US" sz="2700" dirty="0" smtClean="0"/>
              <a:t>law</a:t>
            </a:r>
            <a:br>
              <a:rPr lang="en-US" altLang="en-US" sz="2700" dirty="0" smtClean="0"/>
            </a:br>
            <a:r>
              <a:rPr lang="en-US" altLang="en-US" sz="2700" dirty="0"/>
              <a:t/>
            </a:r>
            <a:br>
              <a:rPr lang="en-US" altLang="en-US" sz="2700" dirty="0"/>
            </a:br>
            <a:r>
              <a:rPr lang="en-US" altLang="en-US" sz="2700" dirty="0"/>
              <a:t>- D resides in Boston, Massachusetts and has a summer home in Martha’s </a:t>
            </a:r>
            <a:r>
              <a:rPr lang="en-US" altLang="en-US" sz="2700" dirty="0" smtClean="0"/>
              <a:t>Vineyard</a:t>
            </a:r>
            <a:br>
              <a:rPr lang="en-US" altLang="en-US" sz="2700" dirty="0" smtClean="0"/>
            </a:br>
            <a:r>
              <a:rPr lang="en-US" altLang="en-US" sz="2700" dirty="0"/>
              <a:t/>
            </a:r>
            <a:br>
              <a:rPr lang="en-US" altLang="en-US" sz="2700" dirty="0"/>
            </a:br>
            <a:r>
              <a:rPr lang="en-US" altLang="en-US" sz="2700" dirty="0"/>
              <a:t>- </a:t>
            </a:r>
            <a:r>
              <a:rPr lang="en-US" altLang="en-US" sz="2700" dirty="0" smtClean="0"/>
              <a:t>P </a:t>
            </a:r>
            <a:r>
              <a:rPr lang="en-US" altLang="en-US" sz="2700" dirty="0"/>
              <a:t>Corp. has an employee deliver a copy of the summons and complaint to D at his summer </a:t>
            </a:r>
            <a:r>
              <a:rPr lang="en-US" altLang="en-US" sz="2700" dirty="0" smtClean="0"/>
              <a:t>home</a:t>
            </a:r>
            <a:br>
              <a:rPr lang="en-US" altLang="en-US" sz="2700" dirty="0" smtClean="0"/>
            </a:br>
            <a:r>
              <a:rPr lang="en-US" altLang="en-US" sz="2700" dirty="0"/>
              <a:t/>
            </a:r>
            <a:br>
              <a:rPr lang="en-US" altLang="en-US" sz="2700" dirty="0"/>
            </a:br>
            <a:r>
              <a:rPr lang="en-US" altLang="en-US" sz="2700" dirty="0"/>
              <a:t>- D appears in the E.D. Va. and makes a motion to dismiss for insufficiency of service of </a:t>
            </a:r>
            <a:r>
              <a:rPr lang="en-US" altLang="en-US" sz="2700" dirty="0" smtClean="0"/>
              <a:t>process</a:t>
            </a:r>
            <a:br>
              <a:rPr lang="en-US" altLang="en-US" sz="2700" dirty="0" smtClean="0"/>
            </a:br>
            <a:r>
              <a:rPr lang="en-US" altLang="en-US" sz="2700" dirty="0"/>
              <a:t/>
            </a:r>
            <a:br>
              <a:rPr lang="en-US" altLang="en-US" sz="2700" dirty="0"/>
            </a:br>
            <a:r>
              <a:rPr lang="en-US" altLang="en-US" sz="2700" dirty="0"/>
              <a:t>- </a:t>
            </a:r>
            <a:r>
              <a:rPr lang="en-US" altLang="en-US" sz="2700" dirty="0" smtClean="0"/>
              <a:t>what </a:t>
            </a:r>
            <a:r>
              <a:rPr lang="en-US" altLang="en-US" sz="2700" dirty="0"/>
              <a:t>result?</a:t>
            </a:r>
          </a:p>
        </p:txBody>
      </p:sp>
    </p:spTree>
    <p:extLst>
      <p:ext uri="{BB962C8B-B14F-4D97-AF65-F5344CB8AC3E}">
        <p14:creationId xmlns:p14="http://schemas.microsoft.com/office/powerpoint/2010/main" val="652270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2326252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42163" y="241874"/>
            <a:ext cx="11580433" cy="6365403"/>
          </a:xfrm>
        </p:spPr>
        <p:txBody>
          <a:bodyPr/>
          <a:lstStyle/>
          <a:p>
            <a:pPr algn="l" eaLnBrk="1" hangingPunct="1"/>
            <a:r>
              <a:rPr lang="en-US" altLang="en-US" sz="3000" dirty="0"/>
              <a:t>4) P files an action against D in the E.D. Va. for violation of federal </a:t>
            </a:r>
            <a:r>
              <a:rPr lang="en-US" altLang="en-US" sz="3000" dirty="0" smtClean="0"/>
              <a:t>law</a:t>
            </a:r>
            <a:br>
              <a:rPr lang="en-US" altLang="en-US" sz="3000" dirty="0" smtClean="0"/>
            </a:br>
            <a:r>
              <a:rPr lang="en-US" altLang="en-US" sz="3000" dirty="0"/>
              <a:t/>
            </a:r>
            <a:br>
              <a:rPr lang="en-US" altLang="en-US" sz="3000" dirty="0"/>
            </a:br>
            <a:r>
              <a:rPr lang="en-US" altLang="en-US" sz="3000" dirty="0"/>
              <a:t>- D resides in Boston, Massachusetts and has a summer home in Martha’s </a:t>
            </a:r>
            <a:r>
              <a:rPr lang="en-US" altLang="en-US" sz="3000" dirty="0" smtClean="0"/>
              <a:t>Vineyard</a:t>
            </a:r>
            <a:br>
              <a:rPr lang="en-US" altLang="en-US" sz="3000" dirty="0" smtClean="0"/>
            </a:br>
            <a:r>
              <a:rPr lang="en-US" altLang="en-US" sz="3000" dirty="0"/>
              <a:t/>
            </a:r>
            <a:br>
              <a:rPr lang="en-US" altLang="en-US" sz="3000" dirty="0"/>
            </a:br>
            <a:r>
              <a:rPr lang="en-US" altLang="en-US" sz="3000" dirty="0"/>
              <a:t>- P has his brother leave a copy of the summons and complaint with D’s 16 year-old daughter who is staying for the summer at his summer </a:t>
            </a:r>
            <a:r>
              <a:rPr lang="en-US" altLang="en-US" sz="3000" dirty="0" smtClean="0"/>
              <a:t>home</a:t>
            </a:r>
            <a:r>
              <a:rPr lang="en-US" altLang="en-US" sz="3000" dirty="0"/>
              <a:t/>
            </a:r>
            <a:br>
              <a:rPr lang="en-US" altLang="en-US" sz="3000" dirty="0"/>
            </a:br>
            <a:r>
              <a:rPr lang="en-US" altLang="en-US" sz="3000" dirty="0"/>
              <a:t/>
            </a:r>
            <a:br>
              <a:rPr lang="en-US" altLang="en-US" sz="3000" dirty="0"/>
            </a:br>
            <a:r>
              <a:rPr lang="en-US" altLang="en-US" sz="3000" dirty="0"/>
              <a:t>- D appears in the E.D. Va. and makes a motion to dismiss for insufficiency of service of process. What result?</a:t>
            </a:r>
          </a:p>
        </p:txBody>
      </p:sp>
    </p:spTree>
    <p:extLst>
      <p:ext uri="{BB962C8B-B14F-4D97-AF65-F5344CB8AC3E}">
        <p14:creationId xmlns:p14="http://schemas.microsoft.com/office/powerpoint/2010/main" val="2346258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704848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057400" y="857250"/>
            <a:ext cx="8610600" cy="5143500"/>
          </a:xfrm>
        </p:spPr>
        <p:txBody>
          <a:bodyPr/>
          <a:lstStyle/>
          <a:p>
            <a:pPr algn="l" eaLnBrk="1" hangingPunct="1"/>
            <a:r>
              <a:rPr lang="en-US" altLang="en-US" sz="2700" b="1"/>
              <a:t>Mass. R. Civ. P. 4(d) Summons: Personal Service Within the Commonwealth. </a:t>
            </a:r>
            <a:br>
              <a:rPr lang="en-US" altLang="en-US" sz="2700" b="1"/>
            </a:br>
            <a:r>
              <a:rPr lang="en-US" altLang="en-US" sz="2700"/>
              <a:t>…Service shall be made as follows:</a:t>
            </a:r>
            <a:br>
              <a:rPr lang="en-US" altLang="en-US" sz="2700"/>
            </a:br>
            <a:r>
              <a:rPr lang="en-US" altLang="en-US" sz="2700"/>
              <a:t>(1)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a:t>
            </a:r>
          </a:p>
        </p:txBody>
      </p:sp>
    </p:spTree>
    <p:extLst>
      <p:ext uri="{BB962C8B-B14F-4D97-AF65-F5344CB8AC3E}">
        <p14:creationId xmlns:p14="http://schemas.microsoft.com/office/powerpoint/2010/main" val="1447227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828800" y="1063626"/>
            <a:ext cx="8382000" cy="4765675"/>
          </a:xfrm>
        </p:spPr>
        <p:txBody>
          <a:bodyPr/>
          <a:lstStyle/>
          <a:p>
            <a:pPr algn="l" eaLnBrk="1" hangingPunct="1"/>
            <a:r>
              <a:rPr lang="en-US" altLang="en-US" sz="2700" b="1"/>
              <a:t>Va.Code § 8.01-296</a:t>
            </a:r>
            <a:r>
              <a:rPr lang="en-US" altLang="en-US" sz="2700"/>
              <a:t/>
            </a:r>
            <a:br>
              <a:rPr lang="en-US" altLang="en-US" sz="2700"/>
            </a:br>
            <a:r>
              <a:rPr lang="en-US" altLang="en-US" sz="2700" b="1"/>
              <a:t>MANNER OF SERVING PROCESS UPON NATURAL PERSONS.</a:t>
            </a:r>
            <a:r>
              <a:rPr lang="en-US" altLang="en-US" sz="2700"/>
              <a:t/>
            </a:r>
            <a:br>
              <a:rPr lang="en-US" altLang="en-US" sz="2700"/>
            </a:br>
            <a:r>
              <a:rPr lang="en-US" altLang="en-US" sz="2700"/>
              <a:t>A. In any action at law or in equity or any other civil proceeding in any court, process, for which no particular mode of service is prescribed, may be served upon natural persons as follows:</a:t>
            </a:r>
            <a:br>
              <a:rPr lang="en-US" altLang="en-US" sz="2700"/>
            </a:br>
            <a:r>
              <a:rPr lang="en-US" altLang="en-US" sz="2700"/>
              <a:t>    1.         By delivering a copy thereof in writing to the party in person; or</a:t>
            </a:r>
            <a:br>
              <a:rPr lang="en-US" altLang="en-US" sz="2700"/>
            </a:br>
            <a:endParaRPr lang="en-US" altLang="en-US" sz="2700"/>
          </a:p>
        </p:txBody>
      </p:sp>
    </p:spTree>
    <p:extLst>
      <p:ext uri="{BB962C8B-B14F-4D97-AF65-F5344CB8AC3E}">
        <p14:creationId xmlns:p14="http://schemas.microsoft.com/office/powerpoint/2010/main" val="3167342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905000" y="1063626"/>
            <a:ext cx="8305800" cy="4537075"/>
          </a:xfrm>
        </p:spPr>
        <p:txBody>
          <a:bodyPr/>
          <a:lstStyle/>
          <a:p>
            <a:pPr algn="l" eaLnBrk="1" hangingPunct="1"/>
            <a:r>
              <a:rPr lang="en-US" altLang="en-US" sz="2400" dirty="0"/>
              <a:t> By substituted service in the following manner:</a:t>
            </a:r>
            <a:br>
              <a:rPr lang="en-US" altLang="en-US" sz="2400" dirty="0"/>
            </a:br>
            <a:r>
              <a:rPr lang="en-US" altLang="en-US" sz="2400" dirty="0"/>
              <a:t>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a:t>
            </a:r>
            <a:br>
              <a:rPr lang="en-US" altLang="en-US" sz="2400" dirty="0"/>
            </a:br>
            <a:r>
              <a:rPr lang="en-US" altLang="en-US" sz="2400" dirty="0"/>
              <a:t>        b.         If such service cannot be effected under subdivision 2 a, then by posting a copy of such process at the front door or at such other door as appears to be the main entrance of such place of abode…</a:t>
            </a:r>
          </a:p>
        </p:txBody>
      </p:sp>
    </p:spTree>
    <p:extLst>
      <p:ext uri="{BB962C8B-B14F-4D97-AF65-F5344CB8AC3E}">
        <p14:creationId xmlns:p14="http://schemas.microsoft.com/office/powerpoint/2010/main" val="8974261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905000" y="1063626"/>
            <a:ext cx="8305800" cy="4708525"/>
          </a:xfrm>
        </p:spPr>
        <p:txBody>
          <a:bodyPr/>
          <a:lstStyle/>
          <a:p>
            <a:pPr eaLnBrk="1" hangingPunct="1"/>
            <a:r>
              <a:rPr lang="en-US" altLang="en-US" dirty="0" smtClean="0"/>
              <a:t>What if P’s brother had knocked at the door of D’s home in Boston and finding no one there had left a copy of the summons and complaint attached to D’s front door?</a:t>
            </a:r>
          </a:p>
        </p:txBody>
      </p:sp>
    </p:spTree>
    <p:extLst>
      <p:ext uri="{BB962C8B-B14F-4D97-AF65-F5344CB8AC3E}">
        <p14:creationId xmlns:p14="http://schemas.microsoft.com/office/powerpoint/2010/main" val="2414648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6765" y="182881"/>
            <a:ext cx="11427051" cy="6335906"/>
          </a:xfrm>
        </p:spPr>
        <p:txBody>
          <a:bodyPr>
            <a:normAutofit/>
          </a:bodyPr>
          <a:lstStyle/>
          <a:p>
            <a:pPr algn="l" eaLnBrk="1" hangingPunct="1"/>
            <a:r>
              <a:rPr lang="en-US" altLang="en-US" sz="3600" dirty="0" smtClean="0"/>
              <a:t>- an </a:t>
            </a:r>
            <a:r>
              <a:rPr lang="en-US" altLang="en-US" sz="3600" dirty="0"/>
              <a:t>action by </a:t>
            </a:r>
            <a:r>
              <a:rPr lang="en-US" altLang="en-US" sz="3600" dirty="0" smtClean="0"/>
              <a:t>P (NY) against D (Germany) for </a:t>
            </a:r>
            <a:r>
              <a:rPr lang="en-US" altLang="en-US" sz="3600" dirty="0"/>
              <a:t>breach of German contract law concerning a contract signed in Germany with performance in </a:t>
            </a:r>
            <a:r>
              <a:rPr lang="en-US" altLang="en-US" sz="3600" dirty="0" smtClean="0"/>
              <a:t>Germany</a:t>
            </a:r>
            <a:br>
              <a:rPr lang="en-US" altLang="en-US" sz="3600" dirty="0" smtClean="0"/>
            </a:br>
            <a:r>
              <a:rPr lang="en-US" altLang="en-US" sz="3600" dirty="0"/>
              <a:t/>
            </a:r>
            <a:br>
              <a:rPr lang="en-US" altLang="en-US" sz="3600" dirty="0"/>
            </a:br>
            <a:r>
              <a:rPr lang="en-US" altLang="en-US" sz="3600" dirty="0" smtClean="0"/>
              <a:t>- at </a:t>
            </a:r>
            <a:r>
              <a:rPr lang="en-US" altLang="en-US" sz="3600" dirty="0"/>
              <a:t>the initiation of the suit </a:t>
            </a:r>
            <a:r>
              <a:rPr lang="en-US" altLang="en-US" sz="3600" dirty="0" smtClean="0"/>
              <a:t>P had </a:t>
            </a:r>
            <a:r>
              <a:rPr lang="en-US" altLang="en-US" sz="3600" dirty="0"/>
              <a:t>the federal court attach the assets of a trust that had been created by the German’s mother with the German as the </a:t>
            </a:r>
            <a:r>
              <a:rPr lang="en-US" altLang="en-US" sz="3600" dirty="0" smtClean="0"/>
              <a:t>beneficiary</a:t>
            </a:r>
            <a:br>
              <a:rPr lang="en-US" altLang="en-US" sz="3600" dirty="0" smtClean="0"/>
            </a:br>
            <a:r>
              <a:rPr lang="en-US" altLang="en-US" sz="3600" dirty="0"/>
              <a:t/>
            </a:r>
            <a:br>
              <a:rPr lang="en-US" altLang="en-US" sz="3600" dirty="0"/>
            </a:br>
            <a:r>
              <a:rPr lang="en-US" altLang="en-US" sz="3600" dirty="0" smtClean="0"/>
              <a:t>- the </a:t>
            </a:r>
            <a:r>
              <a:rPr lang="en-US" altLang="en-US" sz="3600" dirty="0"/>
              <a:t>assets of the trust and the trustee are located in New York </a:t>
            </a:r>
            <a:r>
              <a:rPr lang="en-US" altLang="en-US" sz="3600" dirty="0" smtClean="0"/>
              <a:t>City</a:t>
            </a:r>
            <a:br>
              <a:rPr lang="en-US" altLang="en-US" sz="3600" dirty="0" smtClean="0"/>
            </a:br>
            <a:r>
              <a:rPr lang="en-US" altLang="en-US" sz="3600" dirty="0"/>
              <a:t/>
            </a:r>
            <a:br>
              <a:rPr lang="en-US" altLang="en-US" sz="3600" dirty="0"/>
            </a:br>
            <a:r>
              <a:rPr lang="en-US" altLang="en-US" sz="3600" dirty="0" smtClean="0"/>
              <a:t>- defendant </a:t>
            </a:r>
            <a:r>
              <a:rPr lang="en-US" altLang="en-US" sz="3600" dirty="0"/>
              <a:t>is served in </a:t>
            </a:r>
            <a:r>
              <a:rPr lang="en-US" altLang="en-US" sz="3600" dirty="0" smtClean="0"/>
              <a:t>Germany</a:t>
            </a:r>
            <a:endParaRPr lang="en-US" altLang="en-US" sz="3600" dirty="0"/>
          </a:p>
        </p:txBody>
      </p:sp>
    </p:spTree>
    <p:extLst>
      <p:ext uri="{BB962C8B-B14F-4D97-AF65-F5344CB8AC3E}">
        <p14:creationId xmlns:p14="http://schemas.microsoft.com/office/powerpoint/2010/main" val="35656097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061883" y="489646"/>
            <a:ext cx="9792929" cy="5692878"/>
          </a:xfrm>
        </p:spPr>
        <p:txBody>
          <a:bodyPr/>
          <a:lstStyle/>
          <a:p>
            <a:pPr algn="l" eaLnBrk="1" hangingPunct="1"/>
            <a:r>
              <a:rPr lang="en-US" altLang="en-US" sz="3000" dirty="0"/>
              <a:t>5) P files an action against D in the E.D. Va. for violation of federal </a:t>
            </a:r>
            <a:r>
              <a:rPr lang="en-US" altLang="en-US" sz="3000" dirty="0" smtClean="0"/>
              <a:t>law</a:t>
            </a:r>
            <a:br>
              <a:rPr lang="en-US" altLang="en-US" sz="3000" dirty="0" smtClean="0"/>
            </a:br>
            <a:r>
              <a:rPr lang="en-US" altLang="en-US" sz="3000" dirty="0"/>
              <a:t/>
            </a:r>
            <a:br>
              <a:rPr lang="en-US" altLang="en-US" sz="3000" dirty="0"/>
            </a:br>
            <a:r>
              <a:rPr lang="en-US" altLang="en-US" sz="3000" dirty="0" smtClean="0"/>
              <a:t>- P </a:t>
            </a:r>
            <a:r>
              <a:rPr lang="en-US" altLang="en-US" sz="3000" dirty="0"/>
              <a:t>serves D in accordance with Fed. R. Civ. P. </a:t>
            </a:r>
            <a:r>
              <a:rPr lang="en-US" altLang="en-US" sz="3000" dirty="0" smtClean="0"/>
              <a:t>4</a:t>
            </a:r>
            <a:br>
              <a:rPr lang="en-US" altLang="en-US" sz="3000" dirty="0" smtClean="0"/>
            </a:br>
            <a:r>
              <a:rPr lang="en-US" altLang="en-US" sz="3000" dirty="0"/>
              <a:t/>
            </a:r>
            <a:br>
              <a:rPr lang="en-US" altLang="en-US" sz="3000" dirty="0"/>
            </a:br>
            <a:r>
              <a:rPr lang="en-US" altLang="en-US" sz="3000" dirty="0"/>
              <a:t>- D files a counterclaim against P and serves P by mailing a copy of the counterclaim to P’s attorney </a:t>
            </a:r>
            <a:r>
              <a:rPr lang="en-US" altLang="en-US" sz="3000" dirty="0" smtClean="0"/>
              <a:t/>
            </a:r>
            <a:br>
              <a:rPr lang="en-US" altLang="en-US" sz="3000" dirty="0" smtClean="0"/>
            </a:br>
            <a:r>
              <a:rPr lang="en-US" altLang="en-US" sz="3000" dirty="0"/>
              <a:t/>
            </a:r>
            <a:br>
              <a:rPr lang="en-US" altLang="en-US" sz="3000" dirty="0"/>
            </a:br>
            <a:r>
              <a:rPr lang="en-US" altLang="en-US" sz="3000" dirty="0"/>
              <a:t>- P appears in the E.D. Va. and makes a motion to dismiss the counterclaim for insufficiency of service of process. What result?</a:t>
            </a:r>
          </a:p>
        </p:txBody>
      </p:sp>
    </p:spTree>
    <p:extLst>
      <p:ext uri="{BB962C8B-B14F-4D97-AF65-F5344CB8AC3E}">
        <p14:creationId xmlns:p14="http://schemas.microsoft.com/office/powerpoint/2010/main" val="8879735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2895600" y="1063626"/>
            <a:ext cx="6286500" cy="4594225"/>
          </a:xfrm>
        </p:spPr>
        <p:txBody>
          <a:bodyPr/>
          <a:lstStyle/>
          <a:p>
            <a:r>
              <a:rPr lang="en-US" altLang="en-US" smtClean="0"/>
              <a:t>serving corporations or unincorporated associations</a:t>
            </a:r>
          </a:p>
        </p:txBody>
      </p:sp>
    </p:spTree>
    <p:extLst>
      <p:ext uri="{BB962C8B-B14F-4D97-AF65-F5344CB8AC3E}">
        <p14:creationId xmlns:p14="http://schemas.microsoft.com/office/powerpoint/2010/main" val="40765816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a:bodyPr>
          <a:lstStyle/>
          <a:p>
            <a:pPr algn="l" eaLnBrk="1" hangingPunct="1"/>
            <a:r>
              <a:rPr lang="en-US" altLang="en-US" sz="2400" dirty="0"/>
              <a:t>(h) Serving a Corporation, Partnership, or Association. </a:t>
            </a:r>
            <a:br>
              <a:rPr lang="en-US" altLang="en-US" sz="2400" dirty="0"/>
            </a:br>
            <a:r>
              <a:rPr lang="en-US" altLang="en-US" sz="2400" dirty="0"/>
              <a:t>…must be served:</a:t>
            </a:r>
            <a:br>
              <a:rPr lang="en-US" altLang="en-US" sz="2400" dirty="0"/>
            </a:br>
            <a:r>
              <a:rPr lang="en-US" altLang="en-US" sz="2400" dirty="0"/>
              <a:t>(1) in a judicial district of the United States:</a:t>
            </a:r>
            <a:br>
              <a:rPr lang="en-US" altLang="en-US" sz="2400" dirty="0"/>
            </a:br>
            <a:r>
              <a:rPr lang="en-US" altLang="en-US" sz="2400" dirty="0"/>
              <a:t>    (A) in the manner prescribed by Rule 4(e)(1) for serving an individual; or</a:t>
            </a:r>
            <a:br>
              <a:rPr lang="en-US" altLang="en-US" sz="2400" dirty="0"/>
            </a:br>
            <a:r>
              <a:rPr lang="en-US" altLang="en-US" sz="24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85753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020588" y="466050"/>
            <a:ext cx="8161512" cy="5306102"/>
          </a:xfrm>
        </p:spPr>
        <p:txBody>
          <a:bodyPr/>
          <a:lstStyle/>
          <a:p>
            <a:pPr algn="l" eaLnBrk="1" hangingPunct="1"/>
            <a:r>
              <a:rPr lang="en-US" altLang="en-US" sz="2700" dirty="0"/>
              <a:t>1) P files an action against the D Corp. in the E.D. Va. for violation of federal law.</a:t>
            </a:r>
            <a:br>
              <a:rPr lang="en-US" altLang="en-US" sz="2700" dirty="0"/>
            </a:br>
            <a:r>
              <a:rPr lang="en-US" altLang="en-US" sz="2700" dirty="0"/>
              <a:t>- P serves the D Corp. by having a process server leave a copy of the summons and complaint with a foreman at a D. Corp. plant in Pa.</a:t>
            </a:r>
            <a:br>
              <a:rPr lang="en-US" altLang="en-US" sz="2700" dirty="0"/>
            </a:br>
            <a:r>
              <a:rPr lang="en-US" altLang="en-US" sz="2700" dirty="0"/>
              <a:t>- The D. Corp. appears in the E.D. Va. and makes a motion to dismiss the complaint for insufficiency of service of process. What result?</a:t>
            </a:r>
            <a:br>
              <a:rPr lang="en-US" altLang="en-US" sz="2700" dirty="0"/>
            </a:br>
            <a:endParaRPr lang="en-US" altLang="en-US" sz="2700" dirty="0"/>
          </a:p>
        </p:txBody>
      </p:sp>
    </p:spTree>
    <p:extLst>
      <p:ext uri="{BB962C8B-B14F-4D97-AF65-F5344CB8AC3E}">
        <p14:creationId xmlns:p14="http://schemas.microsoft.com/office/powerpoint/2010/main" val="5553864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07055" y="554540"/>
            <a:ext cx="10807619" cy="5751870"/>
          </a:xfrm>
        </p:spPr>
        <p:txBody>
          <a:bodyPr/>
          <a:lstStyle/>
          <a:p>
            <a:pPr algn="l" eaLnBrk="1" hangingPunct="1"/>
            <a:r>
              <a:rPr lang="en-US" altLang="en-US" sz="2700" dirty="0"/>
              <a:t>2) P files an action against the D Corp. in the E.D. Va. for violation of federal </a:t>
            </a:r>
            <a:r>
              <a:rPr lang="en-US" altLang="en-US" sz="2700" dirty="0" smtClean="0"/>
              <a:t>law</a:t>
            </a:r>
            <a:br>
              <a:rPr lang="en-US" altLang="en-US" sz="2700" dirty="0" smtClean="0"/>
            </a:br>
            <a:r>
              <a:rPr lang="en-US" altLang="en-US" sz="2700" dirty="0"/>
              <a:t/>
            </a:r>
            <a:br>
              <a:rPr lang="en-US" altLang="en-US" sz="2700" dirty="0"/>
            </a:br>
            <a:r>
              <a:rPr lang="en-US" altLang="en-US" sz="2700" dirty="0"/>
              <a:t>P serves D by having his lawyer leave a copy of the summons and complaint leaves at house of the CEO of the D. Corp. in Pennsylvania with his 18 year old </a:t>
            </a:r>
            <a:r>
              <a:rPr lang="en-US" altLang="en-US" sz="2700" dirty="0" smtClean="0"/>
              <a:t>son</a:t>
            </a:r>
            <a:br>
              <a:rPr lang="en-US" altLang="en-US" sz="2700" dirty="0" smtClean="0"/>
            </a:br>
            <a:r>
              <a:rPr lang="en-US" altLang="en-US" sz="2700" dirty="0"/>
              <a:t/>
            </a:r>
            <a:br>
              <a:rPr lang="en-US" altLang="en-US" sz="2700" dirty="0"/>
            </a:br>
            <a:r>
              <a:rPr lang="en-US" altLang="en-US" sz="2700" dirty="0"/>
              <a:t>t</a:t>
            </a:r>
            <a:r>
              <a:rPr lang="en-US" altLang="en-US" sz="2700" dirty="0" smtClean="0"/>
              <a:t>he </a:t>
            </a:r>
            <a:r>
              <a:rPr lang="en-US" altLang="en-US" sz="2700" dirty="0"/>
              <a:t>D. Corp. </a:t>
            </a:r>
            <a:r>
              <a:rPr lang="en-US" altLang="en-US" sz="2700" dirty="0" smtClean="0"/>
              <a:t>appears </a:t>
            </a:r>
            <a:r>
              <a:rPr lang="en-US" altLang="en-US" sz="2700" dirty="0"/>
              <a:t>in the E.D. Va. and makes a motion to dismiss the complaint for insufficiency of service of </a:t>
            </a:r>
            <a:r>
              <a:rPr lang="en-US" altLang="en-US" sz="2700" dirty="0" smtClean="0"/>
              <a:t>process</a:t>
            </a:r>
            <a:br>
              <a:rPr lang="en-US" altLang="en-US" sz="2700" dirty="0" smtClean="0"/>
            </a:br>
            <a:r>
              <a:rPr lang="en-US" altLang="en-US" sz="2700" dirty="0"/>
              <a:t/>
            </a:r>
            <a:br>
              <a:rPr lang="en-US" altLang="en-US" sz="2700" dirty="0"/>
            </a:br>
            <a:r>
              <a:rPr lang="en-US" altLang="en-US" sz="2700" dirty="0"/>
              <a:t>w</a:t>
            </a:r>
            <a:r>
              <a:rPr lang="en-US" altLang="en-US" sz="2700" dirty="0" smtClean="0"/>
              <a:t>hat </a:t>
            </a:r>
            <a:r>
              <a:rPr lang="en-US" altLang="en-US" sz="2700" dirty="0"/>
              <a:t>result?</a:t>
            </a:r>
            <a:br>
              <a:rPr lang="en-US" altLang="en-US" sz="2700" dirty="0"/>
            </a:br>
            <a:endParaRPr lang="en-US" altLang="en-US" sz="2700" dirty="0"/>
          </a:p>
        </p:txBody>
      </p:sp>
    </p:spTree>
    <p:extLst>
      <p:ext uri="{BB962C8B-B14F-4D97-AF65-F5344CB8AC3E}">
        <p14:creationId xmlns:p14="http://schemas.microsoft.com/office/powerpoint/2010/main" val="276161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54828" y="330363"/>
            <a:ext cx="11191077" cy="6188423"/>
          </a:xfrm>
        </p:spPr>
        <p:txBody>
          <a:bodyPr>
            <a:normAutofit/>
          </a:bodyPr>
          <a:lstStyle/>
          <a:p>
            <a:pPr algn="l" eaLnBrk="1" hangingPunct="1"/>
            <a:r>
              <a:rPr lang="en-US" altLang="en-US" dirty="0" smtClean="0"/>
              <a:t>- an action by P (NY) against D (Cal) for violation of a federal antiterrorism act</a:t>
            </a:r>
            <a:br>
              <a:rPr lang="en-US" altLang="en-US" dirty="0" smtClean="0"/>
            </a:br>
            <a:r>
              <a:rPr lang="en-US" altLang="en-US" dirty="0"/>
              <a:t/>
            </a:r>
            <a:br>
              <a:rPr lang="en-US" altLang="en-US" dirty="0"/>
            </a:br>
            <a:r>
              <a:rPr lang="en-US" altLang="en-US" dirty="0" smtClean="0"/>
              <a:t>- D’s alleged violations of the federal act were all committed in Iraq</a:t>
            </a:r>
            <a:br>
              <a:rPr lang="en-US" altLang="en-US" dirty="0" smtClean="0"/>
            </a:br>
            <a:r>
              <a:rPr lang="en-US" altLang="en-US" dirty="0"/>
              <a:t/>
            </a:r>
            <a:br>
              <a:rPr lang="en-US" altLang="en-US" dirty="0"/>
            </a:br>
            <a:r>
              <a:rPr lang="en-US" altLang="en-US" dirty="0" smtClean="0"/>
              <a:t>- D is served in Cal</a:t>
            </a:r>
          </a:p>
        </p:txBody>
      </p:sp>
    </p:spTree>
    <p:extLst>
      <p:ext uri="{BB962C8B-B14F-4D97-AF65-F5344CB8AC3E}">
        <p14:creationId xmlns:p14="http://schemas.microsoft.com/office/powerpoint/2010/main" val="164622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39" y="365125"/>
            <a:ext cx="10799261" cy="6200857"/>
          </a:xfrm>
        </p:spPr>
        <p:txBody>
          <a:bodyPr/>
          <a:lstStyle/>
          <a:p>
            <a:r>
              <a:rPr lang="en-US" dirty="0"/>
              <a:t>w</a:t>
            </a:r>
            <a:r>
              <a:rPr lang="en-US" dirty="0" smtClean="0"/>
              <a:t>hile WWVW is going on, the Robinsons are sued by P (OK) for non-payment of medical fees sustained </a:t>
            </a:r>
            <a:r>
              <a:rPr lang="en-US" smtClean="0"/>
              <a:t>in OK</a:t>
            </a:r>
            <a:br>
              <a:rPr lang="en-US" smtClean="0"/>
            </a:br>
            <a:r>
              <a:rPr lang="en-US"/>
              <a:t/>
            </a:r>
            <a:br>
              <a:rPr lang="en-US"/>
            </a:br>
            <a:r>
              <a:rPr lang="en-US" smtClean="0"/>
              <a:t>PJ?</a:t>
            </a:r>
            <a:endParaRPr lang="en-US" dirty="0"/>
          </a:p>
        </p:txBody>
      </p:sp>
    </p:spTree>
    <p:extLst>
      <p:ext uri="{BB962C8B-B14F-4D97-AF65-F5344CB8AC3E}">
        <p14:creationId xmlns:p14="http://schemas.microsoft.com/office/powerpoint/2010/main" val="1715924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104" y="365125"/>
            <a:ext cx="10480695" cy="6000279"/>
          </a:xfrm>
        </p:spPr>
        <p:txBody>
          <a:bodyPr/>
          <a:lstStyle/>
          <a:p>
            <a:r>
              <a:rPr lang="en-US" dirty="0"/>
              <a:t>t</a:t>
            </a:r>
            <a:r>
              <a:rPr lang="en-US" dirty="0" smtClean="0"/>
              <a:t>hree themes</a:t>
            </a:r>
            <a:br>
              <a:rPr lang="en-US" dirty="0" smtClean="0"/>
            </a:br>
            <a:endParaRPr lang="en-US" dirty="0"/>
          </a:p>
        </p:txBody>
      </p:sp>
    </p:spTree>
    <p:extLst>
      <p:ext uri="{BB962C8B-B14F-4D97-AF65-F5344CB8AC3E}">
        <p14:creationId xmlns:p14="http://schemas.microsoft.com/office/powerpoint/2010/main" val="4019494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761</Words>
  <Application>Microsoft Office PowerPoint</Application>
  <PresentationFormat>Widescreen</PresentationFormat>
  <Paragraphs>64</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Thurs., Sep. 21</vt:lpstr>
      <vt:lpstr>Is there PJ?  All actions are brought in the Southern District of New York...  </vt:lpstr>
      <vt:lpstr>- a federal civil rights action concerning the defendant’s arrest of the plaintiff in Buffalo, NY.   - the defendant lives in Pennsylvania and is served there</vt:lpstr>
      <vt:lpstr>- a state-law product liability action concerning a product P bought in Cal that harmed him in Cal  - suit is against  C Corp, incorporated in Delaware with its principal place of business in Tennessee  - D Corp has a large factory and branch office in Buffalo, New York (with 10,000 employees)   - the D Corp is served (through service on its Chief Legal Officer) in NYC</vt:lpstr>
      <vt:lpstr>- a state-law battery action concerning a brawl between the plaintiff and the defendant in California  - the plaintiff is a citizen of California and the defendant a citizen of New York  - the defendant is served while on a business trip in California</vt:lpstr>
      <vt:lpstr>- an action by P (NY) against D (Germany) for breach of German contract law concerning a contract signed in Germany with performance in Germany  - at the initiation of the suit P had the federal court attach the assets of a trust that had been created by the German’s mother with the German as the beneficiary  - the assets of the trust and the trustee are located in New York City  - defendant is served in Germany</vt:lpstr>
      <vt:lpstr>- an action by P (NY) against D (Cal) for violation of a federal antiterrorism act  - D’s alleged violations of the federal act were all committed in Iraq  - D is served in Cal</vt:lpstr>
      <vt:lpstr>while WWVW is going on, the Robinsons are sued by P (OK) for non-payment of medical fees sustained in OK  PJ?</vt:lpstr>
      <vt:lpstr>three themes </vt:lpstr>
      <vt:lpstr> balance:  1) accuracy 2) autonomy (and other interests, e.g. privacy)  and 3) efficiency  </vt:lpstr>
      <vt:lpstr>structure of American legal system</vt:lpstr>
      <vt:lpstr>statutory interpretation</vt:lpstr>
      <vt:lpstr>notice/service</vt:lpstr>
      <vt:lpstr>due process restrictions on notice</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system 1  - no service on defendant ever</vt:lpstr>
      <vt:lpstr>system 2  - no service on defendant ever - a guardian is appointed to represent the defendant’s interests</vt:lpstr>
      <vt:lpstr>system 3  no judgment is binding on a party unless there is actual notice of the suit</vt:lpstr>
      <vt:lpstr>Mullane v. Central Hanover Bank &amp; Trust Co. (U.S. 1950)</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lpstr>Rule 3.  Commencement of Action  A civil action is commenced by filing a complaint with the court. </vt:lpstr>
      <vt:lpstr>Rule 4. Summons  (a) Contents; Amendments.     (1) Contents. A summons must:         (A) name the court and the parties;         (B) be directed to the defendant;         (C) state the name and address of the plaintiff’s attorney or — if unrepresented — of the plaintiff;         (D) state the time within which the defendant must appear and defend;         (E) notify the defendant that a failure to appear and defend will result in a default judgment against the defendant for the relief demanded in the complaint;         (F) be signed by the clerk; and         (G) bear the court’s seal.</vt:lpstr>
      <vt:lpstr>A lawsuit has been filed against you.  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  Date: &lt;Date&gt; &lt;Signature of Clerk of Court&gt; ________________________________________ Clerk of Court (Court</vt:lpstr>
      <vt:lpstr>service</vt:lpstr>
      <vt:lpstr>what if service is improper? </vt:lpstr>
      <vt:lpstr>if you default:  - motion to set aside judgment - collateral attack</vt:lpstr>
      <vt:lpstr>if you find out about the suit despite the inadequate service:  - pre-answer motion to dismiss for insufficient service of process FRCP 12(b)(5) - defense of insufficient service in the answer</vt:lpstr>
      <vt:lpstr>why can the D challenge service if she got actual notice?</vt:lpstr>
      <vt:lpstr>waiver of service of summons </vt:lpstr>
      <vt:lpstr>here I will concentrate on the rules for service for actions filed in federal court concerning defendants that are individuals, corporations, and unincorporated associations when service is effectuated in the United States  - ignoring: service in other countries service when the United States, a state, or a local government is the defendant service on infants or incompetent persons</vt:lpstr>
      <vt:lpstr>service when defendant is an individual</vt:lpstr>
      <vt:lpstr>1) P files an action against D in the E.D. Va. for violation of federal law. - D resides in Boston, Massachusetts. - P drives to D’s home in Massachusetts and delivers the complaint to D personally at his home. - D appears in the E.D. Va. and makes a motion to dismiss for insufficiency of service of process and insufficiency of process. What result?</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what if Mass. or Va. law had said a party may serve?</vt:lpstr>
      <vt:lpstr>Mass. R. Civ. P. 4(c) By Whom Served.  Except as otherwise permitted by paragraph (h) of this rule, service of all process shall be made by a sheriff, by his deputy, or by a special sheriff; by any other person duly authorized by law; by some person specially appointed by the court for that purpose... </vt:lpstr>
      <vt:lpstr>Va.Code § 8.01-293 WHO TO SERVE PROCESS. A.  The following persons are authorized to serve process:     1.  The sheriff within such territorial bounds as described in § 8.01-295; or     2.  Any person of age eighteen years or older and who is not a party or otherwise interested in the subject matter in controversy… </vt:lpstr>
      <vt:lpstr>does Massachusetts law on how to serve apply in federal courts in Massachusetts?</vt:lpstr>
      <vt:lpstr>distinction: - state law applying in federal court - federal courts’ borrowing state law (incorporating the state standard into federal law) </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law for serving a summons in an action brought in courts of the Kingdom of Gondor in JRR Tolkien's The Lord of the Rings;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why does R 4(e) refer to state law?</vt:lpstr>
      <vt:lpstr>- D is aware that he is being served but will not take the papers - process server lets them fall at D’s feet - server returns a little while later to find that the papers are gone.</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Novak v. World Bank, 703 F.2d 1305, 1310 n. 14 (D.C. Cir. 1983)</vt:lpstr>
      <vt:lpstr>- D is aware that he is being served but will not answer door - process server lets them fall at the doorstep - server returns a little while later to find that the papers are gone</vt:lpstr>
      <vt:lpstr>Williams v. Harris, 1988 WL 78849 (D.D.C. 1988)</vt:lpstr>
      <vt:lpstr>2) P files an action against D in the E.D. Va. for violation of federal law. - D resides in Boston, Massachusetts and has a summer home in Martha’s Vineyard. - P waits 3 months after filing to have a process server deliver a copy of the summons and complaint to D at his summer home. - D appears in the E.D. Va. and makes a motion to dismiss for insufficiency of service of process. - What result?</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 . </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3) P Corp. files an action against D in the E.D. Va. for violation of federal law  - D resides in Boston, Massachusetts and has a summer home in Martha’s Vineyard  - P Corp. has an employee deliver a copy of the summons and complaint to D at his summer home  - D appears in the E.D. Va. and makes a motion to dismiss for insufficiency of service of process  - what result?</vt:lpstr>
      <vt:lpstr>4(c) Service. …  (2) By Whom. Any person who is at least 18 years old and not a party may serve a summons and complaint.</vt:lpstr>
      <vt:lpstr>4) P files an action against D in the E.D. Va. for violation of federal law  - D resides in Boston, Massachusetts and has a summer home in Martha’s Vineyard  - P has his brother leave a copy of the summons and complaint with D’s 16 year-old daughter who is staying for the summer at his summer home  - D appears in the E.D. Va. and makes a motion to dismiss for insufficiency of service of process. What result?</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Mass. R. Civ. P. 4(d) Summons: Personal Service Within the Commonwealth.  …Service shall be made as follows: (1)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vt:lpstr>
      <vt:lpstr>Va.Code § 8.01-296 MANNER OF SERVING PROCESS UPON NATURAL PERSONS. A. In any action at law or in equity or any other civil proceeding in any court, process, for which no particular mode of service is prescribed, may be served upon natural persons as follows:     1.         By delivering a copy thereof in writing to the party in person; or </vt:lpstr>
      <vt:lpstr> By substituted service in the following manner: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         b.         If such service cannot be effected under subdivision 2 a, then by posting a copy of such process at the front door or at such other door as appears to be the main entrance of such place of abode…</vt:lpstr>
      <vt:lpstr>What if P’s brother had knocked at the door of D’s home in Boston and finding no one there had left a copy of the summons and complaint attached to D’s front door?</vt:lpstr>
      <vt:lpstr>5) P files an action against D in the E.D. Va. for violation of federal law  - P serves D in accordance with Fed. R. Civ. P. 4  - D files a counterclaim against P and serves P by mailing a copy of the counterclaim to P’s attorney   - P appears in the E.D. Va. and makes a motion to dismiss the counterclaim for insufficiency of service of process. What result?</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the D. Corp. appears in the E.D. Va. and makes a motion to dismiss the complaint for insufficiency of service of process  what result?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226</cp:revision>
  <cp:lastPrinted>2017-09-20T17:49:17Z</cp:lastPrinted>
  <dcterms:created xsi:type="dcterms:W3CDTF">2017-09-12T14:18:22Z</dcterms:created>
  <dcterms:modified xsi:type="dcterms:W3CDTF">2017-09-24T15:53:28Z</dcterms:modified>
</cp:coreProperties>
</file>