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7" r:id="rId2"/>
    <p:sldId id="490" r:id="rId3"/>
    <p:sldId id="489" r:id="rId4"/>
    <p:sldId id="491" r:id="rId5"/>
    <p:sldId id="492" r:id="rId6"/>
    <p:sldId id="405" r:id="rId7"/>
    <p:sldId id="493" r:id="rId8"/>
    <p:sldId id="494" r:id="rId9"/>
    <p:sldId id="495" r:id="rId10"/>
    <p:sldId id="496" r:id="rId11"/>
    <p:sldId id="518" r:id="rId12"/>
    <p:sldId id="498" r:id="rId13"/>
    <p:sldId id="458" r:id="rId14"/>
    <p:sldId id="460" r:id="rId15"/>
    <p:sldId id="473" r:id="rId16"/>
    <p:sldId id="464" r:id="rId17"/>
    <p:sldId id="474" r:id="rId18"/>
    <p:sldId id="480" r:id="rId19"/>
    <p:sldId id="481" r:id="rId20"/>
    <p:sldId id="469" r:id="rId21"/>
    <p:sldId id="467" r:id="rId22"/>
    <p:sldId id="468" r:id="rId23"/>
    <p:sldId id="470" r:id="rId24"/>
    <p:sldId id="471" r:id="rId25"/>
    <p:sldId id="472" r:id="rId26"/>
    <p:sldId id="475" r:id="rId27"/>
    <p:sldId id="476" r:id="rId28"/>
    <p:sldId id="499" r:id="rId29"/>
    <p:sldId id="500" r:id="rId30"/>
    <p:sldId id="519" r:id="rId31"/>
    <p:sldId id="501" r:id="rId32"/>
    <p:sldId id="502" r:id="rId33"/>
    <p:sldId id="503" r:id="rId34"/>
    <p:sldId id="505" r:id="rId35"/>
    <p:sldId id="504" r:id="rId36"/>
    <p:sldId id="506" r:id="rId37"/>
    <p:sldId id="507" r:id="rId38"/>
    <p:sldId id="508" r:id="rId39"/>
    <p:sldId id="510" r:id="rId40"/>
    <p:sldId id="511" r:id="rId41"/>
    <p:sldId id="512" r:id="rId42"/>
    <p:sldId id="513" r:id="rId43"/>
    <p:sldId id="514" r:id="rId44"/>
    <p:sldId id="515" r:id="rId45"/>
    <p:sldId id="516" r:id="rId4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1" autoAdjust="0"/>
    <p:restoredTop sz="94660"/>
  </p:normalViewPr>
  <p:slideViewPr>
    <p:cSldViewPr snapToGrid="0">
      <p:cViewPr varScale="1">
        <p:scale>
          <a:sx n="116" d="100"/>
          <a:sy n="116" d="100"/>
        </p:scale>
        <p:origin x="30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9/20/2017</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7" y="1"/>
            <a:ext cx="2972421"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9/20/2017</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73576"/>
            <a:ext cx="5485158"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829676"/>
            <a:ext cx="2972421"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Sep. 20</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23" y="365125"/>
            <a:ext cx="10651777" cy="6218555"/>
          </a:xfrm>
        </p:spPr>
        <p:txBody>
          <a:bodyPr>
            <a:normAutofit fontScale="90000"/>
          </a:bodyPr>
          <a:lstStyle/>
          <a:p>
            <a:r>
              <a:rPr lang="en-US" altLang="en-US" dirty="0"/>
              <a:t>- b</a:t>
            </a:r>
            <a:r>
              <a:rPr lang="en-US" altLang="en-US" dirty="0" smtClean="0"/>
              <a:t>ecause a form of PJ under </a:t>
            </a:r>
            <a:r>
              <a:rPr lang="en-US" altLang="en-US" dirty="0" err="1" smtClean="0"/>
              <a:t>Pennoyer</a:t>
            </a:r>
            <a:r>
              <a:rPr lang="en-US" altLang="en-US" dirty="0" smtClean="0"/>
              <a:t> is unconstitutional if the defendant could not have reasonably anticipated that his actions would submit him to personal </a:t>
            </a:r>
            <a:r>
              <a:rPr lang="en-US" altLang="en-US" dirty="0" smtClean="0"/>
              <a:t>jurisdiction? </a:t>
            </a:r>
            <a:r>
              <a:rPr lang="en-US" altLang="en-US" dirty="0" smtClean="0"/>
              <a:t>(WWVW, Stevens and Powell in Shaffer)</a:t>
            </a:r>
            <a:br>
              <a:rPr lang="en-US" altLang="en-US" dirty="0" smtClean="0"/>
            </a:br>
            <a:r>
              <a:rPr lang="en-US" altLang="en-US" dirty="0"/>
              <a:t/>
            </a:r>
            <a:br>
              <a:rPr lang="en-US" altLang="en-US" dirty="0"/>
            </a:br>
            <a:r>
              <a:rPr lang="en-US" altLang="en-US" dirty="0" smtClean="0"/>
              <a:t>- the defendants in Shaffer could not have reasonably anticipated PJ in Del simply by buying shares in a Del </a:t>
            </a:r>
            <a:r>
              <a:rPr lang="en-US" altLang="en-US" dirty="0" err="1" smtClean="0"/>
              <a:t>corp</a:t>
            </a:r>
            <a:r>
              <a:rPr lang="en-US" altLang="en-US" dirty="0" smtClean="0"/>
              <a:t/>
            </a:r>
            <a:br>
              <a:rPr lang="en-US" altLang="en-US" dirty="0" smtClean="0"/>
            </a:br>
            <a:r>
              <a:rPr lang="en-US" altLang="en-US" dirty="0" smtClean="0"/>
              <a:t>- but quasi in rem concerning real property and bank accounts is OK</a:t>
            </a:r>
            <a:endParaRPr lang="en-US" dirty="0"/>
          </a:p>
        </p:txBody>
      </p:sp>
    </p:spTree>
    <p:extLst>
      <p:ext uri="{BB962C8B-B14F-4D97-AF65-F5344CB8AC3E}">
        <p14:creationId xmlns:p14="http://schemas.microsoft.com/office/powerpoint/2010/main" val="760475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365125"/>
            <a:ext cx="10675374" cy="6224454"/>
          </a:xfrm>
        </p:spPr>
        <p:txBody>
          <a:bodyPr>
            <a:normAutofit/>
          </a:bodyPr>
          <a:lstStyle/>
          <a:p>
            <a:r>
              <a:rPr lang="en-US" sz="3200" dirty="0"/>
              <a:t>also Brennan in </a:t>
            </a:r>
            <a:r>
              <a:rPr lang="en-US" sz="3200" dirty="0" smtClean="0"/>
              <a:t>Burnham</a:t>
            </a:r>
            <a:br>
              <a:rPr lang="en-US" sz="3200" dirty="0" smtClean="0"/>
            </a:br>
            <a:r>
              <a:rPr lang="en-US" sz="3200" dirty="0"/>
              <a:t/>
            </a:r>
            <a:br>
              <a:rPr lang="en-US" sz="3200" dirty="0"/>
            </a:br>
            <a:r>
              <a:rPr lang="en-US" sz="3200" dirty="0" smtClean="0"/>
              <a:t>The </a:t>
            </a:r>
            <a:r>
              <a:rPr lang="en-US" sz="3200" dirty="0"/>
              <a:t>transient rule is consistent with reasonable expectations, and is entitled to a strong presumption that it comports with due process</a:t>
            </a:r>
            <a:r>
              <a:rPr lang="en-US" sz="3200" dirty="0" smtClean="0"/>
              <a:t>. “If </a:t>
            </a:r>
            <a:r>
              <a:rPr lang="en-US" sz="3200" dirty="0"/>
              <a:t>I visit another State, . . . I knowingly assume some risk that the State will exercise its power over my property or my person while there. My contact with the State, though minimal, gives rise to predictable </a:t>
            </a:r>
            <a:r>
              <a:rPr lang="en-US" sz="3200" dirty="0" smtClean="0"/>
              <a:t>risks.” </a:t>
            </a:r>
            <a:r>
              <a:rPr lang="en-US" sz="3200" i="1" dirty="0" smtClean="0"/>
              <a:t>Shaffer </a:t>
            </a:r>
            <a:r>
              <a:rPr lang="en-US" sz="3200" dirty="0" smtClean="0"/>
              <a:t>(STEVENS</a:t>
            </a:r>
            <a:r>
              <a:rPr lang="en-US" sz="3200" dirty="0"/>
              <a:t>, J., concurring in judgment); </a:t>
            </a:r>
            <a:r>
              <a:rPr lang="en-US" sz="3200" i="1" dirty="0"/>
              <a:t>see also Burger King Corp. v. </a:t>
            </a:r>
            <a:r>
              <a:rPr lang="en-US" sz="3200" i="1" dirty="0" err="1" smtClean="0"/>
              <a:t>Rudzewicz</a:t>
            </a:r>
            <a:r>
              <a:rPr lang="en-US" sz="3200" i="1" dirty="0" smtClean="0"/>
              <a:t> </a:t>
            </a:r>
            <a:r>
              <a:rPr lang="en-US" sz="3200" dirty="0" smtClean="0"/>
              <a:t>(1985</a:t>
            </a:r>
            <a:r>
              <a:rPr lang="en-US" sz="3200" dirty="0"/>
              <a:t>) ("[t]</a:t>
            </a:r>
            <a:r>
              <a:rPr lang="en-US" sz="3200" dirty="0" err="1"/>
              <a:t>erritorial</a:t>
            </a:r>
            <a:r>
              <a:rPr lang="en-US" sz="3200" dirty="0"/>
              <a:t> presence frequently will enhance a potential defendant's affiliation with a State and reinforce the reasonable foreseeability of suit there</a:t>
            </a:r>
            <a:r>
              <a:rPr lang="en-US" sz="3200" dirty="0" smtClean="0"/>
              <a:t>")</a:t>
            </a:r>
            <a:endParaRPr lang="en-US" sz="3200" dirty="0"/>
          </a:p>
        </p:txBody>
      </p:sp>
    </p:spTree>
    <p:extLst>
      <p:ext uri="{BB962C8B-B14F-4D97-AF65-F5344CB8AC3E}">
        <p14:creationId xmlns:p14="http://schemas.microsoft.com/office/powerpoint/2010/main" val="2890673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6088769"/>
          </a:xfrm>
        </p:spPr>
        <p:txBody>
          <a:bodyPr>
            <a:normAutofit fontScale="90000"/>
          </a:bodyPr>
          <a:lstStyle/>
          <a:p>
            <a:r>
              <a:rPr lang="en-US" dirty="0"/>
              <a:t>b</a:t>
            </a:r>
            <a:r>
              <a:rPr lang="en-US" dirty="0" smtClean="0"/>
              <a:t>ecause a form of PJ that was accepted at the time of the enactment of the 14th Amendment and generally used by the states today is constitutionally </a:t>
            </a:r>
            <a:r>
              <a:rPr lang="en-US" dirty="0" smtClean="0"/>
              <a:t>permissible?</a:t>
            </a:r>
            <a:r>
              <a:rPr lang="en-US" dirty="0" smtClean="0"/>
              <a:t/>
            </a:r>
            <a:br>
              <a:rPr lang="en-US" dirty="0" smtClean="0"/>
            </a:br>
            <a:r>
              <a:rPr lang="en-US" dirty="0" smtClean="0"/>
              <a:t>(Scalia in Burnham: “Where</a:t>
            </a:r>
            <a:r>
              <a:rPr lang="en-US" dirty="0"/>
              <a:t>, however, as in the present case, a jurisdictional principle is both firmly approved by tradition and still favored, it is impossible to imagine what standard we could appeal to for the judgment that it is </a:t>
            </a:r>
            <a:r>
              <a:rPr lang="en-US" dirty="0" smtClean="0"/>
              <a:t>‘no </a:t>
            </a:r>
            <a:r>
              <a:rPr lang="en-US" dirty="0"/>
              <a:t>longer justified</a:t>
            </a:r>
            <a:r>
              <a:rPr lang="en-US" dirty="0" smtClean="0"/>
              <a:t>.’”)</a:t>
            </a:r>
            <a:br>
              <a:rPr lang="en-US" dirty="0" smtClean="0"/>
            </a:br>
            <a:r>
              <a:rPr lang="en-US" dirty="0"/>
              <a:t/>
            </a:r>
            <a:br>
              <a:rPr lang="en-US" dirty="0"/>
            </a:br>
            <a:r>
              <a:rPr lang="en-US" dirty="0" smtClean="0"/>
              <a:t>expanded by </a:t>
            </a:r>
            <a:r>
              <a:rPr lang="en-US" i="1" dirty="0" smtClean="0"/>
              <a:t>Int’l Shoe</a:t>
            </a:r>
            <a:r>
              <a:rPr lang="en-US" dirty="0" smtClean="0"/>
              <a:t>, but not contracted</a:t>
            </a:r>
            <a:endParaRPr lang="en-US" dirty="0"/>
          </a:p>
        </p:txBody>
      </p:sp>
    </p:spTree>
    <p:extLst>
      <p:ext uri="{BB962C8B-B14F-4D97-AF65-F5344CB8AC3E}">
        <p14:creationId xmlns:p14="http://schemas.microsoft.com/office/powerpoint/2010/main" val="694567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667000" y="1063626"/>
            <a:ext cx="6515100" cy="4537075"/>
          </a:xfrm>
        </p:spPr>
        <p:txBody>
          <a:bodyPr/>
          <a:lstStyle/>
          <a:p>
            <a:pPr eaLnBrk="1" hangingPunct="1"/>
            <a:r>
              <a:rPr lang="en-US" altLang="en-US" smtClean="0"/>
              <a:t>Burnham v. Superior Court</a:t>
            </a:r>
            <a:br>
              <a:rPr lang="en-US" altLang="en-US" smtClean="0"/>
            </a:br>
            <a:r>
              <a:rPr lang="en-US" altLang="en-US" smtClean="0"/>
              <a:t>(U.S. 1990)</a:t>
            </a:r>
          </a:p>
        </p:txBody>
      </p:sp>
    </p:spTree>
    <p:extLst>
      <p:ext uri="{BB962C8B-B14F-4D97-AF65-F5344CB8AC3E}">
        <p14:creationId xmlns:p14="http://schemas.microsoft.com/office/powerpoint/2010/main" val="64188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923" y="365125"/>
            <a:ext cx="10645877" cy="6071071"/>
          </a:xfrm>
        </p:spPr>
        <p:txBody>
          <a:bodyPr/>
          <a:lstStyle/>
          <a:p>
            <a:r>
              <a:rPr lang="en-US" dirty="0" smtClean="0"/>
              <a:t>Scalia’s opinion (with Rehnquist, Kennedy and White)?</a:t>
            </a:r>
            <a:endParaRPr lang="en-US" dirty="0"/>
          </a:p>
        </p:txBody>
      </p:sp>
    </p:spTree>
    <p:extLst>
      <p:ext uri="{BB962C8B-B14F-4D97-AF65-F5344CB8AC3E}">
        <p14:creationId xmlns:p14="http://schemas.microsoft.com/office/powerpoint/2010/main" val="2950036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345" y="365125"/>
            <a:ext cx="10846455" cy="6012078"/>
          </a:xfrm>
        </p:spPr>
        <p:txBody>
          <a:bodyPr/>
          <a:lstStyle/>
          <a:p>
            <a:r>
              <a:rPr lang="en-US" dirty="0" err="1" smtClean="0"/>
              <a:t>Glannon</a:t>
            </a:r>
            <a:r>
              <a:rPr lang="en-US" dirty="0" smtClean="0"/>
              <a:t>:</a:t>
            </a:r>
            <a:br>
              <a:rPr lang="en-US" dirty="0" smtClean="0"/>
            </a:br>
            <a:r>
              <a:rPr lang="en-US" dirty="0" smtClean="0"/>
              <a:t>“Justice Scalia and three other justices concluded that the </a:t>
            </a:r>
            <a:r>
              <a:rPr lang="en-US" i="1" dirty="0" smtClean="0"/>
              <a:t>Shaffer </a:t>
            </a:r>
            <a:r>
              <a:rPr lang="en-US" dirty="0" smtClean="0"/>
              <a:t>opinion really meant to say that assertions of in </a:t>
            </a:r>
            <a:r>
              <a:rPr lang="en-US" dirty="0" err="1" smtClean="0"/>
              <a:t>personam</a:t>
            </a:r>
            <a:r>
              <a:rPr lang="en-US" dirty="0" smtClean="0"/>
              <a:t>, quasi in rem, and in rem jurisdiction had to meet the </a:t>
            </a:r>
            <a:r>
              <a:rPr lang="en-US" i="1" dirty="0" smtClean="0"/>
              <a:t>Int’l Shoe </a:t>
            </a:r>
            <a:r>
              <a:rPr lang="en-US" dirty="0" smtClean="0"/>
              <a:t>standard, not that </a:t>
            </a:r>
            <a:r>
              <a:rPr lang="en-US" i="1" dirty="0" smtClean="0"/>
              <a:t>Int’l Shoe</a:t>
            </a:r>
            <a:r>
              <a:rPr lang="en-US" dirty="0" smtClean="0"/>
              <a:t> applied to </a:t>
            </a:r>
            <a:r>
              <a:rPr lang="en-US" i="1" dirty="0" smtClean="0"/>
              <a:t>other</a:t>
            </a:r>
            <a:r>
              <a:rPr lang="en-US" dirty="0" smtClean="0"/>
              <a:t> bases for personal jurisdiction, like transient presence.”</a:t>
            </a:r>
            <a:endParaRPr lang="en-US" dirty="0"/>
          </a:p>
        </p:txBody>
      </p:sp>
    </p:spTree>
    <p:extLst>
      <p:ext uri="{BB962C8B-B14F-4D97-AF65-F5344CB8AC3E}">
        <p14:creationId xmlns:p14="http://schemas.microsoft.com/office/powerpoint/2010/main" val="1501791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533" y="365125"/>
            <a:ext cx="10740267" cy="6076970"/>
          </a:xfrm>
        </p:spPr>
        <p:txBody>
          <a:bodyPr/>
          <a:lstStyle/>
          <a:p>
            <a:r>
              <a:rPr lang="en-US" dirty="0" smtClean="0"/>
              <a:t>Brennan (with Marshall, Blackmun, and O’Connor)?</a:t>
            </a:r>
            <a:endParaRPr lang="en-US" dirty="0"/>
          </a:p>
        </p:txBody>
      </p:sp>
    </p:spTree>
    <p:extLst>
      <p:ext uri="{BB962C8B-B14F-4D97-AF65-F5344CB8AC3E}">
        <p14:creationId xmlns:p14="http://schemas.microsoft.com/office/powerpoint/2010/main" val="2840083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000279"/>
          </a:xfrm>
        </p:spPr>
        <p:txBody>
          <a:bodyPr/>
          <a:lstStyle/>
          <a:p>
            <a:r>
              <a:rPr lang="en-US" dirty="0"/>
              <a:t>s</a:t>
            </a:r>
            <a:r>
              <a:rPr lang="en-US" dirty="0" smtClean="0"/>
              <a:t>et aside tagging –</a:t>
            </a:r>
            <a:br>
              <a:rPr lang="en-US" dirty="0" smtClean="0"/>
            </a:br>
            <a:r>
              <a:rPr lang="en-US" dirty="0"/>
              <a:t/>
            </a:r>
            <a:br>
              <a:rPr lang="en-US" dirty="0"/>
            </a:br>
            <a:r>
              <a:rPr lang="en-US" dirty="0" smtClean="0"/>
              <a:t>does PJ in </a:t>
            </a:r>
            <a:r>
              <a:rPr lang="en-US" i="1" dirty="0" smtClean="0"/>
              <a:t>Burnham</a:t>
            </a:r>
            <a:r>
              <a:rPr lang="en-US" dirty="0" smtClean="0"/>
              <a:t> satisfy </a:t>
            </a:r>
            <a:r>
              <a:rPr lang="en-US" i="1" dirty="0" smtClean="0"/>
              <a:t>Int’l Shoe</a:t>
            </a:r>
            <a:r>
              <a:rPr lang="en-US" dirty="0" smtClean="0"/>
              <a:t>?</a:t>
            </a:r>
            <a:endParaRPr lang="en-US" dirty="0"/>
          </a:p>
        </p:txBody>
      </p:sp>
    </p:spTree>
    <p:extLst>
      <p:ext uri="{BB962C8B-B14F-4D97-AF65-F5344CB8AC3E}">
        <p14:creationId xmlns:p14="http://schemas.microsoft.com/office/powerpoint/2010/main" val="1959221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5935386"/>
          </a:xfrm>
        </p:spPr>
        <p:txBody>
          <a:bodyPr/>
          <a:lstStyle/>
          <a:p>
            <a:r>
              <a:rPr lang="en-US" dirty="0" smtClean="0"/>
              <a:t>Scalia on Brennan?</a:t>
            </a:r>
            <a:endParaRPr lang="en-US" dirty="0"/>
          </a:p>
        </p:txBody>
      </p:sp>
    </p:spTree>
    <p:extLst>
      <p:ext uri="{BB962C8B-B14F-4D97-AF65-F5344CB8AC3E}">
        <p14:creationId xmlns:p14="http://schemas.microsoft.com/office/powerpoint/2010/main" val="353261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955" y="365125"/>
            <a:ext cx="10940845" cy="6029776"/>
          </a:xfrm>
        </p:spPr>
        <p:txBody>
          <a:bodyPr/>
          <a:lstStyle/>
          <a:p>
            <a:r>
              <a:rPr lang="en-US" dirty="0" smtClean="0"/>
              <a:t>Brennan’s response?</a:t>
            </a:r>
            <a:endParaRPr lang="en-US" dirty="0"/>
          </a:p>
        </p:txBody>
      </p:sp>
    </p:spTree>
    <p:extLst>
      <p:ext uri="{BB962C8B-B14F-4D97-AF65-F5344CB8AC3E}">
        <p14:creationId xmlns:p14="http://schemas.microsoft.com/office/powerpoint/2010/main" val="306239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741" y="365125"/>
            <a:ext cx="10811059" cy="5864594"/>
          </a:xfrm>
        </p:spPr>
        <p:txBody>
          <a:bodyPr/>
          <a:lstStyle/>
          <a:p>
            <a:r>
              <a:rPr lang="en-US" dirty="0"/>
              <a:t>w</a:t>
            </a:r>
            <a:r>
              <a:rPr lang="en-US" dirty="0" smtClean="0"/>
              <a:t>here do we stand…?</a:t>
            </a:r>
            <a:endParaRPr lang="en-US" dirty="0"/>
          </a:p>
        </p:txBody>
      </p:sp>
    </p:spTree>
    <p:extLst>
      <p:ext uri="{BB962C8B-B14F-4D97-AF65-F5344CB8AC3E}">
        <p14:creationId xmlns:p14="http://schemas.microsoft.com/office/powerpoint/2010/main" val="291548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734" y="376923"/>
            <a:ext cx="10645877" cy="6171361"/>
          </a:xfrm>
        </p:spPr>
        <p:txBody>
          <a:bodyPr/>
          <a:lstStyle/>
          <a:p>
            <a:r>
              <a:rPr lang="en-US" dirty="0"/>
              <a:t>w</a:t>
            </a:r>
            <a:r>
              <a:rPr lang="en-US" dirty="0" smtClean="0"/>
              <a:t>hat about the McGee factors…?</a:t>
            </a:r>
            <a:endParaRPr lang="en-US" dirty="0"/>
          </a:p>
        </p:txBody>
      </p:sp>
    </p:spTree>
    <p:extLst>
      <p:ext uri="{BB962C8B-B14F-4D97-AF65-F5344CB8AC3E}">
        <p14:creationId xmlns:p14="http://schemas.microsoft.com/office/powerpoint/2010/main" val="136650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6" y="365125"/>
            <a:ext cx="10864154" cy="6130065"/>
          </a:xfrm>
        </p:spPr>
        <p:txBody>
          <a:bodyPr/>
          <a:lstStyle/>
          <a:p>
            <a:r>
              <a:rPr lang="en-US" dirty="0" smtClean="0"/>
              <a:t>D is lured into a state and tagged</a:t>
            </a:r>
            <a:br>
              <a:rPr lang="en-US" dirty="0" smtClean="0"/>
            </a:br>
            <a:r>
              <a:rPr lang="en-US" dirty="0" smtClean="0"/>
              <a:t/>
            </a:r>
            <a:br>
              <a:rPr lang="en-US" dirty="0" smtClean="0"/>
            </a:br>
            <a:r>
              <a:rPr lang="en-US" dirty="0" smtClean="0"/>
              <a:t>PJ?</a:t>
            </a:r>
            <a:endParaRPr lang="en-US" dirty="0"/>
          </a:p>
        </p:txBody>
      </p:sp>
    </p:spTree>
    <p:extLst>
      <p:ext uri="{BB962C8B-B14F-4D97-AF65-F5344CB8AC3E}">
        <p14:creationId xmlns:p14="http://schemas.microsoft.com/office/powerpoint/2010/main" val="2940511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035675"/>
          </a:xfrm>
        </p:spPr>
        <p:txBody>
          <a:bodyPr/>
          <a:lstStyle/>
          <a:p>
            <a:r>
              <a:rPr lang="en-US" dirty="0" err="1" smtClean="0"/>
              <a:t>Terlizzi</a:t>
            </a:r>
            <a:r>
              <a:rPr lang="en-US" dirty="0" smtClean="0"/>
              <a:t> v. Brodie, 329 N.Y.S.2d 589 (N.Y. App. Div. 1972)</a:t>
            </a:r>
            <a:endParaRPr lang="en-US" dirty="0"/>
          </a:p>
        </p:txBody>
      </p:sp>
    </p:spTree>
    <p:extLst>
      <p:ext uri="{BB962C8B-B14F-4D97-AF65-F5344CB8AC3E}">
        <p14:creationId xmlns:p14="http://schemas.microsoft.com/office/powerpoint/2010/main" val="1972310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828" y="365125"/>
            <a:ext cx="10698972" cy="6242152"/>
          </a:xfrm>
        </p:spPr>
        <p:txBody>
          <a:bodyPr/>
          <a:lstStyle/>
          <a:p>
            <a:r>
              <a:rPr lang="en-US" dirty="0"/>
              <a:t>t</a:t>
            </a:r>
            <a:r>
              <a:rPr lang="en-US" dirty="0" smtClean="0"/>
              <a:t>he CEO of the D. Corp is tagged in CA</a:t>
            </a:r>
            <a:br>
              <a:rPr lang="en-US" dirty="0" smtClean="0"/>
            </a:br>
            <a:r>
              <a:rPr lang="en-US" dirty="0" smtClean="0"/>
              <a:t/>
            </a:r>
            <a:br>
              <a:rPr lang="en-US" dirty="0" smtClean="0"/>
            </a:br>
            <a:r>
              <a:rPr lang="en-US" dirty="0" smtClean="0"/>
              <a:t>PJ in CA?</a:t>
            </a:r>
            <a:endParaRPr lang="en-US" dirty="0"/>
          </a:p>
        </p:txBody>
      </p:sp>
    </p:spTree>
    <p:extLst>
      <p:ext uri="{BB962C8B-B14F-4D97-AF65-F5344CB8AC3E}">
        <p14:creationId xmlns:p14="http://schemas.microsoft.com/office/powerpoint/2010/main" val="3094723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614" y="365125"/>
            <a:ext cx="10569186" cy="5935386"/>
          </a:xfrm>
        </p:spPr>
        <p:txBody>
          <a:bodyPr/>
          <a:lstStyle/>
          <a:p>
            <a:r>
              <a:rPr lang="en-US" dirty="0" smtClean="0"/>
              <a:t>A, a partner of the partnership, A &amp; B, is tagged in CA</a:t>
            </a:r>
            <a:br>
              <a:rPr lang="en-US" dirty="0" smtClean="0"/>
            </a:br>
            <a:r>
              <a:rPr lang="en-US" dirty="0" smtClean="0"/>
              <a:t/>
            </a:r>
            <a:br>
              <a:rPr lang="en-US" dirty="0" smtClean="0"/>
            </a:br>
            <a:r>
              <a:rPr lang="en-US" dirty="0" smtClean="0"/>
              <a:t>PJ in CA?</a:t>
            </a:r>
            <a:endParaRPr lang="en-US" dirty="0"/>
          </a:p>
        </p:txBody>
      </p:sp>
    </p:spTree>
    <p:extLst>
      <p:ext uri="{BB962C8B-B14F-4D97-AF65-F5344CB8AC3E}">
        <p14:creationId xmlns:p14="http://schemas.microsoft.com/office/powerpoint/2010/main" val="1320199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514" y="365125"/>
            <a:ext cx="10563286" cy="5958983"/>
          </a:xfrm>
        </p:spPr>
        <p:txBody>
          <a:bodyPr/>
          <a:lstStyle/>
          <a:p>
            <a:r>
              <a:rPr lang="en-US" dirty="0" smtClean="0"/>
              <a:t>A is domiciled in CT</a:t>
            </a:r>
            <a:br>
              <a:rPr lang="en-US" dirty="0" smtClean="0"/>
            </a:br>
            <a:r>
              <a:rPr lang="en-US" dirty="0" smtClean="0"/>
              <a:t>B is domiciled in NJ</a:t>
            </a:r>
            <a:br>
              <a:rPr lang="en-US" dirty="0" smtClean="0"/>
            </a:br>
            <a:r>
              <a:rPr lang="en-US" dirty="0" smtClean="0"/>
              <a:t>A &amp; B’s offices and all of its work is done out of NY</a:t>
            </a:r>
            <a:br>
              <a:rPr lang="en-US" dirty="0" smtClean="0"/>
            </a:br>
            <a:r>
              <a:rPr lang="en-US" dirty="0" smtClean="0"/>
              <a:t/>
            </a:r>
            <a:br>
              <a:rPr lang="en-US" dirty="0" smtClean="0"/>
            </a:br>
            <a:r>
              <a:rPr lang="en-US" dirty="0" smtClean="0"/>
              <a:t>where is there in </a:t>
            </a:r>
            <a:r>
              <a:rPr lang="en-US" dirty="0" err="1" smtClean="0"/>
              <a:t>personam</a:t>
            </a:r>
            <a:r>
              <a:rPr lang="en-US" dirty="0" smtClean="0"/>
              <a:t> PJ (setting aside tagging)?</a:t>
            </a:r>
            <a:endParaRPr lang="en-US" dirty="0"/>
          </a:p>
        </p:txBody>
      </p:sp>
    </p:spTree>
    <p:extLst>
      <p:ext uri="{BB962C8B-B14F-4D97-AF65-F5344CB8AC3E}">
        <p14:creationId xmlns:p14="http://schemas.microsoft.com/office/powerpoint/2010/main" val="3325184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526" y="365125"/>
            <a:ext cx="10681274" cy="5917688"/>
          </a:xfrm>
        </p:spPr>
        <p:txBody>
          <a:bodyPr/>
          <a:lstStyle/>
          <a:p>
            <a:r>
              <a:rPr lang="en-US" dirty="0" smtClean="0"/>
              <a:t>NY makes the appointment of an agent for service of process a condition for doing business in NY</a:t>
            </a:r>
            <a:br>
              <a:rPr lang="en-US" dirty="0" smtClean="0"/>
            </a:br>
            <a:r>
              <a:rPr lang="en-US" dirty="0"/>
              <a:t/>
            </a:r>
            <a:br>
              <a:rPr lang="en-US" dirty="0"/>
            </a:br>
            <a:r>
              <a:rPr lang="en-US" dirty="0" smtClean="0"/>
              <a:t>can this create general jurisdiction?</a:t>
            </a:r>
            <a:endParaRPr lang="en-US" dirty="0"/>
          </a:p>
        </p:txBody>
      </p:sp>
    </p:spTree>
    <p:extLst>
      <p:ext uri="{BB962C8B-B14F-4D97-AF65-F5344CB8AC3E}">
        <p14:creationId xmlns:p14="http://schemas.microsoft.com/office/powerpoint/2010/main" val="1140868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017" y="365125"/>
            <a:ext cx="10592783" cy="5782003"/>
          </a:xfrm>
        </p:spPr>
        <p:txBody>
          <a:bodyPr/>
          <a:lstStyle/>
          <a:p>
            <a:r>
              <a:rPr lang="en-US"/>
              <a:t>w</a:t>
            </a:r>
            <a:r>
              <a:rPr lang="en-US" smtClean="0"/>
              <a:t>aiver/consent</a:t>
            </a:r>
            <a:endParaRPr lang="en-US" dirty="0"/>
          </a:p>
        </p:txBody>
      </p:sp>
    </p:spTree>
    <p:extLst>
      <p:ext uri="{BB962C8B-B14F-4D97-AF65-F5344CB8AC3E}">
        <p14:creationId xmlns:p14="http://schemas.microsoft.com/office/powerpoint/2010/main" val="2989267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09" y="365125"/>
            <a:ext cx="10521991" cy="5929487"/>
          </a:xfrm>
        </p:spPr>
        <p:txBody>
          <a:bodyPr/>
          <a:lstStyle/>
          <a:p>
            <a:r>
              <a:rPr lang="en-US" dirty="0"/>
              <a:t>s</a:t>
            </a:r>
            <a:r>
              <a:rPr lang="en-US" dirty="0" smtClean="0"/>
              <a:t>tate long arm statutes</a:t>
            </a:r>
            <a:endParaRPr lang="en-US" dirty="0"/>
          </a:p>
        </p:txBody>
      </p:sp>
    </p:spTree>
    <p:extLst>
      <p:ext uri="{BB962C8B-B14F-4D97-AF65-F5344CB8AC3E}">
        <p14:creationId xmlns:p14="http://schemas.microsoft.com/office/powerpoint/2010/main" val="3361237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msgre2.people.wm.edu/longa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328739"/>
            <a:ext cx="662940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49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137" y="365125"/>
            <a:ext cx="10775663" cy="6082870"/>
          </a:xfrm>
        </p:spPr>
        <p:txBody>
          <a:bodyPr>
            <a:normAutofit fontScale="90000"/>
          </a:bodyPr>
          <a:lstStyle/>
          <a:p>
            <a:r>
              <a:rPr lang="en-US" dirty="0" smtClean="0"/>
              <a:t>PJ cases that can be answered within the Int’l Shoe framework, without considering the relationship to the </a:t>
            </a:r>
            <a:r>
              <a:rPr lang="en-US" dirty="0" err="1" smtClean="0"/>
              <a:t>Pennoyer</a:t>
            </a:r>
            <a:r>
              <a:rPr lang="en-US" dirty="0" smtClean="0"/>
              <a:t> framework:</a:t>
            </a:r>
            <a:br>
              <a:rPr lang="en-US" dirty="0" smtClean="0"/>
            </a:br>
            <a:r>
              <a:rPr lang="en-US" dirty="0"/>
              <a:t/>
            </a:r>
            <a:br>
              <a:rPr lang="en-US" dirty="0"/>
            </a:br>
            <a:r>
              <a:rPr lang="en-US" dirty="0"/>
              <a:t>-</a:t>
            </a:r>
            <a:r>
              <a:rPr lang="en-US" dirty="0" smtClean="0"/>
              <a:t> specific personal jurisdiction (with the addition of the McGee factors)</a:t>
            </a:r>
            <a:br>
              <a:rPr lang="en-US" dirty="0" smtClean="0"/>
            </a:br>
            <a:r>
              <a:rPr lang="en-US" dirty="0" err="1" smtClean="0"/>
              <a:t>e.g</a:t>
            </a:r>
            <a:r>
              <a:rPr lang="en-US" dirty="0" smtClean="0"/>
              <a:t>, McGee, Burger King, Worldwide VW, Asahi, McIntyre</a:t>
            </a:r>
            <a:br>
              <a:rPr lang="en-US" dirty="0" smtClean="0"/>
            </a:br>
            <a:r>
              <a:rPr lang="en-US" dirty="0"/>
              <a:t/>
            </a:r>
            <a:br>
              <a:rPr lang="en-US" dirty="0"/>
            </a:br>
            <a:r>
              <a:rPr lang="en-US" dirty="0"/>
              <a:t>-</a:t>
            </a:r>
            <a:r>
              <a:rPr lang="en-US" dirty="0" smtClean="0"/>
              <a:t> general personal jurisdiction over corporations</a:t>
            </a:r>
            <a:br>
              <a:rPr lang="en-US" dirty="0" smtClean="0"/>
            </a:br>
            <a:r>
              <a:rPr lang="en-US" dirty="0" smtClean="0"/>
              <a:t>e.g. Goodyear, Daimler</a:t>
            </a:r>
            <a:br>
              <a:rPr lang="en-US" dirty="0" smtClean="0"/>
            </a:br>
            <a:endParaRPr lang="en-US" dirty="0"/>
          </a:p>
        </p:txBody>
      </p:sp>
    </p:spTree>
    <p:extLst>
      <p:ext uri="{BB962C8B-B14F-4D97-AF65-F5344CB8AC3E}">
        <p14:creationId xmlns:p14="http://schemas.microsoft.com/office/powerpoint/2010/main" val="4153866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126291"/>
          </a:xfrm>
        </p:spPr>
        <p:txBody>
          <a:bodyPr>
            <a:normAutofit fontScale="90000"/>
          </a:bodyPr>
          <a:lstStyle/>
          <a:p>
            <a:r>
              <a:rPr lang="en-US" dirty="0" smtClean="0"/>
              <a:t>P sues D in state court in New York</a:t>
            </a:r>
            <a:br>
              <a:rPr lang="en-US" dirty="0" smtClean="0"/>
            </a:br>
            <a:r>
              <a:rPr lang="en-US" dirty="0"/>
              <a:t/>
            </a:r>
            <a:br>
              <a:rPr lang="en-US" dirty="0"/>
            </a:br>
            <a:r>
              <a:rPr lang="en-US" dirty="0" smtClean="0"/>
              <a:t>D defaults</a:t>
            </a:r>
            <a:br>
              <a:rPr lang="en-US" dirty="0" smtClean="0"/>
            </a:br>
            <a:r>
              <a:rPr lang="en-US" dirty="0"/>
              <a:t/>
            </a:r>
            <a:br>
              <a:rPr lang="en-US" dirty="0"/>
            </a:br>
            <a:r>
              <a:rPr lang="en-US" dirty="0" smtClean="0"/>
              <a:t>P sues on the default judgment in state court in CA</a:t>
            </a:r>
            <a:br>
              <a:rPr lang="en-US" dirty="0" smtClean="0"/>
            </a:br>
            <a:r>
              <a:rPr lang="en-US" dirty="0" smtClean="0"/>
              <a:t/>
            </a:r>
            <a:br>
              <a:rPr lang="en-US" dirty="0" smtClean="0"/>
            </a:br>
            <a:r>
              <a:rPr lang="en-US" dirty="0" smtClean="0"/>
              <a:t>D argues that NY state court did not have PJ under the 14</a:t>
            </a:r>
            <a:r>
              <a:rPr lang="en-US" baseline="30000" dirty="0" smtClean="0"/>
              <a:t>th</a:t>
            </a:r>
            <a:r>
              <a:rPr lang="en-US" dirty="0" smtClean="0"/>
              <a:t> Amendment</a:t>
            </a:r>
            <a:br>
              <a:rPr lang="en-US" dirty="0" smtClean="0"/>
            </a:br>
            <a:r>
              <a:rPr lang="en-US" dirty="0"/>
              <a:t/>
            </a:r>
            <a:br>
              <a:rPr lang="en-US" dirty="0"/>
            </a:br>
            <a:r>
              <a:rPr lang="en-US" dirty="0"/>
              <a:t>s</a:t>
            </a:r>
            <a:r>
              <a:rPr lang="en-US" dirty="0" smtClean="0"/>
              <a:t>hould D offer any other arguments?</a:t>
            </a:r>
            <a:r>
              <a:rPr lang="en-US" dirty="0"/>
              <a:t/>
            </a:r>
            <a:br>
              <a:rPr lang="en-US" dirty="0"/>
            </a:br>
            <a:endParaRPr lang="en-US" dirty="0"/>
          </a:p>
        </p:txBody>
      </p:sp>
    </p:spTree>
    <p:extLst>
      <p:ext uri="{BB962C8B-B14F-4D97-AF65-F5344CB8AC3E}">
        <p14:creationId xmlns:p14="http://schemas.microsoft.com/office/powerpoint/2010/main" val="3187590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47" y="365125"/>
            <a:ext cx="10870053" cy="5982581"/>
          </a:xfrm>
        </p:spPr>
        <p:txBody>
          <a:bodyPr/>
          <a:lstStyle/>
          <a:p>
            <a:r>
              <a:rPr lang="en-US" dirty="0"/>
              <a:t>c</a:t>
            </a:r>
            <a:r>
              <a:rPr lang="en-US" dirty="0" smtClean="0"/>
              <a:t>ommon law personal jurisdiction</a:t>
            </a:r>
            <a:endParaRPr lang="en-US" dirty="0"/>
          </a:p>
        </p:txBody>
      </p:sp>
    </p:spTree>
    <p:extLst>
      <p:ext uri="{BB962C8B-B14F-4D97-AF65-F5344CB8AC3E}">
        <p14:creationId xmlns:p14="http://schemas.microsoft.com/office/powerpoint/2010/main" val="1697224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38450" y="1063626"/>
            <a:ext cx="6343650" cy="4708525"/>
          </a:xfrm>
        </p:spPr>
        <p:txBody>
          <a:bodyPr/>
          <a:lstStyle/>
          <a:p>
            <a:pPr eaLnBrk="1" hangingPunct="1"/>
            <a:r>
              <a:rPr lang="en-US" altLang="en-US" smtClean="0"/>
              <a:t>PJ in federal court</a:t>
            </a:r>
          </a:p>
        </p:txBody>
      </p:sp>
    </p:spTree>
    <p:extLst>
      <p:ext uri="{BB962C8B-B14F-4D97-AF65-F5344CB8AC3E}">
        <p14:creationId xmlns:p14="http://schemas.microsoft.com/office/powerpoint/2010/main" val="999244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95600" y="1063626"/>
            <a:ext cx="6286500" cy="4651375"/>
          </a:xfrm>
        </p:spPr>
        <p:txBody>
          <a:bodyPr/>
          <a:lstStyle/>
          <a:p>
            <a:pPr eaLnBrk="1" hangingPunct="1"/>
            <a:r>
              <a:rPr lang="en-US" altLang="en-US" smtClean="0"/>
              <a:t>U.S. Const. Amendment V.</a:t>
            </a:r>
            <a:br>
              <a:rPr lang="en-US" altLang="en-US" smtClean="0"/>
            </a:br>
            <a:r>
              <a:rPr lang="en-US" altLang="en-US" smtClean="0"/>
              <a:t/>
            </a:r>
            <a:br>
              <a:rPr lang="en-US" altLang="en-US" smtClean="0"/>
            </a:br>
            <a:r>
              <a:rPr lang="en-US" altLang="en-US" smtClean="0"/>
              <a:t>No person shall . . . be deprived of life, liberty, or property, without due process of law . . . </a:t>
            </a:r>
            <a:br>
              <a:rPr lang="en-US" altLang="en-US" smtClean="0"/>
            </a:br>
            <a:endParaRPr lang="en-US" altLang="en-US" smtClean="0"/>
          </a:p>
        </p:txBody>
      </p:sp>
    </p:spTree>
    <p:extLst>
      <p:ext uri="{BB962C8B-B14F-4D97-AF65-F5344CB8AC3E}">
        <p14:creationId xmlns:p14="http://schemas.microsoft.com/office/powerpoint/2010/main" val="1369828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990600"/>
            <a:ext cx="7677150" cy="4838700"/>
          </a:xfrm>
        </p:spPr>
        <p:txBody>
          <a:bodyPr>
            <a:normAutofit fontScale="90000"/>
          </a:bodyPr>
          <a:lstStyle/>
          <a:p>
            <a:pPr algn="l" eaLnBrk="1" hangingPunct="1"/>
            <a:r>
              <a:rPr lang="en-US" altLang="en-US" smtClean="0"/>
              <a:t>- P (NY) sues D (NJ) for a state law battery that occurred in New York City. </a:t>
            </a:r>
            <a:br>
              <a:rPr lang="en-US" altLang="en-US" smtClean="0"/>
            </a:br>
            <a:r>
              <a:rPr lang="en-US" altLang="en-US" smtClean="0"/>
              <a:t>- P brings the suit in federal court in Alaska </a:t>
            </a:r>
            <a:br>
              <a:rPr lang="en-US" altLang="en-US" smtClean="0"/>
            </a:br>
            <a:r>
              <a:rPr lang="en-US" altLang="en-US" smtClean="0"/>
              <a:t>- D is served in NJ</a:t>
            </a:r>
            <a:br>
              <a:rPr lang="en-US" altLang="en-US" smtClean="0"/>
            </a:br>
            <a:r>
              <a:rPr lang="en-US" altLang="en-US" smtClean="0"/>
              <a:t>- D has never visited Alaska and has never had any contact with the state</a:t>
            </a:r>
          </a:p>
        </p:txBody>
      </p:sp>
    </p:spTree>
    <p:extLst>
      <p:ext uri="{BB962C8B-B14F-4D97-AF65-F5344CB8AC3E}">
        <p14:creationId xmlns:p14="http://schemas.microsoft.com/office/powerpoint/2010/main" val="2700041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00200" y="0"/>
            <a:ext cx="8915400" cy="6858000"/>
          </a:xfrm>
        </p:spPr>
        <p:txBody>
          <a:bodyPr/>
          <a:lstStyle/>
          <a:p>
            <a:pPr algn="l" eaLnBrk="1" hangingPunct="1"/>
            <a:r>
              <a:rPr lang="en-US" altLang="en-US" sz="3200" b="1"/>
              <a:t>Rule 4. Summons</a:t>
            </a:r>
            <a:r>
              <a:rPr lang="en-US" altLang="en-US" sz="3200"/>
              <a:t/>
            </a:r>
            <a:br>
              <a:rPr lang="en-US" altLang="en-US" sz="3200"/>
            </a:br>
            <a:r>
              <a:rPr lang="en-US" altLang="en-US" sz="3200"/>
              <a:t>(k) Territorial Limits of Effective Service.</a:t>
            </a:r>
            <a:br>
              <a:rPr lang="en-US" altLang="en-US" sz="3200"/>
            </a:br>
            <a:r>
              <a:rPr lang="en-US" altLang="en-US" sz="3200"/>
              <a:t>(1) In General. Serving a summons or filing a waiver of service establishes personal jurisdiction over a defendant:</a:t>
            </a:r>
            <a:br>
              <a:rPr lang="en-US" altLang="en-US" sz="3200"/>
            </a:br>
            <a:r>
              <a:rPr lang="en-US" altLang="en-US" sz="3200"/>
              <a:t>(A) who is subject to the jurisdiction of a court of general jurisdiction in the state where the district court is located;</a:t>
            </a:r>
            <a:br>
              <a:rPr lang="en-US" altLang="en-US" sz="3200"/>
            </a:br>
            <a:r>
              <a:rPr lang="en-US" altLang="en-US" sz="3200"/>
              <a:t>…</a:t>
            </a:r>
            <a:br>
              <a:rPr lang="en-US" altLang="en-US" sz="3200"/>
            </a:br>
            <a:r>
              <a:rPr lang="en-US" altLang="en-US" sz="3200"/>
              <a:t>(C) when authorized by a federal statute.</a:t>
            </a:r>
          </a:p>
        </p:txBody>
      </p:sp>
    </p:spTree>
    <p:extLst>
      <p:ext uri="{BB962C8B-B14F-4D97-AF65-F5344CB8AC3E}">
        <p14:creationId xmlns:p14="http://schemas.microsoft.com/office/powerpoint/2010/main" val="904240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0" y="533400"/>
            <a:ext cx="9067800" cy="5943600"/>
          </a:xfrm>
        </p:spPr>
        <p:txBody>
          <a:bodyPr/>
          <a:lstStyle/>
          <a:p>
            <a:pPr algn="l" eaLnBrk="1" hangingPunct="1"/>
            <a:r>
              <a:rPr lang="en-US" altLang="en-US" sz="3200" dirty="0"/>
              <a:t>(2) Federal Claim Outside State-Court Jurisdiction. For a claim that arises under federal law, serving a summons or filing </a:t>
            </a:r>
            <a:r>
              <a:rPr lang="en-US" altLang="en-US" sz="3200" dirty="0" smtClean="0"/>
              <a:t>a waiver </a:t>
            </a:r>
            <a:r>
              <a:rPr lang="en-US" altLang="en-US" sz="3200" dirty="0"/>
              <a:t>of service establishes personal jurisdiction over a defendant if:</a:t>
            </a:r>
            <a:br>
              <a:rPr lang="en-US" altLang="en-US" sz="3200" dirty="0"/>
            </a:br>
            <a:r>
              <a:rPr lang="en-US" altLang="en-US" sz="3200" dirty="0"/>
              <a:t>(A) the defendant is not subject to jurisdiction in any state’s courts of general jurisdiction; and</a:t>
            </a:r>
            <a:br>
              <a:rPr lang="en-US" altLang="en-US" sz="3200" dirty="0"/>
            </a:br>
            <a:r>
              <a:rPr lang="en-US" altLang="en-US" sz="3200" dirty="0"/>
              <a:t>(B) exercising jurisdiction is consistent with the United States Constitution and laws.</a:t>
            </a:r>
            <a:br>
              <a:rPr lang="en-US" altLang="en-US" sz="3200" dirty="0"/>
            </a:br>
            <a:endParaRPr lang="en-US" altLang="en-US" sz="3200" dirty="0"/>
          </a:p>
        </p:txBody>
      </p:sp>
    </p:spTree>
    <p:extLst>
      <p:ext uri="{BB962C8B-B14F-4D97-AF65-F5344CB8AC3E}">
        <p14:creationId xmlns:p14="http://schemas.microsoft.com/office/powerpoint/2010/main" val="1311981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89" y="1063626"/>
            <a:ext cx="10093411" cy="4479925"/>
          </a:xfrm>
        </p:spPr>
        <p:txBody>
          <a:bodyPr rtlCol="0">
            <a:normAutofit fontScale="90000"/>
          </a:bodyPr>
          <a:lstStyle/>
          <a:p>
            <a:pPr>
              <a:defRPr/>
            </a:pPr>
            <a:r>
              <a:rPr lang="en-US" dirty="0" smtClean="0"/>
              <a:t>- P </a:t>
            </a:r>
            <a:r>
              <a:rPr lang="en-US" dirty="0" smtClean="0"/>
              <a:t>(Va.) brings suit in federal court in Virginia against D, a German domiciliary residing in Germany, for a battery that the German committed against him in New </a:t>
            </a:r>
            <a:r>
              <a:rPr lang="en-US" dirty="0" smtClean="0"/>
              <a:t>York</a:t>
            </a:r>
            <a:r>
              <a:rPr lang="en-US" dirty="0" smtClean="0"/>
              <a:t/>
            </a:r>
            <a:br>
              <a:rPr lang="en-US" dirty="0" smtClean="0"/>
            </a:br>
            <a:r>
              <a:rPr lang="en-US" dirty="0" smtClean="0"/>
              <a:t>- </a:t>
            </a:r>
            <a:r>
              <a:rPr lang="en-US" dirty="0" smtClean="0"/>
              <a:t>D </a:t>
            </a:r>
            <a:r>
              <a:rPr lang="en-US" dirty="0" smtClean="0"/>
              <a:t>has no other contacts with the United States besides the brief trip to NY during which the alleged battery </a:t>
            </a:r>
            <a:r>
              <a:rPr lang="en-US" dirty="0" smtClean="0"/>
              <a:t>occurred</a:t>
            </a:r>
            <a:br>
              <a:rPr lang="en-US" dirty="0" smtClean="0"/>
            </a:br>
            <a:r>
              <a:rPr lang="en-US" dirty="0" smtClean="0"/>
              <a:t>- D is served in Germany</a:t>
            </a:r>
            <a:r>
              <a:rPr lang="en-US" dirty="0" smtClean="0"/>
              <a:t/>
            </a:r>
            <a:br>
              <a:rPr lang="en-US" dirty="0" smtClean="0"/>
            </a:br>
            <a:r>
              <a:rPr lang="en-US" dirty="0" smtClean="0"/>
              <a:t>Is there PJ? </a:t>
            </a:r>
          </a:p>
        </p:txBody>
      </p:sp>
    </p:spTree>
    <p:extLst>
      <p:ext uri="{BB962C8B-B14F-4D97-AF65-F5344CB8AC3E}">
        <p14:creationId xmlns:p14="http://schemas.microsoft.com/office/powerpoint/2010/main" val="8069513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49643" y="313038"/>
            <a:ext cx="11186984" cy="6466703"/>
          </a:xfrm>
        </p:spPr>
        <p:txBody>
          <a:bodyPr/>
          <a:lstStyle/>
          <a:p>
            <a:pPr algn="l" eaLnBrk="1" hangingPunct="1"/>
            <a:r>
              <a:rPr lang="en-US" altLang="en-US" dirty="0" smtClean="0"/>
              <a:t>Saudi terrorist is sued under a federal antiterrorism act allowing for American victims of foreign terrorism to sue for </a:t>
            </a:r>
            <a:r>
              <a:rPr lang="en-US" altLang="en-US" dirty="0" smtClean="0"/>
              <a:t>damages</a:t>
            </a:r>
            <a:br>
              <a:rPr lang="en-US" altLang="en-US" dirty="0" smtClean="0"/>
            </a:br>
            <a:r>
              <a:rPr lang="en-US" altLang="en-US" dirty="0"/>
              <a:t/>
            </a:r>
            <a:br>
              <a:rPr lang="en-US" altLang="en-US" dirty="0"/>
            </a:br>
            <a:r>
              <a:rPr lang="en-US" altLang="en-US" dirty="0" smtClean="0"/>
              <a:t>- </a:t>
            </a:r>
            <a:r>
              <a:rPr lang="en-US" altLang="en-US" dirty="0"/>
              <a:t>t</a:t>
            </a:r>
            <a:r>
              <a:rPr lang="en-US" altLang="en-US" dirty="0" smtClean="0"/>
              <a:t>he </a:t>
            </a:r>
            <a:r>
              <a:rPr lang="en-US" altLang="en-US" dirty="0" smtClean="0"/>
              <a:t>alleged acts of terrorism in this case occurred in Saudi </a:t>
            </a:r>
            <a:r>
              <a:rPr lang="en-US" altLang="en-US" dirty="0" smtClean="0"/>
              <a:t>Arabia</a:t>
            </a:r>
            <a:br>
              <a:rPr lang="en-US" altLang="en-US" dirty="0" smtClean="0"/>
            </a:br>
            <a:r>
              <a:rPr lang="en-US" altLang="en-US" dirty="0"/>
              <a:t/>
            </a:r>
            <a:br>
              <a:rPr lang="en-US" altLang="en-US" dirty="0"/>
            </a:br>
            <a:r>
              <a:rPr lang="en-US" altLang="en-US" dirty="0" smtClean="0"/>
              <a:t>- t</a:t>
            </a:r>
            <a:r>
              <a:rPr lang="en-US" altLang="en-US" dirty="0" smtClean="0"/>
              <a:t>he </a:t>
            </a:r>
            <a:r>
              <a:rPr lang="en-US" altLang="en-US" dirty="0" smtClean="0"/>
              <a:t>action is brought in federal court in New York. Is there PJ? </a:t>
            </a:r>
          </a:p>
        </p:txBody>
      </p:sp>
    </p:spTree>
    <p:extLst>
      <p:ext uri="{BB962C8B-B14F-4D97-AF65-F5344CB8AC3E}">
        <p14:creationId xmlns:p14="http://schemas.microsoft.com/office/powerpoint/2010/main" val="24478647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38314" y="1131889"/>
            <a:ext cx="8301037" cy="4746625"/>
          </a:xfrm>
        </p:spPr>
        <p:txBody>
          <a:bodyPr/>
          <a:lstStyle/>
          <a:p>
            <a:pPr eaLnBrk="1" hangingPunct="1"/>
            <a:r>
              <a:rPr lang="en-US" altLang="en-US" dirty="0" smtClean="0"/>
              <a:t>Is there PJ?</a:t>
            </a:r>
            <a:br>
              <a:rPr lang="en-US" altLang="en-US" dirty="0" smtClean="0"/>
            </a:br>
            <a:r>
              <a:rPr lang="en-US" altLang="en-US" dirty="0" smtClean="0"/>
              <a:t/>
            </a:r>
            <a:br>
              <a:rPr lang="en-US" altLang="en-US" dirty="0" smtClean="0"/>
            </a:br>
            <a:r>
              <a:rPr lang="en-US" altLang="en-US" dirty="0" smtClean="0"/>
              <a:t>All actions are brought in the </a:t>
            </a:r>
            <a:r>
              <a:rPr lang="en-US" altLang="en-US" b="1" i="1" dirty="0" smtClean="0"/>
              <a:t>Southern District of New York</a:t>
            </a:r>
            <a:r>
              <a:rPr lang="en-US" altLang="en-US" dirty="0" smtClean="0"/>
              <a:t>...</a:t>
            </a:r>
            <a:br>
              <a:rPr lang="en-US" altLang="en-US" dirty="0" smtClean="0"/>
            </a:b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422863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159561"/>
          </a:xfrm>
        </p:spPr>
        <p:txBody>
          <a:bodyPr/>
          <a:lstStyle/>
          <a:p>
            <a:r>
              <a:rPr lang="en-US" dirty="0" smtClean="0"/>
              <a:t>PJ under the </a:t>
            </a:r>
            <a:r>
              <a:rPr lang="en-US" dirty="0" err="1" smtClean="0"/>
              <a:t>Pennoyer</a:t>
            </a:r>
            <a:r>
              <a:rPr lang="en-US" dirty="0" smtClean="0"/>
              <a:t> framework that is unproblematic under Int’l Shoe</a:t>
            </a:r>
            <a:br>
              <a:rPr lang="en-US" dirty="0" smtClean="0"/>
            </a:br>
            <a:r>
              <a:rPr lang="en-US" dirty="0"/>
              <a:t/>
            </a:r>
            <a:br>
              <a:rPr lang="en-US" dirty="0"/>
            </a:br>
            <a:r>
              <a:rPr lang="en-US" dirty="0" smtClean="0"/>
              <a:t>- domicile as a source in general in </a:t>
            </a:r>
            <a:r>
              <a:rPr lang="en-US" dirty="0" err="1" smtClean="0"/>
              <a:t>personam</a:t>
            </a:r>
            <a:r>
              <a:rPr lang="en-US" dirty="0" smtClean="0"/>
              <a:t> jurisdiction over individuals </a:t>
            </a:r>
            <a:br>
              <a:rPr lang="en-US" dirty="0" smtClean="0"/>
            </a:br>
            <a:r>
              <a:rPr lang="en-US" dirty="0"/>
              <a:t/>
            </a:r>
            <a:br>
              <a:rPr lang="en-US" dirty="0"/>
            </a:br>
            <a:r>
              <a:rPr lang="en-US" dirty="0" smtClean="0"/>
              <a:t>- in rem</a:t>
            </a:r>
            <a:endParaRPr lang="en-US" dirty="0"/>
          </a:p>
        </p:txBody>
      </p:sp>
    </p:spTree>
    <p:extLst>
      <p:ext uri="{BB962C8B-B14F-4D97-AF65-F5344CB8AC3E}">
        <p14:creationId xmlns:p14="http://schemas.microsoft.com/office/powerpoint/2010/main" val="21867904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31976" y="1131889"/>
            <a:ext cx="8207375" cy="4746625"/>
          </a:xfrm>
        </p:spPr>
        <p:txBody>
          <a:bodyPr/>
          <a:lstStyle/>
          <a:p>
            <a:pPr algn="l" eaLnBrk="1" hangingPunct="1"/>
            <a:r>
              <a:rPr lang="en-US" altLang="en-US" dirty="0" smtClean="0"/>
              <a:t>A federal civil rights action concerning the defendant’s arrest of the plaintiff in Buffalo, NY. Defendant lives in Pennsylvania and is served there. </a:t>
            </a:r>
          </a:p>
        </p:txBody>
      </p:sp>
    </p:spTree>
    <p:extLst>
      <p:ext uri="{BB962C8B-B14F-4D97-AF65-F5344CB8AC3E}">
        <p14:creationId xmlns:p14="http://schemas.microsoft.com/office/powerpoint/2010/main" val="10316050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84035" y="230075"/>
            <a:ext cx="11126183" cy="6294611"/>
          </a:xfrm>
        </p:spPr>
        <p:txBody>
          <a:bodyPr>
            <a:normAutofit/>
          </a:bodyPr>
          <a:lstStyle/>
          <a:p>
            <a:pPr algn="l" eaLnBrk="1" hangingPunct="1"/>
            <a:r>
              <a:rPr lang="en-US" altLang="en-US" sz="3600" dirty="0" smtClean="0"/>
              <a:t>- a </a:t>
            </a:r>
            <a:r>
              <a:rPr lang="en-US" altLang="en-US" sz="3600" dirty="0"/>
              <a:t>California state-law product liability </a:t>
            </a:r>
            <a:r>
              <a:rPr lang="en-US" altLang="en-US" sz="3600" dirty="0" smtClean="0"/>
              <a:t>action concerning a product P bought in Cal that harmed him in Cal</a:t>
            </a:r>
            <a:br>
              <a:rPr lang="en-US" altLang="en-US" sz="3600" dirty="0" smtClean="0"/>
            </a:br>
            <a:r>
              <a:rPr lang="en-US" altLang="en-US" sz="3600" dirty="0"/>
              <a:t/>
            </a:r>
            <a:br>
              <a:rPr lang="en-US" altLang="en-US" sz="3600" dirty="0"/>
            </a:br>
            <a:r>
              <a:rPr lang="en-US" altLang="en-US" sz="3600" dirty="0" smtClean="0"/>
              <a:t>- suit is against  C Corp, incorporated </a:t>
            </a:r>
            <a:r>
              <a:rPr lang="en-US" altLang="en-US" sz="3600" dirty="0"/>
              <a:t>in Delaware with its principal place of business in </a:t>
            </a:r>
            <a:r>
              <a:rPr lang="en-US" altLang="en-US" sz="3600" dirty="0" smtClean="0"/>
              <a:t>Tennessee</a:t>
            </a:r>
            <a:br>
              <a:rPr lang="en-US" altLang="en-US" sz="3600" dirty="0" smtClean="0"/>
            </a:br>
            <a:r>
              <a:rPr lang="en-US" altLang="en-US" sz="3600" dirty="0"/>
              <a:t/>
            </a:r>
            <a:br>
              <a:rPr lang="en-US" altLang="en-US" sz="3600" dirty="0"/>
            </a:br>
            <a:r>
              <a:rPr lang="en-US" altLang="en-US" sz="3600" dirty="0" smtClean="0"/>
              <a:t>- D Corp has </a:t>
            </a:r>
            <a:r>
              <a:rPr lang="en-US" altLang="en-US" sz="3600" dirty="0"/>
              <a:t>a large factory and branch office in Buffalo, New York (with 10,000 employees) </a:t>
            </a:r>
            <a:r>
              <a:rPr lang="en-US" altLang="en-US" sz="3600" dirty="0" smtClean="0"/>
              <a:t/>
            </a:r>
            <a:br>
              <a:rPr lang="en-US" altLang="en-US" sz="3600" dirty="0" smtClean="0"/>
            </a:br>
            <a:r>
              <a:rPr lang="en-US" altLang="en-US" sz="3600" dirty="0"/>
              <a:t/>
            </a:r>
            <a:br>
              <a:rPr lang="en-US" altLang="en-US" sz="3600" dirty="0"/>
            </a:br>
            <a:r>
              <a:rPr lang="en-US" altLang="en-US" sz="3600" dirty="0" smtClean="0"/>
              <a:t>- the D Corp is </a:t>
            </a:r>
            <a:r>
              <a:rPr lang="en-US" altLang="en-US" sz="3600" dirty="0"/>
              <a:t>served (through service on its Chief Legal Officer) in </a:t>
            </a:r>
            <a:r>
              <a:rPr lang="en-US" altLang="en-US" sz="3600" dirty="0" smtClean="0"/>
              <a:t>NYC</a:t>
            </a:r>
            <a:endParaRPr lang="en-US" altLang="en-US" sz="3600" dirty="0"/>
          </a:p>
        </p:txBody>
      </p:sp>
    </p:spTree>
    <p:extLst>
      <p:ext uri="{BB962C8B-B14F-4D97-AF65-F5344CB8AC3E}">
        <p14:creationId xmlns:p14="http://schemas.microsoft.com/office/powerpoint/2010/main" val="2649193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19143" y="324465"/>
            <a:ext cx="10972799" cy="6088134"/>
          </a:xfrm>
        </p:spPr>
        <p:txBody>
          <a:bodyPr>
            <a:normAutofit/>
          </a:bodyPr>
          <a:lstStyle/>
          <a:p>
            <a:pPr algn="l" eaLnBrk="1" hangingPunct="1"/>
            <a:r>
              <a:rPr lang="en-US" altLang="en-US" dirty="0" smtClean="0"/>
              <a:t>- a California state-law diversity action concerning a brawl between the plaintiff and the defendant in California</a:t>
            </a:r>
            <a:br>
              <a:rPr lang="en-US" altLang="en-US" dirty="0" smtClean="0"/>
            </a:br>
            <a:r>
              <a:rPr lang="en-US" altLang="en-US" dirty="0"/>
              <a:t/>
            </a:r>
            <a:br>
              <a:rPr lang="en-US" altLang="en-US" dirty="0"/>
            </a:br>
            <a:r>
              <a:rPr lang="en-US" altLang="en-US" dirty="0" smtClean="0"/>
              <a:t>- the plaintiff is a citizen of California and the defendant a citizen of New York</a:t>
            </a:r>
            <a:br>
              <a:rPr lang="en-US" altLang="en-US" dirty="0" smtClean="0"/>
            </a:br>
            <a:r>
              <a:rPr lang="en-US" altLang="en-US" dirty="0"/>
              <a:t/>
            </a:r>
            <a:br>
              <a:rPr lang="en-US" altLang="en-US" dirty="0"/>
            </a:br>
            <a:r>
              <a:rPr lang="en-US" altLang="en-US" dirty="0" smtClean="0"/>
              <a:t>- the defendant is served while on a business trip in California</a:t>
            </a:r>
          </a:p>
        </p:txBody>
      </p:sp>
    </p:spTree>
    <p:extLst>
      <p:ext uri="{BB962C8B-B14F-4D97-AF65-F5344CB8AC3E}">
        <p14:creationId xmlns:p14="http://schemas.microsoft.com/office/powerpoint/2010/main" val="3125094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6765" y="182881"/>
            <a:ext cx="11427051" cy="6335906"/>
          </a:xfrm>
        </p:spPr>
        <p:txBody>
          <a:bodyPr>
            <a:normAutofit/>
          </a:bodyPr>
          <a:lstStyle/>
          <a:p>
            <a:pPr algn="l" eaLnBrk="1" hangingPunct="1"/>
            <a:r>
              <a:rPr lang="en-US" altLang="en-US" sz="3600" dirty="0" smtClean="0"/>
              <a:t>- an </a:t>
            </a:r>
            <a:r>
              <a:rPr lang="en-US" altLang="en-US" sz="3600" dirty="0"/>
              <a:t>action by </a:t>
            </a:r>
            <a:r>
              <a:rPr lang="en-US" altLang="en-US" sz="3600" dirty="0" smtClean="0"/>
              <a:t>P (NY) against D (Germany) for </a:t>
            </a:r>
            <a:r>
              <a:rPr lang="en-US" altLang="en-US" sz="3600" dirty="0"/>
              <a:t>breach of German contract law concerning a contract signed in Germany with performance in </a:t>
            </a:r>
            <a:r>
              <a:rPr lang="en-US" altLang="en-US" sz="3600" dirty="0" smtClean="0"/>
              <a:t>Germany</a:t>
            </a:r>
            <a:br>
              <a:rPr lang="en-US" altLang="en-US" sz="3600" dirty="0" smtClean="0"/>
            </a:br>
            <a:r>
              <a:rPr lang="en-US" altLang="en-US" sz="3600" dirty="0"/>
              <a:t/>
            </a:r>
            <a:br>
              <a:rPr lang="en-US" altLang="en-US" sz="3600" dirty="0"/>
            </a:br>
            <a:r>
              <a:rPr lang="en-US" altLang="en-US" sz="3600" dirty="0" smtClean="0"/>
              <a:t>- at </a:t>
            </a:r>
            <a:r>
              <a:rPr lang="en-US" altLang="en-US" sz="3600" dirty="0"/>
              <a:t>the initiation of the suit </a:t>
            </a:r>
            <a:r>
              <a:rPr lang="en-US" altLang="en-US" sz="3600" dirty="0" smtClean="0"/>
              <a:t>P had </a:t>
            </a:r>
            <a:r>
              <a:rPr lang="en-US" altLang="en-US" sz="3600" dirty="0"/>
              <a:t>the federal court attach the assets of a trust that had been created by the German’s mother with the German as the </a:t>
            </a:r>
            <a:r>
              <a:rPr lang="en-US" altLang="en-US" sz="3600" dirty="0" smtClean="0"/>
              <a:t>beneficiary</a:t>
            </a:r>
            <a:br>
              <a:rPr lang="en-US" altLang="en-US" sz="3600" dirty="0" smtClean="0"/>
            </a:br>
            <a:r>
              <a:rPr lang="en-US" altLang="en-US" sz="3600" dirty="0"/>
              <a:t/>
            </a:r>
            <a:br>
              <a:rPr lang="en-US" altLang="en-US" sz="3600" dirty="0"/>
            </a:br>
            <a:r>
              <a:rPr lang="en-US" altLang="en-US" sz="3600" dirty="0" smtClean="0"/>
              <a:t>- the </a:t>
            </a:r>
            <a:r>
              <a:rPr lang="en-US" altLang="en-US" sz="3600" dirty="0"/>
              <a:t>assets of the trust and the trustee are located in New York </a:t>
            </a:r>
            <a:r>
              <a:rPr lang="en-US" altLang="en-US" sz="3600" dirty="0" smtClean="0"/>
              <a:t>City</a:t>
            </a:r>
            <a:br>
              <a:rPr lang="en-US" altLang="en-US" sz="3600" dirty="0" smtClean="0"/>
            </a:br>
            <a:r>
              <a:rPr lang="en-US" altLang="en-US" sz="3600" dirty="0"/>
              <a:t/>
            </a:r>
            <a:br>
              <a:rPr lang="en-US" altLang="en-US" sz="3600" dirty="0"/>
            </a:br>
            <a:r>
              <a:rPr lang="en-US" altLang="en-US" sz="3600" dirty="0" smtClean="0"/>
              <a:t>- defendant </a:t>
            </a:r>
            <a:r>
              <a:rPr lang="en-US" altLang="en-US" sz="3600" dirty="0"/>
              <a:t>is served in </a:t>
            </a:r>
            <a:r>
              <a:rPr lang="en-US" altLang="en-US" sz="3600" dirty="0" smtClean="0"/>
              <a:t>Germany</a:t>
            </a:r>
            <a:endParaRPr lang="en-US" altLang="en-US" sz="3600" dirty="0"/>
          </a:p>
        </p:txBody>
      </p:sp>
    </p:spTree>
    <p:extLst>
      <p:ext uri="{BB962C8B-B14F-4D97-AF65-F5344CB8AC3E}">
        <p14:creationId xmlns:p14="http://schemas.microsoft.com/office/powerpoint/2010/main" val="3565609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54828" y="330363"/>
            <a:ext cx="11191077" cy="6188423"/>
          </a:xfrm>
        </p:spPr>
        <p:txBody>
          <a:bodyPr>
            <a:normAutofit/>
          </a:bodyPr>
          <a:lstStyle/>
          <a:p>
            <a:pPr algn="l" eaLnBrk="1" hangingPunct="1"/>
            <a:r>
              <a:rPr lang="en-US" altLang="en-US" dirty="0" smtClean="0"/>
              <a:t>- an action by P (NY) against D (Cal) for violation of a federal antiterrorism act</a:t>
            </a:r>
            <a:br>
              <a:rPr lang="en-US" altLang="en-US" dirty="0" smtClean="0"/>
            </a:br>
            <a:r>
              <a:rPr lang="en-US" altLang="en-US" dirty="0"/>
              <a:t/>
            </a:r>
            <a:br>
              <a:rPr lang="en-US" altLang="en-US" dirty="0"/>
            </a:br>
            <a:r>
              <a:rPr lang="en-US" altLang="en-US" dirty="0" smtClean="0"/>
              <a:t>- D’s alleged violations of the federal act were all committed in Iraq</a:t>
            </a:r>
            <a:br>
              <a:rPr lang="en-US" altLang="en-US" dirty="0" smtClean="0"/>
            </a:br>
            <a:r>
              <a:rPr lang="en-US" altLang="en-US" dirty="0"/>
              <a:t/>
            </a:r>
            <a:br>
              <a:rPr lang="en-US" altLang="en-US" dirty="0"/>
            </a:br>
            <a:r>
              <a:rPr lang="en-US" altLang="en-US" dirty="0" smtClean="0"/>
              <a:t>- D is served in Cal</a:t>
            </a:r>
          </a:p>
        </p:txBody>
      </p:sp>
    </p:spTree>
    <p:extLst>
      <p:ext uri="{BB962C8B-B14F-4D97-AF65-F5344CB8AC3E}">
        <p14:creationId xmlns:p14="http://schemas.microsoft.com/office/powerpoint/2010/main" val="1646224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539" y="365125"/>
            <a:ext cx="10799261" cy="6200857"/>
          </a:xfrm>
        </p:spPr>
        <p:txBody>
          <a:bodyPr/>
          <a:lstStyle/>
          <a:p>
            <a:r>
              <a:rPr lang="en-US" dirty="0"/>
              <a:t>w</a:t>
            </a:r>
            <a:r>
              <a:rPr lang="en-US" dirty="0" smtClean="0"/>
              <a:t>hile WWVW is going on, the Robinsons are sued by P (OK) for non-payment of medical fees sustained </a:t>
            </a:r>
            <a:r>
              <a:rPr lang="en-US" smtClean="0"/>
              <a:t>in </a:t>
            </a:r>
            <a:r>
              <a:rPr lang="en-US" smtClean="0"/>
              <a:t>OK</a:t>
            </a:r>
            <a:br>
              <a:rPr lang="en-US" smtClean="0"/>
            </a:br>
            <a:r>
              <a:rPr lang="en-US"/>
              <a:t/>
            </a:r>
            <a:br>
              <a:rPr lang="en-US"/>
            </a:br>
            <a:r>
              <a:rPr lang="en-US" smtClean="0"/>
              <a:t>PJ?</a:t>
            </a:r>
            <a:endParaRPr lang="en-US" dirty="0"/>
          </a:p>
        </p:txBody>
      </p:sp>
    </p:spTree>
    <p:extLst>
      <p:ext uri="{BB962C8B-B14F-4D97-AF65-F5344CB8AC3E}">
        <p14:creationId xmlns:p14="http://schemas.microsoft.com/office/powerpoint/2010/main" val="171592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137" y="365125"/>
            <a:ext cx="10775663" cy="6100568"/>
          </a:xfrm>
        </p:spPr>
        <p:txBody>
          <a:bodyPr/>
          <a:lstStyle/>
          <a:p>
            <a:r>
              <a:rPr lang="en-US" dirty="0"/>
              <a:t>t</a:t>
            </a:r>
            <a:r>
              <a:rPr lang="en-US" dirty="0" smtClean="0"/>
              <a:t>he problematic cases are when PJ exists under the </a:t>
            </a:r>
            <a:r>
              <a:rPr lang="en-US" dirty="0" err="1" smtClean="0"/>
              <a:t>Pennoyer</a:t>
            </a:r>
            <a:r>
              <a:rPr lang="en-US" dirty="0" smtClean="0"/>
              <a:t> framework but does not satisfy Int’l Shoe</a:t>
            </a:r>
            <a:r>
              <a:rPr lang="en-US" dirty="0"/>
              <a:t/>
            </a:r>
            <a:br>
              <a:rPr lang="en-US" dirty="0"/>
            </a:br>
            <a:r>
              <a:rPr lang="en-US" dirty="0" smtClean="0"/>
              <a:t/>
            </a:r>
            <a:br>
              <a:rPr lang="en-US" dirty="0" smtClean="0"/>
            </a:br>
            <a:r>
              <a:rPr lang="en-US" dirty="0" smtClean="0"/>
              <a:t>- some we know are unconstitutional</a:t>
            </a:r>
            <a:br>
              <a:rPr lang="en-US" dirty="0" smtClean="0"/>
            </a:br>
            <a:r>
              <a:rPr lang="en-US" dirty="0" smtClean="0"/>
              <a:t>- certain types of quasi in rem </a:t>
            </a:r>
            <a:br>
              <a:rPr lang="en-US" dirty="0" smtClean="0"/>
            </a:br>
            <a:r>
              <a:rPr lang="en-US" dirty="0" smtClean="0"/>
              <a:t>Shaffer</a:t>
            </a:r>
            <a:endParaRPr lang="en-US" dirty="0"/>
          </a:p>
        </p:txBody>
      </p:sp>
    </p:spTree>
    <p:extLst>
      <p:ext uri="{BB962C8B-B14F-4D97-AF65-F5344CB8AC3E}">
        <p14:creationId xmlns:p14="http://schemas.microsoft.com/office/powerpoint/2010/main" val="140754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01155" y="1063626"/>
            <a:ext cx="11480145" cy="4422775"/>
          </a:xfrm>
        </p:spPr>
        <p:txBody>
          <a:bodyPr>
            <a:normAutofit/>
          </a:bodyPr>
          <a:lstStyle/>
          <a:p>
            <a:pPr eaLnBrk="1" hangingPunct="1"/>
            <a:r>
              <a:rPr lang="en-US" altLang="en-US" dirty="0"/>
              <a:t>w</a:t>
            </a:r>
            <a:r>
              <a:rPr lang="en-US" altLang="en-US" dirty="0" smtClean="0"/>
              <a:t>hy no PJ in </a:t>
            </a:r>
            <a:r>
              <a:rPr lang="en-US" altLang="en-US" dirty="0" smtClean="0"/>
              <a:t>Shaffer</a:t>
            </a:r>
            <a:r>
              <a:rPr lang="en-US" altLang="en-US" dirty="0" smtClean="0"/>
              <a:t>?</a:t>
            </a:r>
          </a:p>
        </p:txBody>
      </p:sp>
    </p:spTree>
    <p:extLst>
      <p:ext uri="{BB962C8B-B14F-4D97-AF65-F5344CB8AC3E}">
        <p14:creationId xmlns:p14="http://schemas.microsoft.com/office/powerpoint/2010/main" val="244264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48" y="365125"/>
            <a:ext cx="10875952" cy="5953084"/>
          </a:xfrm>
        </p:spPr>
        <p:txBody>
          <a:bodyPr/>
          <a:lstStyle/>
          <a:p>
            <a:r>
              <a:rPr lang="en-US" altLang="en-US" dirty="0"/>
              <a:t>- because all forms of PJ must satisfy Int’l Shoe</a:t>
            </a:r>
            <a:r>
              <a:rPr lang="en-US" altLang="en-US" dirty="0" smtClean="0"/>
              <a:t>?</a:t>
            </a:r>
            <a:br>
              <a:rPr lang="en-US" altLang="en-US" dirty="0" smtClean="0"/>
            </a:br>
            <a:r>
              <a:rPr lang="en-US" altLang="en-US" dirty="0" smtClean="0"/>
              <a:t>(Shaffer, Brennan in Burnham)</a:t>
            </a:r>
            <a:endParaRPr lang="en-US" dirty="0"/>
          </a:p>
        </p:txBody>
      </p:sp>
    </p:spTree>
    <p:extLst>
      <p:ext uri="{BB962C8B-B14F-4D97-AF65-F5344CB8AC3E}">
        <p14:creationId xmlns:p14="http://schemas.microsoft.com/office/powerpoint/2010/main" val="784881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708" y="365125"/>
            <a:ext cx="10516092" cy="6041574"/>
          </a:xfrm>
        </p:spPr>
        <p:txBody>
          <a:bodyPr/>
          <a:lstStyle/>
          <a:p>
            <a:r>
              <a:rPr lang="en-US" altLang="en-US" dirty="0"/>
              <a:t>- because all forms of PJ over an-out-of-state defendant must satisfy Int’l Shoe? (Scalia in Burnham</a:t>
            </a:r>
            <a:r>
              <a:rPr lang="en-US" altLang="en-US" dirty="0" smtClean="0"/>
              <a:t>)</a:t>
            </a:r>
            <a:br>
              <a:rPr lang="en-US" altLang="en-US" dirty="0" smtClean="0"/>
            </a:br>
            <a:r>
              <a:rPr lang="en-US" altLang="en-US" dirty="0"/>
              <a:t/>
            </a:r>
            <a:br>
              <a:rPr lang="en-US" altLang="en-US" dirty="0"/>
            </a:br>
            <a:r>
              <a:rPr lang="en-US" altLang="en-US" dirty="0" smtClean="0"/>
              <a:t>- tagging does not have to satisfy Int’l Shoe because the defendant is in state</a:t>
            </a:r>
            <a:br>
              <a:rPr lang="en-US" altLang="en-US" dirty="0" smtClean="0"/>
            </a:br>
            <a:r>
              <a:rPr lang="en-US" altLang="en-US" dirty="0" smtClean="0"/>
              <a:t>- all forms of quasi in rem are unconstitutional though</a:t>
            </a:r>
            <a:endParaRPr lang="en-US" dirty="0"/>
          </a:p>
        </p:txBody>
      </p:sp>
    </p:spTree>
    <p:extLst>
      <p:ext uri="{BB962C8B-B14F-4D97-AF65-F5344CB8AC3E}">
        <p14:creationId xmlns:p14="http://schemas.microsoft.com/office/powerpoint/2010/main" val="3401190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514" y="335629"/>
            <a:ext cx="10586884" cy="5964883"/>
          </a:xfrm>
        </p:spPr>
        <p:txBody>
          <a:bodyPr>
            <a:normAutofit fontScale="90000"/>
          </a:bodyPr>
          <a:lstStyle/>
          <a:p>
            <a:r>
              <a:rPr lang="en-US" altLang="en-US" dirty="0"/>
              <a:t>- because all forms of PJ </a:t>
            </a:r>
            <a:r>
              <a:rPr lang="en-US" altLang="en-US" dirty="0" smtClean="0"/>
              <a:t>over </a:t>
            </a:r>
            <a:r>
              <a:rPr lang="en-US" altLang="en-US" dirty="0"/>
              <a:t>an out-of-state defendant in which in </a:t>
            </a:r>
            <a:r>
              <a:rPr lang="en-US" altLang="en-US" dirty="0" err="1"/>
              <a:t>personam</a:t>
            </a:r>
            <a:r>
              <a:rPr lang="en-US" altLang="en-US" dirty="0"/>
              <a:t> jurisdiction is </a:t>
            </a:r>
            <a:r>
              <a:rPr lang="en-US" altLang="en-US" dirty="0" smtClean="0"/>
              <a:t>ultimately asserted </a:t>
            </a:r>
            <a:r>
              <a:rPr lang="en-US" altLang="en-US" dirty="0"/>
              <a:t>must satisfy Int’l </a:t>
            </a:r>
            <a:r>
              <a:rPr lang="en-US" altLang="en-US" dirty="0" smtClean="0"/>
              <a:t>Shoe? </a:t>
            </a:r>
            <a:r>
              <a:rPr lang="en-US" altLang="en-US" dirty="0"/>
              <a:t>(Scalia in </a:t>
            </a:r>
            <a:r>
              <a:rPr lang="en-US" altLang="en-US" dirty="0" smtClean="0"/>
              <a:t>Burnham) </a:t>
            </a:r>
            <a:br>
              <a:rPr lang="en-US" altLang="en-US" dirty="0" smtClean="0"/>
            </a:br>
            <a:r>
              <a:rPr lang="en-US" altLang="en-US" dirty="0"/>
              <a:t/>
            </a:r>
            <a:br>
              <a:rPr lang="en-US" altLang="en-US" dirty="0"/>
            </a:br>
            <a:r>
              <a:rPr lang="en-US" altLang="en-US" dirty="0" smtClean="0"/>
              <a:t>- </a:t>
            </a:r>
            <a:r>
              <a:rPr lang="en-US" altLang="en-US" dirty="0"/>
              <a:t>tagging does not have to satisfy Int’l Shoe because the defendant is in </a:t>
            </a:r>
            <a:r>
              <a:rPr lang="en-US" altLang="en-US" dirty="0" smtClean="0"/>
              <a:t>state</a:t>
            </a:r>
            <a:br>
              <a:rPr lang="en-US" altLang="en-US" dirty="0" smtClean="0"/>
            </a:br>
            <a:r>
              <a:rPr lang="en-US" altLang="en-US" dirty="0" smtClean="0"/>
              <a:t>- quasi in rem in Shaffer was a problem because limited appearances were not allowed</a:t>
            </a:r>
            <a:br>
              <a:rPr lang="en-US" altLang="en-US" dirty="0" smtClean="0"/>
            </a:br>
            <a:r>
              <a:rPr lang="en-US" altLang="en-US" dirty="0" smtClean="0"/>
              <a:t>- had they been allowed it would have been constitutional</a:t>
            </a:r>
            <a:endParaRPr lang="en-US" dirty="0"/>
          </a:p>
        </p:txBody>
      </p:sp>
    </p:spTree>
    <p:extLst>
      <p:ext uri="{BB962C8B-B14F-4D97-AF65-F5344CB8AC3E}">
        <p14:creationId xmlns:p14="http://schemas.microsoft.com/office/powerpoint/2010/main" val="755435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594</Words>
  <Application>Microsoft Office PowerPoint</Application>
  <PresentationFormat>Widescreen</PresentationFormat>
  <Paragraphs>44</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Wed., Sep. 20</vt:lpstr>
      <vt:lpstr>where do we stand…?</vt:lpstr>
      <vt:lpstr>PJ cases that can be answered within the Int’l Shoe framework, without considering the relationship to the Pennoyer framework:  - specific personal jurisdiction (with the addition of the McGee factors) e.g, McGee, Burger King, Worldwide VW, Asahi, McIntyre  - general personal jurisdiction over corporations e.g. Goodyear, Daimler </vt:lpstr>
      <vt:lpstr>PJ under the Pennoyer framework that is unproblematic under Int’l Shoe  - domicile as a source in general in personam jurisdiction over individuals   - in rem</vt:lpstr>
      <vt:lpstr>the problematic cases are when PJ exists under the Pennoyer framework but does not satisfy Int’l Shoe  - some we know are unconstitutional - certain types of quasi in rem  Shaffer</vt:lpstr>
      <vt:lpstr>why no PJ in Shaffer?</vt:lpstr>
      <vt:lpstr>- because all forms of PJ must satisfy Int’l Shoe? (Shaffer, Brennan in Burnham)</vt:lpstr>
      <vt:lpstr>- because all forms of PJ over an-out-of-state defendant must satisfy Int’l Shoe? (Scalia in Burnham)  - tagging does not have to satisfy Int’l Shoe because the defendant is in state - all forms of quasi in rem are unconstitutional though</vt:lpstr>
      <vt:lpstr>- because all forms of PJ over an out-of-state defendant in which in personam jurisdiction is ultimately asserted must satisfy Int’l Shoe? (Scalia in Burnham)   - tagging does not have to satisfy Int’l Shoe because the defendant is in state - quasi in rem in Shaffer was a problem because limited appearances were not allowed - had they been allowed it would have been constitutional</vt:lpstr>
      <vt:lpstr>- because a form of PJ under Pennoyer is unconstitutional if the defendant could not have reasonably anticipated that his actions would submit him to personal jurisdiction? (WWVW, Stevens and Powell in Shaffer)  - the defendants in Shaffer could not have reasonably anticipated PJ in Del simply by buying shares in a Del corp - but quasi in rem concerning real property and bank accounts is OK</vt:lpstr>
      <vt:lpstr>also Brennan in Burnham  The transient rule is consistent with reasonable expectations, and is entitled to a strong presumption that it comports with due process. “If I visit another State, . . . I knowingly assume some risk that the State will exercise its power over my property or my person while there. My contact with the State, though minimal, gives rise to predictable risks.” Shaffer (STEVENS, J., concurring in judgment); see also Burger King Corp. v. Rudzewicz (1985) ("[t]erritorial presence frequently will enhance a potential defendant's affiliation with a State and reinforce the reasonable foreseeability of suit there")</vt:lpstr>
      <vt:lpstr>because a form of PJ that was accepted at the time of the enactment of the 14th Amendment and generally used by the states today is constitutionally permissible? (Scalia in Burnham: “Where, however, as in the present case, a jurisdictional principle is both firmly approved by tradition and still favored, it is impossible to imagine what standard we could appeal to for the judgment that it is ‘no longer justified.’”)  expanded by Int’l Shoe, but not contracted</vt:lpstr>
      <vt:lpstr>Burnham v. Superior Court (U.S. 1990)</vt:lpstr>
      <vt:lpstr>Scalia’s opinion (with Rehnquist, Kennedy and White)?</vt:lpstr>
      <vt:lpstr>Glannon: “Justice Scalia and three other justices concluded that the Shaffer opinion really meant to say that assertions of in personam, quasi in rem, and in rem jurisdiction had to meet the Int’l Shoe standard, not that Int’l Shoe applied to other bases for personal jurisdiction, like transient presence.”</vt:lpstr>
      <vt:lpstr>Brennan (with Marshall, Blackmun, and O’Connor)?</vt:lpstr>
      <vt:lpstr>set aside tagging –  does PJ in Burnham satisfy Int’l Shoe?</vt:lpstr>
      <vt:lpstr>Scalia on Brennan?</vt:lpstr>
      <vt:lpstr>Brennan’s response?</vt:lpstr>
      <vt:lpstr>what about the McGee factors…?</vt:lpstr>
      <vt:lpstr>D is lured into a state and tagged  PJ?</vt:lpstr>
      <vt:lpstr>Terlizzi v. Brodie, 329 N.Y.S.2d 589 (N.Y. App. Div. 1972)</vt:lpstr>
      <vt:lpstr>the CEO of the D. Corp is tagged in CA  PJ in CA?</vt:lpstr>
      <vt:lpstr>A, a partner of the partnership, A &amp; B, is tagged in CA  PJ in CA?</vt:lpstr>
      <vt:lpstr>A is domiciled in CT B is domiciled in NJ A &amp; B’s offices and all of its work is done out of NY  where is there in personam PJ (setting aside tagging)?</vt:lpstr>
      <vt:lpstr>NY makes the appointment of an agent for service of process a condition for doing business in NY  can this create general jurisdiction?</vt:lpstr>
      <vt:lpstr>waiver/consent</vt:lpstr>
      <vt:lpstr>state long arm statutes</vt:lpstr>
      <vt:lpstr>PowerPoint Presentation</vt:lpstr>
      <vt:lpstr>P sues D in state court in New York  D defaults  P sues on the default judgment in state court in CA  D argues that NY state court did not have PJ under the 14th Amendment  should D offer any other arguments? </vt:lpstr>
      <vt:lpstr>common law personal jurisdiction</vt:lpstr>
      <vt:lpstr>PJ in federal court</vt:lpstr>
      <vt:lpstr>U.S. Const. Amendment V.  No person shall . . . be deprived of life, liberty, or property, without due process of law . . .  </vt:lpstr>
      <vt:lpstr>- P (NY) sues D (NJ) for a state law battery that occurred in New York City.  - P brings the suit in federal court in Alaska  - D is served in NJ - D has never visited Alaska and has never had any contact with the state</vt:lpstr>
      <vt:lpstr>Rule 4. Summons (k) Territorial Limits of Effective Service. (1) In General. Serving a summons or filing a waiver of service establishes personal jurisdiction over a defendant: (A) who is subject to the jurisdiction of a court of general jurisdiction in the state where the district court is located; … (C) when authorized by a federal statute.</vt:lpstr>
      <vt:lpstr>(2) Federal Claim Outside State-Court Jurisdiction. For a claim that arises under federal law, serving a summons or filing a waiver of service establishes personal jurisdiction over a defendant if: (A) the defendant is not subject to jurisdiction in any state’s courts of general jurisdiction; and (B) exercising jurisdiction is consistent with the United States Constitution and laws. </vt:lpstr>
      <vt:lpstr>- P (Va.) brings suit in federal court in Virginia against D, a German domiciliary residing in Germany, for a battery that the German committed against him in New York - D has no other contacts with the United States besides the brief trip to NY during which the alleged battery occurred - D is served in Germany Is there PJ? </vt:lpstr>
      <vt:lpstr>Saudi terrorist is sued under a federal antiterrorism act allowing for American victims of foreign terrorism to sue for damages  - the alleged acts of terrorism in this case occurred in Saudi Arabia  - the action is brought in federal court in New York. Is there PJ? </vt:lpstr>
      <vt:lpstr>Is there PJ?  All actions are brought in the Southern District of New York...  </vt:lpstr>
      <vt:lpstr>A federal civil rights action concerning the defendant’s arrest of the plaintiff in Buffalo, NY. Defendant lives in Pennsylvania and is served there. </vt:lpstr>
      <vt:lpstr>- a California state-law product liability action concerning a product P bought in Cal that harmed him in Cal  - suit is against  C Corp, incorporated in Delaware with its principal place of business in Tennessee  - D Corp has a large factory and branch office in Buffalo, New York (with 10,000 employees)   - the D Corp is served (through service on its Chief Legal Officer) in NYC</vt:lpstr>
      <vt:lpstr>- a California state-law diversity action concerning a brawl between the plaintiff and the defendant in California  - the plaintiff is a citizen of California and the defendant a citizen of New York  - the defendant is served while on a business trip in California</vt:lpstr>
      <vt:lpstr>- an action by P (NY) against D (Germany) for breach of German contract law concerning a contract signed in Germany with performance in Germany  - at the initiation of the suit P had the federal court attach the assets of a trust that had been created by the German’s mother with the German as the beneficiary  - the assets of the trust and the trustee are located in New York City  - defendant is served in Germany</vt:lpstr>
      <vt:lpstr>- an action by P (NY) against D (Cal) for violation of a federal antiterrorism act  - D’s alleged violations of the federal act were all committed in Iraq  - D is served in Cal</vt:lpstr>
      <vt:lpstr>while WWVW is going on, the Robinsons are sued by P (OK) for non-payment of medical fees sustained in OK  PJ?</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205</cp:revision>
  <cp:lastPrinted>2017-09-20T16:46:35Z</cp:lastPrinted>
  <dcterms:created xsi:type="dcterms:W3CDTF">2017-09-12T14:18:22Z</dcterms:created>
  <dcterms:modified xsi:type="dcterms:W3CDTF">2017-09-20T17:33:35Z</dcterms:modified>
</cp:coreProperties>
</file>