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handoutMasterIdLst>
    <p:handoutMasterId r:id="rId73"/>
  </p:handoutMasterIdLst>
  <p:sldIdLst>
    <p:sldId id="257" r:id="rId2"/>
    <p:sldId id="344" r:id="rId3"/>
    <p:sldId id="417" r:id="rId4"/>
    <p:sldId id="420" r:id="rId5"/>
    <p:sldId id="452" r:id="rId6"/>
    <p:sldId id="361" r:id="rId7"/>
    <p:sldId id="428" r:id="rId8"/>
    <p:sldId id="366" r:id="rId9"/>
    <p:sldId id="367" r:id="rId10"/>
    <p:sldId id="430" r:id="rId11"/>
    <p:sldId id="431" r:id="rId12"/>
    <p:sldId id="453" r:id="rId13"/>
    <p:sldId id="454" r:id="rId14"/>
    <p:sldId id="455" r:id="rId15"/>
    <p:sldId id="456" r:id="rId16"/>
    <p:sldId id="435" r:id="rId17"/>
    <p:sldId id="403" r:id="rId18"/>
    <p:sldId id="405" r:id="rId19"/>
    <p:sldId id="438" r:id="rId20"/>
    <p:sldId id="425" r:id="rId21"/>
    <p:sldId id="426" r:id="rId22"/>
    <p:sldId id="439" r:id="rId23"/>
    <p:sldId id="440" r:id="rId24"/>
    <p:sldId id="441" r:id="rId25"/>
    <p:sldId id="442" r:id="rId26"/>
    <p:sldId id="443" r:id="rId27"/>
    <p:sldId id="406" r:id="rId28"/>
    <p:sldId id="407" r:id="rId29"/>
    <p:sldId id="408" r:id="rId30"/>
    <p:sldId id="444" r:id="rId31"/>
    <p:sldId id="409" r:id="rId32"/>
    <p:sldId id="445" r:id="rId33"/>
    <p:sldId id="411" r:id="rId34"/>
    <p:sldId id="412" r:id="rId35"/>
    <p:sldId id="446" r:id="rId36"/>
    <p:sldId id="450" r:id="rId37"/>
    <p:sldId id="449" r:id="rId38"/>
    <p:sldId id="447" r:id="rId39"/>
    <p:sldId id="448" r:id="rId40"/>
    <p:sldId id="415" r:id="rId41"/>
    <p:sldId id="416" r:id="rId42"/>
    <p:sldId id="458" r:id="rId43"/>
    <p:sldId id="460" r:id="rId44"/>
    <p:sldId id="477" r:id="rId45"/>
    <p:sldId id="478" r:id="rId46"/>
    <p:sldId id="479" r:id="rId47"/>
    <p:sldId id="461" r:id="rId48"/>
    <p:sldId id="465" r:id="rId49"/>
    <p:sldId id="462" r:id="rId50"/>
    <p:sldId id="473" r:id="rId51"/>
    <p:sldId id="482" r:id="rId52"/>
    <p:sldId id="483" r:id="rId53"/>
    <p:sldId id="463" r:id="rId54"/>
    <p:sldId id="464" r:id="rId55"/>
    <p:sldId id="474" r:id="rId56"/>
    <p:sldId id="466" r:id="rId57"/>
    <p:sldId id="480" r:id="rId58"/>
    <p:sldId id="481" r:id="rId59"/>
    <p:sldId id="469" r:id="rId60"/>
    <p:sldId id="484" r:id="rId61"/>
    <p:sldId id="486" r:id="rId62"/>
    <p:sldId id="488" r:id="rId63"/>
    <p:sldId id="487" r:id="rId64"/>
    <p:sldId id="467" r:id="rId65"/>
    <p:sldId id="468" r:id="rId66"/>
    <p:sldId id="470" r:id="rId67"/>
    <p:sldId id="471" r:id="rId68"/>
    <p:sldId id="472" r:id="rId69"/>
    <p:sldId id="475" r:id="rId70"/>
    <p:sldId id="476" r:id="rId7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81" autoAdjust="0"/>
    <p:restoredTop sz="94660"/>
  </p:normalViewPr>
  <p:slideViewPr>
    <p:cSldViewPr snapToGrid="0">
      <p:cViewPr varScale="1">
        <p:scale>
          <a:sx n="114" d="100"/>
          <a:sy n="114" d="100"/>
        </p:scale>
        <p:origin x="4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notesMaster" Target="notesMasters/notes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handoutMaster" Target="handoutMasters/handoutMaster1.xml"/><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9/17/17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9/17/17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9/17/17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9/17/17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9/17/17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9/17/17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Mon., Sep. 18</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354762"/>
          </a:xfrm>
        </p:spPr>
        <p:txBody>
          <a:bodyPr/>
          <a:lstStyle/>
          <a:p>
            <a:r>
              <a:rPr lang="en-US" altLang="en-US" dirty="0" smtClean="0"/>
              <a:t> Daimler AG v. Bauman</a:t>
            </a:r>
            <a:r>
              <a:rPr lang="en-US" altLang="en-US" dirty="0"/>
              <a:t> </a:t>
            </a:r>
            <a:r>
              <a:rPr lang="en-US" altLang="en-US" dirty="0" smtClean="0"/>
              <a:t>(US 2014)</a:t>
            </a:r>
          </a:p>
        </p:txBody>
      </p:sp>
    </p:spTree>
    <p:extLst>
      <p:ext uri="{BB962C8B-B14F-4D97-AF65-F5344CB8AC3E}">
        <p14:creationId xmlns:p14="http://schemas.microsoft.com/office/powerpoint/2010/main" val="246083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46" y="365125"/>
            <a:ext cx="10734554" cy="5989376"/>
          </a:xfrm>
        </p:spPr>
        <p:txBody>
          <a:bodyPr/>
          <a:lstStyle/>
          <a:p>
            <a:r>
              <a:rPr lang="en-US" dirty="0"/>
              <a:t>s</a:t>
            </a:r>
            <a:r>
              <a:rPr lang="en-US" dirty="0" smtClean="0"/>
              <a:t>ide issues…</a:t>
            </a:r>
            <a:endParaRPr lang="en-US" dirty="0"/>
          </a:p>
        </p:txBody>
      </p:sp>
    </p:spTree>
    <p:extLst>
      <p:ext uri="{BB962C8B-B14F-4D97-AF65-F5344CB8AC3E}">
        <p14:creationId xmlns:p14="http://schemas.microsoft.com/office/powerpoint/2010/main" val="3140557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38" y="365125"/>
            <a:ext cx="10787462" cy="5829198"/>
          </a:xfrm>
        </p:spPr>
        <p:txBody>
          <a:bodyPr/>
          <a:lstStyle/>
          <a:p>
            <a:r>
              <a:rPr lang="en-US" dirty="0"/>
              <a:t>do the plaintiffs state a claim under federal law</a:t>
            </a:r>
            <a:r>
              <a:rPr lang="en-US" dirty="0" smtClean="0"/>
              <a:t>?</a:t>
            </a:r>
            <a:endParaRPr lang="en-US" dirty="0"/>
          </a:p>
        </p:txBody>
      </p:sp>
    </p:spTree>
    <p:extLst>
      <p:ext uri="{BB962C8B-B14F-4D97-AF65-F5344CB8AC3E}">
        <p14:creationId xmlns:p14="http://schemas.microsoft.com/office/powerpoint/2010/main" val="1736762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332" y="365125"/>
            <a:ext cx="10728468" cy="5852795"/>
          </a:xfrm>
        </p:spPr>
        <p:txBody>
          <a:bodyPr/>
          <a:lstStyle/>
          <a:p>
            <a:r>
              <a:rPr lang="en-US" dirty="0"/>
              <a:t>w</a:t>
            </a:r>
            <a:r>
              <a:rPr lang="en-US" dirty="0" smtClean="0"/>
              <a:t>hen can a subsidiary’s contacts be imputed to the parent to create general in </a:t>
            </a:r>
            <a:r>
              <a:rPr lang="en-US" dirty="0" err="1" smtClean="0"/>
              <a:t>personam</a:t>
            </a:r>
            <a:r>
              <a:rPr lang="en-US" dirty="0" smtClean="0"/>
              <a:t> jurisdiction?</a:t>
            </a:r>
            <a:endParaRPr lang="en-US" dirty="0"/>
          </a:p>
        </p:txBody>
      </p:sp>
    </p:spTree>
    <p:extLst>
      <p:ext uri="{BB962C8B-B14F-4D97-AF65-F5344CB8AC3E}">
        <p14:creationId xmlns:p14="http://schemas.microsoft.com/office/powerpoint/2010/main" val="1803408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533" y="365125"/>
            <a:ext cx="10740267" cy="5958983"/>
          </a:xfrm>
        </p:spPr>
        <p:txBody>
          <a:bodyPr/>
          <a:lstStyle/>
          <a:p>
            <a:r>
              <a:rPr lang="en-US" dirty="0"/>
              <a:t>c</a:t>
            </a:r>
            <a:r>
              <a:rPr lang="en-US" dirty="0" smtClean="0"/>
              <a:t>an a case with sufficient contacts for general in </a:t>
            </a:r>
            <a:r>
              <a:rPr lang="en-US" dirty="0" err="1" smtClean="0"/>
              <a:t>personam</a:t>
            </a:r>
            <a:r>
              <a:rPr lang="en-US" dirty="0" smtClean="0"/>
              <a:t> jurisdiction still be knocked out by the McGee factors?</a:t>
            </a:r>
            <a:endParaRPr lang="en-US" dirty="0"/>
          </a:p>
        </p:txBody>
      </p:sp>
    </p:spTree>
    <p:extLst>
      <p:ext uri="{BB962C8B-B14F-4D97-AF65-F5344CB8AC3E}">
        <p14:creationId xmlns:p14="http://schemas.microsoft.com/office/powerpoint/2010/main" val="1997504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621" y="365125"/>
            <a:ext cx="10628179" cy="5964883"/>
          </a:xfrm>
        </p:spPr>
        <p:txBody>
          <a:bodyPr/>
          <a:lstStyle/>
          <a:p>
            <a:r>
              <a:rPr lang="en-US" dirty="0"/>
              <a:t>u</a:t>
            </a:r>
            <a:r>
              <a:rPr lang="en-US" dirty="0" smtClean="0"/>
              <a:t>pshot – </a:t>
            </a:r>
            <a:br>
              <a:rPr lang="en-US" dirty="0" smtClean="0"/>
            </a:br>
            <a:r>
              <a:rPr lang="en-US" dirty="0"/>
              <a:t/>
            </a:r>
            <a:br>
              <a:rPr lang="en-US" dirty="0"/>
            </a:br>
            <a:r>
              <a:rPr lang="en-US" dirty="0" smtClean="0"/>
              <a:t>only in “exceptional” cases will there be general in </a:t>
            </a:r>
            <a:r>
              <a:rPr lang="en-US" dirty="0" err="1" smtClean="0"/>
              <a:t>personam</a:t>
            </a:r>
            <a:r>
              <a:rPr lang="en-US" dirty="0" smtClean="0"/>
              <a:t> jurisdiction over a corporation beyond a corporation’s state (or nation) of incorporation and the state (or nation) of its principal place of business</a:t>
            </a:r>
            <a:endParaRPr lang="en-US" dirty="0"/>
          </a:p>
        </p:txBody>
      </p:sp>
    </p:spTree>
    <p:extLst>
      <p:ext uri="{BB962C8B-B14F-4D97-AF65-F5344CB8AC3E}">
        <p14:creationId xmlns:p14="http://schemas.microsoft.com/office/powerpoint/2010/main" val="2196854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803" y="365125"/>
            <a:ext cx="10531997" cy="5983589"/>
          </a:xfrm>
        </p:spPr>
        <p:txBody>
          <a:bodyPr/>
          <a:lstStyle/>
          <a:p>
            <a:r>
              <a:rPr lang="en-US" strike="sngStrike" dirty="0"/>
              <a:t>i</a:t>
            </a:r>
            <a:r>
              <a:rPr lang="en-US" strike="sngStrike" dirty="0" smtClean="0"/>
              <a:t>s </a:t>
            </a:r>
            <a:r>
              <a:rPr lang="en-US" i="1" strike="sngStrike" dirty="0" smtClean="0"/>
              <a:t>Hertz</a:t>
            </a:r>
            <a:r>
              <a:rPr lang="en-US" strike="sngStrike" dirty="0" smtClean="0"/>
              <a:t> relevant here?</a:t>
            </a:r>
            <a:br>
              <a:rPr lang="en-US" strike="sngStrike" dirty="0" smtClean="0"/>
            </a:br>
            <a:r>
              <a:rPr lang="en-US" strike="sngStrike" dirty="0"/>
              <a:t/>
            </a:r>
            <a:br>
              <a:rPr lang="en-US" strike="sngStrike" dirty="0"/>
            </a:br>
            <a:r>
              <a:rPr lang="en-US" dirty="0"/>
              <a:t>s</a:t>
            </a:r>
            <a:r>
              <a:rPr lang="en-US" dirty="0" smtClean="0"/>
              <a:t>hould we conclude, citing </a:t>
            </a:r>
            <a:r>
              <a:rPr lang="en-US" i="1" dirty="0" smtClean="0"/>
              <a:t>Hertz</a:t>
            </a:r>
            <a:r>
              <a:rPr lang="en-US" dirty="0" smtClean="0"/>
              <a:t>, that there is general in </a:t>
            </a:r>
            <a:r>
              <a:rPr lang="en-US" dirty="0" err="1" smtClean="0"/>
              <a:t>personam</a:t>
            </a:r>
            <a:r>
              <a:rPr lang="en-US" dirty="0" smtClean="0"/>
              <a:t> jurisdiction over a corporation only in its state (or nation) of incorporation and the state (or nation) </a:t>
            </a:r>
            <a:r>
              <a:rPr lang="en-US" i="1" u="sng" dirty="0" smtClean="0"/>
              <a:t>where its nerve center is located</a:t>
            </a:r>
            <a:r>
              <a:rPr lang="en-US" dirty="0" smtClean="0"/>
              <a:t>…?</a:t>
            </a:r>
            <a:endParaRPr lang="en-US" dirty="0"/>
          </a:p>
        </p:txBody>
      </p:sp>
    </p:spTree>
    <p:extLst>
      <p:ext uri="{BB962C8B-B14F-4D97-AF65-F5344CB8AC3E}">
        <p14:creationId xmlns:p14="http://schemas.microsoft.com/office/powerpoint/2010/main" val="1796308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76400" y="274638"/>
            <a:ext cx="8915400" cy="6278562"/>
          </a:xfrm>
        </p:spPr>
        <p:txBody>
          <a:bodyPr>
            <a:normAutofit fontScale="90000"/>
          </a:bodyPr>
          <a:lstStyle/>
          <a:p>
            <a:pPr algn="l"/>
            <a:r>
              <a:rPr lang="en-US" altLang="en-US" dirty="0" smtClean="0"/>
              <a:t>- the D Corp (incorporated in France with its PPB in France) owns hotels</a:t>
            </a:r>
            <a:br>
              <a:rPr lang="en-US" altLang="en-US" dirty="0" smtClean="0"/>
            </a:br>
            <a:r>
              <a:rPr lang="en-US" altLang="en-US" dirty="0" smtClean="0"/>
              <a:t>- it puts a new flooring in all of its hotels</a:t>
            </a:r>
            <a:br>
              <a:rPr lang="en-US" altLang="en-US" dirty="0" smtClean="0"/>
            </a:br>
            <a:r>
              <a:rPr lang="en-US" altLang="en-US" dirty="0" smtClean="0"/>
              <a:t>- P (NY), goes to bought a D Corp </a:t>
            </a:r>
            <a:r>
              <a:rPr lang="en-US" altLang="en-US" dirty="0"/>
              <a:t>h</a:t>
            </a:r>
            <a:r>
              <a:rPr lang="en-US" altLang="en-US" dirty="0" smtClean="0"/>
              <a:t>otel in in France, where he slips on the floor and is injured</a:t>
            </a:r>
            <a:br>
              <a:rPr lang="en-US" altLang="en-US" dirty="0" smtClean="0"/>
            </a:br>
            <a:r>
              <a:rPr lang="en-US" altLang="en-US" dirty="0" smtClean="0"/>
              <a:t>- P sues the D Corp. in federal court in NY</a:t>
            </a:r>
            <a:br>
              <a:rPr lang="en-US" altLang="en-US" dirty="0" smtClean="0"/>
            </a:br>
            <a:r>
              <a:rPr lang="en-US" altLang="en-US" dirty="0" smtClean="0"/>
              <a:t>- the D Corp. has 10 hotels in NY</a:t>
            </a:r>
            <a:br>
              <a:rPr lang="en-US" altLang="en-US" dirty="0" smtClean="0"/>
            </a:br>
            <a:r>
              <a:rPr lang="en-US" altLang="en-US" dirty="0" smtClean="0"/>
              <a:t>- there is already litigation in NY concerning accidents on the floors of the NY hotels</a:t>
            </a:r>
          </a:p>
        </p:txBody>
      </p:sp>
    </p:spTree>
    <p:extLst>
      <p:ext uri="{BB962C8B-B14F-4D97-AF65-F5344CB8AC3E}">
        <p14:creationId xmlns:p14="http://schemas.microsoft.com/office/powerpoint/2010/main" val="1657554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952750" y="1063626"/>
            <a:ext cx="6229350" cy="4422775"/>
          </a:xfrm>
        </p:spPr>
        <p:txBody>
          <a:bodyPr/>
          <a:lstStyle/>
          <a:p>
            <a:pPr eaLnBrk="1" hangingPunct="1"/>
            <a:r>
              <a:rPr lang="en-US" altLang="en-US" smtClean="0"/>
              <a:t>quasi in rem</a:t>
            </a:r>
          </a:p>
        </p:txBody>
      </p:sp>
    </p:spTree>
    <p:extLst>
      <p:ext uri="{BB962C8B-B14F-4D97-AF65-F5344CB8AC3E}">
        <p14:creationId xmlns:p14="http://schemas.microsoft.com/office/powerpoint/2010/main" val="244264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734" y="365125"/>
            <a:ext cx="10775066" cy="6105123"/>
          </a:xfrm>
        </p:spPr>
        <p:txBody>
          <a:bodyPr>
            <a:normAutofit fontScale="90000"/>
          </a:bodyPr>
          <a:lstStyle/>
          <a:p>
            <a:r>
              <a:rPr lang="en-US" dirty="0" err="1" smtClean="0"/>
              <a:t>Glannon</a:t>
            </a:r>
            <a:r>
              <a:rPr lang="en-US" dirty="0" smtClean="0"/>
              <a:t> says distinguish…</a:t>
            </a:r>
            <a:br>
              <a:rPr lang="en-US" dirty="0" smtClean="0"/>
            </a:br>
            <a:r>
              <a:rPr lang="en-US"/>
              <a:t/>
            </a:r>
            <a:br>
              <a:rPr lang="en-US"/>
            </a:br>
            <a:r>
              <a:rPr lang="en-US" smtClean="0"/>
              <a:t>“attachment” </a:t>
            </a:r>
            <a:r>
              <a:rPr lang="en-US" dirty="0" smtClean="0"/>
              <a:t>necessary for quasi-in-rem and in rem under </a:t>
            </a:r>
            <a:r>
              <a:rPr lang="en-US" dirty="0" err="1" smtClean="0"/>
              <a:t>Pennoyer</a:t>
            </a:r>
            <a:r>
              <a:rPr lang="en-US" dirty="0" smtClean="0"/>
              <a:t> (involves only a filing at registry of deeds that gives notice to potential buyers)</a:t>
            </a:r>
            <a:br>
              <a:rPr lang="en-US" dirty="0" smtClean="0"/>
            </a:br>
            <a:r>
              <a:rPr lang="en-US" dirty="0" smtClean="0"/>
              <a:t/>
            </a:r>
            <a:br>
              <a:rPr lang="en-US" dirty="0" smtClean="0"/>
            </a:br>
            <a:r>
              <a:rPr lang="en-US" dirty="0" smtClean="0"/>
              <a:t>and</a:t>
            </a:r>
            <a:br>
              <a:rPr lang="en-US" dirty="0" smtClean="0"/>
            </a:br>
            <a:r>
              <a:rPr lang="en-US" dirty="0"/>
              <a:t/>
            </a:r>
            <a:br>
              <a:rPr lang="en-US" dirty="0"/>
            </a:br>
            <a:r>
              <a:rPr lang="en-US" dirty="0" smtClean="0"/>
              <a:t>post judgment attachment and attachment for security</a:t>
            </a:r>
            <a:endParaRPr lang="en-US" dirty="0"/>
          </a:p>
        </p:txBody>
      </p:sp>
    </p:spTree>
    <p:extLst>
      <p:ext uri="{BB962C8B-B14F-4D97-AF65-F5344CB8AC3E}">
        <p14:creationId xmlns:p14="http://schemas.microsoft.com/office/powerpoint/2010/main" val="353120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85102"/>
          </a:xfrm>
        </p:spPr>
        <p:txBody>
          <a:bodyPr/>
          <a:lstStyle/>
          <a:p>
            <a:r>
              <a:rPr lang="en-US" dirty="0"/>
              <a:t>w</a:t>
            </a:r>
            <a:r>
              <a:rPr lang="en-US" dirty="0" smtClean="0"/>
              <a:t>hat does it mean for a cause of action to arise out of or be related to contact with the forum state?</a:t>
            </a:r>
            <a:endParaRPr lang="en-US" dirty="0"/>
          </a:p>
        </p:txBody>
      </p:sp>
    </p:spTree>
    <p:extLst>
      <p:ext uri="{BB962C8B-B14F-4D97-AF65-F5344CB8AC3E}">
        <p14:creationId xmlns:p14="http://schemas.microsoft.com/office/powerpoint/2010/main" val="947102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56461" y="542441"/>
            <a:ext cx="11050292" cy="5687877"/>
          </a:xfrm>
        </p:spPr>
        <p:txBody>
          <a:bodyPr/>
          <a:lstStyle/>
          <a:p>
            <a:pPr eaLnBrk="1" hangingPunct="1"/>
            <a:r>
              <a:rPr lang="en-US" altLang="en-US" dirty="0"/>
              <a:t>w</a:t>
            </a:r>
            <a:r>
              <a:rPr lang="en-US" altLang="en-US" dirty="0" smtClean="0"/>
              <a:t>hat did </a:t>
            </a:r>
            <a:r>
              <a:rPr lang="en-US" altLang="en-US" i="1" dirty="0" err="1" smtClean="0"/>
              <a:t>Pennoyer</a:t>
            </a:r>
            <a:r>
              <a:rPr lang="en-US" altLang="en-US" dirty="0" smtClean="0"/>
              <a:t> really say was necessary for quasi in rem?</a:t>
            </a:r>
          </a:p>
        </p:txBody>
      </p:sp>
    </p:spTree>
    <p:extLst>
      <p:ext uri="{BB962C8B-B14F-4D97-AF65-F5344CB8AC3E}">
        <p14:creationId xmlns:p14="http://schemas.microsoft.com/office/powerpoint/2010/main" val="973671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961" y="365125"/>
            <a:ext cx="10999839" cy="5991430"/>
          </a:xfrm>
        </p:spPr>
        <p:txBody>
          <a:bodyPr>
            <a:normAutofit fontScale="90000"/>
          </a:bodyPr>
          <a:lstStyle/>
          <a:p>
            <a:r>
              <a:rPr lang="en-US" dirty="0"/>
              <a:t>“In the case against the plaintiff, the property here in controversy sold under the judgment rendered was not attached, </a:t>
            </a:r>
            <a:r>
              <a:rPr lang="en-US" b="1" dirty="0"/>
              <a:t>nor in any way brought under the jurisdiction of the court</a:t>
            </a:r>
            <a:r>
              <a:rPr lang="en-US" dirty="0"/>
              <a:t>. Its first connection with the case was caused by a levy of the execution. It was not, therefore, disposed of pursuant to any adjudication, but only in enforcement of a personal judgment, having no relation to the property, rendered against a nonresident without service of process upon him in the action or his appearance therein</a:t>
            </a:r>
            <a:r>
              <a:rPr lang="en-US" dirty="0" smtClean="0"/>
              <a:t>.”</a:t>
            </a:r>
            <a:endParaRPr lang="en-US" dirty="0"/>
          </a:p>
        </p:txBody>
      </p:sp>
    </p:spTree>
    <p:extLst>
      <p:ext uri="{BB962C8B-B14F-4D97-AF65-F5344CB8AC3E}">
        <p14:creationId xmlns:p14="http://schemas.microsoft.com/office/powerpoint/2010/main" val="1107585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72" y="365125"/>
            <a:ext cx="10792428" cy="6122485"/>
          </a:xfrm>
        </p:spPr>
        <p:txBody>
          <a:bodyPr/>
          <a:lstStyle/>
          <a:p>
            <a:r>
              <a:rPr lang="en-US" dirty="0" err="1"/>
              <a:t>Closson</a:t>
            </a:r>
            <a:r>
              <a:rPr lang="en-US" dirty="0"/>
              <a:t> v. Chase, 158 Wis. </a:t>
            </a:r>
            <a:r>
              <a:rPr lang="en-US" dirty="0" smtClean="0"/>
              <a:t>346</a:t>
            </a:r>
            <a:r>
              <a:rPr lang="en-US" dirty="0"/>
              <a:t> </a:t>
            </a:r>
            <a:r>
              <a:rPr lang="en-US" dirty="0" smtClean="0"/>
              <a:t>(1914</a:t>
            </a:r>
            <a:r>
              <a:rPr lang="en-US" dirty="0"/>
              <a:t>) </a:t>
            </a:r>
            <a:r>
              <a:rPr lang="en-US" dirty="0" smtClean="0"/>
              <a:t>(quasi in rem judgment is valid in absence of any attachment, provided that the property that is the source of jurisdiction is identified at the initiation of the suit)</a:t>
            </a:r>
            <a:endParaRPr lang="en-US" dirty="0"/>
          </a:p>
        </p:txBody>
      </p:sp>
    </p:spTree>
    <p:extLst>
      <p:ext uri="{BB962C8B-B14F-4D97-AF65-F5344CB8AC3E}">
        <p14:creationId xmlns:p14="http://schemas.microsoft.com/office/powerpoint/2010/main" val="3259853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608" y="365125"/>
            <a:ext cx="10717192" cy="6041462"/>
          </a:xfrm>
        </p:spPr>
        <p:txBody>
          <a:bodyPr/>
          <a:lstStyle/>
          <a:p>
            <a:r>
              <a:rPr lang="en-US" dirty="0"/>
              <a:t>a</a:t>
            </a:r>
            <a:r>
              <a:rPr lang="en-US" dirty="0" smtClean="0"/>
              <a:t>re quasi in rem actions still constitutional?</a:t>
            </a:r>
            <a:endParaRPr lang="en-US" dirty="0"/>
          </a:p>
        </p:txBody>
      </p:sp>
    </p:spTree>
    <p:extLst>
      <p:ext uri="{BB962C8B-B14F-4D97-AF65-F5344CB8AC3E}">
        <p14:creationId xmlns:p14="http://schemas.microsoft.com/office/powerpoint/2010/main" val="3590881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694" y="365125"/>
            <a:ext cx="10665106" cy="6024100"/>
          </a:xfrm>
        </p:spPr>
        <p:txBody>
          <a:bodyPr/>
          <a:lstStyle/>
          <a:p>
            <a:r>
              <a:rPr lang="en-US" dirty="0" smtClean="0"/>
              <a:t>P (NY) and D (NY) get into a brawl in New York</a:t>
            </a:r>
            <a:br>
              <a:rPr lang="en-US" dirty="0" smtClean="0"/>
            </a:br>
            <a:r>
              <a:rPr lang="en-US" dirty="0"/>
              <a:t/>
            </a:r>
            <a:br>
              <a:rPr lang="en-US" dirty="0"/>
            </a:br>
            <a:r>
              <a:rPr lang="en-US" dirty="0" smtClean="0"/>
              <a:t>D’s only connection with California is owning a small piece of property in the state</a:t>
            </a:r>
            <a:br>
              <a:rPr lang="en-US" dirty="0" smtClean="0"/>
            </a:br>
            <a:r>
              <a:rPr lang="en-US" dirty="0"/>
              <a:t/>
            </a:r>
            <a:br>
              <a:rPr lang="en-US" dirty="0"/>
            </a:br>
            <a:r>
              <a:rPr lang="en-US" dirty="0" smtClean="0"/>
              <a:t>P sues D in state court in California using the property as the source of jurisdiction</a:t>
            </a:r>
            <a:endParaRPr lang="en-US" dirty="0"/>
          </a:p>
        </p:txBody>
      </p:sp>
    </p:spTree>
    <p:extLst>
      <p:ext uri="{BB962C8B-B14F-4D97-AF65-F5344CB8AC3E}">
        <p14:creationId xmlns:p14="http://schemas.microsoft.com/office/powerpoint/2010/main" val="206262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0" y="365125"/>
            <a:ext cx="10462549" cy="5821543"/>
          </a:xfrm>
        </p:spPr>
        <p:txBody>
          <a:bodyPr/>
          <a:lstStyle/>
          <a:p>
            <a:r>
              <a:rPr lang="en-US" dirty="0" smtClean="0"/>
              <a:t>Harris v. Balk (US 1905)</a:t>
            </a:r>
            <a:endParaRPr lang="en-US" dirty="0"/>
          </a:p>
        </p:txBody>
      </p:sp>
    </p:spTree>
    <p:extLst>
      <p:ext uri="{BB962C8B-B14F-4D97-AF65-F5344CB8AC3E}">
        <p14:creationId xmlns:p14="http://schemas.microsoft.com/office/powerpoint/2010/main" val="267911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866" y="365125"/>
            <a:ext cx="10560934" cy="5972014"/>
          </a:xfrm>
        </p:spPr>
        <p:txBody>
          <a:bodyPr/>
          <a:lstStyle/>
          <a:p>
            <a:r>
              <a:rPr lang="en-US" dirty="0"/>
              <a:t>P (NY) and D (NY) get into a brawl in New York</a:t>
            </a:r>
            <a:br>
              <a:rPr lang="en-US" dirty="0"/>
            </a:br>
            <a:r>
              <a:rPr lang="en-US" dirty="0"/>
              <a:t/>
            </a:r>
            <a:br>
              <a:rPr lang="en-US" dirty="0"/>
            </a:br>
            <a:r>
              <a:rPr lang="en-US" dirty="0"/>
              <a:t>D’s only connection with California is </a:t>
            </a:r>
            <a:r>
              <a:rPr lang="en-US" dirty="0" smtClean="0"/>
              <a:t>that X, someone who owes D money, is in California</a:t>
            </a:r>
            <a:r>
              <a:rPr lang="en-US" dirty="0"/>
              <a:t/>
            </a:r>
            <a:br>
              <a:rPr lang="en-US" dirty="0"/>
            </a:br>
            <a:r>
              <a:rPr lang="en-US" dirty="0"/>
              <a:t/>
            </a:r>
            <a:br>
              <a:rPr lang="en-US" dirty="0"/>
            </a:br>
            <a:r>
              <a:rPr lang="en-US" dirty="0"/>
              <a:t>P sues D in state court in California using the </a:t>
            </a:r>
            <a:r>
              <a:rPr lang="en-US" dirty="0" smtClean="0"/>
              <a:t>debt X owes D as </a:t>
            </a:r>
            <a:r>
              <a:rPr lang="en-US" dirty="0"/>
              <a:t>the source of jurisdiction</a:t>
            </a:r>
          </a:p>
        </p:txBody>
      </p:sp>
    </p:spTree>
    <p:extLst>
      <p:ext uri="{BB962C8B-B14F-4D97-AF65-F5344CB8AC3E}">
        <p14:creationId xmlns:p14="http://schemas.microsoft.com/office/powerpoint/2010/main" val="1515085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2750" y="1063626"/>
            <a:ext cx="6229350" cy="4651375"/>
          </a:xfrm>
        </p:spPr>
        <p:txBody>
          <a:bodyPr/>
          <a:lstStyle/>
          <a:p>
            <a:pPr eaLnBrk="1" hangingPunct="1"/>
            <a:r>
              <a:rPr lang="en-CA" altLang="en-US" smtClean="0"/>
              <a:t>Shaffer v. Heitner</a:t>
            </a:r>
            <a:r>
              <a:rPr lang="en-US" altLang="en-US" smtClean="0"/>
              <a:t/>
            </a:r>
            <a:br>
              <a:rPr lang="en-US" altLang="en-US" smtClean="0"/>
            </a:br>
            <a:r>
              <a:rPr lang="en-US" altLang="en-US" smtClean="0"/>
              <a:t>(US 1977)</a:t>
            </a:r>
          </a:p>
        </p:txBody>
      </p:sp>
    </p:spTree>
    <p:extLst>
      <p:ext uri="{BB962C8B-B14F-4D97-AF65-F5344CB8AC3E}">
        <p14:creationId xmlns:p14="http://schemas.microsoft.com/office/powerpoint/2010/main" val="3322753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895600" y="1063626"/>
            <a:ext cx="6286500" cy="4708525"/>
          </a:xfrm>
        </p:spPr>
        <p:txBody>
          <a:bodyPr/>
          <a:lstStyle/>
          <a:p>
            <a:pPr eaLnBrk="1" hangingPunct="1"/>
            <a:r>
              <a:rPr lang="en-US" altLang="en-US" smtClean="0"/>
              <a:t>shareholder’s derivative action</a:t>
            </a:r>
          </a:p>
        </p:txBody>
      </p:sp>
    </p:spTree>
    <p:extLst>
      <p:ext uri="{BB962C8B-B14F-4D97-AF65-F5344CB8AC3E}">
        <p14:creationId xmlns:p14="http://schemas.microsoft.com/office/powerpoint/2010/main" val="3343075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676400" y="152400"/>
            <a:ext cx="8763000" cy="6553200"/>
          </a:xfrm>
        </p:spPr>
        <p:txBody>
          <a:bodyPr/>
          <a:lstStyle/>
          <a:p>
            <a:pPr algn="l" eaLnBrk="1" hangingPunct="1"/>
            <a:r>
              <a:rPr lang="en-US" altLang="en-US" sz="3600"/>
              <a:t>Appellants contend that the sequestration statute as applied in this case violates the Due Process Clause of the Fourteenth Amendment both because it permits the state courts to exercise jurisdiction despite the absence of sufficient contacts among the defendants, the litigation, and the State of Delaware and because it authorizes the deprivation of defendants' property without providing adequate procedural safeguards. </a:t>
            </a:r>
          </a:p>
        </p:txBody>
      </p:sp>
    </p:spTree>
    <p:extLst>
      <p:ext uri="{BB962C8B-B14F-4D97-AF65-F5344CB8AC3E}">
        <p14:creationId xmlns:p14="http://schemas.microsoft.com/office/powerpoint/2010/main" val="3023750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1565924" cy="6134529"/>
          </a:xfrm>
        </p:spPr>
        <p:txBody>
          <a:bodyPr>
            <a:normAutofit fontScale="90000"/>
          </a:bodyPr>
          <a:lstStyle/>
          <a:p>
            <a:r>
              <a:rPr lang="en-US" dirty="0" smtClean="0"/>
              <a:t>NY Co. distributes </a:t>
            </a:r>
            <a:r>
              <a:rPr lang="en-US" dirty="0"/>
              <a:t>its widgets in every state in the </a:t>
            </a:r>
            <a:r>
              <a:rPr lang="en-US" dirty="0" smtClean="0"/>
              <a:t>country</a:t>
            </a:r>
            <a:br>
              <a:rPr lang="en-US" dirty="0" smtClean="0"/>
            </a:br>
            <a:r>
              <a:rPr lang="en-US" dirty="0"/>
              <a:t/>
            </a:r>
            <a:br>
              <a:rPr lang="en-US" dirty="0"/>
            </a:br>
            <a:r>
              <a:rPr lang="en-US" dirty="0" smtClean="0"/>
              <a:t>it </a:t>
            </a:r>
            <a:r>
              <a:rPr lang="en-US" dirty="0"/>
              <a:t>sends a defective product into Pennsylvania where Consumer, a citizen of Ohio, purchases </a:t>
            </a:r>
            <a:r>
              <a:rPr lang="en-US" dirty="0" smtClean="0"/>
              <a:t>it</a:t>
            </a:r>
            <a:br>
              <a:rPr lang="en-US" dirty="0" smtClean="0"/>
            </a:br>
            <a:r>
              <a:rPr lang="en-US" dirty="0"/>
              <a:t/>
            </a:r>
            <a:br>
              <a:rPr lang="en-US" dirty="0"/>
            </a:br>
            <a:r>
              <a:rPr lang="en-US" dirty="0" smtClean="0"/>
              <a:t>Consumer </a:t>
            </a:r>
            <a:r>
              <a:rPr lang="en-US" dirty="0"/>
              <a:t>takes the product to his home in Ohio where he suffers serious injuries caused by the </a:t>
            </a:r>
            <a:r>
              <a:rPr lang="en-US" dirty="0" smtClean="0"/>
              <a:t>defect</a:t>
            </a:r>
            <a:br>
              <a:rPr lang="en-US" dirty="0" smtClean="0"/>
            </a:br>
            <a:r>
              <a:rPr lang="en-US" dirty="0" smtClean="0"/>
              <a:t/>
            </a:r>
            <a:br>
              <a:rPr lang="en-US" dirty="0" smtClean="0"/>
            </a:br>
            <a:r>
              <a:rPr lang="en-US" dirty="0" smtClean="0"/>
              <a:t>PJ over NY Co. in Ohio?</a:t>
            </a:r>
            <a:endParaRPr lang="en-US" dirty="0"/>
          </a:p>
        </p:txBody>
      </p:sp>
    </p:spTree>
    <p:extLst>
      <p:ext uri="{BB962C8B-B14F-4D97-AF65-F5344CB8AC3E}">
        <p14:creationId xmlns:p14="http://schemas.microsoft.com/office/powerpoint/2010/main" val="13927606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291" y="365125"/>
            <a:ext cx="10572509" cy="6024100"/>
          </a:xfrm>
        </p:spPr>
        <p:txBody>
          <a:bodyPr/>
          <a:lstStyle/>
          <a:p>
            <a:r>
              <a:rPr lang="en-US" dirty="0"/>
              <a:t>w</a:t>
            </a:r>
            <a:r>
              <a:rPr lang="en-US" dirty="0" smtClean="0"/>
              <a:t>as a limited appearance allowed?</a:t>
            </a:r>
            <a:endParaRPr lang="en-US" dirty="0"/>
          </a:p>
        </p:txBody>
      </p:sp>
    </p:spTree>
    <p:extLst>
      <p:ext uri="{BB962C8B-B14F-4D97-AF65-F5344CB8AC3E}">
        <p14:creationId xmlns:p14="http://schemas.microsoft.com/office/powerpoint/2010/main" val="153123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752600" y="1063626"/>
            <a:ext cx="8458200" cy="4765675"/>
          </a:xfrm>
        </p:spPr>
        <p:txBody>
          <a:bodyPr>
            <a:normAutofit fontScale="90000"/>
          </a:bodyPr>
          <a:lstStyle/>
          <a:p>
            <a:pPr eaLnBrk="1" hangingPunct="1"/>
            <a:r>
              <a:rPr lang="en-US" altLang="en-US" smtClean="0"/>
              <a:t>footnote 12</a:t>
            </a:r>
            <a:br>
              <a:rPr lang="en-US" altLang="en-US" smtClean="0"/>
            </a:br>
            <a:r>
              <a:rPr lang="en-US" altLang="en-US" smtClean="0"/>
              <a:t/>
            </a:r>
            <a:br>
              <a:rPr lang="en-US" altLang="en-US" smtClean="0"/>
            </a:br>
            <a:r>
              <a:rPr lang="en-US" altLang="en-US" smtClean="0"/>
              <a:t>Under Delaware law, defendants whose property has been sequestered must enter a general appearance, thus subjecting themselves to in personam liability, before they can defend on the merits. </a:t>
            </a:r>
          </a:p>
        </p:txBody>
      </p:sp>
    </p:spTree>
    <p:extLst>
      <p:ext uri="{BB962C8B-B14F-4D97-AF65-F5344CB8AC3E}">
        <p14:creationId xmlns:p14="http://schemas.microsoft.com/office/powerpoint/2010/main" val="383596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630" y="365125"/>
            <a:ext cx="10636170" cy="5867842"/>
          </a:xfrm>
        </p:spPr>
        <p:txBody>
          <a:bodyPr>
            <a:normAutofit fontScale="90000"/>
          </a:bodyPr>
          <a:lstStyle/>
          <a:p>
            <a:r>
              <a:rPr lang="en-US" dirty="0" smtClean="0"/>
              <a:t>“For </a:t>
            </a:r>
            <a:r>
              <a:rPr lang="en-US" dirty="0"/>
              <a:t>in cases such as </a:t>
            </a:r>
            <a:r>
              <a:rPr lang="en-US" i="1" dirty="0"/>
              <a:t>Harris</a:t>
            </a:r>
            <a:r>
              <a:rPr lang="en-US" dirty="0"/>
              <a:t> and this one, the only role played by the property is to provide the basis for bringing the defendant into court. </a:t>
            </a:r>
            <a:r>
              <a:rPr lang="en-US" dirty="0" smtClean="0"/>
              <a:t>Indeed</a:t>
            </a:r>
            <a:r>
              <a:rPr lang="en-US" dirty="0"/>
              <a:t>, the express purpose of the Delaware sequestration procedure is to compel the defendant to enter a personal appearance. </a:t>
            </a:r>
            <a:r>
              <a:rPr lang="en-US" dirty="0" smtClean="0"/>
              <a:t>In </a:t>
            </a:r>
            <a:r>
              <a:rPr lang="en-US" dirty="0"/>
              <a:t>such cases, if a direct assertion of personal jurisdiction over the defendant would violate the Constitution, it would seem that an indirect assertion of that jurisdiction should be equally impermissible</a:t>
            </a:r>
            <a:r>
              <a:rPr lang="en-US" dirty="0" smtClean="0"/>
              <a:t>.”</a:t>
            </a:r>
            <a:endParaRPr lang="en-US" dirty="0"/>
          </a:p>
        </p:txBody>
      </p:sp>
    </p:spTree>
    <p:extLst>
      <p:ext uri="{BB962C8B-B14F-4D97-AF65-F5344CB8AC3E}">
        <p14:creationId xmlns:p14="http://schemas.microsoft.com/office/powerpoint/2010/main" val="10660752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815" y="365125"/>
            <a:ext cx="10837985" cy="6070844"/>
          </a:xfrm>
        </p:spPr>
        <p:txBody>
          <a:bodyPr/>
          <a:lstStyle/>
          <a:p>
            <a:r>
              <a:rPr lang="en-US" smtClean="0"/>
              <a:t>“We </a:t>
            </a:r>
            <a:r>
              <a:rPr lang="en-US" dirty="0"/>
              <a:t>therefore conclude that all assertions of state-court jurisdiction must be evaluated according to the standards set forth in International Shoe and its </a:t>
            </a:r>
            <a:r>
              <a:rPr lang="en-US"/>
              <a:t>progeny</a:t>
            </a:r>
            <a:r>
              <a:rPr lang="en-US" smtClean="0"/>
              <a:t>.”</a:t>
            </a:r>
            <a:endParaRPr lang="en-US" dirty="0"/>
          </a:p>
        </p:txBody>
      </p:sp>
    </p:spTree>
    <p:extLst>
      <p:ext uri="{BB962C8B-B14F-4D97-AF65-F5344CB8AC3E}">
        <p14:creationId xmlns:p14="http://schemas.microsoft.com/office/powerpoint/2010/main" val="1364363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76400" y="857250"/>
            <a:ext cx="8763000" cy="5143500"/>
          </a:xfrm>
        </p:spPr>
        <p:txBody>
          <a:bodyPr>
            <a:normAutofit fontScale="90000"/>
          </a:bodyPr>
          <a:lstStyle/>
          <a:p>
            <a:pPr algn="l" eaLnBrk="1" hangingPunct="1"/>
            <a:r>
              <a:rPr lang="en-US" altLang="en-US" sz="3200" dirty="0"/>
              <a:t>I would explicitly reserve judgment . . . on whether the ownership of some forms of property whose situs is indisputably and permanently located within a State may, without more, provide the contacts necessary to subject a defendant to jurisdiction within the State to the extent of the value of the property.  In the case of real property, in particular, preservation of the common law concept of quasi in rem jurisdiction arguably would avoid the uncertainty of the general International Shoe standard without significant cost to “traditional notions of fair play and substantial justice.</a:t>
            </a:r>
            <a:br>
              <a:rPr lang="en-US" altLang="en-US" sz="3200" dirty="0"/>
            </a:br>
            <a:r>
              <a:rPr lang="en-US" altLang="en-US" sz="3200" dirty="0" smtClean="0"/>
              <a:t>(</a:t>
            </a:r>
            <a:r>
              <a:rPr lang="en-US" altLang="en-US" sz="3200" dirty="0"/>
              <a:t>Powell, </a:t>
            </a:r>
            <a:r>
              <a:rPr lang="en-US" altLang="en-US" sz="3200" dirty="0" smtClean="0"/>
              <a:t>concurring</a:t>
            </a:r>
            <a:r>
              <a:rPr lang="en-US" altLang="en-US" sz="3200" dirty="0"/>
              <a:t>)</a:t>
            </a:r>
          </a:p>
        </p:txBody>
      </p:sp>
    </p:spTree>
    <p:extLst>
      <p:ext uri="{BB962C8B-B14F-4D97-AF65-F5344CB8AC3E}">
        <p14:creationId xmlns:p14="http://schemas.microsoft.com/office/powerpoint/2010/main" val="1232981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228" y="365125"/>
            <a:ext cx="10543572" cy="6105123"/>
          </a:xfrm>
        </p:spPr>
        <p:txBody>
          <a:bodyPr>
            <a:normAutofit fontScale="90000"/>
          </a:bodyPr>
          <a:lstStyle/>
          <a:p>
            <a:r>
              <a:rPr lang="en-US" dirty="0" smtClean="0"/>
              <a:t>The </a:t>
            </a:r>
            <a:r>
              <a:rPr lang="en-US" dirty="0"/>
              <a:t>requirement of fair notice also, I believe, includes fair warning that a particular activity may subject a person to the jurisdiction of a foreign sovereign. If I visit another State, or acquire real estate or open a bank account in it, I knowingly assume some risk that the State will exercise its power over my property or my person while there. My contact with the State, though minimal, gives rise </a:t>
            </a:r>
            <a:r>
              <a:rPr lang="en-US" dirty="0" smtClean="0"/>
              <a:t>to </a:t>
            </a:r>
            <a:r>
              <a:rPr lang="en-US" dirty="0"/>
              <a:t>predictable risks.</a:t>
            </a:r>
            <a:r>
              <a:rPr lang="en-US" dirty="0" smtClean="0"/>
              <a:t/>
            </a:r>
            <a:br>
              <a:rPr lang="en-US" dirty="0" smtClean="0"/>
            </a:br>
            <a:r>
              <a:rPr lang="en-US" dirty="0" smtClean="0"/>
              <a:t>(</a:t>
            </a:r>
            <a:r>
              <a:rPr lang="en-US" dirty="0"/>
              <a:t>Stevens</a:t>
            </a:r>
            <a:r>
              <a:rPr lang="en-US" dirty="0" smtClean="0"/>
              <a:t>, concurring)</a:t>
            </a:r>
            <a:endParaRPr lang="en-US" dirty="0"/>
          </a:p>
        </p:txBody>
      </p:sp>
    </p:spTree>
    <p:extLst>
      <p:ext uri="{BB962C8B-B14F-4D97-AF65-F5344CB8AC3E}">
        <p14:creationId xmlns:p14="http://schemas.microsoft.com/office/powerpoint/2010/main" val="3771073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435" y="365125"/>
            <a:ext cx="10821365" cy="6035675"/>
          </a:xfrm>
        </p:spPr>
        <p:txBody>
          <a:bodyPr/>
          <a:lstStyle/>
          <a:p>
            <a:r>
              <a:rPr lang="en-US" dirty="0" err="1" smtClean="0"/>
              <a:t>Feder</a:t>
            </a:r>
            <a:r>
              <a:rPr lang="en-US" dirty="0" smtClean="0"/>
              <a:t> v. Turkish Airlines (S.D.N.Y. 1977) (upholding attachment of bank account in NY as source of PJ for suit concerning accident in Istanbul)</a:t>
            </a:r>
            <a:endParaRPr lang="en-US" dirty="0"/>
          </a:p>
        </p:txBody>
      </p:sp>
    </p:spTree>
    <p:extLst>
      <p:ext uri="{BB962C8B-B14F-4D97-AF65-F5344CB8AC3E}">
        <p14:creationId xmlns:p14="http://schemas.microsoft.com/office/powerpoint/2010/main" val="13987766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838" y="365125"/>
            <a:ext cx="10913962" cy="5867842"/>
          </a:xfrm>
        </p:spPr>
        <p:txBody>
          <a:bodyPr>
            <a:normAutofit fontScale="90000"/>
          </a:bodyPr>
          <a:lstStyle/>
          <a:p>
            <a:r>
              <a:rPr lang="en-US" dirty="0"/>
              <a:t>We conclude, in sum, that the present attachment does not fall within Shaffer or offend the Constitution. The voluntary opening by THY of a bank account in New York satisfies the “minimum contacts” of International Shoe, as well as that requirement of foreseeability imparted by Shaffer </a:t>
            </a:r>
            <a:r>
              <a:rPr lang="en-US" dirty="0" smtClean="0"/>
              <a:t>into </a:t>
            </a:r>
            <a:r>
              <a:rPr lang="en-US" dirty="0"/>
              <a:t>quasi in rem actions: the concept, that is to say, that the nonresident owner has undertaken acts with respect to the attached </a:t>
            </a:r>
            <a:r>
              <a:rPr lang="en-US" dirty="0" smtClean="0"/>
              <a:t>property</a:t>
            </a:r>
            <a:r>
              <a:rPr lang="en-US" baseline="30000" dirty="0"/>
              <a:t> </a:t>
            </a:r>
            <a:r>
              <a:rPr lang="en-US" dirty="0" smtClean="0"/>
              <a:t>which </a:t>
            </a:r>
            <a:r>
              <a:rPr lang="en-US" dirty="0"/>
              <a:t>placed him on notice of the possibility of his having to defend such property in the foreign forum.</a:t>
            </a:r>
          </a:p>
        </p:txBody>
      </p:sp>
    </p:spTree>
    <p:extLst>
      <p:ext uri="{BB962C8B-B14F-4D97-AF65-F5344CB8AC3E}">
        <p14:creationId xmlns:p14="http://schemas.microsoft.com/office/powerpoint/2010/main" val="28004045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648" y="365125"/>
            <a:ext cx="10827152" cy="6232445"/>
          </a:xfrm>
        </p:spPr>
        <p:txBody>
          <a:bodyPr/>
          <a:lstStyle/>
          <a:p>
            <a:r>
              <a:rPr lang="en-US" dirty="0"/>
              <a:t>i</a:t>
            </a:r>
            <a:r>
              <a:rPr lang="en-US" dirty="0" smtClean="0"/>
              <a:t>s there specific in </a:t>
            </a:r>
            <a:r>
              <a:rPr lang="en-US" dirty="0" err="1" smtClean="0"/>
              <a:t>personam</a:t>
            </a:r>
            <a:r>
              <a:rPr lang="en-US" dirty="0" smtClean="0"/>
              <a:t> jurisdiction on the basis of other contacts with Delaware?</a:t>
            </a:r>
            <a:endParaRPr lang="en-US" dirty="0"/>
          </a:p>
        </p:txBody>
      </p:sp>
    </p:spTree>
    <p:extLst>
      <p:ext uri="{BB962C8B-B14F-4D97-AF65-F5344CB8AC3E}">
        <p14:creationId xmlns:p14="http://schemas.microsoft.com/office/powerpoint/2010/main" val="25704301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431" y="365125"/>
            <a:ext cx="11644132" cy="6081974"/>
          </a:xfrm>
        </p:spPr>
        <p:txBody>
          <a:bodyPr>
            <a:noAutofit/>
          </a:bodyPr>
          <a:lstStyle/>
          <a:p>
            <a:r>
              <a:rPr lang="en-US" sz="2800" dirty="0"/>
              <a:t>§ 3114 Service of process on nonresident directors, trustees, members of the governing body or officers of Delaware corporations.</a:t>
            </a:r>
            <a:br>
              <a:rPr lang="en-US" sz="2800" dirty="0"/>
            </a:br>
            <a:r>
              <a:rPr lang="en-US" sz="2800" dirty="0"/>
              <a:t>(a) Every nonresident of this State who after September 1, 1977, accepts election or appointment as a director, trustee or member of the governing body of a corporation organized under the laws of this State or who after June 30, 1978, serves in such capacity, and every resident of this State who so accepts election or appointment or serves in such capacity and thereafter removes residence from this State shall, by such acceptance or by such service, be deemed thereby to have consented to the appointment of the registered agent of such corporation (or, if there is none, the Secretary of State) as an agent upon whom service of process may be made in all civil actions or proceedings brought in this State, by or on behalf of, or against such corporation, in which such director, trustee or member is a necessary or proper party, or in any action or proceeding against such director, trustee or member for violation of a duty in such capacity, whether or not the person continues to serve as such director, trustee or member at the time suit is commenced.</a:t>
            </a:r>
            <a:br>
              <a:rPr lang="en-US" sz="2800" dirty="0"/>
            </a:br>
            <a:endParaRPr lang="en-US" sz="2800" dirty="0"/>
          </a:p>
        </p:txBody>
      </p:sp>
    </p:spTree>
    <p:extLst>
      <p:ext uri="{BB962C8B-B14F-4D97-AF65-F5344CB8AC3E}">
        <p14:creationId xmlns:p14="http://schemas.microsoft.com/office/powerpoint/2010/main" val="2884873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lstStyle/>
          <a:p>
            <a:r>
              <a:rPr lang="en-US" dirty="0"/>
              <a:t>Bristol-Myers Squibb Company v. Superior </a:t>
            </a:r>
            <a:r>
              <a:rPr lang="en-US" dirty="0" smtClean="0"/>
              <a:t>Court</a:t>
            </a:r>
            <a:r>
              <a:rPr lang="en-US" dirty="0"/>
              <a:t> </a:t>
            </a:r>
            <a:r>
              <a:rPr lang="en-US" dirty="0" smtClean="0"/>
              <a:t>(US, </a:t>
            </a:r>
            <a:r>
              <a:rPr lang="en-US" dirty="0"/>
              <a:t>June 19, 2017</a:t>
            </a:r>
            <a:r>
              <a:rPr lang="en-US" dirty="0" smtClean="0"/>
              <a:t>)</a:t>
            </a:r>
            <a:endParaRPr lang="en-US" dirty="0"/>
          </a:p>
        </p:txBody>
      </p:sp>
    </p:spTree>
    <p:extLst>
      <p:ext uri="{BB962C8B-B14F-4D97-AF65-F5344CB8AC3E}">
        <p14:creationId xmlns:p14="http://schemas.microsoft.com/office/powerpoint/2010/main" val="31595011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79614" y="1131889"/>
            <a:ext cx="8059737" cy="4491037"/>
          </a:xfrm>
        </p:spPr>
        <p:txBody>
          <a:bodyPr/>
          <a:lstStyle/>
          <a:p>
            <a:pPr eaLnBrk="1" hangingPunct="1"/>
            <a:r>
              <a:rPr lang="en-CA" altLang="en-US" dirty="0" smtClean="0"/>
              <a:t>P brings a quiet title action concerning CA land in CA state court intended to bind the world</a:t>
            </a:r>
            <a:r>
              <a:rPr lang="en-US" altLang="en-US" dirty="0" smtClean="0"/>
              <a:t/>
            </a:r>
            <a:br>
              <a:rPr lang="en-US" altLang="en-US" dirty="0" smtClean="0"/>
            </a:br>
            <a:r>
              <a:rPr lang="en-US" altLang="en-US" dirty="0" smtClean="0"/>
              <a:t/>
            </a:r>
            <a:br>
              <a:rPr lang="en-US" altLang="en-US" dirty="0" smtClean="0"/>
            </a:br>
            <a:r>
              <a:rPr lang="en-US" altLang="en-US" dirty="0" smtClean="0"/>
              <a:t>Any problem with this in rem action given Shaffer?</a:t>
            </a:r>
          </a:p>
        </p:txBody>
      </p:sp>
    </p:spTree>
    <p:extLst>
      <p:ext uri="{BB962C8B-B14F-4D97-AF65-F5344CB8AC3E}">
        <p14:creationId xmlns:p14="http://schemas.microsoft.com/office/powerpoint/2010/main" val="8202838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827214" y="1131888"/>
            <a:ext cx="8212137" cy="4552950"/>
          </a:xfrm>
        </p:spPr>
        <p:txBody>
          <a:bodyPr>
            <a:normAutofit fontScale="90000"/>
          </a:bodyPr>
          <a:lstStyle/>
          <a:p>
            <a:pPr eaLnBrk="1" hangingPunct="1"/>
            <a:r>
              <a:rPr lang="en-CA" altLang="en-US" dirty="0" smtClean="0"/>
              <a:t>P brings a quiet title action concerning shares in a Del. corporation current held by an Arizonan</a:t>
            </a:r>
            <a:br>
              <a:rPr lang="en-CA" altLang="en-US" dirty="0" smtClean="0"/>
            </a:br>
            <a:r>
              <a:rPr lang="en-CA" altLang="en-US" dirty="0"/>
              <a:t/>
            </a:r>
            <a:br>
              <a:rPr lang="en-CA" altLang="en-US" dirty="0"/>
            </a:br>
            <a:r>
              <a:rPr lang="en-CA" altLang="en-US" dirty="0" smtClean="0"/>
              <a:t>the suit is brought in Del. state court and is intended to bind the world</a:t>
            </a:r>
            <a:br>
              <a:rPr lang="en-CA" altLang="en-US" dirty="0" smtClean="0"/>
            </a:br>
            <a:r>
              <a:rPr lang="en-CA" altLang="en-US" dirty="0" smtClean="0"/>
              <a:t/>
            </a:r>
            <a:br>
              <a:rPr lang="en-CA" altLang="en-US" dirty="0" smtClean="0"/>
            </a:br>
            <a:r>
              <a:rPr lang="en-US" altLang="en-US" dirty="0"/>
              <a:t>a</a:t>
            </a:r>
            <a:r>
              <a:rPr lang="en-US" altLang="en-US" dirty="0" smtClean="0"/>
              <a:t>ny problem with this in rem action given Shaffer?</a:t>
            </a:r>
            <a:br>
              <a:rPr lang="en-US" altLang="en-US" dirty="0" smtClean="0"/>
            </a:br>
            <a:endParaRPr lang="en-US" altLang="en-US" dirty="0" smtClean="0"/>
          </a:p>
        </p:txBody>
      </p:sp>
    </p:spTree>
    <p:extLst>
      <p:ext uri="{BB962C8B-B14F-4D97-AF65-F5344CB8AC3E}">
        <p14:creationId xmlns:p14="http://schemas.microsoft.com/office/powerpoint/2010/main" val="17824982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667000" y="1063626"/>
            <a:ext cx="6515100" cy="4537075"/>
          </a:xfrm>
        </p:spPr>
        <p:txBody>
          <a:bodyPr/>
          <a:lstStyle/>
          <a:p>
            <a:pPr eaLnBrk="1" hangingPunct="1"/>
            <a:r>
              <a:rPr lang="en-US" altLang="en-US" smtClean="0"/>
              <a:t>Burnham v. Superior Court</a:t>
            </a:r>
            <a:br>
              <a:rPr lang="en-US" altLang="en-US" smtClean="0"/>
            </a:br>
            <a:r>
              <a:rPr lang="en-US" altLang="en-US" smtClean="0"/>
              <a:t>(U.S. 1990)</a:t>
            </a:r>
          </a:p>
        </p:txBody>
      </p:sp>
    </p:spTree>
    <p:extLst>
      <p:ext uri="{BB962C8B-B14F-4D97-AF65-F5344CB8AC3E}">
        <p14:creationId xmlns:p14="http://schemas.microsoft.com/office/powerpoint/2010/main" val="641886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923" y="365125"/>
            <a:ext cx="10645877" cy="6071071"/>
          </a:xfrm>
        </p:spPr>
        <p:txBody>
          <a:bodyPr/>
          <a:lstStyle/>
          <a:p>
            <a:r>
              <a:rPr lang="en-US" dirty="0" smtClean="0"/>
              <a:t>Scalia’s opinion (with Rehnquist, Kennedy and White)?</a:t>
            </a:r>
            <a:endParaRPr lang="en-US" dirty="0"/>
          </a:p>
        </p:txBody>
      </p:sp>
    </p:spTree>
    <p:extLst>
      <p:ext uri="{BB962C8B-B14F-4D97-AF65-F5344CB8AC3E}">
        <p14:creationId xmlns:p14="http://schemas.microsoft.com/office/powerpoint/2010/main" val="29500365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25" y="365125"/>
            <a:ext cx="10669475" cy="5953084"/>
          </a:xfrm>
        </p:spPr>
        <p:txBody>
          <a:bodyPr/>
          <a:lstStyle/>
          <a:p>
            <a:r>
              <a:rPr lang="en-US" dirty="0" smtClean="0"/>
              <a:t>PJ exists only if it was the shared understanding at the time of the ratification of the Constitution in 1787?</a:t>
            </a:r>
            <a:endParaRPr lang="en-US" dirty="0"/>
          </a:p>
        </p:txBody>
      </p:sp>
    </p:spTree>
    <p:extLst>
      <p:ext uri="{BB962C8B-B14F-4D97-AF65-F5344CB8AC3E}">
        <p14:creationId xmlns:p14="http://schemas.microsoft.com/office/powerpoint/2010/main" val="9616457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916" y="365125"/>
            <a:ext cx="10586884" cy="5864594"/>
          </a:xfrm>
        </p:spPr>
        <p:txBody>
          <a:bodyPr/>
          <a:lstStyle/>
          <a:p>
            <a:r>
              <a:rPr lang="en-US" dirty="0"/>
              <a:t>PJ exists only if </a:t>
            </a:r>
            <a:r>
              <a:rPr lang="en-US" dirty="0" smtClean="0"/>
              <a:t>it was the shared understanding at the </a:t>
            </a:r>
            <a:r>
              <a:rPr lang="en-US" dirty="0"/>
              <a:t>time of the </a:t>
            </a:r>
            <a:r>
              <a:rPr lang="en-US" dirty="0" smtClean="0"/>
              <a:t>ratification of </a:t>
            </a:r>
            <a:r>
              <a:rPr lang="en-US" dirty="0"/>
              <a:t>the 14</a:t>
            </a:r>
            <a:r>
              <a:rPr lang="en-US" baseline="30000" dirty="0"/>
              <a:t>th</a:t>
            </a:r>
            <a:r>
              <a:rPr lang="en-US" dirty="0"/>
              <a:t> </a:t>
            </a:r>
            <a:r>
              <a:rPr lang="en-US" dirty="0" smtClean="0"/>
              <a:t>Amendment in 1868?</a:t>
            </a:r>
            <a:endParaRPr lang="en-US" dirty="0"/>
          </a:p>
        </p:txBody>
      </p:sp>
    </p:spTree>
    <p:extLst>
      <p:ext uri="{BB962C8B-B14F-4D97-AF65-F5344CB8AC3E}">
        <p14:creationId xmlns:p14="http://schemas.microsoft.com/office/powerpoint/2010/main" val="39760596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124" y="365125"/>
            <a:ext cx="10657676" cy="6106467"/>
          </a:xfrm>
        </p:spPr>
        <p:txBody>
          <a:bodyPr/>
          <a:lstStyle/>
          <a:p>
            <a:r>
              <a:rPr lang="en-US" dirty="0"/>
              <a:t>PJ exists only if it was the shared understanding </a:t>
            </a:r>
            <a:r>
              <a:rPr lang="en-US" dirty="0" smtClean="0"/>
              <a:t>at </a:t>
            </a:r>
            <a:r>
              <a:rPr lang="en-US" dirty="0"/>
              <a:t>the time of the ratification of the 14</a:t>
            </a:r>
            <a:r>
              <a:rPr lang="en-US" baseline="30000" dirty="0"/>
              <a:t>th</a:t>
            </a:r>
            <a:r>
              <a:rPr lang="en-US" dirty="0"/>
              <a:t> Amendment in </a:t>
            </a:r>
            <a:r>
              <a:rPr lang="en-US" dirty="0" smtClean="0"/>
              <a:t>1868 </a:t>
            </a:r>
            <a:r>
              <a:rPr lang="en-US" b="1" i="1" dirty="0" smtClean="0"/>
              <a:t>OR</a:t>
            </a:r>
            <a:r>
              <a:rPr lang="en-US" dirty="0" smtClean="0"/>
              <a:t> it satisfies Int’l Shoe?</a:t>
            </a:r>
            <a:endParaRPr lang="en-US" dirty="0"/>
          </a:p>
        </p:txBody>
      </p:sp>
    </p:spTree>
    <p:extLst>
      <p:ext uri="{BB962C8B-B14F-4D97-AF65-F5344CB8AC3E}">
        <p14:creationId xmlns:p14="http://schemas.microsoft.com/office/powerpoint/2010/main" val="22943462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5817399"/>
          </a:xfrm>
        </p:spPr>
        <p:txBody>
          <a:bodyPr/>
          <a:lstStyle/>
          <a:p>
            <a:r>
              <a:rPr lang="en-US" dirty="0"/>
              <a:t>h</a:t>
            </a:r>
            <a:r>
              <a:rPr lang="en-US" dirty="0" smtClean="0"/>
              <a:t>ow to distinguish Shaffer?</a:t>
            </a:r>
            <a:endParaRPr lang="en-US" dirty="0"/>
          </a:p>
        </p:txBody>
      </p:sp>
    </p:spTree>
    <p:extLst>
      <p:ext uri="{BB962C8B-B14F-4D97-AF65-F5344CB8AC3E}">
        <p14:creationId xmlns:p14="http://schemas.microsoft.com/office/powerpoint/2010/main" val="15352590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036" y="365125"/>
            <a:ext cx="10769764" cy="5964883"/>
          </a:xfrm>
        </p:spPr>
        <p:txBody>
          <a:bodyPr>
            <a:normAutofit fontScale="90000"/>
          </a:bodyPr>
          <a:lstStyle/>
          <a:p>
            <a:r>
              <a:rPr lang="en-US" dirty="0"/>
              <a:t>It goes too far to say, as petitioner contends, that </a:t>
            </a:r>
            <a:r>
              <a:rPr lang="en-US" i="1" dirty="0"/>
              <a:t>Shaffer</a:t>
            </a:r>
            <a:r>
              <a:rPr lang="en-US" dirty="0"/>
              <a:t> compels the conclusion that a State lacks jurisdiction over an individual unless the litigation arises out of his activities in the State. </a:t>
            </a:r>
            <a:r>
              <a:rPr lang="en-US" i="1" dirty="0"/>
              <a:t>Shaffer,</a:t>
            </a:r>
            <a:r>
              <a:rPr lang="en-US" dirty="0"/>
              <a:t> like </a:t>
            </a:r>
            <a:r>
              <a:rPr lang="en-US" i="1" dirty="0"/>
              <a:t>International Shoe,</a:t>
            </a:r>
            <a:r>
              <a:rPr lang="en-US" dirty="0"/>
              <a:t> involved jurisdiction over an </a:t>
            </a:r>
            <a:r>
              <a:rPr lang="en-US" i="1" dirty="0"/>
              <a:t>absent defendant,</a:t>
            </a:r>
            <a:r>
              <a:rPr lang="en-US" dirty="0"/>
              <a:t> and it stands for nothing more than the proposition that, when the "minimum contact" that is a substitute for physical presence consists of property ownership, it must, like other minimum contacts, be related to the litigation.</a:t>
            </a:r>
          </a:p>
        </p:txBody>
      </p:sp>
    </p:spTree>
    <p:extLst>
      <p:ext uri="{BB962C8B-B14F-4D97-AF65-F5344CB8AC3E}">
        <p14:creationId xmlns:p14="http://schemas.microsoft.com/office/powerpoint/2010/main" val="19773812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043" y="365125"/>
            <a:ext cx="10828757" cy="6112367"/>
          </a:xfrm>
        </p:spPr>
        <p:txBody>
          <a:bodyPr>
            <a:normAutofit/>
          </a:bodyPr>
          <a:lstStyle/>
          <a:p>
            <a:r>
              <a:rPr lang="en-US" sz="3200" dirty="0"/>
              <a:t>In </a:t>
            </a:r>
            <a:r>
              <a:rPr lang="en-US" sz="3200" dirty="0" smtClean="0"/>
              <a:t>[Shaffer], </a:t>
            </a:r>
            <a:r>
              <a:rPr lang="en-US" sz="3200" dirty="0"/>
              <a:t>a Delaware court hearing a shareholder's derivative suit against a corporation's directors secured jurisdiction </a:t>
            </a:r>
            <a:r>
              <a:rPr lang="en-US" sz="3200" i="1" dirty="0"/>
              <a:t>quasi in rem</a:t>
            </a:r>
            <a:r>
              <a:rPr lang="en-US" sz="3200" dirty="0"/>
              <a:t> by sequestering the out-of-State defendants' stock in the company, the situs of which was Delaware under Delaware law. Reasoning that Delaware's sequestration procedure was simply a mechanism to compel the absent defendants to appear in a suit to determine their personal rights and obligations, we concluded that the normal rules we had developed under </a:t>
            </a:r>
            <a:r>
              <a:rPr lang="en-US" sz="3200" i="1" dirty="0"/>
              <a:t>International Shoe</a:t>
            </a:r>
            <a:r>
              <a:rPr lang="en-US" sz="3200" dirty="0"/>
              <a:t> for jurisdiction over suits against absent defendants should apply -- </a:t>
            </a:r>
            <a:r>
              <a:rPr lang="en-US" sz="3200" i="1" dirty="0"/>
              <a:t>viz.,</a:t>
            </a:r>
            <a:r>
              <a:rPr lang="en-US" sz="3200" dirty="0"/>
              <a:t> Delaware could not hear the suit because the defendants' sole contact with the State (ownership of property there) was unrelated to the lawsuit.</a:t>
            </a:r>
          </a:p>
        </p:txBody>
      </p:sp>
    </p:spTree>
    <p:extLst>
      <p:ext uri="{BB962C8B-B14F-4D97-AF65-F5344CB8AC3E}">
        <p14:creationId xmlns:p14="http://schemas.microsoft.com/office/powerpoint/2010/main" val="2003268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59" y="365125"/>
            <a:ext cx="12006849" cy="6134529"/>
          </a:xfrm>
        </p:spPr>
        <p:txBody>
          <a:bodyPr>
            <a:normAutofit fontScale="90000"/>
          </a:bodyPr>
          <a:lstStyle/>
          <a:p>
            <a:r>
              <a:rPr lang="en-US" dirty="0" smtClean="0"/>
              <a:t>NY Co. distributes </a:t>
            </a:r>
            <a:r>
              <a:rPr lang="en-US" dirty="0"/>
              <a:t>its widgets in every state in the </a:t>
            </a:r>
            <a:r>
              <a:rPr lang="en-US" dirty="0" smtClean="0"/>
              <a:t>country</a:t>
            </a:r>
            <a:br>
              <a:rPr lang="en-US" dirty="0" smtClean="0"/>
            </a:br>
            <a:r>
              <a:rPr lang="en-US" dirty="0"/>
              <a:t/>
            </a:r>
            <a:br>
              <a:rPr lang="en-US" dirty="0"/>
            </a:br>
            <a:r>
              <a:rPr lang="en-US" dirty="0" smtClean="0"/>
              <a:t>it </a:t>
            </a:r>
            <a:r>
              <a:rPr lang="en-US" dirty="0"/>
              <a:t>sends a defective product into Pennsylvania where Consumer, a citizen of Ohio, purchases </a:t>
            </a:r>
            <a:r>
              <a:rPr lang="en-US" dirty="0" smtClean="0"/>
              <a:t>it</a:t>
            </a:r>
            <a:br>
              <a:rPr lang="en-US" dirty="0" smtClean="0"/>
            </a:br>
            <a:r>
              <a:rPr lang="en-US" dirty="0"/>
              <a:t/>
            </a:r>
            <a:br>
              <a:rPr lang="en-US" dirty="0"/>
            </a:br>
            <a:r>
              <a:rPr lang="en-US" dirty="0" smtClean="0"/>
              <a:t>Consumer </a:t>
            </a:r>
            <a:r>
              <a:rPr lang="en-US" dirty="0"/>
              <a:t>takes the product to his home in Ohio where he suffers serious injuries caused by the </a:t>
            </a:r>
            <a:r>
              <a:rPr lang="en-US" dirty="0" smtClean="0"/>
              <a:t>defect</a:t>
            </a:r>
            <a:br>
              <a:rPr lang="en-US" dirty="0" smtClean="0"/>
            </a:br>
            <a:r>
              <a:rPr lang="en-US" dirty="0" smtClean="0"/>
              <a:t/>
            </a:r>
            <a:br>
              <a:rPr lang="en-US" dirty="0" smtClean="0"/>
            </a:br>
            <a:r>
              <a:rPr lang="en-US" dirty="0" smtClean="0"/>
              <a:t>Consumer </a:t>
            </a:r>
            <a:r>
              <a:rPr lang="en-US" dirty="0"/>
              <a:t>sues as co-plaintiff with P, an Ohioan who bought his widget in </a:t>
            </a:r>
            <a:r>
              <a:rPr lang="en-US" dirty="0" smtClean="0"/>
              <a:t>Ohio</a:t>
            </a:r>
            <a:br>
              <a:rPr lang="en-US" dirty="0" smtClean="0"/>
            </a:br>
            <a:r>
              <a:rPr lang="en-US" dirty="0" smtClean="0"/>
              <a:t/>
            </a:r>
            <a:br>
              <a:rPr lang="en-US" dirty="0" smtClean="0"/>
            </a:br>
            <a:r>
              <a:rPr lang="en-US" dirty="0" smtClean="0"/>
              <a:t>PJ over NY Co. in Ohio for both actions?</a:t>
            </a:r>
            <a:endParaRPr lang="en-US" dirty="0"/>
          </a:p>
        </p:txBody>
      </p:sp>
    </p:spTree>
    <p:extLst>
      <p:ext uri="{BB962C8B-B14F-4D97-AF65-F5344CB8AC3E}">
        <p14:creationId xmlns:p14="http://schemas.microsoft.com/office/powerpoint/2010/main" val="1111442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345" y="365125"/>
            <a:ext cx="10846455" cy="6012078"/>
          </a:xfrm>
        </p:spPr>
        <p:txBody>
          <a:bodyPr/>
          <a:lstStyle/>
          <a:p>
            <a:r>
              <a:rPr lang="en-US" dirty="0" err="1" smtClean="0"/>
              <a:t>Glannon</a:t>
            </a:r>
            <a:r>
              <a:rPr lang="en-US" dirty="0" smtClean="0"/>
              <a:t>:</a:t>
            </a:r>
            <a:br>
              <a:rPr lang="en-US" dirty="0" smtClean="0"/>
            </a:br>
            <a:r>
              <a:rPr lang="en-US" dirty="0" smtClean="0"/>
              <a:t>“Justice Scalia and three other justices concluded that the </a:t>
            </a:r>
            <a:r>
              <a:rPr lang="en-US" i="1" dirty="0" smtClean="0"/>
              <a:t>Shaffer </a:t>
            </a:r>
            <a:r>
              <a:rPr lang="en-US" dirty="0" smtClean="0"/>
              <a:t>opinion really meant to say that assertions of in </a:t>
            </a:r>
            <a:r>
              <a:rPr lang="en-US" dirty="0" err="1" smtClean="0"/>
              <a:t>personam</a:t>
            </a:r>
            <a:r>
              <a:rPr lang="en-US" dirty="0" smtClean="0"/>
              <a:t>, quasi in rem, and in rem jurisdiction had to meet the </a:t>
            </a:r>
            <a:r>
              <a:rPr lang="en-US" i="1" dirty="0" smtClean="0"/>
              <a:t>Int’l Shoe </a:t>
            </a:r>
            <a:r>
              <a:rPr lang="en-US" dirty="0" smtClean="0"/>
              <a:t>standard, not that </a:t>
            </a:r>
            <a:r>
              <a:rPr lang="en-US" i="1" dirty="0" smtClean="0"/>
              <a:t>Int’l Shoe</a:t>
            </a:r>
            <a:r>
              <a:rPr lang="en-US" dirty="0" smtClean="0"/>
              <a:t> applied to </a:t>
            </a:r>
            <a:r>
              <a:rPr lang="en-US" i="1" dirty="0" smtClean="0"/>
              <a:t>other</a:t>
            </a:r>
            <a:r>
              <a:rPr lang="en-US" dirty="0" smtClean="0"/>
              <a:t> bases for personal jurisdiction, like transient presence.”</a:t>
            </a:r>
            <a:endParaRPr lang="en-US" dirty="0"/>
          </a:p>
        </p:txBody>
      </p:sp>
    </p:spTree>
    <p:extLst>
      <p:ext uri="{BB962C8B-B14F-4D97-AF65-F5344CB8AC3E}">
        <p14:creationId xmlns:p14="http://schemas.microsoft.com/office/powerpoint/2010/main" val="15017914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439" y="365125"/>
            <a:ext cx="10793361" cy="6159561"/>
          </a:xfrm>
        </p:spPr>
        <p:txBody>
          <a:bodyPr/>
          <a:lstStyle/>
          <a:p>
            <a:r>
              <a:rPr lang="en-US" dirty="0" smtClean="0"/>
              <a:t>The short of the matter is that jurisdiction based on physical presence alone constitutes due process because it is one of the continuing traditions of our legal system that define the due process standard of "traditional notions of fair play and substantial justice."</a:t>
            </a:r>
            <a:endParaRPr lang="en-US" dirty="0"/>
          </a:p>
        </p:txBody>
      </p:sp>
    </p:spTree>
    <p:extLst>
      <p:ext uri="{BB962C8B-B14F-4D97-AF65-F5344CB8AC3E}">
        <p14:creationId xmlns:p14="http://schemas.microsoft.com/office/powerpoint/2010/main" val="15160379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828" y="365125"/>
            <a:ext cx="10698972" cy="6130065"/>
          </a:xfrm>
        </p:spPr>
        <p:txBody>
          <a:bodyPr>
            <a:noAutofit/>
          </a:bodyPr>
          <a:lstStyle/>
          <a:p>
            <a:r>
              <a:rPr lang="en-US" sz="2800" dirty="0"/>
              <a:t>It is fair to say, however, that while our holding today does not contradict </a:t>
            </a:r>
            <a:r>
              <a:rPr lang="en-US" sz="2800" i="1" dirty="0"/>
              <a:t>Shaffer,</a:t>
            </a:r>
            <a:r>
              <a:rPr lang="en-US" sz="2800" dirty="0"/>
              <a:t> our basic approach to the due process question is different. We have conducted no independent inquiry into the desirability or fairness of the prevailing in-state service rule, leaving that judgment to the legislatures that are free to amend it; for our purposes, its validation is its pedigree, as the phrase "</a:t>
            </a:r>
            <a:r>
              <a:rPr lang="en-US" sz="2800" i="1" dirty="0"/>
              <a:t>traditional notions</a:t>
            </a:r>
            <a:r>
              <a:rPr lang="en-US" sz="2800" dirty="0"/>
              <a:t> of fair play and substantial justice" makes clear. </a:t>
            </a:r>
            <a:r>
              <a:rPr lang="en-US" sz="2800" i="1" dirty="0"/>
              <a:t>Shaffer</a:t>
            </a:r>
            <a:r>
              <a:rPr lang="en-US" sz="2800" dirty="0"/>
              <a:t> did conduct such an independent inquiry, asserting </a:t>
            </a:r>
            <a:r>
              <a:rPr lang="en-US" sz="2800" dirty="0" smtClean="0"/>
              <a:t>that "</a:t>
            </a:r>
            <a:r>
              <a:rPr lang="en-US" sz="2800" dirty="0"/>
              <a:t>'traditional notions of fair play and substantial justice' can be as readily offended </a:t>
            </a:r>
            <a:r>
              <a:rPr lang="en-US" sz="2800" dirty="0" smtClean="0"/>
              <a:t>by </a:t>
            </a:r>
            <a:r>
              <a:rPr lang="en-US" sz="2800" dirty="0"/>
              <a:t>the perpetuation of ancient forms that are no longer justified as by the adoption of new procedures that are inconsistent with the basic values of our constitutional heritage</a:t>
            </a:r>
            <a:r>
              <a:rPr lang="en-US" sz="2800" dirty="0" smtClean="0"/>
              <a:t>.“ Perhaps </a:t>
            </a:r>
            <a:r>
              <a:rPr lang="en-US" sz="2800" dirty="0"/>
              <a:t>that assertion can be sustained when the "perpetuation of ancient forms" is engaged in by only a very small minority of the States. </a:t>
            </a:r>
            <a:r>
              <a:rPr lang="en-US" sz="2800" dirty="0" smtClean="0"/>
              <a:t>Where</a:t>
            </a:r>
            <a:r>
              <a:rPr lang="en-US" sz="2800" dirty="0"/>
              <a:t>, however, as in the present case, a jurisdictional principle is both firmly approved by tradition and still favored, it is impossible to imagine what standard we could appeal to for the judgment that it is "no longer justified." </a:t>
            </a:r>
            <a:br>
              <a:rPr lang="en-US" sz="2800" dirty="0"/>
            </a:br>
            <a:endParaRPr lang="en-US" sz="2800" dirty="0"/>
          </a:p>
        </p:txBody>
      </p:sp>
    </p:spTree>
    <p:extLst>
      <p:ext uri="{BB962C8B-B14F-4D97-AF65-F5344CB8AC3E}">
        <p14:creationId xmlns:p14="http://schemas.microsoft.com/office/powerpoint/2010/main" val="2874427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634" y="365125"/>
            <a:ext cx="10746166" cy="6088769"/>
          </a:xfrm>
        </p:spPr>
        <p:txBody>
          <a:bodyPr/>
          <a:lstStyle/>
          <a:p>
            <a:r>
              <a:rPr lang="en-US" dirty="0" smtClean="0"/>
              <a:t>Scalia</a:t>
            </a:r>
            <a:br>
              <a:rPr lang="en-US" dirty="0" smtClean="0"/>
            </a:br>
            <a:r>
              <a:rPr lang="en-US" dirty="0"/>
              <a:t/>
            </a:r>
            <a:br>
              <a:rPr lang="en-US" dirty="0"/>
            </a:br>
            <a:r>
              <a:rPr lang="en-US" dirty="0" smtClean="0"/>
              <a:t>if traditional at the time of the enactment of the 14th Amendment and generally used by the states today then constitutionally permissible</a:t>
            </a:r>
            <a:br>
              <a:rPr lang="en-US" dirty="0" smtClean="0"/>
            </a:br>
            <a:r>
              <a:rPr lang="en-US" dirty="0"/>
              <a:t/>
            </a:r>
            <a:br>
              <a:rPr lang="en-US" dirty="0"/>
            </a:br>
            <a:r>
              <a:rPr lang="en-US" dirty="0" smtClean="0"/>
              <a:t>expanded by </a:t>
            </a:r>
            <a:r>
              <a:rPr lang="en-US" i="1" dirty="0" smtClean="0"/>
              <a:t>Int’l Shoe</a:t>
            </a:r>
            <a:r>
              <a:rPr lang="en-US" dirty="0" smtClean="0"/>
              <a:t>, but not contracted</a:t>
            </a:r>
            <a:endParaRPr lang="en-US" dirty="0"/>
          </a:p>
        </p:txBody>
      </p:sp>
    </p:spTree>
    <p:extLst>
      <p:ext uri="{BB962C8B-B14F-4D97-AF65-F5344CB8AC3E}">
        <p14:creationId xmlns:p14="http://schemas.microsoft.com/office/powerpoint/2010/main" val="3916517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533" y="365125"/>
            <a:ext cx="10740267" cy="6076970"/>
          </a:xfrm>
        </p:spPr>
        <p:txBody>
          <a:bodyPr/>
          <a:lstStyle/>
          <a:p>
            <a:r>
              <a:rPr lang="en-US" dirty="0" smtClean="0"/>
              <a:t>Brennan (with Marshall, Blackmun, and O’Connor)?</a:t>
            </a:r>
            <a:endParaRPr lang="en-US" dirty="0"/>
          </a:p>
        </p:txBody>
      </p:sp>
    </p:spTree>
    <p:extLst>
      <p:ext uri="{BB962C8B-B14F-4D97-AF65-F5344CB8AC3E}">
        <p14:creationId xmlns:p14="http://schemas.microsoft.com/office/powerpoint/2010/main" val="28400837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6000279"/>
          </a:xfrm>
        </p:spPr>
        <p:txBody>
          <a:bodyPr/>
          <a:lstStyle/>
          <a:p>
            <a:r>
              <a:rPr lang="en-US" dirty="0"/>
              <a:t>s</a:t>
            </a:r>
            <a:r>
              <a:rPr lang="en-US" dirty="0" smtClean="0"/>
              <a:t>et aside tagging –</a:t>
            </a:r>
            <a:br>
              <a:rPr lang="en-US" dirty="0" smtClean="0"/>
            </a:br>
            <a:r>
              <a:rPr lang="en-US" dirty="0"/>
              <a:t/>
            </a:r>
            <a:br>
              <a:rPr lang="en-US" dirty="0"/>
            </a:br>
            <a:r>
              <a:rPr lang="en-US" dirty="0" smtClean="0"/>
              <a:t>does PJ in </a:t>
            </a:r>
            <a:r>
              <a:rPr lang="en-US" i="1" dirty="0" smtClean="0"/>
              <a:t>Burnham</a:t>
            </a:r>
            <a:r>
              <a:rPr lang="en-US" dirty="0" smtClean="0"/>
              <a:t> satisfy </a:t>
            </a:r>
            <a:r>
              <a:rPr lang="en-US" i="1" dirty="0" smtClean="0"/>
              <a:t>Int’l Shoe</a:t>
            </a:r>
            <a:r>
              <a:rPr lang="en-US" dirty="0" smtClean="0"/>
              <a:t>?</a:t>
            </a:r>
            <a:endParaRPr lang="en-US" dirty="0"/>
          </a:p>
        </p:txBody>
      </p:sp>
    </p:spTree>
    <p:extLst>
      <p:ext uri="{BB962C8B-B14F-4D97-AF65-F5344CB8AC3E}">
        <p14:creationId xmlns:p14="http://schemas.microsoft.com/office/powerpoint/2010/main" val="19592216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426" y="365125"/>
            <a:ext cx="10675374" cy="6224454"/>
          </a:xfrm>
        </p:spPr>
        <p:txBody>
          <a:bodyPr>
            <a:normAutofit/>
          </a:bodyPr>
          <a:lstStyle/>
          <a:p>
            <a:r>
              <a:rPr lang="en-US" sz="3200" dirty="0"/>
              <a:t>The transient rule is consistent with reasonable expectations, and is entitled to a strong presumption that it comports with due process</a:t>
            </a:r>
            <a:r>
              <a:rPr lang="en-US" sz="3200" dirty="0" smtClean="0"/>
              <a:t>. “If </a:t>
            </a:r>
            <a:r>
              <a:rPr lang="en-US" sz="3200" dirty="0"/>
              <a:t>I visit another State, . . . I knowingly assume some risk that the State will exercise its power over my property or my person while there. My contact with the State, though minimal, gives rise to predictable </a:t>
            </a:r>
            <a:r>
              <a:rPr lang="en-US" sz="3200" dirty="0" smtClean="0"/>
              <a:t>risks.” </a:t>
            </a:r>
            <a:r>
              <a:rPr lang="en-US" sz="3200" i="1" dirty="0" smtClean="0"/>
              <a:t>Shaffer </a:t>
            </a:r>
            <a:r>
              <a:rPr lang="en-US" sz="3200" dirty="0" smtClean="0"/>
              <a:t>(STEVENS</a:t>
            </a:r>
            <a:r>
              <a:rPr lang="en-US" sz="3200" dirty="0"/>
              <a:t>, J., concurring in judgment); </a:t>
            </a:r>
            <a:r>
              <a:rPr lang="en-US" sz="3200" i="1" dirty="0"/>
              <a:t>see also Burger King Corp. v. </a:t>
            </a:r>
            <a:r>
              <a:rPr lang="en-US" sz="3200" i="1" dirty="0" err="1" smtClean="0"/>
              <a:t>Rudzewicz</a:t>
            </a:r>
            <a:r>
              <a:rPr lang="en-US" sz="3200" dirty="0" smtClean="0"/>
              <a:t>(1985</a:t>
            </a:r>
            <a:r>
              <a:rPr lang="en-US" sz="3200" dirty="0"/>
              <a:t>) ("[t]</a:t>
            </a:r>
            <a:r>
              <a:rPr lang="en-US" sz="3200" dirty="0" err="1"/>
              <a:t>erritorial</a:t>
            </a:r>
            <a:r>
              <a:rPr lang="en-US" sz="3200" dirty="0"/>
              <a:t> presence frequently will enhance a potential defendant's affiliation with a State and reinforce the reasonable foreseeability of suit there</a:t>
            </a:r>
            <a:r>
              <a:rPr lang="en-US" sz="3200" dirty="0" smtClean="0"/>
              <a:t>")</a:t>
            </a:r>
            <a:endParaRPr lang="en-US" sz="3200" dirty="0"/>
          </a:p>
        </p:txBody>
      </p:sp>
    </p:spTree>
    <p:extLst>
      <p:ext uri="{BB962C8B-B14F-4D97-AF65-F5344CB8AC3E}">
        <p14:creationId xmlns:p14="http://schemas.microsoft.com/office/powerpoint/2010/main" val="28553598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5935386"/>
          </a:xfrm>
        </p:spPr>
        <p:txBody>
          <a:bodyPr/>
          <a:lstStyle/>
          <a:p>
            <a:r>
              <a:rPr lang="en-US" dirty="0" smtClean="0"/>
              <a:t>Scalia on Brennan?</a:t>
            </a:r>
            <a:endParaRPr lang="en-US" dirty="0"/>
          </a:p>
        </p:txBody>
      </p:sp>
    </p:spTree>
    <p:extLst>
      <p:ext uri="{BB962C8B-B14F-4D97-AF65-F5344CB8AC3E}">
        <p14:creationId xmlns:p14="http://schemas.microsoft.com/office/powerpoint/2010/main" val="3532617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955" y="365125"/>
            <a:ext cx="10940845" cy="6029776"/>
          </a:xfrm>
        </p:spPr>
        <p:txBody>
          <a:bodyPr/>
          <a:lstStyle/>
          <a:p>
            <a:r>
              <a:rPr lang="en-US" dirty="0" smtClean="0"/>
              <a:t>Brennan’s response?</a:t>
            </a:r>
            <a:endParaRPr lang="en-US" dirty="0"/>
          </a:p>
        </p:txBody>
      </p:sp>
    </p:spTree>
    <p:extLst>
      <p:ext uri="{BB962C8B-B14F-4D97-AF65-F5344CB8AC3E}">
        <p14:creationId xmlns:p14="http://schemas.microsoft.com/office/powerpoint/2010/main" val="30623906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734" y="376923"/>
            <a:ext cx="10645877" cy="6171361"/>
          </a:xfrm>
        </p:spPr>
        <p:txBody>
          <a:bodyPr/>
          <a:lstStyle/>
          <a:p>
            <a:r>
              <a:rPr lang="en-US" dirty="0"/>
              <a:t>w</a:t>
            </a:r>
            <a:r>
              <a:rPr lang="en-US" dirty="0" smtClean="0"/>
              <a:t>hat about the McGee factors…?</a:t>
            </a:r>
            <a:endParaRPr lang="en-US" dirty="0"/>
          </a:p>
        </p:txBody>
      </p:sp>
    </p:spTree>
    <p:extLst>
      <p:ext uri="{BB962C8B-B14F-4D97-AF65-F5344CB8AC3E}">
        <p14:creationId xmlns:p14="http://schemas.microsoft.com/office/powerpoint/2010/main" val="136650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28800" y="274638"/>
            <a:ext cx="8382000" cy="6049962"/>
          </a:xfrm>
        </p:spPr>
        <p:txBody>
          <a:bodyPr/>
          <a:lstStyle/>
          <a:p>
            <a:pPr algn="ctr" eaLnBrk="1" hangingPunct="1"/>
            <a:r>
              <a:rPr lang="en-US" altLang="en-US" dirty="0" smtClean="0"/>
              <a:t>general in </a:t>
            </a:r>
            <a:r>
              <a:rPr lang="en-US" altLang="en-US" dirty="0" err="1" smtClean="0"/>
              <a:t>personam</a:t>
            </a:r>
            <a:r>
              <a:rPr lang="en-US" altLang="en-US" dirty="0" smtClean="0"/>
              <a:t> personal jurisdiction</a:t>
            </a:r>
            <a:br>
              <a:rPr lang="en-US" altLang="en-US" dirty="0" smtClean="0"/>
            </a:br>
            <a:r>
              <a:rPr lang="en-US" altLang="en-US" dirty="0" smtClean="0"/>
              <a:t>over corporations</a:t>
            </a:r>
          </a:p>
        </p:txBody>
      </p:sp>
    </p:spTree>
    <p:extLst>
      <p:ext uri="{BB962C8B-B14F-4D97-AF65-F5344CB8AC3E}">
        <p14:creationId xmlns:p14="http://schemas.microsoft.com/office/powerpoint/2010/main" val="35919308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244" y="365125"/>
            <a:ext cx="10840556" cy="5976681"/>
          </a:xfrm>
        </p:spPr>
        <p:txBody>
          <a:bodyPr/>
          <a:lstStyle/>
          <a:p>
            <a:r>
              <a:rPr lang="en-US" dirty="0"/>
              <a:t>s</a:t>
            </a:r>
            <a:r>
              <a:rPr lang="en-US" dirty="0" smtClean="0"/>
              <a:t>pecific in </a:t>
            </a:r>
            <a:r>
              <a:rPr lang="en-US" dirty="0" err="1" smtClean="0"/>
              <a:t>personam</a:t>
            </a:r>
            <a:r>
              <a:rPr lang="en-US" dirty="0" smtClean="0"/>
              <a:t> jurisdiction (w/o tagging added)</a:t>
            </a:r>
            <a:br>
              <a:rPr lang="en-US" dirty="0" smtClean="0"/>
            </a:br>
            <a:r>
              <a:rPr lang="en-US" dirty="0"/>
              <a:t/>
            </a:r>
            <a:br>
              <a:rPr lang="en-US" dirty="0"/>
            </a:br>
            <a:r>
              <a:rPr lang="en-US" altLang="en-US" b="1" dirty="0"/>
              <a:t>- </a:t>
            </a:r>
            <a:r>
              <a:rPr lang="en-US" altLang="en-US" dirty="0"/>
              <a:t>International Shoe power theory</a:t>
            </a:r>
            <a:r>
              <a:rPr lang="en-US" altLang="en-US" b="1" dirty="0"/>
              <a:t/>
            </a:r>
            <a:br>
              <a:rPr lang="en-US" altLang="en-US" b="1" dirty="0"/>
            </a:br>
            <a:r>
              <a:rPr lang="en-US" altLang="en-US" b="1" dirty="0"/>
              <a:t>- </a:t>
            </a:r>
            <a:r>
              <a:rPr lang="en-US" altLang="en-US" dirty="0"/>
              <a:t>McGee </a:t>
            </a:r>
            <a:r>
              <a:rPr lang="en-US" altLang="en-US" dirty="0" smtClean="0"/>
              <a:t>factors</a:t>
            </a:r>
            <a:endParaRPr lang="en-US" dirty="0"/>
          </a:p>
        </p:txBody>
      </p:sp>
    </p:spTree>
    <p:extLst>
      <p:ext uri="{BB962C8B-B14F-4D97-AF65-F5344CB8AC3E}">
        <p14:creationId xmlns:p14="http://schemas.microsoft.com/office/powerpoint/2010/main" val="36263750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244" y="365125"/>
            <a:ext cx="10840556" cy="5976681"/>
          </a:xfrm>
        </p:spPr>
        <p:txBody>
          <a:bodyPr/>
          <a:lstStyle/>
          <a:p>
            <a:r>
              <a:rPr lang="en-US" dirty="0" smtClean="0"/>
              <a:t>general in </a:t>
            </a:r>
            <a:r>
              <a:rPr lang="en-US" dirty="0" err="1" smtClean="0"/>
              <a:t>personam</a:t>
            </a:r>
            <a:r>
              <a:rPr lang="en-US" dirty="0" smtClean="0"/>
              <a:t> jurisdiction over corporations</a:t>
            </a:r>
            <a:br>
              <a:rPr lang="en-US" dirty="0" smtClean="0"/>
            </a:br>
            <a:r>
              <a:rPr lang="en-US" dirty="0"/>
              <a:t/>
            </a:r>
            <a:br>
              <a:rPr lang="en-US" dirty="0"/>
            </a:br>
            <a:r>
              <a:rPr lang="en-US" altLang="en-US" b="1" dirty="0"/>
              <a:t>- </a:t>
            </a:r>
            <a:r>
              <a:rPr lang="en-US" altLang="en-US" dirty="0" smtClean="0"/>
              <a:t>International Shoe power theory (as modified by Daimler)</a:t>
            </a:r>
            <a:r>
              <a:rPr lang="en-US" altLang="en-US" b="1" dirty="0"/>
              <a:t/>
            </a:r>
            <a:br>
              <a:rPr lang="en-US" altLang="en-US" b="1" dirty="0"/>
            </a:br>
            <a:r>
              <a:rPr lang="en-US" altLang="en-US" b="1" dirty="0"/>
              <a:t>- </a:t>
            </a:r>
            <a:r>
              <a:rPr lang="en-US" altLang="en-US" dirty="0"/>
              <a:t>McGee </a:t>
            </a:r>
            <a:r>
              <a:rPr lang="en-US" altLang="en-US" dirty="0" smtClean="0"/>
              <a:t>factors…?</a:t>
            </a:r>
            <a:endParaRPr lang="en-US" dirty="0"/>
          </a:p>
        </p:txBody>
      </p:sp>
    </p:spTree>
    <p:extLst>
      <p:ext uri="{BB962C8B-B14F-4D97-AF65-F5344CB8AC3E}">
        <p14:creationId xmlns:p14="http://schemas.microsoft.com/office/powerpoint/2010/main" val="10579866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38" y="365125"/>
            <a:ext cx="10787462" cy="6159561"/>
          </a:xfrm>
        </p:spPr>
        <p:txBody>
          <a:bodyPr/>
          <a:lstStyle/>
          <a:p>
            <a:r>
              <a:rPr lang="en-US" dirty="0"/>
              <a:t>f</a:t>
            </a:r>
            <a:r>
              <a:rPr lang="en-US" dirty="0" smtClean="0"/>
              <a:t>orms of PJ that are unproblematic under </a:t>
            </a:r>
            <a:r>
              <a:rPr lang="en-US" dirty="0" err="1"/>
              <a:t>P</a:t>
            </a:r>
            <a:r>
              <a:rPr lang="en-US" dirty="0" err="1" smtClean="0"/>
              <a:t>ennoyer</a:t>
            </a:r>
            <a:r>
              <a:rPr lang="en-US" dirty="0" smtClean="0"/>
              <a:t> and Int’l Shoe</a:t>
            </a:r>
            <a:br>
              <a:rPr lang="en-US" dirty="0" smtClean="0"/>
            </a:br>
            <a:r>
              <a:rPr lang="en-US" dirty="0"/>
              <a:t/>
            </a:r>
            <a:br>
              <a:rPr lang="en-US" dirty="0"/>
            </a:br>
            <a:r>
              <a:rPr lang="en-US" dirty="0" smtClean="0"/>
              <a:t>domicile as a source in general in </a:t>
            </a:r>
            <a:r>
              <a:rPr lang="en-US" dirty="0" err="1" smtClean="0"/>
              <a:t>personam</a:t>
            </a:r>
            <a:r>
              <a:rPr lang="en-US" dirty="0" smtClean="0"/>
              <a:t> jurisdiction over individuals </a:t>
            </a:r>
            <a:br>
              <a:rPr lang="en-US" dirty="0" smtClean="0"/>
            </a:br>
            <a:r>
              <a:rPr lang="en-US" dirty="0"/>
              <a:t/>
            </a:r>
            <a:br>
              <a:rPr lang="en-US" dirty="0"/>
            </a:br>
            <a:r>
              <a:rPr lang="en-US" dirty="0" smtClean="0"/>
              <a:t>in rem</a:t>
            </a:r>
            <a:endParaRPr lang="en-US" dirty="0"/>
          </a:p>
        </p:txBody>
      </p:sp>
    </p:spTree>
    <p:extLst>
      <p:ext uri="{BB962C8B-B14F-4D97-AF65-F5344CB8AC3E}">
        <p14:creationId xmlns:p14="http://schemas.microsoft.com/office/powerpoint/2010/main" val="4943165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552" y="365125"/>
            <a:ext cx="10917248" cy="6112367"/>
          </a:xfrm>
        </p:spPr>
        <p:txBody>
          <a:bodyPr>
            <a:normAutofit fontScale="90000"/>
          </a:bodyPr>
          <a:lstStyle/>
          <a:p>
            <a:r>
              <a:rPr lang="en-US" dirty="0"/>
              <a:t>i</a:t>
            </a:r>
            <a:r>
              <a:rPr lang="en-US" dirty="0" smtClean="0"/>
              <a:t>f it is a form of PJ that was good under </a:t>
            </a:r>
            <a:r>
              <a:rPr lang="en-US" dirty="0" err="1" smtClean="0"/>
              <a:t>Pennoyer</a:t>
            </a:r>
            <a:r>
              <a:rPr lang="en-US" dirty="0" smtClean="0"/>
              <a:t>...</a:t>
            </a:r>
            <a:br>
              <a:rPr lang="en-US" dirty="0" smtClean="0"/>
            </a:br>
            <a:r>
              <a:rPr lang="en-US" dirty="0" smtClean="0"/>
              <a:t/>
            </a:r>
            <a:br>
              <a:rPr lang="en-US" dirty="0" smtClean="0"/>
            </a:br>
            <a:r>
              <a:rPr lang="en-US" dirty="0" smtClean="0"/>
              <a:t>Scalia test</a:t>
            </a:r>
            <a:br>
              <a:rPr lang="en-US" dirty="0" smtClean="0"/>
            </a:br>
            <a:r>
              <a:rPr lang="en-US" dirty="0"/>
              <a:t>- if </a:t>
            </a:r>
            <a:r>
              <a:rPr lang="en-US" dirty="0" smtClean="0"/>
              <a:t>OK under </a:t>
            </a:r>
            <a:r>
              <a:rPr lang="en-US" dirty="0" err="1" smtClean="0"/>
              <a:t>Pennoyer</a:t>
            </a:r>
            <a:r>
              <a:rPr lang="en-US" dirty="0" smtClean="0"/>
              <a:t> </a:t>
            </a:r>
            <a:r>
              <a:rPr lang="en-US" dirty="0"/>
              <a:t>and generally used by the states today </a:t>
            </a:r>
            <a:r>
              <a:rPr lang="en-US" dirty="0" smtClean="0"/>
              <a:t>then </a:t>
            </a:r>
            <a:r>
              <a:rPr lang="en-US" dirty="0"/>
              <a:t>constitutionally </a:t>
            </a:r>
            <a:r>
              <a:rPr lang="en-US" dirty="0" smtClean="0"/>
              <a:t>permissible </a:t>
            </a:r>
            <a:r>
              <a:rPr lang="en-US" dirty="0"/>
              <a:t/>
            </a:r>
            <a:br>
              <a:rPr lang="en-US" dirty="0"/>
            </a:br>
            <a:r>
              <a:rPr lang="en-US" dirty="0" smtClean="0"/>
              <a:t/>
            </a:r>
            <a:br>
              <a:rPr lang="en-US" dirty="0" smtClean="0"/>
            </a:br>
            <a:r>
              <a:rPr lang="en-US" dirty="0" smtClean="0"/>
              <a:t>Int’l Shoe</a:t>
            </a:r>
            <a:br>
              <a:rPr lang="en-US" dirty="0" smtClean="0"/>
            </a:br>
            <a:r>
              <a:rPr lang="en-US" dirty="0"/>
              <a:t/>
            </a:r>
            <a:br>
              <a:rPr lang="en-US" dirty="0"/>
            </a:br>
            <a:r>
              <a:rPr lang="en-US" dirty="0"/>
              <a:t>c</a:t>
            </a:r>
            <a:r>
              <a:rPr lang="en-US" dirty="0" smtClean="0"/>
              <a:t>ould reasonably anticipate being haled </a:t>
            </a:r>
            <a:r>
              <a:rPr lang="en-US" smtClean="0"/>
              <a:t>into court</a:t>
            </a:r>
            <a:r>
              <a:rPr lang="en-US" dirty="0"/>
              <a:t/>
            </a:r>
            <a:br>
              <a:rPr lang="en-US" dirty="0"/>
            </a:br>
            <a:endParaRPr lang="en-US" dirty="0"/>
          </a:p>
        </p:txBody>
      </p:sp>
    </p:spTree>
    <p:extLst>
      <p:ext uri="{BB962C8B-B14F-4D97-AF65-F5344CB8AC3E}">
        <p14:creationId xmlns:p14="http://schemas.microsoft.com/office/powerpoint/2010/main" val="17464507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646" y="365125"/>
            <a:ext cx="10864154" cy="6130065"/>
          </a:xfrm>
        </p:spPr>
        <p:txBody>
          <a:bodyPr/>
          <a:lstStyle/>
          <a:p>
            <a:r>
              <a:rPr lang="en-US" dirty="0" smtClean="0"/>
              <a:t>D is lured into a state and tagged</a:t>
            </a:r>
            <a:br>
              <a:rPr lang="en-US" dirty="0" smtClean="0"/>
            </a:br>
            <a:r>
              <a:rPr lang="en-US" dirty="0" smtClean="0"/>
              <a:t/>
            </a:r>
            <a:br>
              <a:rPr lang="en-US" dirty="0" smtClean="0"/>
            </a:br>
            <a:r>
              <a:rPr lang="en-US" dirty="0" smtClean="0"/>
              <a:t>PJ?</a:t>
            </a:r>
            <a:endParaRPr lang="en-US" dirty="0"/>
          </a:p>
        </p:txBody>
      </p:sp>
    </p:spTree>
    <p:extLst>
      <p:ext uri="{BB962C8B-B14F-4D97-AF65-F5344CB8AC3E}">
        <p14:creationId xmlns:p14="http://schemas.microsoft.com/office/powerpoint/2010/main" val="29405119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38" y="365125"/>
            <a:ext cx="10787462" cy="6035675"/>
          </a:xfrm>
        </p:spPr>
        <p:txBody>
          <a:bodyPr/>
          <a:lstStyle/>
          <a:p>
            <a:r>
              <a:rPr lang="en-US" dirty="0" err="1" smtClean="0"/>
              <a:t>Terlizzi</a:t>
            </a:r>
            <a:r>
              <a:rPr lang="en-US" dirty="0" smtClean="0"/>
              <a:t> v. Brodie, 329 N.Y.S.2d 589 (N.Y. App. Div. 1972)</a:t>
            </a:r>
            <a:endParaRPr lang="en-US" dirty="0"/>
          </a:p>
        </p:txBody>
      </p:sp>
    </p:spTree>
    <p:extLst>
      <p:ext uri="{BB962C8B-B14F-4D97-AF65-F5344CB8AC3E}">
        <p14:creationId xmlns:p14="http://schemas.microsoft.com/office/powerpoint/2010/main" val="19723100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828" y="365125"/>
            <a:ext cx="10698972" cy="6242152"/>
          </a:xfrm>
        </p:spPr>
        <p:txBody>
          <a:bodyPr/>
          <a:lstStyle/>
          <a:p>
            <a:r>
              <a:rPr lang="en-US" dirty="0"/>
              <a:t>t</a:t>
            </a:r>
            <a:r>
              <a:rPr lang="en-US" dirty="0" smtClean="0"/>
              <a:t>he CEO of the D. Corp is tagged in CA</a:t>
            </a:r>
            <a:br>
              <a:rPr lang="en-US" dirty="0" smtClean="0"/>
            </a:br>
            <a:r>
              <a:rPr lang="en-US" dirty="0" smtClean="0"/>
              <a:t/>
            </a:r>
            <a:br>
              <a:rPr lang="en-US" dirty="0" smtClean="0"/>
            </a:br>
            <a:r>
              <a:rPr lang="en-US" dirty="0" smtClean="0"/>
              <a:t>PJ in CA?</a:t>
            </a:r>
            <a:endParaRPr lang="en-US" dirty="0"/>
          </a:p>
        </p:txBody>
      </p:sp>
    </p:spTree>
    <p:extLst>
      <p:ext uri="{BB962C8B-B14F-4D97-AF65-F5344CB8AC3E}">
        <p14:creationId xmlns:p14="http://schemas.microsoft.com/office/powerpoint/2010/main" val="30947230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614" y="365125"/>
            <a:ext cx="10569186" cy="5935386"/>
          </a:xfrm>
        </p:spPr>
        <p:txBody>
          <a:bodyPr/>
          <a:lstStyle/>
          <a:p>
            <a:r>
              <a:rPr lang="en-US" dirty="0" smtClean="0"/>
              <a:t>A, a partner of the partnership, A &amp; B, is tagged in CA</a:t>
            </a:r>
            <a:br>
              <a:rPr lang="en-US" dirty="0" smtClean="0"/>
            </a:br>
            <a:r>
              <a:rPr lang="en-US" dirty="0" smtClean="0"/>
              <a:t/>
            </a:r>
            <a:br>
              <a:rPr lang="en-US" dirty="0" smtClean="0"/>
            </a:br>
            <a:r>
              <a:rPr lang="en-US" dirty="0" smtClean="0"/>
              <a:t>PJ in CA?</a:t>
            </a:r>
            <a:endParaRPr lang="en-US" dirty="0"/>
          </a:p>
        </p:txBody>
      </p:sp>
    </p:spTree>
    <p:extLst>
      <p:ext uri="{BB962C8B-B14F-4D97-AF65-F5344CB8AC3E}">
        <p14:creationId xmlns:p14="http://schemas.microsoft.com/office/powerpoint/2010/main" val="13201995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514" y="365125"/>
            <a:ext cx="10563286" cy="5958983"/>
          </a:xfrm>
        </p:spPr>
        <p:txBody>
          <a:bodyPr/>
          <a:lstStyle/>
          <a:p>
            <a:r>
              <a:rPr lang="en-US" dirty="0" smtClean="0"/>
              <a:t>A is domiciled in CT</a:t>
            </a:r>
            <a:br>
              <a:rPr lang="en-US" dirty="0" smtClean="0"/>
            </a:br>
            <a:r>
              <a:rPr lang="en-US" dirty="0" smtClean="0"/>
              <a:t>B is domiciled in NJ</a:t>
            </a:r>
            <a:br>
              <a:rPr lang="en-US" dirty="0" smtClean="0"/>
            </a:br>
            <a:r>
              <a:rPr lang="en-US" dirty="0" smtClean="0"/>
              <a:t>A &amp; B’s offices and all of its work is done out of NY</a:t>
            </a:r>
            <a:br>
              <a:rPr lang="en-US" dirty="0" smtClean="0"/>
            </a:br>
            <a:r>
              <a:rPr lang="en-US" dirty="0" smtClean="0"/>
              <a:t/>
            </a:r>
            <a:br>
              <a:rPr lang="en-US" dirty="0" smtClean="0"/>
            </a:br>
            <a:r>
              <a:rPr lang="en-US" dirty="0" smtClean="0"/>
              <a:t>where is there in </a:t>
            </a:r>
            <a:r>
              <a:rPr lang="en-US" dirty="0" err="1" smtClean="0"/>
              <a:t>personam</a:t>
            </a:r>
            <a:r>
              <a:rPr lang="en-US" dirty="0" smtClean="0"/>
              <a:t> PJ (setting aside tagging)?</a:t>
            </a:r>
            <a:endParaRPr lang="en-US" dirty="0"/>
          </a:p>
        </p:txBody>
      </p:sp>
    </p:spTree>
    <p:extLst>
      <p:ext uri="{BB962C8B-B14F-4D97-AF65-F5344CB8AC3E}">
        <p14:creationId xmlns:p14="http://schemas.microsoft.com/office/powerpoint/2010/main" val="33251841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526" y="365125"/>
            <a:ext cx="10681274" cy="5917688"/>
          </a:xfrm>
        </p:spPr>
        <p:txBody>
          <a:bodyPr/>
          <a:lstStyle/>
          <a:p>
            <a:r>
              <a:rPr lang="en-US" dirty="0" smtClean="0"/>
              <a:t>NY makes the appointment of an agent for service of process a condition for doing business in NY</a:t>
            </a:r>
            <a:br>
              <a:rPr lang="en-US" dirty="0" smtClean="0"/>
            </a:br>
            <a:r>
              <a:rPr lang="en-US" dirty="0"/>
              <a:t/>
            </a:r>
            <a:br>
              <a:rPr lang="en-US" dirty="0"/>
            </a:br>
            <a:r>
              <a:rPr lang="en-US" dirty="0" smtClean="0"/>
              <a:t>can this create general jurisdiction?</a:t>
            </a:r>
            <a:endParaRPr lang="en-US" dirty="0"/>
          </a:p>
        </p:txBody>
      </p:sp>
    </p:spTree>
    <p:extLst>
      <p:ext uri="{BB962C8B-B14F-4D97-AF65-F5344CB8AC3E}">
        <p14:creationId xmlns:p14="http://schemas.microsoft.com/office/powerpoint/2010/main" val="114086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28800" y="1063626"/>
            <a:ext cx="8534400" cy="4651375"/>
          </a:xfrm>
        </p:spPr>
        <p:txBody>
          <a:bodyPr>
            <a:normAutofit fontScale="90000"/>
          </a:bodyPr>
          <a:lstStyle/>
          <a:p>
            <a:pPr algn="l"/>
            <a:r>
              <a:rPr lang="en-US" altLang="en-US" sz="3600" dirty="0" smtClean="0"/>
              <a:t>Int’l Shoe</a:t>
            </a:r>
            <a:br>
              <a:rPr lang="en-US" altLang="en-US" sz="3600" dirty="0" smtClean="0"/>
            </a:br>
            <a:r>
              <a:rPr lang="en-US" altLang="en-US" sz="3600" dirty="0"/>
              <a:t/>
            </a:r>
            <a:br>
              <a:rPr lang="en-US" altLang="en-US" sz="3600" dirty="0"/>
            </a:br>
            <a:r>
              <a:rPr lang="en-US" altLang="en-US" sz="3600" dirty="0" smtClean="0"/>
              <a:t>While </a:t>
            </a:r>
            <a:r>
              <a:rPr lang="en-US" altLang="en-US" sz="3600" dirty="0"/>
              <a:t>it has been held in cases on which appellant relies that </a:t>
            </a:r>
            <a:r>
              <a:rPr lang="en-US" altLang="en-US" sz="3600" b="1" dirty="0"/>
              <a:t>continuous activity </a:t>
            </a:r>
            <a:r>
              <a:rPr lang="en-US" altLang="en-US" sz="3600" dirty="0"/>
              <a:t>of some sorts within a state is not enough to support the demand that the corporation be amenable to suits unrelated to that activity, there have been instances in which the continuous corporate operations within a state were thought </a:t>
            </a:r>
            <a:r>
              <a:rPr lang="en-US" altLang="en-US" sz="3600" b="1" dirty="0"/>
              <a:t>so</a:t>
            </a:r>
            <a:r>
              <a:rPr lang="en-US" altLang="en-US" sz="3600" dirty="0"/>
              <a:t> </a:t>
            </a:r>
            <a:r>
              <a:rPr lang="en-US" altLang="en-US" sz="3600" b="1" dirty="0"/>
              <a:t>substantial </a:t>
            </a:r>
            <a:r>
              <a:rPr lang="en-US" altLang="en-US" sz="3600" dirty="0"/>
              <a:t>and of such a nature as to justify suit against it on </a:t>
            </a:r>
            <a:r>
              <a:rPr lang="en-US" altLang="en-US" sz="3600" b="1" dirty="0"/>
              <a:t>causes of action arising from dealings entirely distinct from those activities</a:t>
            </a:r>
            <a:r>
              <a:rPr lang="en-US" altLang="en-US" sz="3600" dirty="0"/>
              <a:t>. </a:t>
            </a:r>
          </a:p>
        </p:txBody>
      </p:sp>
    </p:spTree>
    <p:extLst>
      <p:ext uri="{BB962C8B-B14F-4D97-AF65-F5344CB8AC3E}">
        <p14:creationId xmlns:p14="http://schemas.microsoft.com/office/powerpoint/2010/main" val="172997485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017" y="365125"/>
            <a:ext cx="10592783" cy="5782003"/>
          </a:xfrm>
        </p:spPr>
        <p:txBody>
          <a:bodyPr/>
          <a:lstStyle/>
          <a:p>
            <a:r>
              <a:rPr lang="en-US"/>
              <a:t>w</a:t>
            </a:r>
            <a:r>
              <a:rPr lang="en-US" smtClean="0"/>
              <a:t>aiver/consent</a:t>
            </a:r>
            <a:endParaRPr lang="en-US" dirty="0"/>
          </a:p>
        </p:txBody>
      </p:sp>
    </p:spTree>
    <p:extLst>
      <p:ext uri="{BB962C8B-B14F-4D97-AF65-F5344CB8AC3E}">
        <p14:creationId xmlns:p14="http://schemas.microsoft.com/office/powerpoint/2010/main" val="2989267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274638"/>
            <a:ext cx="8382000" cy="6278562"/>
          </a:xfrm>
        </p:spPr>
        <p:txBody>
          <a:bodyPr/>
          <a:lstStyle/>
          <a:p>
            <a:pPr eaLnBrk="1" hangingPunct="1"/>
            <a:r>
              <a:rPr lang="en-US" altLang="en-US" smtClean="0"/>
              <a:t>GOODYEAR DUNLOP TIRES OPERATIONS, S. A., v. EDGAR D. BROWN</a:t>
            </a:r>
            <a:br>
              <a:rPr lang="en-US" altLang="en-US" smtClean="0"/>
            </a:br>
            <a:r>
              <a:rPr lang="en-US" altLang="en-US" smtClean="0"/>
              <a:t/>
            </a:r>
            <a:br>
              <a:rPr lang="en-US" altLang="en-US" smtClean="0"/>
            </a:br>
            <a:r>
              <a:rPr lang="en-US" altLang="en-US" smtClean="0"/>
              <a:t>U.S. S.Ct. - June 27, 2011</a:t>
            </a:r>
          </a:p>
        </p:txBody>
      </p:sp>
    </p:spTree>
    <p:extLst>
      <p:ext uri="{BB962C8B-B14F-4D97-AF65-F5344CB8AC3E}">
        <p14:creationId xmlns:p14="http://schemas.microsoft.com/office/powerpoint/2010/main" val="277994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228601"/>
            <a:ext cx="8305800" cy="6202363"/>
          </a:xfrm>
        </p:spPr>
        <p:txBody>
          <a:bodyPr/>
          <a:lstStyle/>
          <a:p>
            <a:pPr algn="l" eaLnBrk="1" hangingPunct="1"/>
            <a:r>
              <a:rPr lang="en-US" altLang="en-US" sz="4000"/>
              <a:t>“For an individual, the paradigm forum for the exercise of general jurisdiction is the individual’s domicile; for a corporation, it is an equivalent place, one in which the corporation is fairly regarded as at home.”</a:t>
            </a:r>
            <a:br>
              <a:rPr lang="en-US" altLang="en-US" sz="4000"/>
            </a:br>
            <a:endParaRPr lang="en-US" altLang="en-US" sz="4000"/>
          </a:p>
        </p:txBody>
      </p:sp>
    </p:spTree>
    <p:extLst>
      <p:ext uri="{BB962C8B-B14F-4D97-AF65-F5344CB8AC3E}">
        <p14:creationId xmlns:p14="http://schemas.microsoft.com/office/powerpoint/2010/main" val="1566578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1811</Words>
  <Application>Microsoft Macintosh PowerPoint</Application>
  <PresentationFormat>Widescreen</PresentationFormat>
  <Paragraphs>70</Paragraphs>
  <Slides>70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70</vt:i4>
      </vt:variant>
    </vt:vector>
  </HeadingPairs>
  <TitlesOfParts>
    <vt:vector size="74" baseType="lpstr">
      <vt:lpstr>Arial</vt:lpstr>
      <vt:lpstr>Calibri</vt:lpstr>
      <vt:lpstr>Calibri Light</vt:lpstr>
      <vt:lpstr>Office Theme</vt:lpstr>
      <vt:lpstr>Mon., Sep. 18</vt:lpstr>
      <vt:lpstr>what does it mean for a cause of action to arise out of or be related to contact with the forum state?</vt:lpstr>
      <vt:lpstr>NY Co. distributes its widgets in every state in the country  it sends a defective product into Pennsylvania where Consumer, a citizen of Ohio, purchases it  Consumer takes the product to his home in Ohio where he suffers serious injuries caused by the defect  PJ over NY Co. in Ohio?</vt:lpstr>
      <vt:lpstr>Bristol-Myers Squibb Company v. Superior Court (US, June 19, 2017)</vt:lpstr>
      <vt:lpstr>NY Co. distributes its widgets in every state in the country  it sends a defective product into Pennsylvania where Consumer, a citizen of Ohio, purchases it  Consumer takes the product to his home in Ohio where he suffers serious injuries caused by the defect  Consumer sues as co-plaintiff with P, an Ohioan who bought his widget in Ohio  PJ over NY Co. in Ohio for both actions?</vt:lpstr>
      <vt:lpstr>general in personam personal jurisdiction over corporations</vt:lpstr>
      <vt:lpstr>Int’l Shoe  While it has been held in cases on which appellant relies that continuous activity of some sorts within a state is not enough to support the demand that the corporation be amenable to suits unrelated to that activity, there have been instances in which the continuous corporate operations within a state were thought so substantial and of such a nature as to justify suit against it on causes of action arising from dealings entirely distinct from those activities. </vt:lpstr>
      <vt:lpstr>GOODYEAR DUNLOP TIRES OPERATIONS, S. A., v. EDGAR D. BROWN  U.S. S.Ct. - June 27, 2011</vt:lpstr>
      <vt:lpstr>“For an individual, the paradigm forum for the exercise of general jurisdiction is the individual’s domicile; for a corporation, it is an equivalent place, one in which the corporation is fairly regarded as at home.” </vt:lpstr>
      <vt:lpstr> Daimler AG v. Bauman (US 2014)</vt:lpstr>
      <vt:lpstr>side issues…</vt:lpstr>
      <vt:lpstr>do the plaintiffs state a claim under federal law?</vt:lpstr>
      <vt:lpstr>when can a subsidiary’s contacts be imputed to the parent to create general in personam jurisdiction?</vt:lpstr>
      <vt:lpstr>can a case with sufficient contacts for general in personam jurisdiction still be knocked out by the McGee factors?</vt:lpstr>
      <vt:lpstr>upshot –   only in “exceptional” cases will there be general in personam jurisdiction over a corporation beyond a corporation’s state (or nation) of incorporation and the state (or nation) of its principal place of business</vt:lpstr>
      <vt:lpstr>is Hertz relevant here?  should we conclude, citing Hertz, that there is general in personam jurisdiction over a corporation only in its state (or nation) of incorporation and the state (or nation) where its nerve center is located…?</vt:lpstr>
      <vt:lpstr>- the D Corp (incorporated in France with its PPB in France) owns hotels - it puts a new flooring in all of its hotels - P (NY), goes to bought a D Corp hotel in in France, where he slips on the floor and is injured - P sues the D Corp. in federal court in NY - the D Corp. has 10 hotels in NY - there is already litigation in NY concerning accidents on the floors of the NY hotels</vt:lpstr>
      <vt:lpstr>quasi in rem</vt:lpstr>
      <vt:lpstr>Glannon says distinguish…  “attachment” necessary for quasi-in-rem and in rem under Pennoyer (involves only a filing at registry of deeds that gives notice to potential buyers)  and  post judgment attachment and attachment for security</vt:lpstr>
      <vt:lpstr>what did Pennoyer really say was necessary for quasi in rem?</vt:lpstr>
      <vt:lpstr>“In the case against the plaintiff, the property here in controversy sold under the judgment rendered was not attached, nor in any way brought under the jurisdiction of the court. Its first connection with the case was caused by a levy of the execution. It was not, therefore, disposed of pursuant to any adjudication, but only in enforcement of a personal judgment, having no relation to the property, rendered against a nonresident without service of process upon him in the action or his appearance therein.”</vt:lpstr>
      <vt:lpstr>Closson v. Chase, 158 Wis. 346 (1914) (quasi in rem judgment is valid in absence of any attachment, provided that the property that is the source of jurisdiction is identified at the initiation of the suit)</vt:lpstr>
      <vt:lpstr>are quasi in rem actions still constitutional?</vt:lpstr>
      <vt:lpstr>P (NY) and D (NY) get into a brawl in New York  D’s only connection with California is owning a small piece of property in the state  P sues D in state court in California using the property as the source of jurisdiction</vt:lpstr>
      <vt:lpstr>Harris v. Balk (US 1905)</vt:lpstr>
      <vt:lpstr>P (NY) and D (NY) get into a brawl in New York  D’s only connection with California is that X, someone who owes D money, is in California  P sues D in state court in California using the debt X owes D as the source of jurisdiction</vt:lpstr>
      <vt:lpstr>Shaffer v. Heitner (US 1977)</vt:lpstr>
      <vt:lpstr>shareholder’s derivative action</vt:lpstr>
      <vt:lpstr>Appellants contend that the sequestration statute as applied in this case violates the Due Process Clause of the Fourteenth Amendment both because it permits the state courts to exercise jurisdiction despite the absence of sufficient contacts among the defendants, the litigation, and the State of Delaware and because it authorizes the deprivation of defendants' property without providing adequate procedural safeguards. </vt:lpstr>
      <vt:lpstr>was a limited appearance allowed?</vt:lpstr>
      <vt:lpstr>footnote 12  Under Delaware law, defendants whose property has been sequestered must enter a general appearance, thus subjecting themselves to in personam liability, before they can defend on the merits. </vt:lpstr>
      <vt:lpstr>“For in cases such as Harris and this one, the only role played by the property is to provide the basis for bringing the defendant into court. Indeed, the express purpose of the Delaware sequestration procedure is to compel the defendant to enter a personal appearance. In such cases, if a direct assertion of personal jurisdiction over the defendant would violate the Constitution, it would seem that an indirect assertion of that jurisdiction should be equally impermissible.”</vt:lpstr>
      <vt:lpstr>“We therefore conclude that all assertions of state-court jurisdiction must be evaluated according to the standards set forth in International Shoe and its progeny.”</vt:lpstr>
      <vt:lpstr>I would explicitly reserve judgment . . . on whether the ownership of some forms of property whose situs is indisputably and permanently located within a State may, without more, provide the contacts necessary to subject a defendant to jurisdiction within the State to the extent of the value of the property.  In the case of real property, in particular, preservation of the common law concept of quasi in rem jurisdiction arguably would avoid the uncertainty of the general International Shoe standard without significant cost to “traditional notions of fair play and substantial justice. (Powell, concurring)</vt:lpstr>
      <vt:lpstr>The requirement of fair notice also, I believe, includes fair warning that a particular activity may subject a person to the jurisdiction of a foreign sovereign. If I visit another State, or acquire real estate or open a bank account in it, I knowingly assume some risk that the State will exercise its power over my property or my person while there. My contact with the State, though minimal, gives rise to predictable risks. (Stevens, concurring)</vt:lpstr>
      <vt:lpstr>Feder v. Turkish Airlines (S.D.N.Y. 1977) (upholding attachment of bank account in NY as source of PJ for suit concerning accident in Istanbul)</vt:lpstr>
      <vt:lpstr>We conclude, in sum, that the present attachment does not fall within Shaffer or offend the Constitution. The voluntary opening by THY of a bank account in New York satisfies the “minimum contacts” of International Shoe, as well as that requirement of foreseeability imparted by Shaffer into quasi in rem actions: the concept, that is to say, that the nonresident owner has undertaken acts with respect to the attached property which placed him on notice of the possibility of his having to defend such property in the foreign forum.</vt:lpstr>
      <vt:lpstr>is there specific in personam jurisdiction on the basis of other contacts with Delaware?</vt:lpstr>
      <vt:lpstr>§ 3114 Service of process on nonresident directors, trustees, members of the governing body or officers of Delaware corporations. (a) Every nonresident of this State who after September 1, 1977, accepts election or appointment as a director, trustee or member of the governing body of a corporation organized under the laws of this State or who after June 30, 1978, serves in such capacity, and every resident of this State who so accepts election or appointment or serves in such capacity and thereafter removes residence from this State shall, by such acceptance or by such service, be deemed thereby to have consented to the appointment of the registered agent of such corporation (or, if there is none, the Secretary of State) as an agent upon whom service of process may be made in all civil actions or proceedings brought in this State, by or on behalf of, or against such corporation, in which such director, trustee or member is a necessary or proper party, or in any action or proceeding against such director, trustee or member for violation of a duty in such capacity, whether or not the person continues to serve as such director, trustee or member at the time suit is commenced. </vt:lpstr>
      <vt:lpstr>P brings a quiet title action concerning CA land in CA state court intended to bind the world  Any problem with this in rem action given Shaffer?</vt:lpstr>
      <vt:lpstr>P brings a quiet title action concerning shares in a Del. corporation current held by an Arizonan  the suit is brought in Del. state court and is intended to bind the world  any problem with this in rem action given Shaffer? </vt:lpstr>
      <vt:lpstr>Burnham v. Superior Court (U.S. 1990)</vt:lpstr>
      <vt:lpstr>Scalia’s opinion (with Rehnquist, Kennedy and White)?</vt:lpstr>
      <vt:lpstr>PJ exists only if it was the shared understanding at the time of the ratification of the Constitution in 1787?</vt:lpstr>
      <vt:lpstr>PJ exists only if it was the shared understanding at the time of the ratification of the 14th Amendment in 1868?</vt:lpstr>
      <vt:lpstr>PJ exists only if it was the shared understanding at the time of the ratification of the 14th Amendment in 1868 OR it satisfies Int’l Shoe?</vt:lpstr>
      <vt:lpstr>how to distinguish Shaffer?</vt:lpstr>
      <vt:lpstr>It goes too far to say, as petitioner contends, that Shaffer compels the conclusion that a State lacks jurisdiction over an individual unless the litigation arises out of his activities in the State. Shaffer, like International Shoe, involved jurisdiction over an absent defendant, and it stands for nothing more than the proposition that, when the "minimum contact" that is a substitute for physical presence consists of property ownership, it must, like other minimum contacts, be related to the litigation.</vt:lpstr>
      <vt:lpstr>In [Shaffer], a Delaware court hearing a shareholder's derivative suit against a corporation's directors secured jurisdiction quasi in rem by sequestering the out-of-State defendants' stock in the company, the situs of which was Delaware under Delaware law. Reasoning that Delaware's sequestration procedure was simply a mechanism to compel the absent defendants to appear in a suit to determine their personal rights and obligations, we concluded that the normal rules we had developed under International Shoe for jurisdiction over suits against absent defendants should apply -- viz., Delaware could not hear the suit because the defendants' sole contact with the State (ownership of property there) was unrelated to the lawsuit.</vt:lpstr>
      <vt:lpstr>Glannon: “Justice Scalia and three other justices concluded that the Shaffer opinion really meant to say that assertions of in personam, quasi in rem, and in rem jurisdiction had to meet the Int’l Shoe standard, not that Int’l Shoe applied to other bases for personal jurisdiction, like transient presence.”</vt:lpstr>
      <vt:lpstr>The short of the matter is that jurisdiction based on physical presence alone constitutes due process because it is one of the continuing traditions of our legal system that define the due process standard of "traditional notions of fair play and substantial justice."</vt:lpstr>
      <vt:lpstr>It is fair to say, however, that while our holding today does not contradict Shaffer, our basic approach to the due process question is different. We have conducted no independent inquiry into the desirability or fairness of the prevailing in-state service rule, leaving that judgment to the legislatures that are free to amend it; for our purposes, its validation is its pedigree, as the phrase "traditional notions of fair play and substantial justice" makes clear. Shaffer did conduct such an independent inquiry, asserting that "'traditional notions of fair play and substantial justice' can be as readily offended by the perpetuation of ancient forms that are no longer justified as by the adoption of new procedures that are inconsistent with the basic values of our constitutional heritage.“ Perhaps that assertion can be sustained when the "perpetuation of ancient forms" is engaged in by only a very small minority of the States. Where, however, as in the present case, a jurisdictional principle is both firmly approved by tradition and still favored, it is impossible to imagine what standard we could appeal to for the judgment that it is "no longer justified."  </vt:lpstr>
      <vt:lpstr>Scalia  if traditional at the time of the enactment of the 14th Amendment and generally used by the states today then constitutionally permissible  expanded by Int’l Shoe, but not contracted</vt:lpstr>
      <vt:lpstr>Brennan (with Marshall, Blackmun, and O’Connor)?</vt:lpstr>
      <vt:lpstr>set aside tagging –  does PJ in Burnham satisfy Int’l Shoe?</vt:lpstr>
      <vt:lpstr>The transient rule is consistent with reasonable expectations, and is entitled to a strong presumption that it comports with due process. “If I visit another State, . . . I knowingly assume some risk that the State will exercise its power over my property or my person while there. My contact with the State, though minimal, gives rise to predictable risks.” Shaffer (STEVENS, J., concurring in judgment); see also Burger King Corp. v. Rudzewicz(1985) ("[t]erritorial presence frequently will enhance a potential defendant's affiliation with a State and reinforce the reasonable foreseeability of suit there")</vt:lpstr>
      <vt:lpstr>Scalia on Brennan?</vt:lpstr>
      <vt:lpstr>Brennan’s response?</vt:lpstr>
      <vt:lpstr>what about the McGee factors…?</vt:lpstr>
      <vt:lpstr>specific in personam jurisdiction (w/o tagging added)  - International Shoe power theory - McGee factors</vt:lpstr>
      <vt:lpstr>general in personam jurisdiction over corporations  - International Shoe power theory (as modified by Daimler) - McGee factors…?</vt:lpstr>
      <vt:lpstr>forms of PJ that are unproblematic under Pennoyer and Int’l Shoe  domicile as a source in general in personam jurisdiction over individuals   in rem</vt:lpstr>
      <vt:lpstr>if it is a form of PJ that was good under Pennoyer...  Scalia test - if OK under Pennoyer and generally used by the states today then constitutionally permissible   Int’l Shoe  could reasonably anticipate being haled into court </vt:lpstr>
      <vt:lpstr>D is lured into a state and tagged  PJ?</vt:lpstr>
      <vt:lpstr>Terlizzi v. Brodie, 329 N.Y.S.2d 589 (N.Y. App. Div. 1972)</vt:lpstr>
      <vt:lpstr>the CEO of the D. Corp is tagged in CA  PJ in CA?</vt:lpstr>
      <vt:lpstr>A, a partner of the partnership, A &amp; B, is tagged in CA  PJ in CA?</vt:lpstr>
      <vt:lpstr>A is domiciled in CT B is domiciled in NJ A &amp; B’s offices and all of its work is done out of NY  where is there in personam PJ (setting aside tagging)?</vt:lpstr>
      <vt:lpstr>NY makes the appointment of an agent for service of process a condition for doing business in NY  can this create general jurisdiction?</vt:lpstr>
      <vt:lpstr>waiver/consent</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158</cp:revision>
  <cp:lastPrinted>2017-09-13T16:30:23Z</cp:lastPrinted>
  <dcterms:created xsi:type="dcterms:W3CDTF">2017-09-12T14:18:22Z</dcterms:created>
  <dcterms:modified xsi:type="dcterms:W3CDTF">2017-09-18T01:45:44Z</dcterms:modified>
</cp:coreProperties>
</file>