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57" r:id="rId2"/>
    <p:sldId id="307" r:id="rId3"/>
    <p:sldId id="319" r:id="rId4"/>
    <p:sldId id="344" r:id="rId5"/>
    <p:sldId id="345" r:id="rId6"/>
    <p:sldId id="347" r:id="rId7"/>
    <p:sldId id="417" r:id="rId8"/>
    <p:sldId id="420" r:id="rId9"/>
    <p:sldId id="421" r:id="rId10"/>
    <p:sldId id="422" r:id="rId11"/>
    <p:sldId id="423" r:id="rId12"/>
    <p:sldId id="424" r:id="rId13"/>
    <p:sldId id="452" r:id="rId14"/>
    <p:sldId id="349" r:id="rId15"/>
    <p:sldId id="350" r:id="rId16"/>
    <p:sldId id="351" r:id="rId17"/>
    <p:sldId id="352" r:id="rId18"/>
    <p:sldId id="361" r:id="rId19"/>
    <p:sldId id="428" r:id="rId20"/>
    <p:sldId id="429" r:id="rId21"/>
    <p:sldId id="366" r:id="rId22"/>
    <p:sldId id="367" r:id="rId23"/>
    <p:sldId id="430" r:id="rId24"/>
    <p:sldId id="431" r:id="rId25"/>
    <p:sldId id="385" r:id="rId26"/>
    <p:sldId id="386" r:id="rId27"/>
    <p:sldId id="387" r:id="rId28"/>
    <p:sldId id="432" r:id="rId29"/>
    <p:sldId id="389" r:id="rId30"/>
    <p:sldId id="390" r:id="rId31"/>
    <p:sldId id="391" r:id="rId32"/>
    <p:sldId id="392" r:id="rId33"/>
    <p:sldId id="433" r:id="rId34"/>
    <p:sldId id="393" r:id="rId35"/>
    <p:sldId id="434" r:id="rId36"/>
    <p:sldId id="395" r:id="rId37"/>
    <p:sldId id="396" r:id="rId38"/>
    <p:sldId id="397" r:id="rId39"/>
    <p:sldId id="398" r:id="rId40"/>
    <p:sldId id="399" r:id="rId41"/>
    <p:sldId id="400" r:id="rId42"/>
    <p:sldId id="435" r:id="rId43"/>
    <p:sldId id="436" r:id="rId44"/>
    <p:sldId id="437" r:id="rId45"/>
    <p:sldId id="405" r:id="rId46"/>
    <p:sldId id="438" r:id="rId47"/>
    <p:sldId id="425" r:id="rId48"/>
    <p:sldId id="426" r:id="rId49"/>
    <p:sldId id="439" r:id="rId50"/>
    <p:sldId id="440" r:id="rId51"/>
    <p:sldId id="453" r:id="rId52"/>
    <p:sldId id="454" r:id="rId53"/>
    <p:sldId id="441" r:id="rId54"/>
    <p:sldId id="406" r:id="rId55"/>
    <p:sldId id="407" r:id="rId56"/>
    <p:sldId id="408" r:id="rId57"/>
    <p:sldId id="444" r:id="rId58"/>
    <p:sldId id="409" r:id="rId59"/>
    <p:sldId id="445" r:id="rId60"/>
    <p:sldId id="410" r:id="rId61"/>
    <p:sldId id="411" r:id="rId62"/>
    <p:sldId id="412" r:id="rId63"/>
    <p:sldId id="446" r:id="rId64"/>
    <p:sldId id="450" r:id="rId65"/>
    <p:sldId id="449" r:id="rId66"/>
    <p:sldId id="447" r:id="rId67"/>
    <p:sldId id="448" r:id="rId68"/>
    <p:sldId id="415" r:id="rId69"/>
    <p:sldId id="416" r:id="rId7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1" autoAdjust="0"/>
    <p:restoredTop sz="94660"/>
  </p:normalViewPr>
  <p:slideViewPr>
    <p:cSldViewPr snapToGrid="0">
      <p:cViewPr varScale="1">
        <p:scale>
          <a:sx n="78" d="100"/>
          <a:sy n="78" d="100"/>
        </p:scale>
        <p:origin x="5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9/14/2017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Sep. 14</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85102"/>
          </a:xfrm>
        </p:spPr>
        <p:txBody>
          <a:bodyPr/>
          <a:lstStyle/>
          <a:p>
            <a:r>
              <a:rPr lang="en-US" dirty="0" err="1" smtClean="0"/>
              <a:t>SCt</a:t>
            </a:r>
            <a:r>
              <a:rPr lang="en-US" dirty="0" smtClean="0"/>
              <a:t> reversed (Alito, with 7 others)</a:t>
            </a:r>
            <a:endParaRPr lang="en-US" dirty="0"/>
          </a:p>
        </p:txBody>
      </p:sp>
    </p:spTree>
    <p:extLst>
      <p:ext uri="{BB962C8B-B14F-4D97-AF65-F5344CB8AC3E}">
        <p14:creationId xmlns:p14="http://schemas.microsoft.com/office/powerpoint/2010/main" val="2901348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5961534"/>
          </a:xfrm>
        </p:spPr>
        <p:txBody>
          <a:bodyPr>
            <a:normAutofit fontScale="90000"/>
          </a:bodyPr>
          <a:lstStyle/>
          <a:p>
            <a:r>
              <a:rPr lang="en-US" dirty="0"/>
              <a:t>For this reason, the California Supreme Court's “sliding scale approach” is difficult to square with our precedents. Under the California approach, the strength of the requisite connection between the forum and the specific claims at issue is relaxed if the defendant has extensive forum contacts that are unrelated to those claims. Our cases provide no support for this approach, which resembles a loose and spurious form of general jurisdiction. </a:t>
            </a:r>
          </a:p>
        </p:txBody>
      </p:sp>
    </p:spTree>
    <p:extLst>
      <p:ext uri="{BB962C8B-B14F-4D97-AF65-F5344CB8AC3E}">
        <p14:creationId xmlns:p14="http://schemas.microsoft.com/office/powerpoint/2010/main" val="310021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159243"/>
          </a:xfrm>
        </p:spPr>
        <p:txBody>
          <a:bodyPr/>
          <a:lstStyle/>
          <a:p>
            <a:r>
              <a:rPr lang="en-US" dirty="0" smtClean="0"/>
              <a:t>Sotomayor, dissenting</a:t>
            </a:r>
            <a:br>
              <a:rPr lang="en-US" dirty="0" smtClean="0"/>
            </a:br>
            <a:r>
              <a:rPr lang="en-US" dirty="0"/>
              <a:t/>
            </a:r>
            <a:br>
              <a:rPr lang="en-US" dirty="0"/>
            </a:br>
            <a:r>
              <a:rPr lang="en-US" dirty="0" smtClean="0"/>
              <a:t>I </a:t>
            </a:r>
            <a:r>
              <a:rPr lang="en-US" dirty="0"/>
              <a:t>fear the consequences of the Court's decision today will be substantial. The majority's rule will make it difficult to aggregate the claims of plaintiffs across the country whose claims may be worth little alone. It will make it impossible to bring a nationwide mass action in state court against defendants who are “at home” in different States. </a:t>
            </a:r>
          </a:p>
        </p:txBody>
      </p:sp>
    </p:spTree>
    <p:extLst>
      <p:ext uri="{BB962C8B-B14F-4D97-AF65-F5344CB8AC3E}">
        <p14:creationId xmlns:p14="http://schemas.microsoft.com/office/powerpoint/2010/main" val="482414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9" y="365125"/>
            <a:ext cx="12006849" cy="6134529"/>
          </a:xfrm>
        </p:spPr>
        <p:txBody>
          <a:bodyPr>
            <a:normAutofit fontScale="90000"/>
          </a:bodyPr>
          <a:lstStyle/>
          <a:p>
            <a:r>
              <a:rPr lang="en-US" dirty="0" smtClean="0"/>
              <a:t>NY Co. distributes </a:t>
            </a:r>
            <a:r>
              <a:rPr lang="en-US" dirty="0"/>
              <a:t>its widgets in every state in the </a:t>
            </a:r>
            <a:r>
              <a:rPr lang="en-US" dirty="0" smtClean="0"/>
              <a:t>country</a:t>
            </a:r>
            <a:br>
              <a:rPr lang="en-US" dirty="0" smtClean="0"/>
            </a:br>
            <a:r>
              <a:rPr lang="en-US" dirty="0"/>
              <a:t/>
            </a:r>
            <a:br>
              <a:rPr lang="en-US" dirty="0"/>
            </a:br>
            <a:r>
              <a:rPr lang="en-US" dirty="0" smtClean="0"/>
              <a:t>it </a:t>
            </a:r>
            <a:r>
              <a:rPr lang="en-US" dirty="0"/>
              <a:t>sends a defective product into Pennsylvania where Consumer, a citizen of Ohio, purchases </a:t>
            </a:r>
            <a:r>
              <a:rPr lang="en-US" dirty="0" smtClean="0"/>
              <a:t>it</a:t>
            </a:r>
            <a:br>
              <a:rPr lang="en-US" dirty="0" smtClean="0"/>
            </a:br>
            <a:r>
              <a:rPr lang="en-US" dirty="0"/>
              <a:t/>
            </a:r>
            <a:br>
              <a:rPr lang="en-US" dirty="0"/>
            </a:br>
            <a:r>
              <a:rPr lang="en-US" dirty="0" smtClean="0"/>
              <a:t>Consumer </a:t>
            </a:r>
            <a:r>
              <a:rPr lang="en-US" dirty="0"/>
              <a:t>takes the product to his home in Ohio where he suffers serious injuries caused by the </a:t>
            </a:r>
            <a:r>
              <a:rPr lang="en-US" dirty="0" smtClean="0"/>
              <a:t>defect</a:t>
            </a:r>
            <a:br>
              <a:rPr lang="en-US" dirty="0" smtClean="0"/>
            </a:br>
            <a:r>
              <a:rPr lang="en-US" dirty="0" smtClean="0"/>
              <a:t/>
            </a:r>
            <a:br>
              <a:rPr lang="en-US" dirty="0" smtClean="0"/>
            </a:br>
            <a:r>
              <a:rPr lang="en-US" dirty="0" smtClean="0"/>
              <a:t>Consumer </a:t>
            </a:r>
            <a:r>
              <a:rPr lang="en-US" dirty="0"/>
              <a:t>sues as co-plaintiff with P, an Ohioan who bought his widget in </a:t>
            </a:r>
            <a:r>
              <a:rPr lang="en-US" dirty="0" smtClean="0"/>
              <a:t>Ohio</a:t>
            </a:r>
            <a:br>
              <a:rPr lang="en-US" dirty="0" smtClean="0"/>
            </a:br>
            <a:r>
              <a:rPr lang="en-US" dirty="0" smtClean="0"/>
              <a:t/>
            </a:r>
            <a:br>
              <a:rPr lang="en-US" dirty="0" smtClean="0"/>
            </a:br>
            <a:r>
              <a:rPr lang="en-US" dirty="0" smtClean="0"/>
              <a:t>PJ over NY Co. in Ohio for both actions?</a:t>
            </a:r>
            <a:endParaRPr lang="en-US" dirty="0"/>
          </a:p>
        </p:txBody>
      </p:sp>
    </p:spTree>
    <p:extLst>
      <p:ext uri="{BB962C8B-B14F-4D97-AF65-F5344CB8AC3E}">
        <p14:creationId xmlns:p14="http://schemas.microsoft.com/office/powerpoint/2010/main" val="111144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t</a:t>
            </a:r>
            <a:r>
              <a:rPr lang="en-US" dirty="0" smtClean="0"/>
              <a:t>he internet</a:t>
            </a:r>
            <a:endParaRPr lang="en-US" dirty="0"/>
          </a:p>
        </p:txBody>
      </p:sp>
    </p:spTree>
    <p:extLst>
      <p:ext uri="{BB962C8B-B14F-4D97-AF65-F5344CB8AC3E}">
        <p14:creationId xmlns:p14="http://schemas.microsoft.com/office/powerpoint/2010/main" val="2602227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46886"/>
          </a:xfrm>
        </p:spPr>
        <p:txBody>
          <a:bodyPr/>
          <a:lstStyle/>
          <a:p>
            <a:r>
              <a:rPr lang="en-US" dirty="0" smtClean="0"/>
              <a:t>Zippo </a:t>
            </a:r>
            <a:r>
              <a:rPr lang="en-US" dirty="0"/>
              <a:t>Manufacturing Co. v. Zippo Dot Com, Inc. </a:t>
            </a:r>
            <a:r>
              <a:rPr lang="en-US" dirty="0" smtClean="0"/>
              <a:t>(W.D. Pa. 1997)</a:t>
            </a:r>
            <a:endParaRPr lang="en-US" dirty="0"/>
          </a:p>
        </p:txBody>
      </p:sp>
    </p:spTree>
    <p:extLst>
      <p:ext uri="{BB962C8B-B14F-4D97-AF65-F5344CB8AC3E}">
        <p14:creationId xmlns:p14="http://schemas.microsoft.com/office/powerpoint/2010/main" val="4091230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596" y="365125"/>
            <a:ext cx="10722204" cy="5931980"/>
          </a:xfrm>
        </p:spPr>
        <p:txBody>
          <a:bodyPr/>
          <a:lstStyle/>
          <a:p>
            <a:r>
              <a:rPr lang="en-US" dirty="0" smtClean="0"/>
              <a:t>active</a:t>
            </a:r>
            <a:br>
              <a:rPr lang="en-US" dirty="0" smtClean="0"/>
            </a:br>
            <a:r>
              <a:rPr lang="en-US" dirty="0" smtClean="0"/>
              <a:t>interactive</a:t>
            </a:r>
            <a:r>
              <a:rPr lang="en-US" smtClean="0"/>
              <a:t/>
            </a:r>
            <a:br>
              <a:rPr lang="en-US" smtClean="0"/>
            </a:br>
            <a:r>
              <a:rPr lang="en-US" smtClean="0"/>
              <a:t>passive</a:t>
            </a:r>
            <a:endParaRPr lang="en-US" dirty="0"/>
          </a:p>
        </p:txBody>
      </p:sp>
    </p:spTree>
    <p:extLst>
      <p:ext uri="{BB962C8B-B14F-4D97-AF65-F5344CB8AC3E}">
        <p14:creationId xmlns:p14="http://schemas.microsoft.com/office/powerpoint/2010/main" val="3736130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634231"/>
          </a:xfrm>
        </p:spPr>
        <p:txBody>
          <a:bodyPr/>
          <a:lstStyle/>
          <a:p>
            <a:r>
              <a:rPr lang="en-US" dirty="0" smtClean="0"/>
              <a:t>Jackson v. California Newspaper Partnership (N.D. Ill</a:t>
            </a:r>
            <a:r>
              <a:rPr lang="en-US" smtClean="0"/>
              <a:t>. 2005)</a:t>
            </a:r>
            <a:endParaRPr lang="en-US"/>
          </a:p>
        </p:txBody>
      </p:sp>
    </p:spTree>
    <p:extLst>
      <p:ext uri="{BB962C8B-B14F-4D97-AF65-F5344CB8AC3E}">
        <p14:creationId xmlns:p14="http://schemas.microsoft.com/office/powerpoint/2010/main" val="119342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algn="ctr" eaLnBrk="1" hangingPunct="1"/>
            <a:r>
              <a:rPr lang="en-US" altLang="en-US" dirty="0" smtClean="0"/>
              <a:t>general in </a:t>
            </a:r>
            <a:r>
              <a:rPr lang="en-US" altLang="en-US" dirty="0" err="1" smtClean="0"/>
              <a:t>personam</a:t>
            </a:r>
            <a:r>
              <a:rPr lang="en-US" altLang="en-US" dirty="0" smtClean="0"/>
              <a:t> personal jurisdiction</a:t>
            </a:r>
            <a:br>
              <a:rPr lang="en-US" altLang="en-US" dirty="0" smtClean="0"/>
            </a:br>
            <a:r>
              <a:rPr lang="en-US" altLang="en-US" dirty="0" smtClean="0"/>
              <a:t>over corporations</a:t>
            </a:r>
          </a:p>
        </p:txBody>
      </p:sp>
    </p:spTree>
    <p:extLst>
      <p:ext uri="{BB962C8B-B14F-4D97-AF65-F5344CB8AC3E}">
        <p14:creationId xmlns:p14="http://schemas.microsoft.com/office/powerpoint/2010/main" val="359193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dirty="0" smtClean="0"/>
              <a:t>Int’l Shoe</a:t>
            </a:r>
            <a:br>
              <a:rPr lang="en-US" altLang="en-US" sz="3600" dirty="0" smtClean="0"/>
            </a:br>
            <a:r>
              <a:rPr lang="en-US" altLang="en-US" sz="3600" dirty="0"/>
              <a:t/>
            </a:r>
            <a:br>
              <a:rPr lang="en-US" altLang="en-US" sz="3600" dirty="0"/>
            </a:br>
            <a:r>
              <a:rPr lang="en-US" altLang="en-US" sz="3600" dirty="0" smtClean="0"/>
              <a:t>While </a:t>
            </a:r>
            <a:r>
              <a:rPr lang="en-US" altLang="en-US" sz="3600" dirty="0"/>
              <a:t>it has been held in cases on which appellant relies that </a:t>
            </a:r>
            <a:r>
              <a:rPr lang="en-US" altLang="en-US" sz="3600" b="1" dirty="0"/>
              <a:t>continuous activity </a:t>
            </a:r>
            <a:r>
              <a:rPr lang="en-US" altLang="en-US" sz="3600" dirty="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dirty="0"/>
              <a:t>so</a:t>
            </a:r>
            <a:r>
              <a:rPr lang="en-US" altLang="en-US" sz="3600" dirty="0"/>
              <a:t> </a:t>
            </a:r>
            <a:r>
              <a:rPr lang="en-US" altLang="en-US" sz="3600" b="1" dirty="0"/>
              <a:t>substantial </a:t>
            </a:r>
            <a:r>
              <a:rPr lang="en-US" altLang="en-US" sz="3600" dirty="0"/>
              <a:t>and of such a nature as to justify suit against it on </a:t>
            </a:r>
            <a:r>
              <a:rPr lang="en-US" altLang="en-US" sz="3600" b="1" dirty="0"/>
              <a:t>causes of action arising from dealings entirely distinct from those activities</a:t>
            </a:r>
            <a:r>
              <a:rPr lang="en-US" altLang="en-US" sz="3600" dirty="0"/>
              <a:t>. </a:t>
            </a:r>
          </a:p>
        </p:txBody>
      </p:sp>
    </p:spTree>
    <p:extLst>
      <p:ext uri="{BB962C8B-B14F-4D97-AF65-F5344CB8AC3E}">
        <p14:creationId xmlns:p14="http://schemas.microsoft.com/office/powerpoint/2010/main" val="172997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smtClean="0"/>
              <a:t>Asahi Metal Industry Co. v. Superior Court</a:t>
            </a:r>
            <a:br>
              <a:rPr lang="en-US" altLang="en-US" smtClean="0"/>
            </a:br>
            <a:r>
              <a:rPr lang="en-US" altLang="en-US" smtClean="0"/>
              <a:t/>
            </a:r>
            <a:br>
              <a:rPr lang="en-US" altLang="en-US" smtClean="0"/>
            </a:br>
            <a:r>
              <a:rPr lang="en-US" altLang="en-US" smtClean="0"/>
              <a:t>(U.S. 1987)</a:t>
            </a:r>
            <a:br>
              <a:rPr lang="en-US" altLang="en-US" smtClean="0"/>
            </a:br>
            <a:endParaRPr lang="en-US" altLang="en-US" smtClean="0"/>
          </a:p>
        </p:txBody>
      </p:sp>
    </p:spTree>
    <p:extLst>
      <p:ext uri="{BB962C8B-B14F-4D97-AF65-F5344CB8AC3E}">
        <p14:creationId xmlns:p14="http://schemas.microsoft.com/office/powerpoint/2010/main" val="456317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081974"/>
          </a:xfrm>
        </p:spPr>
        <p:txBody>
          <a:bodyPr/>
          <a:lstStyle/>
          <a:p>
            <a:r>
              <a:rPr lang="en-US" dirty="0"/>
              <a:t>m</a:t>
            </a:r>
            <a:r>
              <a:rPr lang="en-US" dirty="0" smtClean="0"/>
              <a:t>ust be current contacts</a:t>
            </a:r>
            <a:endParaRPr lang="en-US" dirty="0"/>
          </a:p>
        </p:txBody>
      </p:sp>
    </p:spTree>
    <p:extLst>
      <p:ext uri="{BB962C8B-B14F-4D97-AF65-F5344CB8AC3E}">
        <p14:creationId xmlns:p14="http://schemas.microsoft.com/office/powerpoint/2010/main" val="339069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smtClean="0"/>
              <a:t>GOODYEAR DUNLOP TIRES OPERATIONS, S. A., v. EDGAR D. BROWN</a:t>
            </a:r>
            <a:br>
              <a:rPr lang="en-US" altLang="en-US" smtClean="0"/>
            </a:br>
            <a:r>
              <a:rPr lang="en-US" altLang="en-US" smtClean="0"/>
              <a:t/>
            </a:r>
            <a:br>
              <a:rPr lang="en-US" altLang="en-US" smtClean="0"/>
            </a:br>
            <a:r>
              <a:rPr lang="en-US" altLang="en-US" smtClean="0"/>
              <a:t>U.S. S.Ct. - June 27, 2011</a:t>
            </a:r>
          </a:p>
        </p:txBody>
      </p:sp>
    </p:spTree>
    <p:extLst>
      <p:ext uri="{BB962C8B-B14F-4D97-AF65-F5344CB8AC3E}">
        <p14:creationId xmlns:p14="http://schemas.microsoft.com/office/powerpoint/2010/main" val="2779947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1566578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dirty="0" smtClean="0"/>
              <a:t> Daimler AG v. Bauman</a:t>
            </a:r>
            <a:r>
              <a:rPr lang="en-US" altLang="en-US" dirty="0"/>
              <a:t> </a:t>
            </a:r>
            <a:r>
              <a:rPr lang="en-US" altLang="en-US" dirty="0" smtClean="0"/>
              <a:t>(US 2014)</a:t>
            </a:r>
          </a:p>
        </p:txBody>
      </p:sp>
    </p:spTree>
    <p:extLst>
      <p:ext uri="{BB962C8B-B14F-4D97-AF65-F5344CB8AC3E}">
        <p14:creationId xmlns:p14="http://schemas.microsoft.com/office/powerpoint/2010/main" val="246083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46" y="365125"/>
            <a:ext cx="10734554" cy="5989376"/>
          </a:xfrm>
        </p:spPr>
        <p:txBody>
          <a:bodyPr/>
          <a:lstStyle/>
          <a:p>
            <a:r>
              <a:rPr lang="en-US" dirty="0"/>
              <a:t>w</a:t>
            </a:r>
            <a:r>
              <a:rPr lang="en-US" dirty="0" smtClean="0"/>
              <a:t>hy is there SMJ?</a:t>
            </a:r>
            <a:endParaRPr lang="en-US" dirty="0"/>
          </a:p>
        </p:txBody>
      </p:sp>
    </p:spTree>
    <p:extLst>
      <p:ext uri="{BB962C8B-B14F-4D97-AF65-F5344CB8AC3E}">
        <p14:creationId xmlns:p14="http://schemas.microsoft.com/office/powerpoint/2010/main" val="3140557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126162"/>
          </a:xfrm>
        </p:spPr>
        <p:txBody>
          <a:bodyPr/>
          <a:lstStyle/>
          <a:p>
            <a:r>
              <a:rPr lang="en-US" altLang="en-US" smtClean="0"/>
              <a:t>28 U.S. Code § 1350 - Alien’s action for tort</a:t>
            </a:r>
            <a:br>
              <a:rPr lang="en-US" altLang="en-US" smtClean="0"/>
            </a:br>
            <a:r>
              <a:rPr lang="en-US" altLang="en-US" smtClean="0"/>
              <a:t>The district courts shall have original jurisdiction of any civil action by an alien for a tort only, committed in violation of the law of nations or a treaty of the United States.</a:t>
            </a:r>
          </a:p>
        </p:txBody>
      </p:sp>
    </p:spTree>
    <p:extLst>
      <p:ext uri="{BB962C8B-B14F-4D97-AF65-F5344CB8AC3E}">
        <p14:creationId xmlns:p14="http://schemas.microsoft.com/office/powerpoint/2010/main" val="219863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74830" y="274638"/>
            <a:ext cx="10006314" cy="6126162"/>
          </a:xfrm>
        </p:spPr>
        <p:txBody>
          <a:bodyPr/>
          <a:lstStyle/>
          <a:p>
            <a:r>
              <a:rPr lang="en-US" altLang="en-US" dirty="0" err="1" smtClean="0"/>
              <a:t>Kiobel</a:t>
            </a:r>
            <a:r>
              <a:rPr lang="en-US" altLang="en-US" dirty="0" smtClean="0"/>
              <a:t> v. Royal Dutch Petroleum</a:t>
            </a:r>
            <a:r>
              <a:rPr lang="en-US" altLang="en-US" dirty="0"/>
              <a:t> </a:t>
            </a:r>
            <a:r>
              <a:rPr lang="en-US" altLang="en-US" dirty="0" smtClean="0"/>
              <a:t>(US 2013)</a:t>
            </a:r>
          </a:p>
        </p:txBody>
      </p:sp>
    </p:spTree>
    <p:extLst>
      <p:ext uri="{BB962C8B-B14F-4D97-AF65-F5344CB8AC3E}">
        <p14:creationId xmlns:p14="http://schemas.microsoft.com/office/powerpoint/2010/main" val="1320313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274638"/>
            <a:ext cx="8382000" cy="6354762"/>
          </a:xfrm>
        </p:spPr>
        <p:txBody>
          <a:bodyPr/>
          <a:lstStyle/>
          <a:p>
            <a:pPr algn="l"/>
            <a:r>
              <a:rPr lang="en-US" altLang="en-US" sz="2800"/>
              <a:t>Torture Victim Protection Act</a:t>
            </a:r>
            <a:br>
              <a:rPr lang="en-US" altLang="en-US" sz="2800"/>
            </a:br>
            <a:r>
              <a:rPr lang="en-US" altLang="en-US" sz="2800"/>
              <a:t/>
            </a:r>
            <a:br>
              <a:rPr lang="en-US" altLang="en-US" sz="2800"/>
            </a:br>
            <a:r>
              <a:rPr lang="en-US" altLang="en-US" sz="2800"/>
              <a:t>(a) An individual who, under actual or apparent authority, or color of law, of any foreign nation--</a:t>
            </a:r>
            <a:br>
              <a:rPr lang="en-US" altLang="en-US" sz="2800"/>
            </a:br>
            <a:r>
              <a:rPr lang="en-US" altLang="en-US" sz="2800"/>
              <a:t>(1) subjects an individual to torture shall, in a civil action, be liable for damages to that individual; or</a:t>
            </a:r>
            <a:br>
              <a:rPr lang="en-US" altLang="en-US" sz="2800"/>
            </a:br>
            <a:r>
              <a:rPr lang="en-US" altLang="en-US" sz="2800"/>
              <a:t>(2) subjects an individual to extrajudicial killing shall, in a civil action, be liable for damages to the individual's legal representative, or to any person who may be a claimant in an action for wrongful death.</a:t>
            </a:r>
            <a:br>
              <a:rPr lang="en-US" altLang="en-US" sz="2800"/>
            </a:br>
            <a:r>
              <a:rPr lang="en-US" altLang="en-US" sz="2800"/>
              <a:t>(b) EXHAUSTION OF REMEDIES- A court shall decline to hear a claim under this section if the claimant has not exhausted adequate and available remedies in the place in which the conduct giving rise to the claim occurred.</a:t>
            </a:r>
          </a:p>
        </p:txBody>
      </p:sp>
    </p:spTree>
    <p:extLst>
      <p:ext uri="{BB962C8B-B14F-4D97-AF65-F5344CB8AC3E}">
        <p14:creationId xmlns:p14="http://schemas.microsoft.com/office/powerpoint/2010/main" val="212392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35675"/>
          </a:xfrm>
        </p:spPr>
        <p:txBody>
          <a:bodyPr/>
          <a:lstStyle/>
          <a:p>
            <a:r>
              <a:rPr lang="en-US" dirty="0"/>
              <a:t>w</a:t>
            </a:r>
            <a:r>
              <a:rPr lang="en-US" dirty="0" smtClean="0"/>
              <a:t>hy isn’t this a specific jurisdiction case?</a:t>
            </a:r>
            <a:endParaRPr lang="en-US" dirty="0"/>
          </a:p>
        </p:txBody>
      </p:sp>
    </p:spTree>
    <p:extLst>
      <p:ext uri="{BB962C8B-B14F-4D97-AF65-F5344CB8AC3E}">
        <p14:creationId xmlns:p14="http://schemas.microsoft.com/office/powerpoint/2010/main" val="1081864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430962"/>
          </a:xfrm>
        </p:spPr>
        <p:txBody>
          <a:bodyPr/>
          <a:lstStyle/>
          <a:p>
            <a:pPr algn="l"/>
            <a:r>
              <a:rPr lang="en-US" altLang="en-US" smtClean="0"/>
              <a:t>A German has a German tagged in New York while he is changing planes at JFK, in connection with a suit brought in NY state court about a brawl the two got into in Germany</a:t>
            </a:r>
          </a:p>
        </p:txBody>
      </p:sp>
    </p:spTree>
    <p:extLst>
      <p:ext uri="{BB962C8B-B14F-4D97-AF65-F5344CB8AC3E}">
        <p14:creationId xmlns:p14="http://schemas.microsoft.com/office/powerpoint/2010/main" val="185238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67050" y="1063626"/>
            <a:ext cx="6115050" cy="4765675"/>
          </a:xfrm>
        </p:spPr>
        <p:txBody>
          <a:bodyPr/>
          <a:lstStyle/>
          <a:p>
            <a:pPr eaLnBrk="1" hangingPunct="1"/>
            <a:r>
              <a:rPr lang="en-US" altLang="en-US" dirty="0" smtClean="0"/>
              <a:t>J. </a:t>
            </a:r>
            <a:r>
              <a:rPr lang="en-US" altLang="en-US" dirty="0" err="1" smtClean="0"/>
              <a:t>McINTYRE</a:t>
            </a:r>
            <a:r>
              <a:rPr lang="en-US" altLang="en-US" dirty="0" smtClean="0"/>
              <a:t> MACHINERY, LTD., v. NICASTRO</a:t>
            </a:r>
            <a:br>
              <a:rPr lang="en-US" altLang="en-US" dirty="0" smtClean="0"/>
            </a:br>
            <a:r>
              <a:rPr lang="en-US" altLang="en-US" dirty="0" smtClean="0"/>
              <a:t/>
            </a:r>
            <a:br>
              <a:rPr lang="en-US" altLang="en-US" dirty="0" smtClean="0"/>
            </a:br>
            <a:r>
              <a:rPr lang="en-US" altLang="en-US" dirty="0" smtClean="0"/>
              <a:t>(U.S., June 27, 2011)</a:t>
            </a:r>
          </a:p>
        </p:txBody>
      </p:sp>
    </p:spTree>
    <p:extLst>
      <p:ext uri="{BB962C8B-B14F-4D97-AF65-F5344CB8AC3E}">
        <p14:creationId xmlns:p14="http://schemas.microsoft.com/office/powerpoint/2010/main" val="4011701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430962"/>
          </a:xfrm>
        </p:spPr>
        <p:txBody>
          <a:bodyPr/>
          <a:lstStyle/>
          <a:p>
            <a:r>
              <a:rPr lang="en-US" altLang="en-US" smtClean="0"/>
              <a:t>forum non conveniens</a:t>
            </a:r>
          </a:p>
        </p:txBody>
      </p:sp>
    </p:spTree>
    <p:extLst>
      <p:ext uri="{BB962C8B-B14F-4D97-AF65-F5344CB8AC3E}">
        <p14:creationId xmlns:p14="http://schemas.microsoft.com/office/powerpoint/2010/main" val="3019878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r>
              <a:rPr lang="en-US" altLang="en-US" dirty="0" smtClean="0"/>
              <a:t>McGee factors?</a:t>
            </a:r>
          </a:p>
        </p:txBody>
      </p:sp>
    </p:spTree>
    <p:extLst>
      <p:ext uri="{BB962C8B-B14F-4D97-AF65-F5344CB8AC3E}">
        <p14:creationId xmlns:p14="http://schemas.microsoft.com/office/powerpoint/2010/main" val="2372883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430962"/>
          </a:xfrm>
        </p:spPr>
        <p:txBody>
          <a:bodyPr/>
          <a:lstStyle/>
          <a:p>
            <a:pPr algn="l"/>
            <a:r>
              <a:rPr lang="en-US" altLang="en-US" sz="4000" dirty="0" smtClean="0"/>
              <a:t>Sotomayor (concurring): </a:t>
            </a:r>
            <a:r>
              <a:rPr lang="en-US" altLang="en-US" sz="4000" dirty="0"/>
              <a:t>“The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a:t>
            </a:r>
          </a:p>
        </p:txBody>
      </p:sp>
    </p:spTree>
    <p:extLst>
      <p:ext uri="{BB962C8B-B14F-4D97-AF65-F5344CB8AC3E}">
        <p14:creationId xmlns:p14="http://schemas.microsoft.com/office/powerpoint/2010/main" val="790668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68" y="365125"/>
            <a:ext cx="10653532" cy="5919928"/>
          </a:xfrm>
        </p:spPr>
        <p:txBody>
          <a:bodyPr/>
          <a:lstStyle/>
          <a:p>
            <a:r>
              <a:rPr lang="en-US" dirty="0"/>
              <a:t>w</a:t>
            </a:r>
            <a:r>
              <a:rPr lang="en-US" dirty="0" smtClean="0"/>
              <a:t>hat are Daimler’s connections with Cal?</a:t>
            </a:r>
            <a:endParaRPr lang="en-US" dirty="0"/>
          </a:p>
        </p:txBody>
      </p:sp>
    </p:spTree>
    <p:extLst>
      <p:ext uri="{BB962C8B-B14F-4D97-AF65-F5344CB8AC3E}">
        <p14:creationId xmlns:p14="http://schemas.microsoft.com/office/powerpoint/2010/main" val="1847830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74638"/>
            <a:ext cx="8229600" cy="6354762"/>
          </a:xfrm>
        </p:spPr>
        <p:txBody>
          <a:bodyPr/>
          <a:lstStyle/>
          <a:p>
            <a:pPr algn="ctr"/>
            <a:r>
              <a:rPr lang="en-US" altLang="en-US" dirty="0"/>
              <a:t>w</a:t>
            </a:r>
            <a:r>
              <a:rPr lang="en-US" altLang="en-US" dirty="0" smtClean="0"/>
              <a:t>hat are MBUSA’s connections with Cal?</a:t>
            </a:r>
          </a:p>
        </p:txBody>
      </p:sp>
    </p:spTree>
    <p:extLst>
      <p:ext uri="{BB962C8B-B14F-4D97-AF65-F5344CB8AC3E}">
        <p14:creationId xmlns:p14="http://schemas.microsoft.com/office/powerpoint/2010/main" val="2223674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18313"/>
          </a:xfrm>
        </p:spPr>
        <p:txBody>
          <a:bodyPr/>
          <a:lstStyle/>
          <a:p>
            <a:pPr algn="ctr"/>
            <a:r>
              <a:rPr lang="en-US" dirty="0"/>
              <a:t>c</a:t>
            </a:r>
            <a:r>
              <a:rPr lang="en-US" dirty="0" smtClean="0"/>
              <a:t>an MBUSA’s contacts be attributed to Daimler?</a:t>
            </a:r>
            <a:endParaRPr lang="en-US" dirty="0"/>
          </a:p>
        </p:txBody>
      </p:sp>
    </p:spTree>
    <p:extLst>
      <p:ext uri="{BB962C8B-B14F-4D97-AF65-F5344CB8AC3E}">
        <p14:creationId xmlns:p14="http://schemas.microsoft.com/office/powerpoint/2010/main" val="2593770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278562"/>
          </a:xfrm>
        </p:spPr>
        <p:txBody>
          <a:bodyPr/>
          <a:lstStyle/>
          <a:p>
            <a:r>
              <a:rPr lang="en-US" altLang="en-US" smtClean="0"/>
              <a:t>alter ego theory</a:t>
            </a:r>
          </a:p>
        </p:txBody>
      </p:sp>
    </p:spTree>
    <p:extLst>
      <p:ext uri="{BB962C8B-B14F-4D97-AF65-F5344CB8AC3E}">
        <p14:creationId xmlns:p14="http://schemas.microsoft.com/office/powerpoint/2010/main" val="2293006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430962"/>
          </a:xfrm>
        </p:spPr>
        <p:txBody>
          <a:bodyPr/>
          <a:lstStyle/>
          <a:p>
            <a:r>
              <a:rPr lang="en-US" altLang="en-US" smtClean="0"/>
              <a:t>agency theory</a:t>
            </a:r>
          </a:p>
        </p:txBody>
      </p:sp>
    </p:spTree>
    <p:extLst>
      <p:ext uri="{BB962C8B-B14F-4D97-AF65-F5344CB8AC3E}">
        <p14:creationId xmlns:p14="http://schemas.microsoft.com/office/powerpoint/2010/main" val="3572658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274638"/>
            <a:ext cx="8229600" cy="6202362"/>
          </a:xfrm>
        </p:spPr>
        <p:txBody>
          <a:bodyPr/>
          <a:lstStyle/>
          <a:p>
            <a:r>
              <a:rPr lang="en-US" altLang="en-US" smtClean="0"/>
              <a:t>The Ninth Circuit’s agency finding rested primarily on its observation that MBUSA’s services were “important” to Daimler, as gauged by Daimler’s hypothetical readiness to perform those services itself if MBUSA did not exist.</a:t>
            </a:r>
          </a:p>
        </p:txBody>
      </p:sp>
    </p:spTree>
    <p:extLst>
      <p:ext uri="{BB962C8B-B14F-4D97-AF65-F5344CB8AC3E}">
        <p14:creationId xmlns:p14="http://schemas.microsoft.com/office/powerpoint/2010/main" val="1708474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02557" y="274638"/>
            <a:ext cx="10984375" cy="6202362"/>
          </a:xfrm>
        </p:spPr>
        <p:txBody>
          <a:bodyPr/>
          <a:lstStyle/>
          <a:p>
            <a:pPr marL="342900" indent="-342900"/>
            <a:r>
              <a:rPr lang="en-US" altLang="en-US" dirty="0" smtClean="0"/>
              <a:t>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a:t>
            </a:r>
          </a:p>
        </p:txBody>
      </p:sp>
    </p:spTree>
    <p:extLst>
      <p:ext uri="{BB962C8B-B14F-4D97-AF65-F5344CB8AC3E}">
        <p14:creationId xmlns:p14="http://schemas.microsoft.com/office/powerpoint/2010/main" val="194458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85102"/>
          </a:xfrm>
        </p:spPr>
        <p:txBody>
          <a:bodyPr/>
          <a:lstStyle/>
          <a:p>
            <a:r>
              <a:rPr lang="en-US" dirty="0"/>
              <a:t>w</a:t>
            </a:r>
            <a:r>
              <a:rPr lang="en-US" dirty="0" smtClean="0"/>
              <a:t>hat does it mean for a cause of action to arise out of or be related to contact with the forum state?</a:t>
            </a:r>
            <a:endParaRPr lang="en-US" dirty="0"/>
          </a:p>
        </p:txBody>
      </p:sp>
    </p:spTree>
    <p:extLst>
      <p:ext uri="{BB962C8B-B14F-4D97-AF65-F5344CB8AC3E}">
        <p14:creationId xmlns:p14="http://schemas.microsoft.com/office/powerpoint/2010/main" val="947102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73215" y="274638"/>
            <a:ext cx="9318585" cy="6430962"/>
          </a:xfrm>
        </p:spPr>
        <p:txBody>
          <a:bodyPr/>
          <a:lstStyle/>
          <a:p>
            <a:pPr algn="l"/>
            <a:r>
              <a:rPr lang="en-US" altLang="en-US" sz="3600" dirty="0" smtClean="0"/>
              <a:t>Plaintiffs </a:t>
            </a:r>
            <a:r>
              <a:rPr lang="en-US" altLang="en-US" sz="3600" dirty="0"/>
              <a:t>would have us look beyond the exemplar bases </a:t>
            </a:r>
            <a:r>
              <a:rPr lang="en-US" altLang="en-US" sz="3600" i="1" dirty="0"/>
              <a:t>Goodyear</a:t>
            </a:r>
            <a:r>
              <a:rPr lang="en-US" altLang="en-US" sz="3600" dirty="0"/>
              <a:t> identified, and approve the exercise of general jurisdiction in every State in which a corporation “engages in a substantial, continuous, and systematic course of business.” That formulation, we hold, is unacceptably grasping.</a:t>
            </a:r>
          </a:p>
        </p:txBody>
      </p:sp>
    </p:spTree>
    <p:extLst>
      <p:ext uri="{BB962C8B-B14F-4D97-AF65-F5344CB8AC3E}">
        <p14:creationId xmlns:p14="http://schemas.microsoft.com/office/powerpoint/2010/main" val="130387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a:r>
              <a:rPr lang="en-US" altLang="en-US" dirty="0" smtClean="0"/>
              <a:t>Accordingly, the inquiry under </a:t>
            </a:r>
            <a:r>
              <a:rPr lang="en-US" altLang="en-US" i="1" dirty="0" smtClean="0"/>
              <a:t>Goodyear </a:t>
            </a:r>
            <a:r>
              <a:rPr lang="en-US" altLang="en-US" dirty="0" smtClean="0"/>
              <a:t>is not whether a foreign corporation’s in-forum contacts can be said to be in some sense “continuous and systematic,” it is whether that corporation’s “affiliations with the State are so ‘continuous and systematic’ as to render [it] essentially at home in the forum State.”</a:t>
            </a:r>
          </a:p>
        </p:txBody>
      </p:sp>
    </p:spTree>
    <p:extLst>
      <p:ext uri="{BB962C8B-B14F-4D97-AF65-F5344CB8AC3E}">
        <p14:creationId xmlns:p14="http://schemas.microsoft.com/office/powerpoint/2010/main" val="3622605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365125"/>
            <a:ext cx="10531997" cy="5983589"/>
          </a:xfrm>
        </p:spPr>
        <p:txBody>
          <a:bodyPr/>
          <a:lstStyle/>
          <a:p>
            <a:r>
              <a:rPr lang="en-US" dirty="0"/>
              <a:t>d</a:t>
            </a:r>
            <a:r>
              <a:rPr lang="en-US" dirty="0" smtClean="0"/>
              <a:t>oes </a:t>
            </a:r>
            <a:r>
              <a:rPr lang="en-US" i="1" dirty="0" smtClean="0"/>
              <a:t>Hertz</a:t>
            </a:r>
            <a:r>
              <a:rPr lang="en-US" dirty="0" smtClean="0"/>
              <a:t> answer the question of where a corporation has its PPB/is “at home”?</a:t>
            </a:r>
            <a:endParaRPr lang="en-US" dirty="0"/>
          </a:p>
        </p:txBody>
      </p:sp>
    </p:spTree>
    <p:extLst>
      <p:ext uri="{BB962C8B-B14F-4D97-AF65-F5344CB8AC3E}">
        <p14:creationId xmlns:p14="http://schemas.microsoft.com/office/powerpoint/2010/main" val="1796308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948865"/>
          </a:xfrm>
        </p:spPr>
        <p:txBody>
          <a:bodyPr/>
          <a:lstStyle/>
          <a:p>
            <a:r>
              <a:rPr lang="en-US" dirty="0" smtClean="0"/>
              <a:t>Walmart employs 2/3 of the adult population of the state of North Dakota</a:t>
            </a:r>
            <a:br>
              <a:rPr lang="en-US" dirty="0" smtClean="0"/>
            </a:br>
            <a:r>
              <a:rPr lang="en-US" dirty="0" smtClean="0"/>
              <a:t/>
            </a:r>
            <a:br>
              <a:rPr lang="en-US" dirty="0" smtClean="0"/>
            </a:br>
            <a:r>
              <a:rPr lang="en-US" dirty="0" smtClean="0"/>
              <a:t>does it follow that Walmart is subject to general in </a:t>
            </a:r>
            <a:r>
              <a:rPr lang="en-US" dirty="0" err="1" smtClean="0"/>
              <a:t>personam</a:t>
            </a:r>
            <a:r>
              <a:rPr lang="en-US" dirty="0" smtClean="0"/>
              <a:t> jurisdiction in North Dakota?</a:t>
            </a:r>
            <a:r>
              <a:rPr lang="en-US" dirty="0"/>
              <a:t/>
            </a:r>
            <a:br>
              <a:rPr lang="en-US" dirty="0"/>
            </a:br>
            <a:endParaRPr lang="en-US" dirty="0"/>
          </a:p>
        </p:txBody>
      </p:sp>
    </p:spTree>
    <p:extLst>
      <p:ext uri="{BB962C8B-B14F-4D97-AF65-F5344CB8AC3E}">
        <p14:creationId xmlns:p14="http://schemas.microsoft.com/office/powerpoint/2010/main" val="1210886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139847"/>
          </a:xfrm>
        </p:spPr>
        <p:txBody>
          <a:bodyPr/>
          <a:lstStyle/>
          <a:p>
            <a:r>
              <a:rPr lang="en-US" dirty="0" smtClean="0"/>
              <a:t>Little Corp. employs three people in the state of North Dakota</a:t>
            </a:r>
            <a:br>
              <a:rPr lang="en-US" dirty="0" smtClean="0"/>
            </a:br>
            <a:r>
              <a:rPr lang="en-US" dirty="0"/>
              <a:t/>
            </a:r>
            <a:br>
              <a:rPr lang="en-US" dirty="0"/>
            </a:br>
            <a:r>
              <a:rPr lang="en-US" dirty="0" smtClean="0"/>
              <a:t>does it follow that Little Corp. is not subject to general in </a:t>
            </a:r>
            <a:r>
              <a:rPr lang="en-US" dirty="0" err="1" smtClean="0"/>
              <a:t>personam</a:t>
            </a:r>
            <a:r>
              <a:rPr lang="en-US" dirty="0" smtClean="0"/>
              <a:t> jurisdiction in North Dakota?</a:t>
            </a:r>
            <a:endParaRPr lang="en-US" dirty="0"/>
          </a:p>
        </p:txBody>
      </p:sp>
    </p:spTree>
    <p:extLst>
      <p:ext uri="{BB962C8B-B14F-4D97-AF65-F5344CB8AC3E}">
        <p14:creationId xmlns:p14="http://schemas.microsoft.com/office/powerpoint/2010/main" val="3489305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422775"/>
          </a:xfrm>
        </p:spPr>
        <p:txBody>
          <a:bodyPr/>
          <a:lstStyle/>
          <a:p>
            <a:pPr eaLnBrk="1" hangingPunct="1"/>
            <a:r>
              <a:rPr lang="en-US" altLang="en-US" smtClean="0"/>
              <a:t>quasi in rem</a:t>
            </a:r>
          </a:p>
        </p:txBody>
      </p:sp>
    </p:spTree>
    <p:extLst>
      <p:ext uri="{BB962C8B-B14F-4D97-AF65-F5344CB8AC3E}">
        <p14:creationId xmlns:p14="http://schemas.microsoft.com/office/powerpoint/2010/main" val="244264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734" y="365125"/>
            <a:ext cx="10775066" cy="6105123"/>
          </a:xfrm>
        </p:spPr>
        <p:txBody>
          <a:bodyPr>
            <a:normAutofit fontScale="90000"/>
          </a:bodyPr>
          <a:lstStyle/>
          <a:p>
            <a:r>
              <a:rPr lang="en-US" dirty="0" err="1" smtClean="0"/>
              <a:t>Glannon</a:t>
            </a:r>
            <a:r>
              <a:rPr lang="en-US" dirty="0" smtClean="0"/>
              <a:t> says distinguish…</a:t>
            </a:r>
            <a:br>
              <a:rPr lang="en-US" dirty="0" smtClean="0"/>
            </a:br>
            <a:r>
              <a:rPr lang="en-US"/>
              <a:t/>
            </a:r>
            <a:br>
              <a:rPr lang="en-US"/>
            </a:br>
            <a:r>
              <a:rPr lang="en-US" smtClean="0"/>
              <a:t>“attachment” </a:t>
            </a:r>
            <a:r>
              <a:rPr lang="en-US" dirty="0" smtClean="0"/>
              <a:t>necessary for quasi-in-rem and in rem under </a:t>
            </a:r>
            <a:r>
              <a:rPr lang="en-US" dirty="0" err="1" smtClean="0"/>
              <a:t>Pennoyer</a:t>
            </a:r>
            <a:r>
              <a:rPr lang="en-US" dirty="0" smtClean="0"/>
              <a:t> (involves only a filing at registry of deeds that gives notice to potential buyers)</a:t>
            </a:r>
            <a:br>
              <a:rPr lang="en-US" dirty="0" smtClean="0"/>
            </a:br>
            <a:r>
              <a:rPr lang="en-US" dirty="0" smtClean="0"/>
              <a:t/>
            </a:r>
            <a:br>
              <a:rPr lang="en-US" dirty="0" smtClean="0"/>
            </a:br>
            <a:r>
              <a:rPr lang="en-US" dirty="0" smtClean="0"/>
              <a:t>and</a:t>
            </a:r>
            <a:br>
              <a:rPr lang="en-US" dirty="0" smtClean="0"/>
            </a:br>
            <a:r>
              <a:rPr lang="en-US" dirty="0"/>
              <a:t/>
            </a:r>
            <a:br>
              <a:rPr lang="en-US" dirty="0"/>
            </a:br>
            <a:r>
              <a:rPr lang="en-US" dirty="0" smtClean="0"/>
              <a:t>post judgment attachment and attachment for security</a:t>
            </a:r>
            <a:endParaRPr lang="en-US" dirty="0"/>
          </a:p>
        </p:txBody>
      </p:sp>
    </p:spTree>
    <p:extLst>
      <p:ext uri="{BB962C8B-B14F-4D97-AF65-F5344CB8AC3E}">
        <p14:creationId xmlns:p14="http://schemas.microsoft.com/office/powerpoint/2010/main" val="353120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56461" y="542441"/>
            <a:ext cx="11050292" cy="5687877"/>
          </a:xfrm>
        </p:spPr>
        <p:txBody>
          <a:bodyPr/>
          <a:lstStyle/>
          <a:p>
            <a:pPr eaLnBrk="1" hangingPunct="1"/>
            <a:r>
              <a:rPr lang="en-US" altLang="en-US" dirty="0"/>
              <a:t>w</a:t>
            </a:r>
            <a:r>
              <a:rPr lang="en-US" altLang="en-US" dirty="0" smtClean="0"/>
              <a:t>hat did </a:t>
            </a:r>
            <a:r>
              <a:rPr lang="en-US" altLang="en-US" i="1" dirty="0" err="1" smtClean="0"/>
              <a:t>Pennoyer</a:t>
            </a:r>
            <a:r>
              <a:rPr lang="en-US" altLang="en-US" dirty="0" smtClean="0"/>
              <a:t> really say was necessary for quasi in rem?</a:t>
            </a:r>
          </a:p>
        </p:txBody>
      </p:sp>
    </p:spTree>
    <p:extLst>
      <p:ext uri="{BB962C8B-B14F-4D97-AF65-F5344CB8AC3E}">
        <p14:creationId xmlns:p14="http://schemas.microsoft.com/office/powerpoint/2010/main" val="9736712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61" y="365125"/>
            <a:ext cx="10999839" cy="5991430"/>
          </a:xfrm>
        </p:spPr>
        <p:txBody>
          <a:bodyPr>
            <a:normAutofit fontScale="90000"/>
          </a:bodyPr>
          <a:lstStyle/>
          <a:p>
            <a:r>
              <a:rPr lang="en-US" dirty="0"/>
              <a:t>“In the case against the plaintiff, the property here in controversy sold under the judgment rendered was not attached, </a:t>
            </a:r>
            <a:r>
              <a:rPr lang="en-US" b="1" dirty="0"/>
              <a:t>nor in any way brought under the jurisdiction of the court</a:t>
            </a:r>
            <a:r>
              <a:rPr lang="en-US" dirty="0"/>
              <a: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a:t>
            </a:r>
            <a:r>
              <a:rPr lang="en-US" dirty="0" smtClean="0"/>
              <a:t>.”</a:t>
            </a:r>
            <a:endParaRPr lang="en-US" dirty="0"/>
          </a:p>
        </p:txBody>
      </p:sp>
    </p:spTree>
    <p:extLst>
      <p:ext uri="{BB962C8B-B14F-4D97-AF65-F5344CB8AC3E}">
        <p14:creationId xmlns:p14="http://schemas.microsoft.com/office/powerpoint/2010/main" val="1107585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122485"/>
          </a:xfrm>
        </p:spPr>
        <p:txBody>
          <a:bodyPr/>
          <a:lstStyle/>
          <a:p>
            <a:r>
              <a:rPr lang="en-US" dirty="0" err="1"/>
              <a:t>Closson</a:t>
            </a:r>
            <a:r>
              <a:rPr lang="en-US" dirty="0"/>
              <a:t> v. Chase, 158 Wis. </a:t>
            </a:r>
            <a:r>
              <a:rPr lang="en-US" dirty="0" smtClean="0"/>
              <a:t>346</a:t>
            </a:r>
            <a:r>
              <a:rPr lang="en-US" dirty="0"/>
              <a:t> </a:t>
            </a:r>
            <a:r>
              <a:rPr lang="en-US" dirty="0" smtClean="0"/>
              <a:t>(1914</a:t>
            </a:r>
            <a:r>
              <a:rPr lang="en-US" dirty="0"/>
              <a:t>) </a:t>
            </a:r>
            <a:r>
              <a:rPr lang="en-US" dirty="0" smtClean="0"/>
              <a:t>(quasi in rem judgment is valid in absence of any attachment, provided that the property that is the source of jurisdiction is identified at the initiation of the suit)</a:t>
            </a:r>
            <a:endParaRPr lang="en-US" dirty="0"/>
          </a:p>
        </p:txBody>
      </p:sp>
    </p:spTree>
    <p:extLst>
      <p:ext uri="{BB962C8B-B14F-4D97-AF65-F5344CB8AC3E}">
        <p14:creationId xmlns:p14="http://schemas.microsoft.com/office/powerpoint/2010/main" val="325985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1380573" cy="5899751"/>
          </a:xfrm>
        </p:spPr>
        <p:txBody>
          <a:bodyPr/>
          <a:lstStyle/>
          <a:p>
            <a:r>
              <a:rPr lang="en-US" dirty="0"/>
              <a:t>e</a:t>
            </a:r>
            <a:r>
              <a:rPr lang="en-US" dirty="0" smtClean="0"/>
              <a:t>vidence test</a:t>
            </a:r>
            <a:br>
              <a:rPr lang="en-US" dirty="0" smtClean="0"/>
            </a:br>
            <a:r>
              <a:rPr lang="en-US" dirty="0" smtClean="0"/>
              <a:t>but-for test</a:t>
            </a:r>
            <a:endParaRPr lang="en-US" dirty="0"/>
          </a:p>
        </p:txBody>
      </p:sp>
    </p:spTree>
    <p:extLst>
      <p:ext uri="{BB962C8B-B14F-4D97-AF65-F5344CB8AC3E}">
        <p14:creationId xmlns:p14="http://schemas.microsoft.com/office/powerpoint/2010/main" val="37046357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1462"/>
          </a:xfrm>
        </p:spPr>
        <p:txBody>
          <a:bodyPr/>
          <a:lstStyle/>
          <a:p>
            <a:r>
              <a:rPr lang="en-US" dirty="0"/>
              <a:t>a</a:t>
            </a:r>
            <a:r>
              <a:rPr lang="en-US" dirty="0" smtClean="0"/>
              <a:t>re quasi in rem actions still constitutional?</a:t>
            </a:r>
            <a:endParaRPr lang="en-US" dirty="0"/>
          </a:p>
        </p:txBody>
      </p:sp>
    </p:spTree>
    <p:extLst>
      <p:ext uri="{BB962C8B-B14F-4D97-AF65-F5344CB8AC3E}">
        <p14:creationId xmlns:p14="http://schemas.microsoft.com/office/powerpoint/2010/main" val="359088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50" y="365125"/>
            <a:ext cx="10462549" cy="5821543"/>
          </a:xfrm>
        </p:spPr>
        <p:txBody>
          <a:bodyPr/>
          <a:lstStyle/>
          <a:p>
            <a:r>
              <a:rPr lang="en-US" dirty="0" smtClean="0"/>
              <a:t>Harris v. Balk (US 1905)</a:t>
            </a:r>
            <a:endParaRPr lang="en-US" dirty="0"/>
          </a:p>
        </p:txBody>
      </p:sp>
    </p:spTree>
    <p:extLst>
      <p:ext uri="{BB962C8B-B14F-4D97-AF65-F5344CB8AC3E}">
        <p14:creationId xmlns:p14="http://schemas.microsoft.com/office/powerpoint/2010/main" val="1795908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866" y="365125"/>
            <a:ext cx="10560934" cy="5972014"/>
          </a:xfrm>
        </p:spPr>
        <p:txBody>
          <a:bodyPr/>
          <a:lstStyle/>
          <a:p>
            <a:r>
              <a:rPr lang="en-US" dirty="0"/>
              <a:t>P (NY) and D (NY) get into a brawl in New York</a:t>
            </a:r>
            <a:br>
              <a:rPr lang="en-US" dirty="0"/>
            </a:br>
            <a:r>
              <a:rPr lang="en-US" dirty="0"/>
              <a:t/>
            </a:r>
            <a:br>
              <a:rPr lang="en-US" dirty="0"/>
            </a:br>
            <a:r>
              <a:rPr lang="en-US" dirty="0"/>
              <a:t>D’s only connection with California is </a:t>
            </a:r>
            <a:r>
              <a:rPr lang="en-US" dirty="0" smtClean="0"/>
              <a:t>that X, someone who owes D money, is in California</a:t>
            </a:r>
            <a:r>
              <a:rPr lang="en-US" dirty="0"/>
              <a:t/>
            </a:r>
            <a:br>
              <a:rPr lang="en-US" dirty="0"/>
            </a:br>
            <a:r>
              <a:rPr lang="en-US" dirty="0"/>
              <a:t/>
            </a:r>
            <a:br>
              <a:rPr lang="en-US" dirty="0"/>
            </a:br>
            <a:r>
              <a:rPr lang="en-US" dirty="0"/>
              <a:t>P sues D in state court in California using the </a:t>
            </a:r>
            <a:r>
              <a:rPr lang="en-US" dirty="0" smtClean="0"/>
              <a:t>debt X owes D as </a:t>
            </a:r>
            <a:r>
              <a:rPr lang="en-US" dirty="0"/>
              <a:t>the source of jurisdiction</a:t>
            </a:r>
          </a:p>
        </p:txBody>
      </p:sp>
    </p:spTree>
    <p:extLst>
      <p:ext uri="{BB962C8B-B14F-4D97-AF65-F5344CB8AC3E}">
        <p14:creationId xmlns:p14="http://schemas.microsoft.com/office/powerpoint/2010/main" val="3558571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024100"/>
          </a:xfrm>
        </p:spPr>
        <p:txBody>
          <a:bodyPr/>
          <a:lstStyle/>
          <a:p>
            <a:r>
              <a:rPr lang="en-US" dirty="0" smtClean="0"/>
              <a:t>P (NY) and D (NY) get into a brawl in New York</a:t>
            </a:r>
            <a:br>
              <a:rPr lang="en-US" dirty="0" smtClean="0"/>
            </a:br>
            <a:r>
              <a:rPr lang="en-US" dirty="0"/>
              <a:t/>
            </a:r>
            <a:br>
              <a:rPr lang="en-US" dirty="0"/>
            </a:br>
            <a:r>
              <a:rPr lang="en-US" dirty="0" smtClean="0"/>
              <a:t>D’s only connection with California is owning a small piece of property in the state</a:t>
            </a:r>
            <a:br>
              <a:rPr lang="en-US" dirty="0" smtClean="0"/>
            </a:br>
            <a:r>
              <a:rPr lang="en-US" dirty="0"/>
              <a:t/>
            </a:r>
            <a:br>
              <a:rPr lang="en-US" dirty="0"/>
            </a:br>
            <a:r>
              <a:rPr lang="en-US" dirty="0" smtClean="0"/>
              <a:t>P sues D in state court in California using the property as the source of jurisdiction</a:t>
            </a:r>
            <a:endParaRPr lang="en-US" dirty="0"/>
          </a:p>
        </p:txBody>
      </p:sp>
    </p:spTree>
    <p:extLst>
      <p:ext uri="{BB962C8B-B14F-4D97-AF65-F5344CB8AC3E}">
        <p14:creationId xmlns:p14="http://schemas.microsoft.com/office/powerpoint/2010/main" val="2062625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smtClean="0"/>
              <a:t>Shaffer v. Heitner</a:t>
            </a:r>
            <a:r>
              <a:rPr lang="en-US" altLang="en-US" smtClean="0"/>
              <a:t/>
            </a:r>
            <a:br>
              <a:rPr lang="en-US" altLang="en-US" smtClean="0"/>
            </a:br>
            <a:r>
              <a:rPr lang="en-US" altLang="en-US" smtClean="0"/>
              <a:t>(US 1977)</a:t>
            </a:r>
          </a:p>
        </p:txBody>
      </p:sp>
    </p:spTree>
    <p:extLst>
      <p:ext uri="{BB962C8B-B14F-4D97-AF65-F5344CB8AC3E}">
        <p14:creationId xmlns:p14="http://schemas.microsoft.com/office/powerpoint/2010/main" val="3322753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895600" y="1063626"/>
            <a:ext cx="6286500" cy="4708525"/>
          </a:xfrm>
        </p:spPr>
        <p:txBody>
          <a:bodyPr/>
          <a:lstStyle/>
          <a:p>
            <a:pPr eaLnBrk="1" hangingPunct="1"/>
            <a:r>
              <a:rPr lang="en-US" altLang="en-US" smtClean="0"/>
              <a:t>shareholder’s derivative action</a:t>
            </a:r>
          </a:p>
        </p:txBody>
      </p:sp>
    </p:spTree>
    <p:extLst>
      <p:ext uri="{BB962C8B-B14F-4D97-AF65-F5344CB8AC3E}">
        <p14:creationId xmlns:p14="http://schemas.microsoft.com/office/powerpoint/2010/main" val="33430751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52400"/>
            <a:ext cx="8763000" cy="6553200"/>
          </a:xfrm>
        </p:spPr>
        <p:txBody>
          <a:bodyPr/>
          <a:lstStyle/>
          <a:p>
            <a:pPr algn="l" eaLnBrk="1" hangingPunct="1"/>
            <a:r>
              <a:rPr lang="en-US" altLang="en-US" sz="3600"/>
              <a:t>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a:t>
            </a:r>
          </a:p>
        </p:txBody>
      </p:sp>
    </p:spTree>
    <p:extLst>
      <p:ext uri="{BB962C8B-B14F-4D97-AF65-F5344CB8AC3E}">
        <p14:creationId xmlns:p14="http://schemas.microsoft.com/office/powerpoint/2010/main" val="30237501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24100"/>
          </a:xfrm>
        </p:spPr>
        <p:txBody>
          <a:bodyPr/>
          <a:lstStyle/>
          <a:p>
            <a:r>
              <a:rPr lang="en-US" dirty="0"/>
              <a:t>w</a:t>
            </a:r>
            <a:r>
              <a:rPr lang="en-US" dirty="0" smtClean="0"/>
              <a:t>as a limited appearance allowed?</a:t>
            </a:r>
            <a:endParaRPr lang="en-US" dirty="0"/>
          </a:p>
        </p:txBody>
      </p:sp>
    </p:spTree>
    <p:extLst>
      <p:ext uri="{BB962C8B-B14F-4D97-AF65-F5344CB8AC3E}">
        <p14:creationId xmlns:p14="http://schemas.microsoft.com/office/powerpoint/2010/main" val="153123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1063626"/>
            <a:ext cx="8458200" cy="4765675"/>
          </a:xfrm>
        </p:spPr>
        <p:txBody>
          <a:bodyPr>
            <a:normAutofit fontScale="90000"/>
          </a:bodyPr>
          <a:lstStyle/>
          <a:p>
            <a:pPr eaLnBrk="1" hangingPunct="1"/>
            <a:r>
              <a:rPr lang="en-US" altLang="en-US" smtClean="0"/>
              <a:t>footnote 12</a:t>
            </a:r>
            <a:br>
              <a:rPr lang="en-US" altLang="en-US" smtClean="0"/>
            </a:br>
            <a:r>
              <a:rPr lang="en-US" altLang="en-US" smtClean="0"/>
              <a:t/>
            </a:r>
            <a:br>
              <a:rPr lang="en-US" altLang="en-US" smtClean="0"/>
            </a:br>
            <a:r>
              <a:rPr lang="en-US" altLang="en-US" smtClean="0"/>
              <a:t>Under Delaware law, defendants whose property has been sequestered must enter a general appearance, thus subjecting themselves to in personam liability, before they can defend on the merits. </a:t>
            </a:r>
          </a:p>
        </p:txBody>
      </p:sp>
    </p:spTree>
    <p:extLst>
      <p:ext uri="{BB962C8B-B14F-4D97-AF65-F5344CB8AC3E}">
        <p14:creationId xmlns:p14="http://schemas.microsoft.com/office/powerpoint/2010/main" val="3835962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365125"/>
            <a:ext cx="10636170" cy="5867842"/>
          </a:xfrm>
        </p:spPr>
        <p:txBody>
          <a:bodyPr>
            <a:normAutofit fontScale="90000"/>
          </a:bodyPr>
          <a:lstStyle/>
          <a:p>
            <a:r>
              <a:rPr lang="en-US" dirty="0" smtClean="0"/>
              <a:t>“For </a:t>
            </a:r>
            <a:r>
              <a:rPr lang="en-US" dirty="0"/>
              <a:t>in cases such as </a:t>
            </a:r>
            <a:r>
              <a:rPr lang="en-US" i="1" dirty="0"/>
              <a:t>Harris</a:t>
            </a:r>
            <a:r>
              <a:rPr lang="en-US" dirty="0"/>
              <a:t> and this one, the only role played by the property is to provide the basis for bringing the defendant into court. </a:t>
            </a:r>
            <a:r>
              <a:rPr lang="en-US" dirty="0" smtClean="0"/>
              <a:t>Indeed</a:t>
            </a:r>
            <a:r>
              <a:rPr lang="en-US" dirty="0"/>
              <a:t>, the express purpose of the Delaware sequestration procedure is to compel the defendant to enter a personal appearance. </a:t>
            </a:r>
            <a:r>
              <a:rPr lang="en-US" dirty="0" smtClean="0"/>
              <a:t>In </a:t>
            </a:r>
            <a:r>
              <a:rPr lang="en-US" dirty="0"/>
              <a:t>such cases, if a direct assertion of personal jurisdiction over the defendant would violate the Constitution, it would seem that an indirect assertion of that jurisdiction should be equally impermissible</a:t>
            </a:r>
            <a:r>
              <a:rPr lang="en-US" dirty="0" smtClean="0"/>
              <a:t>.”</a:t>
            </a:r>
            <a:endParaRPr lang="en-US" dirty="0"/>
          </a:p>
        </p:txBody>
      </p:sp>
    </p:spTree>
    <p:extLst>
      <p:ext uri="{BB962C8B-B14F-4D97-AF65-F5344CB8AC3E}">
        <p14:creationId xmlns:p14="http://schemas.microsoft.com/office/powerpoint/2010/main" val="106607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05" y="365125"/>
            <a:ext cx="11069595" cy="6023318"/>
          </a:xfrm>
        </p:spPr>
        <p:txBody>
          <a:bodyPr>
            <a:noAutofit/>
          </a:bodyPr>
          <a:lstStyle/>
          <a:p>
            <a:r>
              <a:rPr lang="en-US" sz="3600" dirty="0"/>
              <a:t>Hotel </a:t>
            </a:r>
            <a:r>
              <a:rPr lang="en-US" sz="3600" dirty="0" smtClean="0"/>
              <a:t>(UK) offer to Mass. Co. for discounted rates on UK hotel</a:t>
            </a:r>
            <a:br>
              <a:rPr lang="en-US" sz="3600" dirty="0" smtClean="0"/>
            </a:br>
            <a:r>
              <a:rPr lang="en-US" sz="3600" dirty="0"/>
              <a:t/>
            </a:r>
            <a:br>
              <a:rPr lang="en-US" sz="3600" dirty="0"/>
            </a:br>
            <a:r>
              <a:rPr lang="en-US" sz="3600" dirty="0" smtClean="0"/>
              <a:t>Mass. Co. makes reservations for employees </a:t>
            </a:r>
            <a:r>
              <a:rPr lang="en-US" sz="3600" dirty="0"/>
              <a:t>to stay at Hotel for a business </a:t>
            </a:r>
            <a:r>
              <a:rPr lang="en-US" sz="3600" dirty="0" smtClean="0"/>
              <a:t>trip</a:t>
            </a:r>
            <a:br>
              <a:rPr lang="en-US" sz="3600" dirty="0" smtClean="0"/>
            </a:br>
            <a:r>
              <a:rPr lang="en-US" sz="3600" dirty="0"/>
              <a:t/>
            </a:r>
            <a:br>
              <a:rPr lang="en-US" sz="3600" dirty="0"/>
            </a:br>
            <a:r>
              <a:rPr lang="en-US" sz="3600" dirty="0"/>
              <a:t>w</a:t>
            </a:r>
            <a:r>
              <a:rPr lang="en-US" sz="3600" dirty="0" smtClean="0"/>
              <a:t>hile </a:t>
            </a:r>
            <a:r>
              <a:rPr lang="en-US" sz="3600" dirty="0"/>
              <a:t>staying at Hotel, Employee drowns in Hotel pool. </a:t>
            </a:r>
            <a:r>
              <a:rPr lang="en-US" sz="3600" dirty="0" smtClean="0"/>
              <a:t/>
            </a:r>
            <a:br>
              <a:rPr lang="en-US" sz="3600" dirty="0" smtClean="0"/>
            </a:br>
            <a:r>
              <a:rPr lang="en-US" sz="3600" dirty="0"/>
              <a:t/>
            </a:r>
            <a:br>
              <a:rPr lang="en-US" sz="3600" dirty="0"/>
            </a:br>
            <a:r>
              <a:rPr lang="en-US" sz="3600" dirty="0" smtClean="0"/>
              <a:t>PJ over Hotel in Massachusetts?</a:t>
            </a:r>
            <a:endParaRPr lang="en-US" sz="3600" dirty="0"/>
          </a:p>
        </p:txBody>
      </p:sp>
    </p:spTree>
    <p:extLst>
      <p:ext uri="{BB962C8B-B14F-4D97-AF65-F5344CB8AC3E}">
        <p14:creationId xmlns:p14="http://schemas.microsoft.com/office/powerpoint/2010/main" val="13641062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3626"/>
            <a:ext cx="8686800" cy="4937125"/>
          </a:xfrm>
        </p:spPr>
        <p:txBody>
          <a:bodyPr rtlCol="0">
            <a:normAutofit fontScale="90000"/>
          </a:bodyPr>
          <a:lstStyle/>
          <a:p>
            <a:pPr>
              <a:defRPr/>
            </a:pPr>
            <a:r>
              <a:rPr lang="en-US" dirty="0" smtClean="0"/>
              <a:t>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a:t>
            </a:r>
            <a:r>
              <a:rPr lang="en-US" dirty="0" err="1" smtClean="0"/>
              <a:t>personam</a:t>
            </a:r>
            <a:r>
              <a:rPr lang="en-US" dirty="0" smtClean="0"/>
              <a:t> suit." </a:t>
            </a:r>
            <a:br>
              <a:rPr lang="en-US" dirty="0" smtClean="0"/>
            </a:br>
            <a:endParaRPr lang="en-US" dirty="0" smtClean="0"/>
          </a:p>
        </p:txBody>
      </p:sp>
    </p:spTree>
    <p:extLst>
      <p:ext uri="{BB962C8B-B14F-4D97-AF65-F5344CB8AC3E}">
        <p14:creationId xmlns:p14="http://schemas.microsoft.com/office/powerpoint/2010/main" val="10569710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smtClean="0"/>
              <a:t>“We </a:t>
            </a:r>
            <a:r>
              <a:rPr lang="en-US" dirty="0"/>
              <a:t>therefore conclude that all assertions of state-court jurisdiction must be evaluated according to the standards set forth in International Shoe and its </a:t>
            </a:r>
            <a:r>
              <a:rPr lang="en-US"/>
              <a:t>progeny</a:t>
            </a:r>
            <a:r>
              <a:rPr lang="en-US" smtClean="0"/>
              <a:t>.”</a:t>
            </a:r>
            <a:endParaRPr lang="en-US" dirty="0"/>
          </a:p>
        </p:txBody>
      </p:sp>
    </p:spTree>
    <p:extLst>
      <p:ext uri="{BB962C8B-B14F-4D97-AF65-F5344CB8AC3E}">
        <p14:creationId xmlns:p14="http://schemas.microsoft.com/office/powerpoint/2010/main" val="13643634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857250"/>
            <a:ext cx="8763000" cy="5143500"/>
          </a:xfrm>
        </p:spPr>
        <p:txBody>
          <a:bodyPr>
            <a:normAutofit fontScale="90000"/>
          </a:bodyPr>
          <a:lstStyle/>
          <a:p>
            <a:pPr algn="l" eaLnBrk="1" hangingPunct="1"/>
            <a:r>
              <a:rPr lang="en-US" altLang="en-US" sz="3200" dirty="0"/>
              <a:t>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a:t>
            </a:r>
            <a:br>
              <a:rPr lang="en-US" altLang="en-US" sz="3200" dirty="0"/>
            </a:br>
            <a:r>
              <a:rPr lang="en-US" altLang="en-US" sz="3200" dirty="0" smtClean="0"/>
              <a:t>(</a:t>
            </a:r>
            <a:r>
              <a:rPr lang="en-US" altLang="en-US" sz="3200" dirty="0"/>
              <a:t>Powell, </a:t>
            </a:r>
            <a:r>
              <a:rPr lang="en-US" altLang="en-US" sz="3200" dirty="0" smtClean="0"/>
              <a:t>concurring</a:t>
            </a:r>
            <a:r>
              <a:rPr lang="en-US" altLang="en-US" sz="3200" dirty="0"/>
              <a:t>)</a:t>
            </a:r>
          </a:p>
        </p:txBody>
      </p:sp>
    </p:spTree>
    <p:extLst>
      <p:ext uri="{BB962C8B-B14F-4D97-AF65-F5344CB8AC3E}">
        <p14:creationId xmlns:p14="http://schemas.microsoft.com/office/powerpoint/2010/main" val="12329815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8" y="365125"/>
            <a:ext cx="10543572" cy="6105123"/>
          </a:xfrm>
        </p:spPr>
        <p:txBody>
          <a:bodyPr>
            <a:normAutofit fontScale="90000"/>
          </a:bodyPr>
          <a:lstStyle/>
          <a:p>
            <a:r>
              <a:rPr lang="en-US" dirty="0" smtClean="0"/>
              <a:t>The </a:t>
            </a:r>
            <a:r>
              <a:rPr lang="en-US" dirty="0"/>
              <a:t>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a:t>
            </a:r>
            <a:r>
              <a:rPr lang="en-US" dirty="0" smtClean="0"/>
              <a:t>to </a:t>
            </a:r>
            <a:r>
              <a:rPr lang="en-US" dirty="0"/>
              <a:t>predictable risks.</a:t>
            </a:r>
            <a:r>
              <a:rPr lang="en-US" dirty="0" smtClean="0"/>
              <a:t/>
            </a:r>
            <a:br>
              <a:rPr lang="en-US" dirty="0" smtClean="0"/>
            </a:br>
            <a:r>
              <a:rPr lang="en-US" dirty="0" smtClean="0"/>
              <a:t>(</a:t>
            </a:r>
            <a:r>
              <a:rPr lang="en-US" dirty="0"/>
              <a:t>Stevens</a:t>
            </a:r>
            <a:r>
              <a:rPr lang="en-US" dirty="0" smtClean="0"/>
              <a:t>, concurring)</a:t>
            </a:r>
            <a:endParaRPr lang="en-US" dirty="0"/>
          </a:p>
        </p:txBody>
      </p:sp>
    </p:spTree>
    <p:extLst>
      <p:ext uri="{BB962C8B-B14F-4D97-AF65-F5344CB8AC3E}">
        <p14:creationId xmlns:p14="http://schemas.microsoft.com/office/powerpoint/2010/main" val="3771073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035675"/>
          </a:xfrm>
        </p:spPr>
        <p:txBody>
          <a:bodyPr/>
          <a:lstStyle/>
          <a:p>
            <a:r>
              <a:rPr lang="en-US" dirty="0" err="1" smtClean="0"/>
              <a:t>Feder</a:t>
            </a:r>
            <a:r>
              <a:rPr lang="en-US" dirty="0" smtClean="0"/>
              <a:t> v. Turkish Airlines (S.D.N.Y. 1977) (upholding attachment of bank account in NY as source of PJ for suit concerning accident in Istanbul)</a:t>
            </a:r>
            <a:endParaRPr lang="en-US" dirty="0"/>
          </a:p>
        </p:txBody>
      </p:sp>
    </p:spTree>
    <p:extLst>
      <p:ext uri="{BB962C8B-B14F-4D97-AF65-F5344CB8AC3E}">
        <p14:creationId xmlns:p14="http://schemas.microsoft.com/office/powerpoint/2010/main" val="13987766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867842"/>
          </a:xfrm>
        </p:spPr>
        <p:txBody>
          <a:bodyPr>
            <a:normAutofit fontScale="90000"/>
          </a:bodyPr>
          <a:lstStyle/>
          <a:p>
            <a:r>
              <a:rPr lang="en-US" dirty="0"/>
              <a:t>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a:t>
            </a:r>
            <a:r>
              <a:rPr lang="en-US" dirty="0" smtClean="0"/>
              <a:t>into </a:t>
            </a:r>
            <a:r>
              <a:rPr lang="en-US" dirty="0"/>
              <a:t>quasi in rem actions: the concept, that is to say, that the nonresident owner has undertaken acts with respect to the attached </a:t>
            </a:r>
            <a:r>
              <a:rPr lang="en-US" dirty="0" smtClean="0"/>
              <a:t>property</a:t>
            </a:r>
            <a:r>
              <a:rPr lang="en-US" baseline="30000" dirty="0"/>
              <a:t> </a:t>
            </a:r>
            <a:r>
              <a:rPr lang="en-US" dirty="0" smtClean="0"/>
              <a:t>which </a:t>
            </a:r>
            <a:r>
              <a:rPr lang="en-US" dirty="0"/>
              <a:t>placed him on notice of the possibility of his having to defend such property in the foreign forum.</a:t>
            </a:r>
          </a:p>
        </p:txBody>
      </p:sp>
    </p:spTree>
    <p:extLst>
      <p:ext uri="{BB962C8B-B14F-4D97-AF65-F5344CB8AC3E}">
        <p14:creationId xmlns:p14="http://schemas.microsoft.com/office/powerpoint/2010/main" val="2800404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8" y="365125"/>
            <a:ext cx="10827152" cy="6232445"/>
          </a:xfrm>
        </p:spPr>
        <p:txBody>
          <a:bodyPr/>
          <a:lstStyle/>
          <a:p>
            <a:r>
              <a:rPr lang="en-US" dirty="0"/>
              <a:t>i</a:t>
            </a:r>
            <a:r>
              <a:rPr lang="en-US" dirty="0" smtClean="0"/>
              <a:t>s there specific in </a:t>
            </a:r>
            <a:r>
              <a:rPr lang="en-US" dirty="0" err="1" smtClean="0"/>
              <a:t>personam</a:t>
            </a:r>
            <a:r>
              <a:rPr lang="en-US" dirty="0" smtClean="0"/>
              <a:t> jurisdiction on the basis of other contacts with Delaware?</a:t>
            </a:r>
            <a:endParaRPr lang="en-US" dirty="0"/>
          </a:p>
        </p:txBody>
      </p:sp>
    </p:spTree>
    <p:extLst>
      <p:ext uri="{BB962C8B-B14F-4D97-AF65-F5344CB8AC3E}">
        <p14:creationId xmlns:p14="http://schemas.microsoft.com/office/powerpoint/2010/main" val="2570430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31" y="365125"/>
            <a:ext cx="11644132" cy="6081974"/>
          </a:xfrm>
        </p:spPr>
        <p:txBody>
          <a:bodyPr>
            <a:noAutofit/>
          </a:bodyPr>
          <a:lstStyle/>
          <a:p>
            <a:r>
              <a:rPr lang="en-US" sz="2800" dirty="0"/>
              <a:t>§ 3114 Service of process on nonresident directors, trustees, members of the governing body or officers of Delaware corporations.</a:t>
            </a:r>
            <a:br>
              <a:rPr lang="en-US" sz="2800" dirty="0"/>
            </a:br>
            <a:r>
              <a:rPr lang="en-US" sz="2800" dirty="0"/>
              <a:t>(a) Every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a:t>
            </a:r>
            <a:br>
              <a:rPr lang="en-US" sz="2800" dirty="0"/>
            </a:br>
            <a:endParaRPr lang="en-US" sz="2800" dirty="0"/>
          </a:p>
        </p:txBody>
      </p:sp>
    </p:spTree>
    <p:extLst>
      <p:ext uri="{BB962C8B-B14F-4D97-AF65-F5344CB8AC3E}">
        <p14:creationId xmlns:p14="http://schemas.microsoft.com/office/powerpoint/2010/main" val="28848734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9614" y="1131889"/>
            <a:ext cx="8059737" cy="4491037"/>
          </a:xfrm>
        </p:spPr>
        <p:txBody>
          <a:bodyPr/>
          <a:lstStyle/>
          <a:p>
            <a:pPr eaLnBrk="1" hangingPunct="1"/>
            <a:r>
              <a:rPr lang="en-CA" altLang="en-US" dirty="0" smtClean="0"/>
              <a:t>P brings a quiet title action concerning CA land in CA state court intended to bind the world</a:t>
            </a:r>
            <a:r>
              <a:rPr lang="en-US" altLang="en-US" dirty="0" smtClean="0"/>
              <a:t/>
            </a:r>
            <a:br>
              <a:rPr lang="en-US" altLang="en-US" dirty="0" smtClean="0"/>
            </a:br>
            <a:r>
              <a:rPr lang="en-US" altLang="en-US" dirty="0" smtClean="0"/>
              <a:t/>
            </a:r>
            <a:br>
              <a:rPr lang="en-US" altLang="en-US" dirty="0" smtClean="0"/>
            </a:br>
            <a:r>
              <a:rPr lang="en-US" altLang="en-US" dirty="0" smtClean="0"/>
              <a:t>Any problem with this in rem action given Shaffer?</a:t>
            </a:r>
          </a:p>
        </p:txBody>
      </p:sp>
    </p:spTree>
    <p:extLst>
      <p:ext uri="{BB962C8B-B14F-4D97-AF65-F5344CB8AC3E}">
        <p14:creationId xmlns:p14="http://schemas.microsoft.com/office/powerpoint/2010/main" val="8202838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7214" y="1131888"/>
            <a:ext cx="8212137" cy="4552950"/>
          </a:xfrm>
        </p:spPr>
        <p:txBody>
          <a:bodyPr>
            <a:normAutofit fontScale="90000"/>
          </a:bodyPr>
          <a:lstStyle/>
          <a:p>
            <a:pPr eaLnBrk="1" hangingPunct="1"/>
            <a:r>
              <a:rPr lang="en-CA" altLang="en-US" dirty="0" smtClean="0"/>
              <a:t>P brings a quiet title action concerning shares in a Del. corporation current held by an Arizonan</a:t>
            </a:r>
            <a:br>
              <a:rPr lang="en-CA" altLang="en-US" dirty="0" smtClean="0"/>
            </a:br>
            <a:r>
              <a:rPr lang="en-CA" altLang="en-US" dirty="0"/>
              <a:t/>
            </a:r>
            <a:br>
              <a:rPr lang="en-CA" altLang="en-US" dirty="0"/>
            </a:br>
            <a:r>
              <a:rPr lang="en-CA" altLang="en-US" dirty="0" smtClean="0"/>
              <a:t>the suit is brought in Del. state court and is intended to bind the world</a:t>
            </a:r>
            <a:br>
              <a:rPr lang="en-CA" altLang="en-US" dirty="0" smtClean="0"/>
            </a:br>
            <a:r>
              <a:rPr lang="en-CA" altLang="en-US" dirty="0" smtClean="0"/>
              <a:t/>
            </a:r>
            <a:br>
              <a:rPr lang="en-CA" altLang="en-US" dirty="0" smtClean="0"/>
            </a:br>
            <a:r>
              <a:rPr lang="en-US" altLang="en-US" dirty="0"/>
              <a:t>a</a:t>
            </a:r>
            <a:r>
              <a:rPr lang="en-US" altLang="en-US" dirty="0" smtClean="0"/>
              <a:t>ny problem with this in rem action given Shaffer?</a:t>
            </a:r>
            <a:br>
              <a:rPr lang="en-US" altLang="en-US" dirty="0" smtClean="0"/>
            </a:br>
            <a:endParaRPr lang="en-US" altLang="en-US" dirty="0" smtClean="0"/>
          </a:p>
        </p:txBody>
      </p:sp>
    </p:spTree>
    <p:extLst>
      <p:ext uri="{BB962C8B-B14F-4D97-AF65-F5344CB8AC3E}">
        <p14:creationId xmlns:p14="http://schemas.microsoft.com/office/powerpoint/2010/main" val="178249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1565924" cy="6134529"/>
          </a:xfrm>
        </p:spPr>
        <p:txBody>
          <a:bodyPr>
            <a:normAutofit fontScale="90000"/>
          </a:bodyPr>
          <a:lstStyle/>
          <a:p>
            <a:r>
              <a:rPr lang="en-US" dirty="0" smtClean="0"/>
              <a:t>NY Co. distributes </a:t>
            </a:r>
            <a:r>
              <a:rPr lang="en-US" dirty="0"/>
              <a:t>its widgets in every state in the </a:t>
            </a:r>
            <a:r>
              <a:rPr lang="en-US" dirty="0" smtClean="0"/>
              <a:t>country</a:t>
            </a:r>
            <a:br>
              <a:rPr lang="en-US" dirty="0" smtClean="0"/>
            </a:br>
            <a:r>
              <a:rPr lang="en-US" dirty="0"/>
              <a:t/>
            </a:r>
            <a:br>
              <a:rPr lang="en-US" dirty="0"/>
            </a:br>
            <a:r>
              <a:rPr lang="en-US" dirty="0" smtClean="0"/>
              <a:t>it </a:t>
            </a:r>
            <a:r>
              <a:rPr lang="en-US" dirty="0"/>
              <a:t>sends a defective product into Pennsylvania where Consumer, a citizen of Ohio, purchases </a:t>
            </a:r>
            <a:r>
              <a:rPr lang="en-US" dirty="0" smtClean="0"/>
              <a:t>it</a:t>
            </a:r>
            <a:br>
              <a:rPr lang="en-US" dirty="0" smtClean="0"/>
            </a:br>
            <a:r>
              <a:rPr lang="en-US" dirty="0"/>
              <a:t/>
            </a:r>
            <a:br>
              <a:rPr lang="en-US" dirty="0"/>
            </a:br>
            <a:r>
              <a:rPr lang="en-US" dirty="0" smtClean="0"/>
              <a:t>Consumer </a:t>
            </a:r>
            <a:r>
              <a:rPr lang="en-US" dirty="0"/>
              <a:t>takes the product to his home in Ohio where he suffers serious injuries caused by the </a:t>
            </a:r>
            <a:r>
              <a:rPr lang="en-US" dirty="0" smtClean="0"/>
              <a:t>defect</a:t>
            </a:r>
            <a:br>
              <a:rPr lang="en-US" dirty="0" smtClean="0"/>
            </a:br>
            <a:r>
              <a:rPr lang="en-US" dirty="0" smtClean="0"/>
              <a:t/>
            </a:r>
            <a:br>
              <a:rPr lang="en-US" dirty="0" smtClean="0"/>
            </a:br>
            <a:r>
              <a:rPr lang="en-US" dirty="0" smtClean="0"/>
              <a:t>PJ over NY Co. in Ohio?</a:t>
            </a:r>
            <a:endParaRPr lang="en-US" dirty="0"/>
          </a:p>
        </p:txBody>
      </p:sp>
    </p:spTree>
    <p:extLst>
      <p:ext uri="{BB962C8B-B14F-4D97-AF65-F5344CB8AC3E}">
        <p14:creationId xmlns:p14="http://schemas.microsoft.com/office/powerpoint/2010/main" val="139276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Bristol-Myers Squibb Company v. Superior </a:t>
            </a:r>
            <a:r>
              <a:rPr lang="en-US" dirty="0" smtClean="0"/>
              <a:t>Court</a:t>
            </a:r>
            <a:r>
              <a:rPr lang="en-US" dirty="0"/>
              <a:t> </a:t>
            </a:r>
            <a:r>
              <a:rPr lang="en-US" dirty="0" smtClean="0"/>
              <a:t>(US, </a:t>
            </a:r>
            <a:r>
              <a:rPr lang="en-US" dirty="0"/>
              <a:t>June 19, 2017</a:t>
            </a:r>
            <a:r>
              <a:rPr lang="en-US" dirty="0" smtClean="0"/>
              <a:t>)</a:t>
            </a:r>
            <a:endParaRPr lang="en-US" dirty="0"/>
          </a:p>
        </p:txBody>
      </p:sp>
    </p:spTree>
    <p:extLst>
      <p:ext uri="{BB962C8B-B14F-4D97-AF65-F5344CB8AC3E}">
        <p14:creationId xmlns:p14="http://schemas.microsoft.com/office/powerpoint/2010/main" val="315950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97459"/>
          </a:xfrm>
        </p:spPr>
        <p:txBody>
          <a:bodyPr>
            <a:normAutofit fontScale="90000"/>
          </a:bodyPr>
          <a:lstStyle/>
          <a:p>
            <a:r>
              <a:rPr lang="en-US" dirty="0" smtClean="0"/>
              <a:t>- Drug (Plavix) created and marketed by BMS in NY and NJ</a:t>
            </a:r>
            <a:br>
              <a:rPr lang="en-US" dirty="0" smtClean="0"/>
            </a:br>
            <a:r>
              <a:rPr lang="en-US" dirty="0" smtClean="0"/>
              <a:t>- BMS is a Del corp., headquartered in NY, with most substantial operations in NJ</a:t>
            </a:r>
            <a:br>
              <a:rPr lang="en-US" dirty="0" smtClean="0"/>
            </a:br>
            <a:r>
              <a:rPr lang="en-US" dirty="0" smtClean="0"/>
              <a:t>- 1.1% of sales in Cal.</a:t>
            </a:r>
            <a:br>
              <a:rPr lang="en-US" dirty="0" smtClean="0"/>
            </a:br>
            <a:r>
              <a:rPr lang="en-US" dirty="0" smtClean="0"/>
              <a:t>- Cal. </a:t>
            </a:r>
            <a:r>
              <a:rPr lang="en-US" dirty="0" err="1" smtClean="0"/>
              <a:t>SCt</a:t>
            </a:r>
            <a:r>
              <a:rPr lang="en-US" dirty="0" smtClean="0"/>
              <a:t> held 4-3 that the non-California plaintiffs have specific PJ for their causes of action with the Cal. plaintiffs in Cal.</a:t>
            </a:r>
            <a:br>
              <a:rPr lang="en-US" dirty="0" smtClean="0"/>
            </a:br>
            <a:r>
              <a:rPr lang="en-US" dirty="0" smtClean="0"/>
              <a:t>- non-Cal. claims arose out of a “</a:t>
            </a:r>
            <a:r>
              <a:rPr lang="en-US" dirty="0"/>
              <a:t>single, coordinated, nationwide course of </a:t>
            </a:r>
            <a:r>
              <a:rPr lang="en-US" dirty="0" smtClean="0"/>
              <a:t>conduct” that was directed to Cal. (as well as other states)</a:t>
            </a:r>
            <a:endParaRPr lang="en-US" dirty="0"/>
          </a:p>
        </p:txBody>
      </p:sp>
    </p:spTree>
    <p:extLst>
      <p:ext uri="{BB962C8B-B14F-4D97-AF65-F5344CB8AC3E}">
        <p14:creationId xmlns:p14="http://schemas.microsoft.com/office/powerpoint/2010/main" val="421545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1577</Words>
  <Application>Microsoft Office PowerPoint</Application>
  <PresentationFormat>Widescreen</PresentationFormat>
  <Paragraphs>69</Paragraphs>
  <Slides>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Calibri Light</vt:lpstr>
      <vt:lpstr>Office Theme</vt:lpstr>
      <vt:lpstr>Thurs., Sep. 14</vt:lpstr>
      <vt:lpstr>Asahi Metal Industry Co. v. Superior Court  (U.S. 1987) </vt:lpstr>
      <vt:lpstr>J. McINTYRE MACHINERY, LTD., v. NICASTRO  (U.S., June 27, 2011)</vt:lpstr>
      <vt:lpstr>what does it mean for a cause of action to arise out of or be related to contact with the forum state?</vt:lpstr>
      <vt:lpstr>evidence test but-for test</vt:lpstr>
      <vt:lpstr>Hotel (UK) offer to Mass. Co. for discounted rates on UK hotel  Mass. Co. makes reservations for employees to stay at Hotel for a business trip  while staying at Hotel, Employee drowns in Hotel pool.   PJ over Hotel in Massachusetts?</vt:lpstr>
      <vt:lpstr>NY Co. distributes its widgets in every state in the country  it sends a defective product into Pennsylvania where Consumer, a citizen of Ohio, purchases it  Consumer takes the product to his home in Ohio where he suffers serious injuries caused by the defect  PJ over NY Co. in Ohio?</vt:lpstr>
      <vt:lpstr>Bristol-Myers Squibb Company v. Superior Court (US, June 19, 2017)</vt:lpstr>
      <vt:lpstr>- Drug (Plavix) created and marketed by BMS in NY and NJ - BMS is a Del corp., headquartered in NY, with most substantial operations in NJ - 1.1% of sales in Cal. - Cal. SCt held 4-3 that the non-California plaintiffs have specific PJ for their causes of action with the Cal. plaintiffs in Cal. - non-Cal. claims arose out of a “single, coordinated, nationwide course of conduct” that was directed to Cal. (as well as other states)</vt:lpstr>
      <vt:lpstr>SCt reversed (Alito, with 7 others)</vt:lpstr>
      <vt:lpstr>For this reason, the California Supreme Court's “sliding scale approach” is difficult to square with our precedents. Under the California approach, the strength of the requisite connection between the forum and the specific claims at issue is relaxed if the defendant has extensive forum contacts that are unrelated to those claims. Our cases provide no support for this approach, which resembles a loose and spurious form of general jurisdiction. </vt:lpstr>
      <vt:lpstr>Sotomayor, dissenting  I fear the consequences of the Court's decision today will be substantial. The majority's rule will make it difficult to aggregate the claims of plaintiffs across the country whose claims may be worth little alone. It will make it impossible to bring a nationwide mass action in state court against defendants who are “at home” in different States. </vt:lpstr>
      <vt:lpstr>NY Co. distributes its widgets in every state in the country  it sends a defective product into Pennsylvania where Consumer, a citizen of Ohio, purchases it  Consumer takes the product to his home in Ohio where he suffers serious injuries caused by the defect  Consumer sues as co-plaintiff with P, an Ohioan who bought his widget in Ohio  PJ over NY Co. in Ohio for both actions?</vt:lpstr>
      <vt:lpstr>the internet</vt:lpstr>
      <vt:lpstr>Zippo Manufacturing Co. v. Zippo Dot Com, Inc. (W.D. Pa. 1997)</vt:lpstr>
      <vt:lpstr>active interactive passive</vt:lpstr>
      <vt:lpstr>Jackson v. California Newspaper Partnership (N.D. Ill. 2005)</vt:lpstr>
      <vt:lpstr>general in personam personal jurisdiction over corporations</vt:lpstr>
      <vt:lpstr>Int’l Shoe  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must be current contacts</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(US 2014)</vt:lpstr>
      <vt:lpstr>why is there SMJ?</vt:lpstr>
      <vt:lpstr>28 U.S. Code § 1350 - Alien’s action for tort The district courts shall have original jurisdiction of any civil action by an alien for a tort only, committed in violation of the law of nations or a treaty of the United States.</vt:lpstr>
      <vt:lpstr>Kiobel v. Royal Dutch Petroleum (US 2013)</vt:lpstr>
      <vt:lpstr>Torture Victim Protection Act  (a) An individual who, under actual or apparent authority, or color of law, of any foreign nation-- (1) subjects an individual to torture shall, in a civil action, be liable for damages to that individual; or (2) subjects an individual to extrajudicial killing shall, in a civil action, be liable for damages to the individual's legal representative, or to any person who may be a claimant in an action for wrongful death. (b) EXHAUSTION OF REMEDIES- A court shall decline to hear a claim under this section if the claimant has not exhausted adequate and available remedies in the place in which the conduct giving rise to the claim occurred.</vt:lpstr>
      <vt:lpstr>why isn’t this a specific jurisdiction case?</vt:lpstr>
      <vt:lpstr>A German has a German tagged in New York while he is changing planes at JFK, in connection with a suit brought in NY state court about a brawl the two got into in Germany</vt:lpstr>
      <vt:lpstr>forum non conveniens</vt:lpstr>
      <vt:lpstr>McGee factors?</vt:lpstr>
      <vt:lpstr>Sotomayor (concurring):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vt:lpstr>
      <vt:lpstr>what are Daimler’s connections with Cal?</vt:lpstr>
      <vt:lpstr>what are MBUSA’s connections with Cal?</vt:lpstr>
      <vt:lpstr>can MBUSA’s contacts be attributed to Daimler?</vt:lpstr>
      <vt:lpstr>alter ego theory</vt:lpstr>
      <vt:lpstr>agency theory</vt:lpstr>
      <vt:lpstr>The Ninth Circuit’s agency finding rested primarily on its observation that MBUSA’s services were “important” to Daimler, as gauged by Daimler’s hypothetical readiness to perform those services itself if MBUSA did not exist.</vt:lpstr>
      <vt:lpstr>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vt:lpstr>
      <vt:lpstr>Plaintiffs would have us look beyond the exemplar bases Goodyear identified, and approve the exercise of general jurisdiction in every State in which a corporation “engages in a substantial, continuous, and systematic course of business.” That formulation, we hold, is unacceptably grasping.</vt:lpstr>
      <vt:lpstr>Accordingly, the inquiry under Goodyear is not whether a foreign corporation’s in-forum contacts can be said to be in some sense “continuous and systematic,” it is whether that corporation’s “affiliations with the State are so ‘continuous and systematic’ as to render [it] essentially at home in the forum State.”</vt:lpstr>
      <vt:lpstr>does Hertz answer the question of where a corporation has its PPB/is “at home”?</vt:lpstr>
      <vt:lpstr>Walmart employs 2/3 of the adult population of the state of North Dakota  does it follow that Walmart is subject to general in personam jurisdiction in North Dakota? </vt:lpstr>
      <vt:lpstr>Little Corp. employs three people in the state of North Dakota  does it follow that Little Corp. is not subject to general in personam jurisdiction in North Dakota?</vt:lpstr>
      <vt:lpstr>quasi in rem</vt:lpstr>
      <vt:lpstr>Glannon says distinguish…  “attachment” necessary for quasi-in-rem and in rem under Pennoyer (involves only a filing at registry of deeds that gives notice to potential buyers)  and  post judgment attachment and attachment for security</vt:lpstr>
      <vt:lpstr>what did Pennoyer really say was necessary for quasi in rem?</vt:lpstr>
      <vt:lpstr>“In the case against the plaintiff, the property here in controversy sold under the judgment rendered was not attached, nor in any way brought under the jurisdiction of the court. Its first connection with the case was caused by a levy of the execution. It was not, therefore, disposed of pursuant to any adjudication, but only in enforcement of a personal judgment, having no relation to the property, rendered against a nonresident without service of process upon him in the action or his appearance therein.”</vt:lpstr>
      <vt:lpstr>Closson v. Chase, 158 Wis. 346 (1914) (quasi in rem judgment is valid in absence of any attachment, provided that the property that is the source of jurisdiction is identified at the initiation of the suit)</vt:lpstr>
      <vt:lpstr>are quasi in rem actions still constitutional?</vt:lpstr>
      <vt:lpstr>Harris v. Balk (US 1905)</vt:lpstr>
      <vt:lpstr>P (NY) and D (NY) get into a brawl in New York  D’s only connection with California is that X, someone who owes D money, is in California  P sues D in state court in California using the debt X owes D as the source of jurisdiction</vt:lpstr>
      <vt:lpstr>P (NY) and D (NY) get into a brawl in New York  D’s only connection with California is owning a small piece of property in the state  P sues D in state court in California using the property as the source of jurisdiction</vt:lpstr>
      <vt:lpstr>Shaffer v. Heitner (US 1977)</vt:lpstr>
      <vt:lpstr>shareholder’s derivative action</vt:lpstr>
      <vt:lpstr>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vt:lpstr>
      <vt:lpstr>was a limited appearance allowed?</vt:lpstr>
      <vt:lpstr>footnote 12  Under Delaware law, defendants whose property has been sequestered must enter a general appearance, thus subjecting themselves to in personam liability, before they can defend on the merits. </vt:lpstr>
      <vt:lpstr>“For in cases such as Harris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vt:lpstr>
      <vt:lpstr>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personam suit."  </vt:lpstr>
      <vt:lpstr>“We therefore conclude that all assertions of state-court jurisdiction must be evaluated according to the standards set forth in International Shoe and its progeny.”</vt:lpstr>
      <vt:lpstr>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 (Powell, concurring)</vt:lpstr>
      <vt:lpstr>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 (Stevens, concurring)</vt:lpstr>
      <vt:lpstr>Feder v. Turkish Airlines (S.D.N.Y. 1977) (upholding attachment of bank account in NY as source of PJ for suit concerning accident in Istanbul)</vt:lpstr>
      <vt:lpstr>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 which placed him on notice of the possibility of his having to defend such property in the foreign forum.</vt:lpstr>
      <vt:lpstr>is there specific in personam jurisdiction on the basis of other contacts with Delaware?</vt:lpstr>
      <vt:lpstr>§ 3114 Service of process on nonresident directors, trustees, members of the governing body or officers of Delaware corporations. (a) Every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 </vt:lpstr>
      <vt:lpstr>P brings a quiet title action concerning CA land in CA state court intended to bind the world  Any problem with this in rem action given Shaffer?</vt:lpstr>
      <vt:lpstr>P brings a quiet title action concerning shares in a Del. corporation current held by an Arizonan  the suit is brought in Del. state court and is intended to bind the world  any problem with this in rem action given Shaffer?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106</cp:revision>
  <cp:lastPrinted>2017-09-13T16:30:23Z</cp:lastPrinted>
  <dcterms:created xsi:type="dcterms:W3CDTF">2017-09-12T14:18:22Z</dcterms:created>
  <dcterms:modified xsi:type="dcterms:W3CDTF">2017-09-14T19:27:16Z</dcterms:modified>
</cp:coreProperties>
</file>