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92" r:id="rId2"/>
    <p:sldId id="401" r:id="rId3"/>
    <p:sldId id="402" r:id="rId4"/>
    <p:sldId id="403" r:id="rId5"/>
    <p:sldId id="404" r:id="rId6"/>
    <p:sldId id="405" r:id="rId7"/>
    <p:sldId id="485" r:id="rId8"/>
    <p:sldId id="456" r:id="rId9"/>
    <p:sldId id="467" r:id="rId10"/>
    <p:sldId id="468" r:id="rId11"/>
    <p:sldId id="477" r:id="rId12"/>
    <p:sldId id="481" r:id="rId13"/>
    <p:sldId id="478" r:id="rId14"/>
    <p:sldId id="479" r:id="rId15"/>
    <p:sldId id="483" r:id="rId16"/>
    <p:sldId id="484" r:id="rId17"/>
    <p:sldId id="512" r:id="rId18"/>
    <p:sldId id="513" r:id="rId19"/>
    <p:sldId id="514" r:id="rId20"/>
    <p:sldId id="515" r:id="rId21"/>
    <p:sldId id="516" r:id="rId22"/>
    <p:sldId id="524" r:id="rId23"/>
    <p:sldId id="520" r:id="rId24"/>
    <p:sldId id="521" r:id="rId25"/>
    <p:sldId id="525" r:id="rId26"/>
    <p:sldId id="527" r:id="rId27"/>
    <p:sldId id="526" r:id="rId28"/>
    <p:sldId id="542" r:id="rId29"/>
    <p:sldId id="529" r:id="rId30"/>
    <p:sldId id="530" r:id="rId31"/>
    <p:sldId id="540" r:id="rId32"/>
    <p:sldId id="541" r:id="rId33"/>
    <p:sldId id="531" r:id="rId34"/>
    <p:sldId id="543" r:id="rId35"/>
    <p:sldId id="532" r:id="rId36"/>
    <p:sldId id="533" r:id="rId37"/>
    <p:sldId id="534" r:id="rId38"/>
    <p:sldId id="549" r:id="rId39"/>
    <p:sldId id="544" r:id="rId40"/>
    <p:sldId id="536" r:id="rId41"/>
    <p:sldId id="550" r:id="rId42"/>
    <p:sldId id="537" r:id="rId43"/>
    <p:sldId id="538" r:id="rId44"/>
    <p:sldId id="539" r:id="rId45"/>
    <p:sldId id="545" r:id="rId46"/>
    <p:sldId id="546" r:id="rId47"/>
    <p:sldId id="547" r:id="rId48"/>
    <p:sldId id="548"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9/11/2017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Sep. 11</a:t>
            </a:r>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50200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smtClean="0"/>
              <a:t>substantial continuous activity - suit concerning activities entirely distinct from those in the state</a:t>
            </a:r>
            <a:endParaRPr lang="en-US" altLang="en-US" smtClean="0"/>
          </a:p>
        </p:txBody>
      </p:sp>
    </p:spTree>
    <p:extLst>
      <p:ext uri="{BB962C8B-B14F-4D97-AF65-F5344CB8AC3E}">
        <p14:creationId xmlns:p14="http://schemas.microsoft.com/office/powerpoint/2010/main" val="286544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a:bodyPr>
          <a:lstStyle/>
          <a:p>
            <a:pPr eaLnBrk="1" hangingPunct="1"/>
            <a:r>
              <a:rPr lang="en-US" altLang="en-US" dirty="0" smtClean="0"/>
              <a:t>general jurisdiction</a:t>
            </a:r>
            <a:br>
              <a:rPr lang="en-US" altLang="en-US" dirty="0" smtClean="0"/>
            </a:br>
            <a:r>
              <a:rPr lang="en-US" altLang="en-US" dirty="0" smtClean="0"/>
              <a:t/>
            </a:r>
            <a:br>
              <a:rPr lang="en-US" altLang="en-US" dirty="0" smtClean="0"/>
            </a:br>
            <a:r>
              <a:rPr lang="en-US" altLang="en-US" dirty="0" smtClean="0"/>
              <a:t>D can be sued on any cause of action</a:t>
            </a:r>
          </a:p>
        </p:txBody>
      </p:sp>
    </p:spTree>
    <p:extLst>
      <p:ext uri="{BB962C8B-B14F-4D97-AF65-F5344CB8AC3E}">
        <p14:creationId xmlns:p14="http://schemas.microsoft.com/office/powerpoint/2010/main" val="62817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smtClean="0"/>
              <a:t>single or occasional acts had nature and quality making corporation amenable to suit - related to cause of action</a:t>
            </a:r>
            <a:endParaRPr lang="en-US" altLang="en-US" smtClean="0"/>
          </a:p>
        </p:txBody>
      </p:sp>
    </p:spTree>
    <p:extLst>
      <p:ext uri="{BB962C8B-B14F-4D97-AF65-F5344CB8AC3E}">
        <p14:creationId xmlns:p14="http://schemas.microsoft.com/office/powerpoint/2010/main" val="2782564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smtClean="0"/>
              <a:t>specific jurisdiction</a:t>
            </a:r>
            <a:r>
              <a:rPr lang="en-US" altLang="en-US" smtClean="0"/>
              <a:t/>
            </a:r>
            <a:br>
              <a:rPr lang="en-US" altLang="en-US" smtClean="0"/>
            </a:br>
            <a:r>
              <a:rPr lang="en-US" altLang="en-US" smtClean="0"/>
              <a:t/>
            </a:r>
            <a:br>
              <a:rPr lang="en-US" altLang="en-US" smtClean="0"/>
            </a:br>
            <a:r>
              <a:rPr lang="en-US" altLang="en-US" smtClean="0"/>
              <a:t>pj only for specific causes of action</a:t>
            </a:r>
            <a:br>
              <a:rPr lang="en-US" altLang="en-US" smtClean="0"/>
            </a:br>
            <a:r>
              <a:rPr lang="en-US" altLang="en-US" smtClean="0"/>
              <a:t/>
            </a:r>
            <a:br>
              <a:rPr lang="en-US" altLang="en-US" smtClean="0"/>
            </a:br>
            <a:r>
              <a:rPr lang="en-US" altLang="en-US" smtClean="0"/>
              <a:t>the activities giving rise to pj include those giving rise to the cause of action</a:t>
            </a:r>
          </a:p>
        </p:txBody>
      </p:sp>
    </p:spTree>
    <p:extLst>
      <p:ext uri="{BB962C8B-B14F-4D97-AF65-F5344CB8AC3E}">
        <p14:creationId xmlns:p14="http://schemas.microsoft.com/office/powerpoint/2010/main" val="813593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78562"/>
          </a:xfrm>
        </p:spPr>
        <p:txBody>
          <a:bodyPr/>
          <a:lstStyle/>
          <a:p>
            <a:r>
              <a:rPr lang="en-US" altLang="en-US" smtClean="0"/>
              <a:t>Black’s opinion?</a:t>
            </a:r>
          </a:p>
        </p:txBody>
      </p:sp>
    </p:spTree>
    <p:extLst>
      <p:ext uri="{BB962C8B-B14F-4D97-AF65-F5344CB8AC3E}">
        <p14:creationId xmlns:p14="http://schemas.microsoft.com/office/powerpoint/2010/main" val="108724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839200" cy="6507162"/>
          </a:xfrm>
        </p:spPr>
        <p:txBody>
          <a:bodyPr/>
          <a:lstStyle/>
          <a:p>
            <a:pPr algn="l"/>
            <a:r>
              <a:rPr lang="en-US" altLang="en-US" sz="2800"/>
              <a:t>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a:t>
            </a:r>
            <a:br>
              <a:rPr lang="en-US" altLang="en-US" sz="2800"/>
            </a:br>
            <a:endParaRPr lang="en-US" altLang="en-US" sz="2800"/>
          </a:p>
        </p:txBody>
      </p:sp>
    </p:spTree>
    <p:extLst>
      <p:ext uri="{BB962C8B-B14F-4D97-AF65-F5344CB8AC3E}">
        <p14:creationId xmlns:p14="http://schemas.microsoft.com/office/powerpoint/2010/main" val="4284204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smtClean="0"/>
              <a:t>McGee v. Int’l Life Ins. Co.</a:t>
            </a:r>
            <a:br>
              <a:rPr lang="en-US" altLang="en-US" smtClean="0"/>
            </a:br>
            <a:r>
              <a:rPr lang="en-US" altLang="en-US" smtClean="0"/>
              <a:t>(US 1957)</a:t>
            </a:r>
          </a:p>
        </p:txBody>
      </p:sp>
    </p:spTree>
    <p:extLst>
      <p:ext uri="{BB962C8B-B14F-4D97-AF65-F5344CB8AC3E}">
        <p14:creationId xmlns:p14="http://schemas.microsoft.com/office/powerpoint/2010/main" val="4187256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685800"/>
            <a:ext cx="8839200" cy="5562600"/>
          </a:xfrm>
        </p:spPr>
        <p:txBody>
          <a:bodyPr/>
          <a:lstStyle/>
          <a:p>
            <a:pPr algn="l" eaLnBrk="1" hangingPunct="1"/>
            <a:r>
              <a:rPr lang="en-US" altLang="en-US" sz="3600" dirty="0" smtClean="0"/>
              <a:t>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a:t>
            </a:r>
            <a:br>
              <a:rPr lang="en-US" altLang="en-US" sz="3600" dirty="0" smtClean="0"/>
            </a:br>
            <a:endParaRPr lang="en-US" altLang="en-US" sz="3600" dirty="0"/>
          </a:p>
        </p:txBody>
      </p:sp>
    </p:spTree>
    <p:extLst>
      <p:ext uri="{BB962C8B-B14F-4D97-AF65-F5344CB8AC3E}">
        <p14:creationId xmlns:p14="http://schemas.microsoft.com/office/powerpoint/2010/main" val="97255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41405" y="274638"/>
            <a:ext cx="9469395" cy="6354762"/>
          </a:xfrm>
        </p:spPr>
        <p:txBody>
          <a:bodyPr/>
          <a:lstStyle/>
          <a:p>
            <a:pPr algn="l"/>
            <a:r>
              <a:rPr lang="en-US" altLang="en-US" dirty="0" smtClean="0"/>
              <a:t>- D (a TX corp.) enters into an insurance contract with P (a TX domiciliary) in TX. </a:t>
            </a:r>
            <a:br>
              <a:rPr lang="en-US" altLang="en-US" dirty="0" smtClean="0"/>
            </a:br>
            <a:r>
              <a:rPr lang="en-US" altLang="en-US" dirty="0" smtClean="0"/>
              <a:t/>
            </a:r>
            <a:br>
              <a:rPr lang="en-US" altLang="en-US" dirty="0" smtClean="0"/>
            </a:br>
            <a:r>
              <a:rPr lang="en-US" altLang="en-US" dirty="0" smtClean="0"/>
              <a:t>- After paying some premiums, P moves to CA and continues paying the premiums from there.</a:t>
            </a:r>
            <a:br>
              <a:rPr lang="en-US" altLang="en-US" dirty="0" smtClean="0"/>
            </a:br>
            <a:r>
              <a:rPr lang="en-US" altLang="en-US" dirty="0" smtClean="0"/>
              <a:t/>
            </a:r>
            <a:br>
              <a:rPr lang="en-US" altLang="en-US" dirty="0" smtClean="0"/>
            </a:br>
            <a:r>
              <a:rPr lang="en-US" altLang="en-US" dirty="0" smtClean="0"/>
              <a:t>- PJ over D in CA for breach of the contract?</a:t>
            </a:r>
          </a:p>
        </p:txBody>
      </p:sp>
    </p:spTree>
    <p:extLst>
      <p:ext uri="{BB962C8B-B14F-4D97-AF65-F5344CB8AC3E}">
        <p14:creationId xmlns:p14="http://schemas.microsoft.com/office/powerpoint/2010/main" val="379884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2892191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2394503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smtClean="0"/>
              <a:t>Int’l Shoe theory of power</a:t>
            </a:r>
            <a:br>
              <a:rPr lang="en-US" altLang="en-US" smtClean="0"/>
            </a:br>
            <a:r>
              <a:rPr lang="en-US" altLang="en-US" smtClean="0"/>
              <a:t/>
            </a:r>
            <a:br>
              <a:rPr lang="en-US" altLang="en-US" smtClean="0"/>
            </a:br>
            <a:r>
              <a:rPr lang="en-US" altLang="en-US" smtClean="0"/>
              <a:t>v.</a:t>
            </a:r>
            <a:br>
              <a:rPr lang="en-US" altLang="en-US" smtClean="0"/>
            </a:br>
            <a:r>
              <a:rPr lang="en-US" altLang="en-US" smtClean="0"/>
              <a:t/>
            </a:r>
            <a:br>
              <a:rPr lang="en-US" altLang="en-US" smtClean="0"/>
            </a:br>
            <a:r>
              <a:rPr lang="en-US" altLang="en-US" smtClean="0"/>
              <a:t>convenience/reasonableness (or “McGee factors”)</a:t>
            </a:r>
          </a:p>
        </p:txBody>
      </p:sp>
    </p:spTree>
    <p:extLst>
      <p:ext uri="{BB962C8B-B14F-4D97-AF65-F5344CB8AC3E}">
        <p14:creationId xmlns:p14="http://schemas.microsoft.com/office/powerpoint/2010/main" val="123008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smtClean="0"/>
              <a:t>Demo is incorporated in Pa and has all of its employees and facilities in Pa</a:t>
            </a:r>
            <a:br>
              <a:rPr lang="en-US" dirty="0" smtClean="0"/>
            </a:br>
            <a:r>
              <a:rPr lang="en-US" dirty="0"/>
              <a:t/>
            </a:r>
            <a:br>
              <a:rPr lang="en-US" dirty="0"/>
            </a:br>
            <a:r>
              <a:rPr lang="en-US" dirty="0"/>
              <a:t>i</a:t>
            </a:r>
            <a:r>
              <a:rPr lang="en-US" dirty="0" smtClean="0"/>
              <a:t>t sends one of its produce by mail to Paula (a California citizen)</a:t>
            </a:r>
            <a:br>
              <a:rPr lang="en-US" dirty="0" smtClean="0"/>
            </a:br>
            <a:r>
              <a:rPr lang="en-US" dirty="0"/>
              <a:t/>
            </a:r>
            <a:br>
              <a:rPr lang="en-US" dirty="0"/>
            </a:br>
            <a:r>
              <a:rPr lang="en-US" dirty="0"/>
              <a:t>t</a:t>
            </a:r>
            <a:r>
              <a:rPr lang="en-US" dirty="0" smtClean="0"/>
              <a:t>he product injures Paula and she sues Demo in Ca</a:t>
            </a:r>
            <a:endParaRPr lang="en-US" dirty="0"/>
          </a:p>
        </p:txBody>
      </p:sp>
    </p:spTree>
    <p:extLst>
      <p:ext uri="{BB962C8B-B14F-4D97-AF65-F5344CB8AC3E}">
        <p14:creationId xmlns:p14="http://schemas.microsoft.com/office/powerpoint/2010/main" val="1675031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67000" y="1063626"/>
            <a:ext cx="6515100" cy="4651375"/>
          </a:xfrm>
        </p:spPr>
        <p:txBody>
          <a:bodyPr/>
          <a:lstStyle/>
          <a:p>
            <a:pPr eaLnBrk="1" hangingPunct="1"/>
            <a:r>
              <a:rPr lang="en-US" altLang="en-US" smtClean="0"/>
              <a:t>Chung v. NANA Development Corp.</a:t>
            </a:r>
            <a:br>
              <a:rPr lang="en-US" altLang="en-US" smtClean="0"/>
            </a:br>
            <a:r>
              <a:rPr lang="en-US" altLang="en-US" smtClean="0"/>
              <a:t>783 F.2d 1124 (4th Cir. 1986)</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713209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063626"/>
            <a:ext cx="8839200" cy="4708525"/>
          </a:xfrm>
        </p:spPr>
        <p:txBody>
          <a:bodyPr>
            <a:normAutofit fontScale="90000"/>
          </a:bodyPr>
          <a:lstStyle/>
          <a:p>
            <a:pPr algn="l" eaLnBrk="1" hangingPunct="1"/>
            <a:r>
              <a:rPr lang="en-US" altLang="en-US" dirty="0" smtClean="0"/>
              <a:t>- Va. P goes to Alaska to buy reindeer horns from Alaska D. </a:t>
            </a:r>
            <a:br>
              <a:rPr lang="en-US" altLang="en-US" dirty="0" smtClean="0"/>
            </a:br>
            <a:r>
              <a:rPr lang="en-US" altLang="en-US" dirty="0" smtClean="0"/>
              <a:t>- Wants them to remain frozen. </a:t>
            </a:r>
            <a:br>
              <a:rPr lang="en-US" altLang="en-US" dirty="0" smtClean="0"/>
            </a:br>
            <a:r>
              <a:rPr lang="en-US" altLang="en-US" dirty="0" smtClean="0"/>
              <a:t>- Requests that the D ship some of them to him in Va. </a:t>
            </a:r>
            <a:br>
              <a:rPr lang="en-US" altLang="en-US" dirty="0" smtClean="0"/>
            </a:br>
            <a:r>
              <a:rPr lang="en-US" altLang="en-US" dirty="0" smtClean="0"/>
              <a:t>- When they arrive in Va. they are melted. </a:t>
            </a:r>
            <a:br>
              <a:rPr lang="en-US" altLang="en-US" dirty="0" smtClean="0"/>
            </a:br>
            <a:r>
              <a:rPr lang="en-US" altLang="en-US" dirty="0" smtClean="0"/>
              <a:t>- P sues D in Va. PJ? </a:t>
            </a:r>
            <a:br>
              <a:rPr lang="en-US" altLang="en-US" dirty="0" smtClean="0"/>
            </a:br>
            <a:endParaRPr lang="en-US" altLang="en-US" dirty="0" smtClean="0"/>
          </a:p>
        </p:txBody>
      </p:sp>
    </p:spTree>
    <p:extLst>
      <p:ext uri="{BB962C8B-B14F-4D97-AF65-F5344CB8AC3E}">
        <p14:creationId xmlns:p14="http://schemas.microsoft.com/office/powerpoint/2010/main" val="3982516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smtClean="0"/>
              <a:t>World-Wide Volkswagen v. Woodson</a:t>
            </a:r>
            <a:br>
              <a:rPr lang="en-US" altLang="en-US" smtClean="0"/>
            </a:br>
            <a:r>
              <a:rPr lang="en-US" altLang="en-US" smtClean="0"/>
              <a:t>(U.S. 1980)</a:t>
            </a:r>
          </a:p>
        </p:txBody>
      </p:sp>
    </p:spTree>
    <p:extLst>
      <p:ext uri="{BB962C8B-B14F-4D97-AF65-F5344CB8AC3E}">
        <p14:creationId xmlns:p14="http://schemas.microsoft.com/office/powerpoint/2010/main" val="1988358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594225"/>
          </a:xfrm>
        </p:spPr>
        <p:txBody>
          <a:bodyPr/>
          <a:lstStyle/>
          <a:p>
            <a:pPr eaLnBrk="1" hangingPunct="1"/>
            <a:r>
              <a:rPr lang="en-US" altLang="en-US" sz="2700"/>
              <a:t>Okla.Stat., Tit. 12, § 1701.03(a)(4) (1971)     </a:t>
            </a:r>
            <a:br>
              <a:rPr lang="en-US" altLang="en-US" sz="2700"/>
            </a:br>
            <a:r>
              <a:rPr lang="en-US" altLang="en-US" sz="2700"/>
              <a:t>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a:t>
            </a:r>
          </a:p>
        </p:txBody>
      </p:sp>
    </p:spTree>
    <p:extLst>
      <p:ext uri="{BB962C8B-B14F-4D97-AF65-F5344CB8AC3E}">
        <p14:creationId xmlns:p14="http://schemas.microsoft.com/office/powerpoint/2010/main" val="1195770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12964" y="1131888"/>
            <a:ext cx="7926387" cy="4533900"/>
          </a:xfrm>
        </p:spPr>
        <p:txBody>
          <a:bodyPr/>
          <a:lstStyle/>
          <a:p>
            <a:pPr eaLnBrk="1" hangingPunct="1"/>
            <a:r>
              <a:rPr lang="en-US" altLang="en-US" smtClean="0"/>
              <a:t>writ of prohibition </a:t>
            </a:r>
            <a:br>
              <a:rPr lang="en-US" altLang="en-US" smtClean="0"/>
            </a:br>
            <a:r>
              <a:rPr lang="en-US" altLang="en-US" smtClean="0"/>
              <a:t>writ of mandamus</a:t>
            </a:r>
          </a:p>
        </p:txBody>
      </p:sp>
    </p:spTree>
    <p:extLst>
      <p:ext uri="{BB962C8B-B14F-4D97-AF65-F5344CB8AC3E}">
        <p14:creationId xmlns:p14="http://schemas.microsoft.com/office/powerpoint/2010/main" val="1310907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890820"/>
          </a:xfrm>
        </p:spPr>
        <p:txBody>
          <a:bodyPr/>
          <a:lstStyle/>
          <a:p>
            <a:r>
              <a:rPr lang="en-US" dirty="0"/>
              <a:t>w</a:t>
            </a:r>
            <a:r>
              <a:rPr lang="en-US" dirty="0" smtClean="0"/>
              <a:t>hy include Seaway and Worldwide Volkswagen?</a:t>
            </a:r>
            <a:endParaRPr lang="en-US" dirty="0"/>
          </a:p>
        </p:txBody>
      </p:sp>
    </p:spTree>
    <p:extLst>
      <p:ext uri="{BB962C8B-B14F-4D97-AF65-F5344CB8AC3E}">
        <p14:creationId xmlns:p14="http://schemas.microsoft.com/office/powerpoint/2010/main" val="2414510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76400" y="381000"/>
            <a:ext cx="8991600" cy="6324600"/>
          </a:xfrm>
        </p:spPr>
        <p:txBody>
          <a:bodyPr/>
          <a:lstStyle/>
          <a:p>
            <a:pPr algn="l" eaLnBrk="1" hangingPunct="1"/>
            <a:r>
              <a:rPr lang="en-US" altLang="en-US" sz="3200" dirty="0"/>
              <a:t>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a:t>
            </a:r>
            <a:endParaRPr lang="en-US" altLang="en-US" sz="3200" b="1" dirty="0"/>
          </a:p>
        </p:txBody>
      </p:sp>
    </p:spTree>
    <p:extLst>
      <p:ext uri="{BB962C8B-B14F-4D97-AF65-F5344CB8AC3E}">
        <p14:creationId xmlns:p14="http://schemas.microsoft.com/office/powerpoint/2010/main" val="213672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1917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a:br>
            <a:endParaRPr lang="en-US" altLang="en-US" sz="3200"/>
          </a:p>
        </p:txBody>
      </p:sp>
    </p:spTree>
    <p:extLst>
      <p:ext uri="{BB962C8B-B14F-4D97-AF65-F5344CB8AC3E}">
        <p14:creationId xmlns:p14="http://schemas.microsoft.com/office/powerpoint/2010/main" val="2019164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5963247"/>
          </a:xfrm>
        </p:spPr>
        <p:txBody>
          <a:bodyPr/>
          <a:lstStyle/>
          <a:p>
            <a:r>
              <a:rPr lang="en-US" dirty="0"/>
              <a:t>d</a:t>
            </a:r>
            <a:r>
              <a:rPr lang="en-US" dirty="0" smtClean="0"/>
              <a:t>o the McGee factors recommend PJ?</a:t>
            </a:r>
            <a:endParaRPr lang="en-US" dirty="0"/>
          </a:p>
        </p:txBody>
      </p:sp>
    </p:spTree>
    <p:extLst>
      <p:ext uri="{BB962C8B-B14F-4D97-AF65-F5344CB8AC3E}">
        <p14:creationId xmlns:p14="http://schemas.microsoft.com/office/powerpoint/2010/main" val="2631879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5999461"/>
          </a:xfrm>
        </p:spPr>
        <p:txBody>
          <a:bodyPr/>
          <a:lstStyle/>
          <a:p>
            <a:r>
              <a:rPr lang="en-US" dirty="0"/>
              <a:t>h</a:t>
            </a:r>
            <a:r>
              <a:rPr lang="en-US" dirty="0" smtClean="0"/>
              <a:t>ow did Seaway intentionally reach out to Oklahoma?</a:t>
            </a:r>
            <a:endParaRPr lang="en-US" dirty="0"/>
          </a:p>
        </p:txBody>
      </p:sp>
    </p:spTree>
    <p:extLst>
      <p:ext uri="{BB962C8B-B14F-4D97-AF65-F5344CB8AC3E}">
        <p14:creationId xmlns:p14="http://schemas.microsoft.com/office/powerpoint/2010/main" val="2408350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537075"/>
          </a:xfrm>
        </p:spPr>
        <p:txBody>
          <a:bodyPr/>
          <a:lstStyle/>
          <a:p>
            <a:pPr eaLnBrk="1" hangingPunct="1"/>
            <a:r>
              <a:rPr lang="en-US" altLang="en-US" smtClean="0"/>
              <a:t>Ohio v. Wyandotte Chemicals</a:t>
            </a:r>
            <a:br>
              <a:rPr lang="en-US" altLang="en-US" smtClean="0"/>
            </a:br>
            <a:r>
              <a:rPr lang="en-US" altLang="en-US" smtClean="0"/>
              <a:t/>
            </a:r>
            <a:br>
              <a:rPr lang="en-US" altLang="en-US" smtClean="0"/>
            </a:br>
            <a:r>
              <a:rPr lang="en-US" altLang="en-US" smtClean="0"/>
              <a:t>(U.S. 1971)</a:t>
            </a:r>
          </a:p>
        </p:txBody>
      </p:sp>
    </p:spTree>
    <p:extLst>
      <p:ext uri="{BB962C8B-B14F-4D97-AF65-F5344CB8AC3E}">
        <p14:creationId xmlns:p14="http://schemas.microsoft.com/office/powerpoint/2010/main" val="1764725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919" y="365125"/>
            <a:ext cx="10520881" cy="6062835"/>
          </a:xfrm>
        </p:spPr>
        <p:txBody>
          <a:bodyPr/>
          <a:lstStyle/>
          <a:p>
            <a:r>
              <a:rPr lang="en-US" dirty="0"/>
              <a:t>w</a:t>
            </a:r>
            <a:r>
              <a:rPr lang="en-US" dirty="0" smtClean="0"/>
              <a:t>hy is there PJ over Audi?</a:t>
            </a:r>
            <a:endParaRPr lang="en-US" dirty="0"/>
          </a:p>
        </p:txBody>
      </p:sp>
    </p:spTree>
    <p:extLst>
      <p:ext uri="{BB962C8B-B14F-4D97-AF65-F5344CB8AC3E}">
        <p14:creationId xmlns:p14="http://schemas.microsoft.com/office/powerpoint/2010/main" val="3866215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228"/>
            <a:ext cx="6229350" cy="4594622"/>
          </a:xfrm>
          <a:ln>
            <a:miter lim="800000"/>
            <a:headEnd/>
            <a:tailEnd/>
          </a:ln>
          <a:extLst/>
        </p:spPr>
        <p:txBody>
          <a:bodyPr rtlCol="0">
            <a:normAutofit/>
          </a:bodyPr>
          <a:lstStyle/>
          <a:p>
            <a:pPr>
              <a:defRPr/>
            </a:pPr>
            <a:r>
              <a:rPr lang="en-US" strike="sngStrike" dirty="0" smtClean="0"/>
              <a:t>stream of commerce</a:t>
            </a:r>
          </a:p>
        </p:txBody>
      </p:sp>
    </p:spTree>
    <p:extLst>
      <p:ext uri="{BB962C8B-B14F-4D97-AF65-F5344CB8AC3E}">
        <p14:creationId xmlns:p14="http://schemas.microsoft.com/office/powerpoint/2010/main" val="907435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079" y="1063626"/>
            <a:ext cx="10800784" cy="4708525"/>
          </a:xfrm>
        </p:spPr>
        <p:txBody>
          <a:bodyPr rtlCol="0">
            <a:normAutofit fontScale="90000"/>
          </a:bodyPr>
          <a:lstStyle/>
          <a:p>
            <a:pPr>
              <a:defRPr/>
            </a:pPr>
            <a:r>
              <a:rPr lang="en-US" dirty="0" smtClean="0"/>
              <a:t>This is not to say, of course, that </a:t>
            </a:r>
            <a:r>
              <a:rPr lang="en-US" dirty="0" err="1" smtClean="0"/>
              <a:t>foreseeability</a:t>
            </a:r>
            <a:r>
              <a:rPr lang="en-US" dirty="0" smtClean="0"/>
              <a:t> is wholly irrelevant.   But the </a:t>
            </a:r>
            <a:r>
              <a:rPr lang="en-US" dirty="0" err="1" smtClean="0"/>
              <a:t>foreseeability</a:t>
            </a:r>
            <a:r>
              <a:rPr lang="en-US" dirty="0" smtClean="0"/>
              <a:t> that is critical to due process analysis is not the mere likelihood that a product will find its way into the forum State.  Rather, it is that the defendant's conduct and connection with the forum State are such that he should reasonably anticipate being haled into court there. </a:t>
            </a:r>
            <a:br>
              <a:rPr lang="en-US" dirty="0" smtClean="0"/>
            </a:br>
            <a:endParaRPr lang="en-US" dirty="0" smtClean="0"/>
          </a:p>
        </p:txBody>
      </p:sp>
    </p:spTree>
    <p:extLst>
      <p:ext uri="{BB962C8B-B14F-4D97-AF65-F5344CB8AC3E}">
        <p14:creationId xmlns:p14="http://schemas.microsoft.com/office/powerpoint/2010/main" val="224445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5818392"/>
          </a:xfrm>
        </p:spPr>
        <p:txBody>
          <a:bodyPr/>
          <a:lstStyle/>
          <a:p>
            <a:r>
              <a:rPr lang="en-US" dirty="0" smtClean="0"/>
              <a:t>Brennan’s dissent</a:t>
            </a:r>
            <a:endParaRPr lang="en-US" dirty="0"/>
          </a:p>
        </p:txBody>
      </p:sp>
    </p:spTree>
    <p:extLst>
      <p:ext uri="{BB962C8B-B14F-4D97-AF65-F5344CB8AC3E}">
        <p14:creationId xmlns:p14="http://schemas.microsoft.com/office/powerpoint/2010/main" val="32049519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763826"/>
          </a:xfrm>
        </p:spPr>
        <p:txBody>
          <a:bodyPr/>
          <a:lstStyle/>
          <a:p>
            <a:r>
              <a:rPr lang="en-US" dirty="0"/>
              <a:t>i</a:t>
            </a:r>
            <a:r>
              <a:rPr lang="en-US" dirty="0" smtClean="0"/>
              <a:t>ntentional torts</a:t>
            </a:r>
            <a:endParaRPr lang="en-US" dirty="0"/>
          </a:p>
        </p:txBody>
      </p:sp>
    </p:spTree>
    <p:extLst>
      <p:ext uri="{BB962C8B-B14F-4D97-AF65-F5344CB8AC3E}">
        <p14:creationId xmlns:p14="http://schemas.microsoft.com/office/powerpoint/2010/main" val="2364010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43" y="365125"/>
            <a:ext cx="10720057" cy="6062835"/>
          </a:xfrm>
        </p:spPr>
        <p:txBody>
          <a:bodyPr/>
          <a:lstStyle/>
          <a:p>
            <a:r>
              <a:rPr lang="en-US" dirty="0" smtClean="0"/>
              <a:t>Keeton v. Hustler Magazine (US 1984)</a:t>
            </a:r>
            <a:endParaRPr lang="en-US" dirty="0"/>
          </a:p>
        </p:txBody>
      </p:sp>
    </p:spTree>
    <p:extLst>
      <p:ext uri="{BB962C8B-B14F-4D97-AF65-F5344CB8AC3E}">
        <p14:creationId xmlns:p14="http://schemas.microsoft.com/office/powerpoint/2010/main" val="64653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3552471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a:t>Calder v. Jones (U.S. 1984)</a:t>
            </a:r>
            <a:br>
              <a:rPr lang="en-US" altLang="en-US" sz="4000"/>
            </a:br>
            <a:r>
              <a:rPr lang="en-US" altLang="en-US" sz="4000"/>
              <a:t>- Floridian Nat’l Enquirer writer and editor were sued, along with publisher and distributor, for defamation in CA state court by CA resident</a:t>
            </a:r>
            <a:br>
              <a:rPr lang="en-US" altLang="en-US" sz="4000"/>
            </a:br>
            <a:r>
              <a:rPr lang="en-US" altLang="en-US" sz="4000"/>
              <a:t>- Writer and editor argued no PJ in CA because they had no control over where the distribution was</a:t>
            </a:r>
            <a:br>
              <a:rPr lang="en-US" altLang="en-US" sz="4000"/>
            </a:br>
            <a:r>
              <a:rPr lang="en-US" altLang="en-US" sz="4000"/>
              <a:t>- SCt held unanimously there was PJ</a:t>
            </a:r>
            <a:br>
              <a:rPr lang="en-US" altLang="en-US" sz="4000"/>
            </a:br>
            <a:endParaRPr lang="en-US" altLang="en-US" sz="4000"/>
          </a:p>
        </p:txBody>
      </p:sp>
    </p:spTree>
    <p:extLst>
      <p:ext uri="{BB962C8B-B14F-4D97-AF65-F5344CB8AC3E}">
        <p14:creationId xmlns:p14="http://schemas.microsoft.com/office/powerpoint/2010/main" val="1888382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813253"/>
          </a:xfrm>
        </p:spPr>
        <p:txBody>
          <a:bodyPr/>
          <a:lstStyle/>
          <a:p>
            <a:r>
              <a:rPr lang="en-US" dirty="0"/>
              <a:t>e</a:t>
            </a:r>
            <a:r>
              <a:rPr lang="en-US" dirty="0" smtClean="0"/>
              <a:t>ffects test?</a:t>
            </a:r>
            <a:endParaRPr lang="en-US" dirty="0"/>
          </a:p>
        </p:txBody>
      </p:sp>
    </p:spTree>
    <p:extLst>
      <p:ext uri="{BB962C8B-B14F-4D97-AF65-F5344CB8AC3E}">
        <p14:creationId xmlns:p14="http://schemas.microsoft.com/office/powerpoint/2010/main" val="1927611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smtClean="0"/>
              <a:t>Walden v. Fiore</a:t>
            </a:r>
          </a:p>
        </p:txBody>
      </p:sp>
    </p:spTree>
    <p:extLst>
      <p:ext uri="{BB962C8B-B14F-4D97-AF65-F5344CB8AC3E}">
        <p14:creationId xmlns:p14="http://schemas.microsoft.com/office/powerpoint/2010/main" val="140812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dirty="0" smtClean="0"/>
              <a:t>- </a:t>
            </a:r>
            <a:r>
              <a:rPr lang="en-US" altLang="en-US" dirty="0" smtClean="0"/>
              <a:t>foreign </a:t>
            </a:r>
            <a:r>
              <a:rPr lang="en-US" altLang="en-US" dirty="0" smtClean="0"/>
              <a:t>terrorist kills Americans abroad</a:t>
            </a:r>
            <a:br>
              <a:rPr lang="en-US" altLang="en-US" dirty="0" smtClean="0"/>
            </a:br>
            <a:r>
              <a:rPr lang="en-US" altLang="en-US" dirty="0" smtClean="0"/>
              <a:t>- </a:t>
            </a:r>
            <a:r>
              <a:rPr lang="en-US" altLang="en-US" dirty="0" smtClean="0"/>
              <a:t>he </a:t>
            </a:r>
            <a:r>
              <a:rPr lang="en-US" altLang="en-US" dirty="0" smtClean="0"/>
              <a:t>knows they are Americans</a:t>
            </a:r>
            <a:br>
              <a:rPr lang="en-US" altLang="en-US" dirty="0" smtClean="0"/>
            </a:br>
            <a:r>
              <a:rPr lang="en-US" altLang="en-US" dirty="0" smtClean="0"/>
              <a:t>- </a:t>
            </a:r>
            <a:r>
              <a:rPr lang="en-US" altLang="en-US" dirty="0" smtClean="0"/>
              <a:t>he </a:t>
            </a:r>
            <a:r>
              <a:rPr lang="en-US" altLang="en-US" dirty="0" smtClean="0"/>
              <a:t>is sued by the families in U.S. in a U.S. court for wrongful death</a:t>
            </a:r>
            <a:br>
              <a:rPr lang="en-US" altLang="en-US" dirty="0" smtClean="0"/>
            </a:br>
            <a:r>
              <a:rPr lang="en-US" altLang="en-US" dirty="0" smtClean="0"/>
              <a:t>- PJ?</a:t>
            </a:r>
          </a:p>
        </p:txBody>
      </p:sp>
    </p:spTree>
    <p:extLst>
      <p:ext uri="{BB962C8B-B14F-4D97-AF65-F5344CB8AC3E}">
        <p14:creationId xmlns:p14="http://schemas.microsoft.com/office/powerpoint/2010/main" val="2352196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3" y="365125"/>
            <a:ext cx="11615596" cy="6017568"/>
          </a:xfrm>
        </p:spPr>
        <p:txBody>
          <a:bodyPr>
            <a:noAutofit/>
          </a:bodyPr>
          <a:lstStyle/>
          <a:p>
            <a:r>
              <a:rPr lang="en-US" sz="3200" b="1" dirty="0"/>
              <a:t>Essay Question 6</a:t>
            </a:r>
            <a:r>
              <a:rPr lang="en-US" sz="3200" b="1"/>
              <a:t>. </a:t>
            </a:r>
            <a:br>
              <a:rPr lang="en-US" sz="3200" b="1"/>
            </a:br>
            <a:r>
              <a:rPr lang="en-US" sz="3200" smtClean="0"/>
              <a:t>D</a:t>
            </a:r>
            <a:r>
              <a:rPr lang="en-US" sz="3200" dirty="0"/>
              <a:t>,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a:t>
            </a:r>
            <a:r>
              <a:rPr lang="en-US" sz="3200" b="1" dirty="0"/>
              <a:t/>
            </a:r>
            <a:br>
              <a:rPr lang="en-US" sz="3200" b="1" dirty="0"/>
            </a:br>
            <a:endParaRPr lang="en-US" sz="3200" dirty="0"/>
          </a:p>
        </p:txBody>
      </p:sp>
    </p:spTree>
    <p:extLst>
      <p:ext uri="{BB962C8B-B14F-4D97-AF65-F5344CB8AC3E}">
        <p14:creationId xmlns:p14="http://schemas.microsoft.com/office/powerpoint/2010/main" val="3857358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43" y="365125"/>
            <a:ext cx="12004894" cy="5927033"/>
          </a:xfrm>
        </p:spPr>
        <p:txBody>
          <a:bodyPr>
            <a:noAutofit/>
          </a:bodyPr>
          <a:lstStyle/>
          <a:p>
            <a:r>
              <a:rPr lang="en-US" sz="3200" dirty="0"/>
              <a:t>D</a:t>
            </a:r>
            <a:r>
              <a:rPr lang="en-US" sz="3200" dirty="0" smtClean="0"/>
              <a:t> (</a:t>
            </a:r>
            <a:r>
              <a:rPr lang="en-US" sz="3200" dirty="0" err="1" smtClean="0"/>
              <a:t>Mich</a:t>
            </a:r>
            <a:r>
              <a:rPr lang="en-US" sz="3200" dirty="0" smtClean="0"/>
              <a:t>) wishes to buy widget from the P Corp (Fla)</a:t>
            </a:r>
            <a:br>
              <a:rPr lang="en-US" sz="3200" dirty="0" smtClean="0"/>
            </a:br>
            <a:r>
              <a:rPr lang="en-US" sz="3200" dirty="0"/>
              <a:t/>
            </a:r>
            <a:br>
              <a:rPr lang="en-US" sz="3200" dirty="0"/>
            </a:br>
            <a:r>
              <a:rPr lang="en-US" sz="3200" dirty="0"/>
              <a:t>h</a:t>
            </a:r>
            <a:r>
              <a:rPr lang="en-US" sz="3200" dirty="0" smtClean="0"/>
              <a:t>e learns about the widget from a P Corp website, which he views in </a:t>
            </a:r>
            <a:r>
              <a:rPr lang="en-US" sz="3200" dirty="0" err="1"/>
              <a:t>Mich</a:t>
            </a:r>
            <a:r>
              <a:rPr lang="en-US" sz="3200" dirty="0"/>
              <a:t/>
            </a:r>
            <a:br>
              <a:rPr lang="en-US" sz="3200" dirty="0"/>
            </a:br>
            <a:r>
              <a:rPr lang="en-US" sz="3200" dirty="0"/>
              <a:t/>
            </a:r>
            <a:br>
              <a:rPr lang="en-US" sz="3200" dirty="0"/>
            </a:br>
            <a:r>
              <a:rPr lang="en-US" sz="3200" dirty="0" smtClean="0"/>
              <a:t>in the ad, D is required to email an order form to the P Corp’s office in Fla</a:t>
            </a:r>
            <a:br>
              <a:rPr lang="en-US" sz="3200" dirty="0" smtClean="0"/>
            </a:br>
            <a:r>
              <a:rPr lang="en-US" sz="3200" dirty="0"/>
              <a:t/>
            </a:r>
            <a:br>
              <a:rPr lang="en-US" sz="3200" dirty="0"/>
            </a:br>
            <a:r>
              <a:rPr lang="en-US" sz="3200" dirty="0" smtClean="0"/>
              <a:t>the order form says that the contract is entered into in Fla (when the D Corp ships the widget) and is governed by Fla law</a:t>
            </a:r>
            <a:br>
              <a:rPr lang="en-US" sz="3200" dirty="0" smtClean="0"/>
            </a:br>
            <a:r>
              <a:rPr lang="en-US" sz="3200" dirty="0" smtClean="0"/>
              <a:t/>
            </a:r>
            <a:br>
              <a:rPr lang="en-US" sz="3200" dirty="0" smtClean="0"/>
            </a:br>
            <a:r>
              <a:rPr lang="en-US" sz="3200" dirty="0" smtClean="0"/>
              <a:t>upon receipt of the widget D is required to send $25 to Fla</a:t>
            </a:r>
            <a:br>
              <a:rPr lang="en-US" sz="3200" dirty="0" smtClean="0"/>
            </a:br>
            <a:r>
              <a:rPr lang="en-US" sz="3200" dirty="0"/>
              <a:t/>
            </a:r>
            <a:br>
              <a:rPr lang="en-US" sz="3200" dirty="0"/>
            </a:br>
            <a:r>
              <a:rPr lang="en-US" sz="3200" dirty="0" smtClean="0"/>
              <a:t>D does not pay, so P Corp sues D in Fla state </a:t>
            </a:r>
            <a:r>
              <a:rPr lang="en-US" sz="3200" dirty="0" err="1" smtClean="0"/>
              <a:t>ct</a:t>
            </a:r>
            <a:r>
              <a:rPr lang="en-US" sz="3200" dirty="0" smtClean="0"/>
              <a:t> - PJ?</a:t>
            </a:r>
            <a:endParaRPr lang="en-US" sz="3200" dirty="0"/>
          </a:p>
        </p:txBody>
      </p:sp>
    </p:spTree>
    <p:extLst>
      <p:ext uri="{BB962C8B-B14F-4D97-AF65-F5344CB8AC3E}">
        <p14:creationId xmlns:p14="http://schemas.microsoft.com/office/powerpoint/2010/main" val="62760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81766"/>
          </a:xfrm>
        </p:spPr>
        <p:txBody>
          <a:bodyPr/>
          <a:lstStyle/>
          <a:p>
            <a:r>
              <a:rPr lang="en-US" dirty="0" smtClean="0"/>
              <a:t>Burger King v. </a:t>
            </a:r>
            <a:r>
              <a:rPr lang="en-US" dirty="0" err="1" smtClean="0"/>
              <a:t>Rudzewicz</a:t>
            </a:r>
            <a:r>
              <a:rPr lang="en-US" dirty="0" smtClean="0"/>
              <a:t> (US 1985)</a:t>
            </a:r>
            <a:endParaRPr lang="en-US" dirty="0"/>
          </a:p>
        </p:txBody>
      </p:sp>
    </p:spTree>
    <p:extLst>
      <p:ext uri="{BB962C8B-B14F-4D97-AF65-F5344CB8AC3E}">
        <p14:creationId xmlns:p14="http://schemas.microsoft.com/office/powerpoint/2010/main" val="2063876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277" y="365125"/>
            <a:ext cx="10629523" cy="5727857"/>
          </a:xfrm>
        </p:spPr>
        <p:txBody>
          <a:bodyPr/>
          <a:lstStyle/>
          <a:p>
            <a:r>
              <a:rPr lang="en-US" dirty="0"/>
              <a:t>c</a:t>
            </a:r>
            <a:r>
              <a:rPr lang="en-US" dirty="0" smtClean="0"/>
              <a:t>ase is in federal court in Fla</a:t>
            </a:r>
            <a:br>
              <a:rPr lang="en-US" dirty="0" smtClean="0"/>
            </a:br>
            <a:r>
              <a:rPr lang="en-US" dirty="0"/>
              <a:t/>
            </a:r>
            <a:br>
              <a:rPr lang="en-US" dirty="0"/>
            </a:br>
            <a:r>
              <a:rPr lang="en-US" dirty="0" smtClean="0"/>
              <a:t>why do we care about the 14</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3482828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27445"/>
          </a:xfrm>
        </p:spPr>
        <p:txBody>
          <a:bodyPr/>
          <a:lstStyle/>
          <a:p>
            <a:r>
              <a:rPr lang="en-US" dirty="0" smtClean="0"/>
              <a:t>McGee factors </a:t>
            </a:r>
            <a:r>
              <a:rPr lang="en-US" dirty="0"/>
              <a:t>“sometimes serve to establish the reasonableness of jurisdiction upon a lesser showing of minimum contacts than would otherwise be required</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0685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a:t>
            </a:r>
            <a:r>
              <a:rPr lang="en-US" altLang="en-US" dirty="0" smtClean="0"/>
              <a:t>suit </a:t>
            </a:r>
            <a:r>
              <a:rPr lang="en-US" altLang="en-US" dirty="0"/>
              <a:t>concerns ownership of property (e.g. quiet title action), BUT binding only on certain named </a:t>
            </a:r>
            <a:r>
              <a:rPr lang="en-US" altLang="en-US" dirty="0" smtClean="0"/>
              <a:t>parties</a:t>
            </a:r>
            <a:endParaRPr lang="en-US" dirty="0" smtClean="0"/>
          </a:p>
        </p:txBody>
      </p:sp>
    </p:spTree>
    <p:extLst>
      <p:ext uri="{BB962C8B-B14F-4D97-AF65-F5344CB8AC3E}">
        <p14:creationId xmlns:p14="http://schemas.microsoft.com/office/powerpoint/2010/main" val="404984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a:t>
            </a:r>
            <a:r>
              <a:rPr lang="en-US" dirty="0" smtClean="0"/>
              <a:t>will be </a:t>
            </a:r>
            <a:r>
              <a:rPr lang="en-US" dirty="0"/>
              <a:t>used to execute judgment</a:t>
            </a:r>
            <a:endParaRPr lang="en-US" altLang="en-US" dirty="0" smtClean="0"/>
          </a:p>
        </p:txBody>
      </p:sp>
    </p:spTree>
    <p:extLst>
      <p:ext uri="{BB962C8B-B14F-4D97-AF65-F5344CB8AC3E}">
        <p14:creationId xmlns:p14="http://schemas.microsoft.com/office/powerpoint/2010/main" val="149473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r>
              <a:rPr lang="en-US" dirty="0"/>
              <a:t>t</a:t>
            </a:r>
            <a:r>
              <a:rPr lang="en-US" dirty="0" smtClean="0"/>
              <a:t>his is the big problem:</a:t>
            </a:r>
            <a:br>
              <a:rPr lang="en-US" dirty="0" smtClean="0"/>
            </a:br>
            <a:r>
              <a:rPr lang="en-US" dirty="0"/>
              <a:t/>
            </a:r>
            <a:br>
              <a:rPr lang="en-US" dirty="0"/>
            </a:br>
            <a:r>
              <a:rPr lang="en-US" dirty="0" smtClean="0"/>
              <a:t>Neff, a domiciliary of California, enters Oregon, kills Mitchell’s family, and returns to California</a:t>
            </a:r>
            <a:br>
              <a:rPr lang="en-US" dirty="0" smtClean="0"/>
            </a:br>
            <a:r>
              <a:rPr lang="en-US" dirty="0" smtClean="0"/>
              <a:t/>
            </a:r>
            <a:br>
              <a:rPr lang="en-US" dirty="0" smtClean="0"/>
            </a:br>
            <a:r>
              <a:rPr lang="en-US" dirty="0" smtClean="0"/>
              <a:t>Neff owns </a:t>
            </a:r>
            <a:r>
              <a:rPr lang="en-US" dirty="0"/>
              <a:t>no property in </a:t>
            </a:r>
            <a:r>
              <a:rPr lang="en-US" dirty="0" smtClean="0"/>
              <a:t>Oregon</a:t>
            </a:r>
            <a:br>
              <a:rPr lang="en-US" dirty="0" smtClean="0"/>
            </a:br>
            <a:r>
              <a:rPr lang="en-US" dirty="0"/>
              <a:t/>
            </a:r>
            <a:br>
              <a:rPr lang="en-US" dirty="0"/>
            </a:br>
            <a:r>
              <a:rPr lang="en-US" dirty="0" smtClean="0"/>
              <a:t>Mitchell sues Neff in Oregon state court for wrongful death</a:t>
            </a:r>
            <a:br>
              <a:rPr lang="en-US" dirty="0" smtClean="0"/>
            </a:br>
            <a:r>
              <a:rPr lang="en-US" dirty="0"/>
              <a:t/>
            </a:r>
            <a:br>
              <a:rPr lang="en-US" dirty="0"/>
            </a:br>
            <a:r>
              <a:rPr lang="en-US" dirty="0" smtClean="0"/>
              <a:t>PJ?</a:t>
            </a:r>
            <a:endParaRPr lang="en-US" dirty="0"/>
          </a:p>
        </p:txBody>
      </p:sp>
    </p:spTree>
    <p:extLst>
      <p:ext uri="{BB962C8B-B14F-4D97-AF65-F5344CB8AC3E}">
        <p14:creationId xmlns:p14="http://schemas.microsoft.com/office/powerpoint/2010/main" val="37363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smtClean="0"/>
              <a:t>International Shoe v. Washington</a:t>
            </a:r>
            <a:br>
              <a:rPr lang="en-US" altLang="en-US" smtClean="0"/>
            </a:br>
            <a:r>
              <a:rPr lang="en-US" altLang="en-US" smtClean="0"/>
              <a:t>(U.S. 1945)</a:t>
            </a:r>
          </a:p>
        </p:txBody>
      </p:sp>
    </p:spTree>
    <p:extLst>
      <p:ext uri="{BB962C8B-B14F-4D97-AF65-F5344CB8AC3E}">
        <p14:creationId xmlns:p14="http://schemas.microsoft.com/office/powerpoint/2010/main" val="76636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dirty="0"/>
              <a:t>n</a:t>
            </a:r>
            <a:r>
              <a:rPr lang="en-US" altLang="en-US" dirty="0" smtClean="0"/>
              <a:t>ew </a:t>
            </a:r>
            <a:r>
              <a:rPr lang="en-US" altLang="en-US" dirty="0"/>
              <a:t>t</a:t>
            </a:r>
            <a:r>
              <a:rPr lang="en-US" altLang="en-US" dirty="0" smtClean="0"/>
              <a:t>heory of personal </a:t>
            </a:r>
            <a:r>
              <a:rPr lang="en-US" altLang="en-US" dirty="0"/>
              <a:t>j</a:t>
            </a:r>
            <a:r>
              <a:rPr lang="en-US" altLang="en-US" dirty="0" smtClean="0"/>
              <a:t>urisdictional </a:t>
            </a:r>
            <a:r>
              <a:rPr lang="en-US" altLang="en-US" i="1" dirty="0"/>
              <a:t>p</a:t>
            </a:r>
            <a:r>
              <a:rPr lang="en-US" altLang="en-US" i="1" dirty="0" smtClean="0"/>
              <a:t>ower</a:t>
            </a:r>
          </a:p>
        </p:txBody>
      </p:sp>
    </p:spTree>
    <p:extLst>
      <p:ext uri="{BB962C8B-B14F-4D97-AF65-F5344CB8AC3E}">
        <p14:creationId xmlns:p14="http://schemas.microsoft.com/office/powerpoint/2010/main" val="350728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983</Words>
  <Application>Microsoft Office PowerPoint</Application>
  <PresentationFormat>Widescreen</PresentationFormat>
  <Paragraphs>48</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Mon., Sep. 11</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this is the big problem:  Neff, a domiciliary of California, enters Oregon, kills Mitchell’s family, and returns to California  Neff owns no property in Oregon  Mitchell sues Neff in Oregon state court for wrongful death  PJ?</vt:lpstr>
      <vt:lpstr>International Shoe v. Washington (U.S. 1945)</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substantial continuous activity - suit concerning activities entirely distinct from those in the state</vt:lpstr>
      <vt:lpstr>general jurisdiction  D can be sued on any cause of action</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Black’s opinion?</vt:lpstr>
      <vt:lpstr>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 </vt:lpstr>
      <vt:lpstr>McGee v. Int’l Life Ins. Co. (US 1957)</vt:lpstr>
      <vt:lpstr>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vt:lpstr>
      <vt:lpstr>- D (a TX corp.) enters into an insurance contract with P (a TX domiciliary) in TX.   - After paying some premiums, P moves to CA and continues paying the premiums from there.  - PJ over D in CA for breach of the contract?</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lpstr>Demo is incorporated in Pa and has all of its employees and facilities in Pa  it sends one of its produce by mail to Paula (a California citizen)  the product injures Paula and she sues Demo in Ca</vt:lpstr>
      <vt:lpstr>Chung v. NANA Development Corp. 783 F.2d 1124 (4th Cir. 1986) </vt:lpstr>
      <vt:lpstr>- Va. P goes to Alaska to buy reindeer horns from Alaska D.  - Wants them to remain frozen.  - Requests that the D ship some of them to him in Va.  - When they arrive in Va. they are melted.  - P sues D in Va. PJ?  </vt:lpstr>
      <vt:lpstr>World-Wide Volkswagen v. Woodson (U.S. 1980)</vt:lpstr>
      <vt:lpstr>Okla.Stat., Tit. 12, § 1701.03(a)(4) (1971)      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vt:lpstr>
      <vt:lpstr>writ of prohibition  writ of mandamus</vt:lpstr>
      <vt:lpstr>why include Seaway and Worldwide Volkswagen?</vt:lpstr>
      <vt:lpstr>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vt:lpstr>
      <vt:lpstr>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do the McGee factors recommend PJ?</vt:lpstr>
      <vt:lpstr>how did Seaway intentionally reach out to Oklahoma?</vt:lpstr>
      <vt:lpstr>Ohio v. Wyandotte Chemicals  (U.S. 1971)</vt:lpstr>
      <vt:lpstr>why is there PJ over Audi?</vt:lpstr>
      <vt:lpstr>stream of commerce</vt:lpstr>
      <vt:lpstr>This is not to say, of course, that foreseeability is wholly irrelevant.   But the foreseeability that is critical to due process analysis is not the mere likelihood that a product will find its way into the forum State.  Rather, it is that the defendant's conduct and connection with the forum State are such that he should reasonably anticipate being haled into court there.  </vt:lpstr>
      <vt:lpstr>Brennan’s dissent</vt:lpstr>
      <vt:lpstr>intentional torts</vt:lpstr>
      <vt:lpstr>Keeton v. Hustler Magazine (US 1984)</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effects test?</vt:lpstr>
      <vt:lpstr>Walden v. Fiore</vt:lpstr>
      <vt:lpstr>- foreign terrorist kills Americans abroad - he knows they are Americans - he is sued by the families in U.S. in a U.S. court for wrongful death - PJ?</vt:lpstr>
      <vt:lpstr>Essay Question 6.  D,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 </vt:lpstr>
      <vt:lpstr>D (Mich) wishes to buy widget from the P Corp (Fla)  he learns about the widget from a P Corp website, which he views in Mich  in the ad, D is required to email an order form to the P Corp’s office in Fla  the order form says that the contract is entered into in Fla (when the D Corp ships the widget) and is governed by Fla law  upon receipt of the widget D is required to send $25 to Fla  D does not pay, so P Corp sues D in Fla state ct - PJ?</vt:lpstr>
      <vt:lpstr>Burger King v. Rudzewicz (US 1985)</vt:lpstr>
      <vt:lpstr>case is in federal court in Fla  why do we care about the 14th Amendment?</vt:lpstr>
      <vt:lpstr>McGee factors “sometimes serve to establish the reasonableness of jurisdiction upon a lesser showing of minimum contacts than would otherwise be required.”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95</cp:revision>
  <cp:lastPrinted>2017-09-07T17:24:42Z</cp:lastPrinted>
  <dcterms:created xsi:type="dcterms:W3CDTF">2017-08-27T17:05:13Z</dcterms:created>
  <dcterms:modified xsi:type="dcterms:W3CDTF">2017-09-11T17:33:23Z</dcterms:modified>
</cp:coreProperties>
</file>