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84" r:id="rId5"/>
    <p:sldId id="271" r:id="rId6"/>
    <p:sldId id="272" r:id="rId7"/>
    <p:sldId id="275" r:id="rId8"/>
    <p:sldId id="276" r:id="rId9"/>
    <p:sldId id="277" r:id="rId10"/>
    <p:sldId id="279" r:id="rId11"/>
    <p:sldId id="280" r:id="rId12"/>
    <p:sldId id="288" r:id="rId13"/>
    <p:sldId id="281" r:id="rId14"/>
    <p:sldId id="282" r:id="rId15"/>
    <p:sldId id="313" r:id="rId16"/>
    <p:sldId id="314" r:id="rId17"/>
    <p:sldId id="315" r:id="rId18"/>
    <p:sldId id="316" r:id="rId19"/>
    <p:sldId id="296" r:id="rId20"/>
    <p:sldId id="297" r:id="rId21"/>
    <p:sldId id="298" r:id="rId22"/>
    <p:sldId id="299" r:id="rId23"/>
    <p:sldId id="300" r:id="rId24"/>
    <p:sldId id="301" r:id="rId25"/>
    <p:sldId id="302" r:id="rId26"/>
    <p:sldId id="303" r:id="rId27"/>
    <p:sldId id="304" r:id="rId28"/>
    <p:sldId id="317" r:id="rId29"/>
    <p:sldId id="318" r:id="rId30"/>
    <p:sldId id="305" r:id="rId31"/>
    <p:sldId id="306" r:id="rId32"/>
    <p:sldId id="307" r:id="rId33"/>
    <p:sldId id="308" r:id="rId34"/>
    <p:sldId id="309" r:id="rId35"/>
    <p:sldId id="310" r:id="rId36"/>
    <p:sldId id="311" r:id="rId37"/>
    <p:sldId id="31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78" d="100"/>
          <a:sy n="78" d="100"/>
        </p:scale>
        <p:origin x="6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Tues. Feb. 9</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Mertz v Mertz (NY 1936)</a:t>
            </a:r>
          </a:p>
        </p:txBody>
      </p:sp>
    </p:spTree>
    <p:extLst>
      <p:ext uri="{BB962C8B-B14F-4D97-AF65-F5344CB8AC3E}">
        <p14:creationId xmlns:p14="http://schemas.microsoft.com/office/powerpoint/2010/main" val="4000664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981200" y="228601"/>
            <a:ext cx="8229600" cy="5897563"/>
          </a:xfrm>
        </p:spPr>
        <p:txBody>
          <a:bodyPr/>
          <a:lstStyle/>
          <a:p>
            <a:r>
              <a:rPr lang="en-US" altLang="en-US" smtClean="0"/>
              <a:t>Mertz</a:t>
            </a:r>
          </a:p>
          <a:p>
            <a:r>
              <a:rPr lang="en-US" altLang="en-US" smtClean="0"/>
              <a:t>“The term ‘public policy’ is frequently used in a very vague, loose or inaccurate sense. The courts have often found it necessary to define its juridical meaning, and have held that a state can have no public policy except what is to be found in its Constitution and laws. Therefore, when we speak of the public policy of the state, we mean the law of the state, whether found in the Constitution, the statutes or judicial records.”</a:t>
            </a:r>
          </a:p>
        </p:txBody>
      </p:sp>
    </p:spTree>
    <p:extLst>
      <p:ext uri="{BB962C8B-B14F-4D97-AF65-F5344CB8AC3E}">
        <p14:creationId xmlns:p14="http://schemas.microsoft.com/office/powerpoint/2010/main" val="425417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86248"/>
          </a:xfrm>
        </p:spPr>
        <p:txBody>
          <a:bodyPr/>
          <a:lstStyle/>
          <a:p>
            <a:r>
              <a:rPr lang="en-US" dirty="0"/>
              <a:t>Assume that after the dismissal, the action is brought in Conn.</a:t>
            </a:r>
            <a:br>
              <a:rPr lang="en-US" dirty="0"/>
            </a:br>
            <a:r>
              <a:rPr lang="en-US" dirty="0"/>
              <a:t>Can the defendant argue res judicata?</a:t>
            </a:r>
          </a:p>
        </p:txBody>
      </p:sp>
    </p:spTree>
    <p:extLst>
      <p:ext uri="{BB962C8B-B14F-4D97-AF65-F5344CB8AC3E}">
        <p14:creationId xmlns:p14="http://schemas.microsoft.com/office/powerpoint/2010/main" val="277825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981200" y="228601"/>
            <a:ext cx="8229600" cy="5897563"/>
          </a:xfrm>
        </p:spPr>
        <p:txBody>
          <a:bodyPr/>
          <a:lstStyle/>
          <a:p>
            <a:r>
              <a:rPr lang="en-US" altLang="en-US" dirty="0" smtClean="0"/>
              <a:t>Mertz – </a:t>
            </a:r>
            <a:r>
              <a:rPr lang="en-US" altLang="en-US" smtClean="0"/>
              <a:t>another justification</a:t>
            </a:r>
          </a:p>
          <a:p>
            <a:r>
              <a:rPr lang="en-US" altLang="en-US" dirty="0" smtClean="0"/>
              <a:t>“The law of the forum determines the jurisdiction of the courts, the capacity of the parties to sue or be sued, the remedies which are available to suitors and the procedure of the courts. Where a party seeks in this state enforcement of a cause of action created by foreign law, he can avail himself only of the remedies provided by our law, and is subject to their limitations.”</a:t>
            </a:r>
          </a:p>
        </p:txBody>
      </p:sp>
    </p:spTree>
    <p:extLst>
      <p:ext uri="{BB962C8B-B14F-4D97-AF65-F5344CB8AC3E}">
        <p14:creationId xmlns:p14="http://schemas.microsoft.com/office/powerpoint/2010/main" val="4000067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err="1"/>
              <a:t>Holzer</a:t>
            </a:r>
            <a:r>
              <a:rPr lang="en-US" dirty="0"/>
              <a:t> v Deutsche </a:t>
            </a:r>
            <a:r>
              <a:rPr lang="en-US" dirty="0" err="1" smtClean="0"/>
              <a:t>Reichsbahn-Gesellschaft</a:t>
            </a:r>
            <a:r>
              <a:rPr lang="en-US" dirty="0" smtClean="0"/>
              <a:t> (NY 1938)</a:t>
            </a:r>
            <a:endParaRPr lang="en-US" dirty="0"/>
          </a:p>
        </p:txBody>
      </p:sp>
    </p:spTree>
    <p:extLst>
      <p:ext uri="{BB962C8B-B14F-4D97-AF65-F5344CB8AC3E}">
        <p14:creationId xmlns:p14="http://schemas.microsoft.com/office/powerpoint/2010/main" val="2696284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08670"/>
          </a:xfrm>
        </p:spPr>
        <p:txBody>
          <a:bodyPr/>
          <a:lstStyle/>
          <a:p>
            <a:r>
              <a:rPr lang="en-US" dirty="0" smtClean="0"/>
              <a:t>Does interest analysis suggest that forum law should be used as in </a:t>
            </a:r>
            <a:r>
              <a:rPr lang="en-US" i="1" dirty="0" smtClean="0"/>
              <a:t>Mertz</a:t>
            </a:r>
            <a:r>
              <a:rPr lang="en-US" dirty="0" smtClean="0"/>
              <a:t>?</a:t>
            </a:r>
            <a:endParaRPr lang="en-US" dirty="0"/>
          </a:p>
        </p:txBody>
      </p:sp>
    </p:spTree>
    <p:extLst>
      <p:ext uri="{BB962C8B-B14F-4D97-AF65-F5344CB8AC3E}">
        <p14:creationId xmlns:p14="http://schemas.microsoft.com/office/powerpoint/2010/main" val="207122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986248"/>
          </a:xfrm>
        </p:spPr>
        <p:txBody>
          <a:bodyPr/>
          <a:lstStyle/>
          <a:p>
            <a:r>
              <a:rPr lang="en-US" dirty="0" smtClean="0"/>
              <a:t>Should the court have simply dismissed?</a:t>
            </a:r>
            <a:endParaRPr lang="en-US" dirty="0"/>
          </a:p>
        </p:txBody>
      </p:sp>
    </p:spTree>
    <p:extLst>
      <p:ext uri="{BB962C8B-B14F-4D97-AF65-F5344CB8AC3E}">
        <p14:creationId xmlns:p14="http://schemas.microsoft.com/office/powerpoint/2010/main" val="1056352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5936821"/>
          </a:xfrm>
        </p:spPr>
        <p:txBody>
          <a:bodyPr/>
          <a:lstStyle/>
          <a:p>
            <a:r>
              <a:rPr lang="en-US" dirty="0" smtClean="0"/>
              <a:t>German </a:t>
            </a:r>
            <a:r>
              <a:rPr lang="en-US" dirty="0"/>
              <a:t>law requires </a:t>
            </a:r>
            <a:r>
              <a:rPr lang="en-US" dirty="0" smtClean="0"/>
              <a:t>everyone who is fired for being Jewish to </a:t>
            </a:r>
            <a:r>
              <a:rPr lang="en-US" dirty="0"/>
              <a:t>pay for clearing out </a:t>
            </a:r>
            <a:r>
              <a:rPr lang="en-US" dirty="0" smtClean="0"/>
              <a:t>his office</a:t>
            </a:r>
            <a:r>
              <a:rPr lang="en-US" dirty="0"/>
              <a:t/>
            </a:r>
            <a:br>
              <a:rPr lang="en-US" dirty="0"/>
            </a:br>
            <a:r>
              <a:rPr lang="en-US" dirty="0" smtClean="0"/>
              <a:t>Deutsche </a:t>
            </a:r>
            <a:r>
              <a:rPr lang="en-US" dirty="0" err="1"/>
              <a:t>Reichsbahn</a:t>
            </a:r>
            <a:r>
              <a:rPr lang="en-US" dirty="0"/>
              <a:t> </a:t>
            </a:r>
            <a:r>
              <a:rPr lang="en-US" dirty="0" smtClean="0"/>
              <a:t>sues in New York for costs of cleaning out </a:t>
            </a:r>
            <a:r>
              <a:rPr lang="en-US" dirty="0" err="1" smtClean="0"/>
              <a:t>Holzer’s</a:t>
            </a:r>
            <a:r>
              <a:rPr lang="en-US" dirty="0" smtClean="0"/>
              <a:t> office</a:t>
            </a:r>
            <a:r>
              <a:rPr lang="en-US" dirty="0"/>
              <a:t/>
            </a:r>
            <a:br>
              <a:rPr lang="en-US" dirty="0"/>
            </a:br>
            <a:r>
              <a:rPr lang="en-US" dirty="0" smtClean="0"/>
              <a:t>Result?</a:t>
            </a:r>
            <a:r>
              <a:rPr lang="en-US" dirty="0"/>
              <a:t/>
            </a:r>
            <a:br>
              <a:rPr lang="en-US" dirty="0"/>
            </a:br>
            <a:endParaRPr lang="en-US" dirty="0"/>
          </a:p>
        </p:txBody>
      </p:sp>
    </p:spTree>
    <p:extLst>
      <p:ext uri="{BB962C8B-B14F-4D97-AF65-F5344CB8AC3E}">
        <p14:creationId xmlns:p14="http://schemas.microsoft.com/office/powerpoint/2010/main" val="2967306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49178"/>
          </a:xfrm>
        </p:spPr>
        <p:txBody>
          <a:bodyPr>
            <a:normAutofit/>
          </a:bodyPr>
          <a:lstStyle/>
          <a:p>
            <a:r>
              <a:rPr lang="en-US" dirty="0"/>
              <a:t>Compare </a:t>
            </a:r>
            <a:r>
              <a:rPr lang="en-US" dirty="0" err="1"/>
              <a:t>Kilberg</a:t>
            </a:r>
            <a:r>
              <a:rPr lang="en-US" dirty="0"/>
              <a:t> v </a:t>
            </a:r>
            <a:r>
              <a:rPr lang="en-US" dirty="0" err="1"/>
              <a:t>N’eastern</a:t>
            </a:r>
            <a:r>
              <a:rPr lang="en-US" dirty="0"/>
              <a:t> </a:t>
            </a:r>
            <a:r>
              <a:rPr lang="en-US" dirty="0" smtClean="0"/>
              <a:t>Airlines</a:t>
            </a:r>
            <a:r>
              <a:rPr lang="en-US" dirty="0"/>
              <a:t/>
            </a:r>
            <a:br>
              <a:rPr lang="en-US" dirty="0"/>
            </a:br>
            <a:r>
              <a:rPr lang="en-US" dirty="0" smtClean="0"/>
              <a:t>- NY </a:t>
            </a:r>
            <a:r>
              <a:rPr lang="en-US" dirty="0"/>
              <a:t>P, </a:t>
            </a:r>
            <a:r>
              <a:rPr lang="en-US" dirty="0" smtClean="0"/>
              <a:t>Mass D, plane </a:t>
            </a:r>
            <a:r>
              <a:rPr lang="en-US" dirty="0"/>
              <a:t>accident in </a:t>
            </a:r>
            <a:r>
              <a:rPr lang="en-US" dirty="0" smtClean="0"/>
              <a:t>Mass</a:t>
            </a:r>
            <a:br>
              <a:rPr lang="en-US" dirty="0" smtClean="0"/>
            </a:br>
            <a:r>
              <a:rPr lang="en-US" dirty="0" smtClean="0"/>
              <a:t>- Ticket brought in NY</a:t>
            </a:r>
            <a:r>
              <a:rPr lang="en-US" dirty="0"/>
              <a:t/>
            </a:r>
            <a:br>
              <a:rPr lang="en-US" dirty="0"/>
            </a:br>
            <a:r>
              <a:rPr lang="en-US" dirty="0" smtClean="0"/>
              <a:t>- Mass limit </a:t>
            </a:r>
            <a:r>
              <a:rPr lang="en-US" dirty="0"/>
              <a:t>on </a:t>
            </a:r>
            <a:r>
              <a:rPr lang="en-US" dirty="0" smtClean="0"/>
              <a:t>damages for wrongful death</a:t>
            </a:r>
            <a:r>
              <a:rPr lang="en-US" dirty="0"/>
              <a:t/>
            </a:r>
            <a:br>
              <a:rPr lang="en-US" dirty="0"/>
            </a:br>
            <a:r>
              <a:rPr lang="en-US" dirty="0" smtClean="0"/>
              <a:t>- Suit </a:t>
            </a:r>
            <a:r>
              <a:rPr lang="en-US" dirty="0"/>
              <a:t>in NY</a:t>
            </a:r>
            <a:br>
              <a:rPr lang="en-US" dirty="0"/>
            </a:br>
            <a:r>
              <a:rPr lang="en-US" dirty="0" smtClean="0"/>
              <a:t>- Court characterizes as procedural</a:t>
            </a:r>
            <a:br>
              <a:rPr lang="en-US" dirty="0" smtClean="0"/>
            </a:br>
            <a:r>
              <a:rPr lang="en-US" dirty="0" smtClean="0"/>
              <a:t>- But also refuses to apply limit on PPE grounds</a:t>
            </a:r>
            <a:endParaRPr lang="en-US" dirty="0"/>
          </a:p>
        </p:txBody>
      </p:sp>
    </p:spTree>
    <p:extLst>
      <p:ext uri="{BB962C8B-B14F-4D97-AF65-F5344CB8AC3E}">
        <p14:creationId xmlns:p14="http://schemas.microsoft.com/office/powerpoint/2010/main" val="324652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02362"/>
          </a:xfrm>
        </p:spPr>
        <p:txBody>
          <a:bodyPr/>
          <a:lstStyle/>
          <a:p>
            <a:pPr eaLnBrk="1" hangingPunct="1"/>
            <a:r>
              <a:rPr lang="en-US" altLang="en-US" smtClean="0"/>
              <a:t>penal laws</a:t>
            </a:r>
          </a:p>
        </p:txBody>
      </p:sp>
    </p:spTree>
    <p:extLst>
      <p:ext uri="{BB962C8B-B14F-4D97-AF65-F5344CB8AC3E}">
        <p14:creationId xmlns:p14="http://schemas.microsoft.com/office/powerpoint/2010/main" val="23915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274638"/>
            <a:ext cx="8305800" cy="6354762"/>
          </a:xfrm>
        </p:spPr>
        <p:txBody>
          <a:bodyPr/>
          <a:lstStyle/>
          <a:p>
            <a:pPr eaLnBrk="1" hangingPunct="1"/>
            <a:r>
              <a:rPr lang="en-US" altLang="en-US" dirty="0" err="1" smtClean="0"/>
              <a:t>renvoi</a:t>
            </a:r>
            <a:endParaRPr lang="en-US" altLang="en-US" dirty="0" smtClean="0"/>
          </a:p>
        </p:txBody>
      </p:sp>
    </p:spTree>
    <p:extLst>
      <p:ext uri="{BB962C8B-B14F-4D97-AF65-F5344CB8AC3E}">
        <p14:creationId xmlns:p14="http://schemas.microsoft.com/office/powerpoint/2010/main" val="290269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274638"/>
            <a:ext cx="8229600" cy="6202362"/>
          </a:xfrm>
        </p:spPr>
        <p:txBody>
          <a:bodyPr/>
          <a:lstStyle/>
          <a:p>
            <a:pPr eaLnBrk="1" hangingPunct="1"/>
            <a:r>
              <a:rPr lang="en-US" altLang="en-US" smtClean="0"/>
              <a:t>Virginia cases</a:t>
            </a:r>
          </a:p>
        </p:txBody>
      </p:sp>
    </p:spTree>
    <p:extLst>
      <p:ext uri="{BB962C8B-B14F-4D97-AF65-F5344CB8AC3E}">
        <p14:creationId xmlns:p14="http://schemas.microsoft.com/office/powerpoint/2010/main" val="1819148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McMillan v McMillan (Va. 1979)</a:t>
            </a:r>
          </a:p>
        </p:txBody>
      </p:sp>
    </p:spTree>
    <p:extLst>
      <p:ext uri="{BB962C8B-B14F-4D97-AF65-F5344CB8AC3E}">
        <p14:creationId xmlns:p14="http://schemas.microsoft.com/office/powerpoint/2010/main" val="1657553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1"/>
            <a:ext cx="8305800" cy="5897563"/>
          </a:xfrm>
        </p:spPr>
        <p:txBody>
          <a:bodyPr rtlCol="0">
            <a:normAutofit fontScale="85000" lnSpcReduction="20000"/>
          </a:bodyPr>
          <a:lstStyle/>
          <a:p>
            <a:pPr>
              <a:defRPr/>
            </a:pPr>
            <a:r>
              <a:rPr lang="en-US" dirty="0"/>
              <a:t>§ 145. The General Principle</a:t>
            </a:r>
            <a:br>
              <a:rPr lang="en-US" dirty="0"/>
            </a:br>
            <a:r>
              <a:rPr lang="en-US" dirty="0"/>
              <a:t> </a:t>
            </a:r>
          </a:p>
          <a:p>
            <a:pPr>
              <a:defRPr/>
            </a:pPr>
            <a:r>
              <a:rPr lang="en-US" b="1" dirty="0"/>
              <a:t>(1) The rights and liabilities of the parties with respect to an issue in tort are determined by the local law of the state which, with respect to that issue, has the most significant relationship to the occurrence and the parties under the principles stated in § 6.</a:t>
            </a:r>
            <a:endParaRPr lang="en-US" dirty="0"/>
          </a:p>
          <a:p>
            <a:pPr>
              <a:defRPr/>
            </a:pPr>
            <a:r>
              <a:rPr lang="en-US" b="1" dirty="0"/>
              <a:t>(2) Contacts to be taken into account in applying the principles of § 6 to determine the law applicable to an issue include:</a:t>
            </a:r>
            <a:endParaRPr lang="en-US" dirty="0"/>
          </a:p>
          <a:p>
            <a:pPr>
              <a:defRPr/>
            </a:pPr>
            <a:r>
              <a:rPr lang="en-US" b="1" dirty="0"/>
              <a:t>(a) the place where the injury occurred,</a:t>
            </a:r>
            <a:endParaRPr lang="en-US" dirty="0"/>
          </a:p>
          <a:p>
            <a:pPr>
              <a:defRPr/>
            </a:pPr>
            <a:r>
              <a:rPr lang="en-US" b="1" dirty="0"/>
              <a:t>(b) the place where the conduct causing the injury occurred,</a:t>
            </a:r>
            <a:endParaRPr lang="en-US" dirty="0"/>
          </a:p>
          <a:p>
            <a:pPr>
              <a:defRPr/>
            </a:pPr>
            <a:r>
              <a:rPr lang="en-US" b="1" dirty="0"/>
              <a:t>(c) the </a:t>
            </a:r>
            <a:r>
              <a:rPr lang="en-US" b="1" dirty="0" err="1"/>
              <a:t>domicil</a:t>
            </a:r>
            <a:r>
              <a:rPr lang="en-US" b="1" dirty="0"/>
              <a:t>, residence, nationality, place of incorporation and place of business of the parties, and</a:t>
            </a:r>
            <a:endParaRPr lang="en-US" dirty="0"/>
          </a:p>
          <a:p>
            <a:pPr>
              <a:defRPr/>
            </a:pPr>
            <a:r>
              <a:rPr lang="en-US" b="1" dirty="0"/>
              <a:t>(d) the place where the relationship, if any, between the parties is centered.</a:t>
            </a:r>
            <a:endParaRPr lang="en-US" dirty="0"/>
          </a:p>
          <a:p>
            <a:pPr>
              <a:defRPr/>
            </a:pPr>
            <a:r>
              <a:rPr lang="en-US" b="1" dirty="0"/>
              <a:t>These contacts are to be evaluated according to their relative importance with respect to the particular issue.</a:t>
            </a:r>
            <a:endParaRPr lang="en-US" dirty="0"/>
          </a:p>
          <a:p>
            <a:pPr>
              <a:defRPr/>
            </a:pPr>
            <a:endParaRPr lang="en-US" dirty="0"/>
          </a:p>
        </p:txBody>
      </p:sp>
    </p:spTree>
    <p:extLst>
      <p:ext uri="{BB962C8B-B14F-4D97-AF65-F5344CB8AC3E}">
        <p14:creationId xmlns:p14="http://schemas.microsoft.com/office/powerpoint/2010/main" val="1795361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r>
              <a:rPr lang="en-US" altLang="en-US" smtClean="0"/>
              <a:t>§ 169. Intra-Family Immunity</a:t>
            </a:r>
            <a:br>
              <a:rPr lang="en-US" altLang="en-US" smtClean="0"/>
            </a:br>
            <a:r>
              <a:rPr lang="en-US" altLang="en-US" smtClean="0"/>
              <a:t> </a:t>
            </a:r>
          </a:p>
          <a:p>
            <a:pPr eaLnBrk="1" hangingPunct="1"/>
            <a:r>
              <a:rPr lang="en-US" altLang="en-US" b="1" smtClean="0"/>
              <a:t>(1) The law selected by application of the rule of § 145 determines whether one member of a family is immune from tort liability to another member of the family.</a:t>
            </a:r>
            <a:endParaRPr lang="en-US" altLang="en-US" smtClean="0"/>
          </a:p>
          <a:p>
            <a:pPr eaLnBrk="1" hangingPunct="1"/>
            <a:r>
              <a:rPr lang="en-US" altLang="en-US" b="1" smtClean="0"/>
              <a:t>(2) The applicable law will usually be the local law of the state of the parties' domicil.</a:t>
            </a:r>
            <a:endParaRPr lang="en-US" altLang="en-US" smtClean="0"/>
          </a:p>
          <a:p>
            <a:pPr eaLnBrk="1" hangingPunct="1"/>
            <a:endParaRPr lang="en-US" altLang="en-US" smtClean="0"/>
          </a:p>
        </p:txBody>
      </p:sp>
    </p:spTree>
    <p:extLst>
      <p:ext uri="{BB962C8B-B14F-4D97-AF65-F5344CB8AC3E}">
        <p14:creationId xmlns:p14="http://schemas.microsoft.com/office/powerpoint/2010/main" val="2463757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Babcock v. Jackson (NY 1963)</a:t>
            </a:r>
            <a:endParaRPr lang="en-US" altLang="en-US" b="1" smtClean="0"/>
          </a:p>
        </p:txBody>
      </p:sp>
      <p:sp>
        <p:nvSpPr>
          <p:cNvPr id="15363" name="Content Placeholder 2"/>
          <p:cNvSpPr>
            <a:spLocks noGrp="1"/>
          </p:cNvSpPr>
          <p:nvPr>
            <p:ph idx="1"/>
          </p:nvPr>
        </p:nvSpPr>
        <p:spPr/>
        <p:txBody>
          <a:bodyPr/>
          <a:lstStyle/>
          <a:p>
            <a:pPr eaLnBrk="1" hangingPunct="1"/>
            <a:r>
              <a:rPr lang="en-US" altLang="en-US" smtClean="0"/>
              <a:t>NY P – guest in car w/ NY D</a:t>
            </a:r>
          </a:p>
          <a:p>
            <a:pPr eaLnBrk="1" hangingPunct="1"/>
            <a:r>
              <a:rPr lang="en-US" altLang="en-US" smtClean="0"/>
              <a:t>Crashed into stone wall in Ontario</a:t>
            </a:r>
          </a:p>
          <a:p>
            <a:pPr eaLnBrk="1" hangingPunct="1"/>
            <a:r>
              <a:rPr lang="en-US" altLang="en-US" smtClean="0"/>
              <a:t>Q of application of Ontario guest statute</a:t>
            </a:r>
          </a:p>
          <a:p>
            <a:pPr eaLnBrk="1" hangingPunct="1"/>
            <a:r>
              <a:rPr lang="en-US" altLang="en-US" smtClean="0"/>
              <a:t>Held Ontario guest statute does not apply</a:t>
            </a:r>
          </a:p>
        </p:txBody>
      </p:sp>
    </p:spTree>
    <p:extLst>
      <p:ext uri="{BB962C8B-B14F-4D97-AF65-F5344CB8AC3E}">
        <p14:creationId xmlns:p14="http://schemas.microsoft.com/office/powerpoint/2010/main" val="1926219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smtClean="0"/>
              <a:t>Kell</a:t>
            </a:r>
            <a:r>
              <a:rPr lang="en-US" dirty="0" smtClean="0"/>
              <a:t> v. Henderson (NY Sup. Ct. 1965)</a:t>
            </a:r>
            <a:endParaRPr lang="en-US" dirty="0"/>
          </a:p>
        </p:txBody>
      </p:sp>
      <p:sp>
        <p:nvSpPr>
          <p:cNvPr id="16387" name="Content Placeholder 2"/>
          <p:cNvSpPr>
            <a:spLocks noGrp="1"/>
          </p:cNvSpPr>
          <p:nvPr>
            <p:ph idx="1"/>
          </p:nvPr>
        </p:nvSpPr>
        <p:spPr/>
        <p:txBody>
          <a:bodyPr/>
          <a:lstStyle/>
          <a:p>
            <a:pPr eaLnBrk="1" hangingPunct="1">
              <a:buFont typeface="Arial" panose="020B0604020202020204" pitchFamily="34" charset="0"/>
              <a:buNone/>
            </a:pPr>
            <a:endParaRPr lang="en-US" altLang="en-US" smtClean="0"/>
          </a:p>
          <a:p>
            <a:pPr eaLnBrk="1" hangingPunct="1"/>
            <a:r>
              <a:rPr lang="en-US" altLang="en-US" smtClean="0"/>
              <a:t>Residents of Ontario in NY</a:t>
            </a:r>
          </a:p>
          <a:p>
            <a:pPr eaLnBrk="1" hangingPunct="1"/>
            <a:r>
              <a:rPr lang="en-US" altLang="en-US" smtClean="0"/>
              <a:t>Trip begins and ends in Ontario</a:t>
            </a:r>
          </a:p>
          <a:p>
            <a:pPr eaLnBrk="1" hangingPunct="1"/>
            <a:r>
              <a:rPr lang="en-US" altLang="en-US" smtClean="0"/>
              <a:t>Accident in NY</a:t>
            </a:r>
          </a:p>
          <a:p>
            <a:pPr eaLnBrk="1" hangingPunct="1"/>
            <a:r>
              <a:rPr lang="en-US" altLang="en-US" smtClean="0"/>
              <a:t>Court applied NY law, not Ontario guest statute</a:t>
            </a:r>
          </a:p>
        </p:txBody>
      </p:sp>
    </p:spTree>
    <p:extLst>
      <p:ext uri="{BB962C8B-B14F-4D97-AF65-F5344CB8AC3E}">
        <p14:creationId xmlns:p14="http://schemas.microsoft.com/office/powerpoint/2010/main" val="2881944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274638"/>
            <a:ext cx="8686800" cy="5745162"/>
          </a:xfrm>
        </p:spPr>
        <p:txBody>
          <a:bodyPr/>
          <a:lstStyle/>
          <a:p>
            <a:pPr eaLnBrk="1" hangingPunct="1"/>
            <a:r>
              <a:rPr lang="en-US" altLang="en-US" sz="4000" b="1"/>
              <a:t>JONES v RS JONES &amp; Assoc </a:t>
            </a:r>
            <a:br>
              <a:rPr lang="en-US" altLang="en-US" sz="4000" b="1"/>
            </a:br>
            <a:r>
              <a:rPr lang="en-US" altLang="en-US" sz="4000" b="1"/>
              <a:t>(Va. 1993)</a:t>
            </a:r>
          </a:p>
        </p:txBody>
      </p:sp>
    </p:spTree>
    <p:extLst>
      <p:ext uri="{BB962C8B-B14F-4D97-AF65-F5344CB8AC3E}">
        <p14:creationId xmlns:p14="http://schemas.microsoft.com/office/powerpoint/2010/main" val="3862620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p:nvPr>
        </p:nvSpPr>
        <p:spPr>
          <a:xfrm>
            <a:off x="1828800" y="274638"/>
            <a:ext cx="8382000" cy="6583362"/>
          </a:xfrm>
        </p:spPr>
        <p:txBody>
          <a:bodyPr>
            <a:normAutofit lnSpcReduction="10000"/>
          </a:bodyPr>
          <a:lstStyle/>
          <a:p>
            <a:pPr marL="0" indent="0">
              <a:buNone/>
              <a:defRPr/>
            </a:pPr>
            <a:r>
              <a:rPr lang="en-US" altLang="en-US" sz="2400" dirty="0"/>
              <a:t>95.11. Limitations other than for the recovery of real property</a:t>
            </a:r>
          </a:p>
          <a:p>
            <a:pPr marL="0" indent="0">
              <a:buNone/>
              <a:defRPr/>
            </a:pPr>
            <a:r>
              <a:rPr lang="en-US" altLang="en-US" sz="2400" dirty="0"/>
              <a:t>Actions other than for recovery of real property shall be commenced as follows:</a:t>
            </a:r>
          </a:p>
          <a:p>
            <a:pPr eaLnBrk="1" hangingPunct="1">
              <a:buFontTx/>
              <a:buNone/>
              <a:defRPr/>
            </a:pPr>
            <a:r>
              <a:rPr lang="en-US" altLang="en-US" sz="2400" dirty="0"/>
              <a:t>...</a:t>
            </a:r>
          </a:p>
          <a:p>
            <a:pPr marL="0" indent="0">
              <a:buNone/>
              <a:defRPr/>
            </a:pPr>
            <a:r>
              <a:rPr lang="en-US" altLang="en-US" sz="2400" dirty="0"/>
              <a:t>(3) Within four years.--</a:t>
            </a:r>
          </a:p>
          <a:p>
            <a:pPr marL="0" indent="0">
              <a:buNone/>
              <a:defRPr/>
            </a:pPr>
            <a:r>
              <a:rPr lang="en-US" altLang="en-US" sz="2400" dirty="0"/>
              <a:t>	(a) An action founded on negligence.</a:t>
            </a:r>
          </a:p>
          <a:p>
            <a:pPr marL="0" indent="0">
              <a:buNone/>
              <a:defRPr/>
            </a:pPr>
            <a:r>
              <a:rPr lang="en-US" altLang="en-US" sz="2400" dirty="0"/>
              <a:t>...</a:t>
            </a:r>
          </a:p>
          <a:p>
            <a:pPr marL="0" indent="0">
              <a:buNone/>
              <a:defRPr/>
            </a:pPr>
            <a:r>
              <a:rPr lang="en-US" altLang="en-US" sz="2400" dirty="0"/>
              <a:t>(4) Within two years.--</a:t>
            </a:r>
          </a:p>
          <a:p>
            <a:pPr eaLnBrk="1" hangingPunct="1">
              <a:buFontTx/>
              <a:buNone/>
              <a:defRPr/>
            </a:pPr>
            <a:r>
              <a:rPr lang="en-US" altLang="en-US" sz="2400" dirty="0"/>
              <a:t>..</a:t>
            </a:r>
          </a:p>
          <a:p>
            <a:pPr marL="0" indent="0">
              <a:buNone/>
              <a:defRPr/>
            </a:pPr>
            <a:r>
              <a:rPr lang="en-US" altLang="en-US" sz="2400" dirty="0"/>
              <a:t>	(d) An action for wrongful death.</a:t>
            </a:r>
          </a:p>
          <a:p>
            <a:pPr marL="0" indent="0">
              <a:buNone/>
              <a:defRPr/>
            </a:pPr>
            <a:r>
              <a:rPr lang="en-US" altLang="en-US" sz="2400" dirty="0"/>
              <a:t>...</a:t>
            </a:r>
          </a:p>
          <a:p>
            <a:pPr marL="0" indent="0">
              <a:buNone/>
              <a:defRPr/>
            </a:pPr>
            <a:r>
              <a:rPr lang="en-US" altLang="en-US" sz="2400" dirty="0"/>
              <a:t>	(g) An action for libel or slander.</a:t>
            </a:r>
          </a:p>
          <a:p>
            <a:pPr marL="0" indent="0">
              <a:buNone/>
              <a:defRPr/>
            </a:pPr>
            <a:r>
              <a:rPr lang="en-US" altLang="en-US" sz="2400" dirty="0"/>
              <a:t>(5) Within one year.--</a:t>
            </a:r>
          </a:p>
          <a:p>
            <a:pPr marL="0" indent="0">
              <a:buNone/>
              <a:defRPr/>
            </a:pPr>
            <a:r>
              <a:rPr lang="en-US" altLang="en-US" sz="2400" dirty="0"/>
              <a:t>	(a) An action for specific performance of a contract.</a:t>
            </a:r>
          </a:p>
          <a:p>
            <a:pPr marL="0" indent="0">
              <a:buNone/>
              <a:defRPr/>
            </a:pPr>
            <a:r>
              <a:rPr lang="en-US" altLang="en-US" sz="2400" dirty="0"/>
              <a:t>...</a:t>
            </a:r>
          </a:p>
        </p:txBody>
      </p:sp>
    </p:spTree>
    <p:extLst>
      <p:ext uri="{BB962C8B-B14F-4D97-AF65-F5344CB8AC3E}">
        <p14:creationId xmlns:p14="http://schemas.microsoft.com/office/powerpoint/2010/main" val="741699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46886"/>
          </a:xfrm>
        </p:spPr>
        <p:txBody>
          <a:bodyPr>
            <a:normAutofit fontScale="90000"/>
          </a:bodyPr>
          <a:lstStyle/>
          <a:p>
            <a:r>
              <a:rPr lang="en-US" dirty="0" smtClean="0"/>
              <a:t>We </a:t>
            </a:r>
            <a:r>
              <a:rPr lang="en-US" dirty="0"/>
              <a:t>think the limitation contained in </a:t>
            </a:r>
            <a:r>
              <a:rPr lang="en-US" dirty="0" err="1"/>
              <a:t>Fla.Stat.Ann</a:t>
            </a:r>
            <a:r>
              <a:rPr lang="en-US" dirty="0"/>
              <a:t>. § 95.11(4)(d) is directed so specifically to the right of action provided by the state's wrongful death act as to warrant saying that the limitation qualifies the right. Indeed, if the limitation is not so directed, one is constrained to ask, to what else could it possibly be pointed? The language, "[a]n action for wrongful death ... shall be commenced ... [w]</a:t>
            </a:r>
            <a:r>
              <a:rPr lang="en-US" dirty="0" err="1"/>
              <a:t>ithin</a:t>
            </a:r>
            <a:r>
              <a:rPr lang="en-US" dirty="0"/>
              <a:t> two years," is, to borrow from Davis v. Mills, "so specific that it hardly can mean anything else [than a qualification upon the newly created liability]."</a:t>
            </a:r>
          </a:p>
        </p:txBody>
      </p:sp>
    </p:spTree>
    <p:extLst>
      <p:ext uri="{BB962C8B-B14F-4D97-AF65-F5344CB8AC3E}">
        <p14:creationId xmlns:p14="http://schemas.microsoft.com/office/powerpoint/2010/main" val="2614076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5912107"/>
          </a:xfrm>
        </p:spPr>
        <p:txBody>
          <a:bodyPr/>
          <a:lstStyle/>
          <a:p>
            <a:r>
              <a:rPr lang="en-US" dirty="0" smtClean="0"/>
              <a:t>What about Virginia’s two-year statute of limitations for wrongful death actions…?</a:t>
            </a:r>
            <a:endParaRPr lang="en-US" dirty="0"/>
          </a:p>
        </p:txBody>
      </p:sp>
    </p:spTree>
    <p:extLst>
      <p:ext uri="{BB962C8B-B14F-4D97-AF65-F5344CB8AC3E}">
        <p14:creationId xmlns:p14="http://schemas.microsoft.com/office/powerpoint/2010/main" val="226052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0" y="0"/>
            <a:ext cx="8686800" cy="6705600"/>
          </a:xfrm>
        </p:spPr>
        <p:txBody>
          <a:bodyPr/>
          <a:lstStyle/>
          <a:p>
            <a:r>
              <a:rPr lang="en-US" altLang="en-US" dirty="0" smtClean="0"/>
              <a:t>The </a:t>
            </a:r>
            <a:r>
              <a:rPr lang="en-US" altLang="en-US" dirty="0"/>
              <a:t>primary reason for its existence lies in the fact that the law-making and law-enforcing agencies of the country in which land is situated have exclusive control over such land. As only the courts of that country are ultimately capable of rendering enforceable judgments affecting the land, the legislative authorities thereof have the exclusive power to promulgate the law which shall regulate its ownership and transfer.…If an instrument which was intended to transfer that land did not meet the standards set by that law or violated some provision thereof regarding the land, the courts had the physical power to deny it effect and enforce instead the rights decreed by the law of that country or the law of any other country which the law-making agencies deemed appropriate in a particular case.</a:t>
            </a:r>
            <a:endParaRPr lang="en-US" altLang="en-US" dirty="0" smtClean="0"/>
          </a:p>
        </p:txBody>
      </p:sp>
    </p:spTree>
    <p:extLst>
      <p:ext uri="{BB962C8B-B14F-4D97-AF65-F5344CB8AC3E}">
        <p14:creationId xmlns:p14="http://schemas.microsoft.com/office/powerpoint/2010/main" val="1662057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Buchanan v. Doe (Va. 1993)</a:t>
            </a:r>
          </a:p>
        </p:txBody>
      </p:sp>
    </p:spTree>
    <p:extLst>
      <p:ext uri="{BB962C8B-B14F-4D97-AF65-F5344CB8AC3E}">
        <p14:creationId xmlns:p14="http://schemas.microsoft.com/office/powerpoint/2010/main" val="184234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78562"/>
          </a:xfrm>
        </p:spPr>
        <p:txBody>
          <a:bodyPr/>
          <a:lstStyle/>
          <a:p>
            <a:pPr eaLnBrk="1" hangingPunct="1"/>
            <a:r>
              <a:rPr lang="en-US" altLang="en-US" smtClean="0"/>
              <a:t>"The forum state applies its own law to ascertain whether the issue is one of tort or contract."</a:t>
            </a:r>
          </a:p>
        </p:txBody>
      </p:sp>
    </p:spTree>
    <p:extLst>
      <p:ext uri="{BB962C8B-B14F-4D97-AF65-F5344CB8AC3E}">
        <p14:creationId xmlns:p14="http://schemas.microsoft.com/office/powerpoint/2010/main" val="1018482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28800" y="274638"/>
            <a:ext cx="8839200" cy="6583362"/>
          </a:xfrm>
        </p:spPr>
        <p:txBody>
          <a:bodyPr rtlCol="0">
            <a:normAutofit/>
          </a:bodyPr>
          <a:lstStyle/>
          <a:p>
            <a:pPr>
              <a:defRPr/>
            </a:pPr>
            <a:r>
              <a:rPr lang="en-US" altLang="en-US" sz="3200"/>
              <a:t>“Substantive tort law in West Virginia, as in Virginia, requires that the plaintiff prove he was injured by the negligence of the defendant. But there is nothing in the tort law of either state which requires that injury be accompanied by physical contact in order to impose liability on the defendant. Under West Virginia law, however, in order to </a:t>
            </a:r>
            <a:r>
              <a:rPr lang="en-US" altLang="en-US" sz="3200" i="1"/>
              <a:t>recover from an insurance company under an uninsured motorist policy,</a:t>
            </a:r>
            <a:r>
              <a:rPr lang="en-US" altLang="en-US" sz="3200"/>
              <a:t> the injured party must prove in the John Doe tort action that the injury was accompanied by physical contact. But, for several reasons, we conclude that this requirement is a matter of statutory law dealing with insurance contracts.”</a:t>
            </a:r>
            <a:br>
              <a:rPr lang="en-US" altLang="en-US" sz="3200"/>
            </a:br>
            <a:endParaRPr lang="en-US" altLang="en-US" sz="3200"/>
          </a:p>
        </p:txBody>
      </p:sp>
    </p:spTree>
    <p:extLst>
      <p:ext uri="{BB962C8B-B14F-4D97-AF65-F5344CB8AC3E}">
        <p14:creationId xmlns:p14="http://schemas.microsoft.com/office/powerpoint/2010/main" val="504427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430962"/>
          </a:xfrm>
        </p:spPr>
        <p:txBody>
          <a:bodyPr rtlCol="0">
            <a:normAutofit/>
          </a:bodyPr>
          <a:lstStyle/>
          <a:p>
            <a:pPr>
              <a:defRPr/>
            </a:pPr>
            <a:r>
              <a:rPr lang="en-US" dirty="0" smtClean="0"/>
              <a:t>“Finally, if we construed the proof-of-contact requirement as State Farm suggests, the scope of a Virginia insured's UM coverage would depend upon the UM statutory provisions of each state in which a Virginia insured traveled, contrary to our understanding of the purpose of UM insurance.”</a:t>
            </a:r>
            <a:br>
              <a:rPr lang="en-US" dirty="0" smtClean="0"/>
            </a:br>
            <a:endParaRPr lang="en-US" dirty="0" smtClean="0"/>
          </a:p>
        </p:txBody>
      </p:sp>
    </p:spTree>
    <p:extLst>
      <p:ext uri="{BB962C8B-B14F-4D97-AF65-F5344CB8AC3E}">
        <p14:creationId xmlns:p14="http://schemas.microsoft.com/office/powerpoint/2010/main" val="3320815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76400" y="152400"/>
            <a:ext cx="8534400" cy="6553200"/>
          </a:xfrm>
        </p:spPr>
        <p:txBody>
          <a:bodyPr/>
          <a:lstStyle/>
          <a:p>
            <a:pPr algn="l" eaLnBrk="1" hangingPunct="1"/>
            <a:r>
              <a:rPr lang="en-US" altLang="en-US" sz="3200" dirty="0"/>
              <a:t>Perkins v Doe (W. Va. 1986)</a:t>
            </a:r>
            <a:br>
              <a:rPr lang="en-US" altLang="en-US" sz="3200" dirty="0"/>
            </a:br>
            <a:r>
              <a:rPr lang="en-US" altLang="en-US" sz="3200" dirty="0"/>
              <a:t>- W. </a:t>
            </a:r>
            <a:r>
              <a:rPr lang="en-US" altLang="en-US" sz="3200" dirty="0" err="1"/>
              <a:t>Virg’ian</a:t>
            </a:r>
            <a:r>
              <a:rPr lang="en-US" altLang="en-US" sz="3200" dirty="0"/>
              <a:t> gets into accident in Va. (no contact)</a:t>
            </a:r>
            <a:br>
              <a:rPr lang="en-US" altLang="en-US" sz="3200" dirty="0"/>
            </a:br>
            <a:r>
              <a:rPr lang="en-US" altLang="en-US" sz="3200" dirty="0"/>
              <a:t>- suit brought in fed </a:t>
            </a:r>
            <a:r>
              <a:rPr lang="en-US" altLang="en-US" sz="3200" dirty="0" err="1"/>
              <a:t>ct</a:t>
            </a:r>
            <a:r>
              <a:rPr lang="en-US" altLang="en-US" sz="3200" dirty="0"/>
              <a:t> against John Doe</a:t>
            </a:r>
            <a:br>
              <a:rPr lang="en-US" altLang="en-US" sz="3200" dirty="0"/>
            </a:br>
            <a:r>
              <a:rPr lang="en-US" altLang="en-US" sz="3200" dirty="0"/>
              <a:t>- question certified to W. Va. </a:t>
            </a:r>
            <a:r>
              <a:rPr lang="en-US" altLang="en-US" sz="3200" dirty="0" err="1"/>
              <a:t>S.Ct</a:t>
            </a:r>
            <a:r>
              <a:rPr lang="en-US" altLang="en-US" sz="3200" dirty="0"/>
              <a:t>.</a:t>
            </a:r>
            <a:br>
              <a:rPr lang="en-US" altLang="en-US" sz="3200" dirty="0"/>
            </a:br>
            <a:r>
              <a:rPr lang="en-US" altLang="en-US" sz="3200" dirty="0"/>
              <a:t>- said law of place of harm applied </a:t>
            </a:r>
            <a:br>
              <a:rPr lang="en-US" altLang="en-US" sz="3200" dirty="0"/>
            </a:br>
            <a:r>
              <a:rPr lang="en-US" altLang="en-US" sz="3200" dirty="0"/>
              <a:t/>
            </a:r>
            <a:br>
              <a:rPr lang="en-US" altLang="en-US" sz="3200" dirty="0"/>
            </a:br>
            <a:r>
              <a:rPr lang="en-US" altLang="en-US" sz="3200" dirty="0"/>
              <a:t>Lee v. </a:t>
            </a:r>
            <a:r>
              <a:rPr lang="en-US" altLang="en-US" sz="3200" dirty="0" err="1"/>
              <a:t>Saliga</a:t>
            </a:r>
            <a:r>
              <a:rPr lang="en-US" altLang="en-US" sz="3200" dirty="0"/>
              <a:t> (W. Va. 1988)</a:t>
            </a:r>
            <a:br>
              <a:rPr lang="en-US" altLang="en-US" sz="3200" dirty="0"/>
            </a:br>
            <a:r>
              <a:rPr lang="en-US" altLang="en-US" sz="3200" dirty="0"/>
              <a:t>- Pennsylvanian gets into accident in W.Va. (no contact)</a:t>
            </a:r>
            <a:br>
              <a:rPr lang="en-US" altLang="en-US" sz="3200" dirty="0"/>
            </a:br>
            <a:r>
              <a:rPr lang="en-US" altLang="en-US" sz="3200" dirty="0"/>
              <a:t>- suit against insurance co. in W. </a:t>
            </a:r>
            <a:r>
              <a:rPr lang="en-US" altLang="en-US" sz="3200" dirty="0" err="1"/>
              <a:t>Va</a:t>
            </a:r>
            <a:r>
              <a:rPr lang="en-US" altLang="en-US" sz="3200" dirty="0"/>
              <a:t> ct.</a:t>
            </a:r>
            <a:br>
              <a:rPr lang="en-US" altLang="en-US" sz="3200" dirty="0"/>
            </a:br>
            <a:r>
              <a:rPr lang="en-US" altLang="en-US" sz="3200" dirty="0"/>
              <a:t>- W. Va. S Ct. </a:t>
            </a:r>
            <a:r>
              <a:rPr lang="en-US" altLang="en-US" sz="3200" smtClean="0"/>
              <a:t>held that </a:t>
            </a:r>
            <a:r>
              <a:rPr lang="en-US" altLang="en-US" sz="3200" dirty="0"/>
              <a:t>law of place of contracting applies</a:t>
            </a:r>
            <a:br>
              <a:rPr lang="en-US" altLang="en-US" sz="3200" dirty="0"/>
            </a:br>
            <a:endParaRPr lang="en-US" altLang="en-US" sz="3200" dirty="0"/>
          </a:p>
        </p:txBody>
      </p:sp>
    </p:spTree>
    <p:extLst>
      <p:ext uri="{BB962C8B-B14F-4D97-AF65-F5344CB8AC3E}">
        <p14:creationId xmlns:p14="http://schemas.microsoft.com/office/powerpoint/2010/main" val="1839410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8"/>
            <a:ext cx="8686800" cy="6430962"/>
          </a:xfrm>
        </p:spPr>
        <p:txBody>
          <a:bodyPr/>
          <a:lstStyle/>
          <a:p>
            <a:pPr eaLnBrk="1" hangingPunct="1"/>
            <a:r>
              <a:rPr lang="en-US" altLang="en-US" smtClean="0"/>
              <a:t>Concurrence (Lacy)</a:t>
            </a:r>
          </a:p>
          <a:p>
            <a:pPr eaLnBrk="1" hangingPunct="1"/>
            <a:r>
              <a:rPr lang="en-US" altLang="en-US" smtClean="0"/>
              <a:t>“In my opinion, applying West Virginia law to bar a Virginia resident from establishing the negligence of a John Doe motorist and recovering under the uninsured motorist provisions of an automobile liability policy solely because there was no physical contact between the vehicles is contrary to a significant public policy of this Commonwealth, as reflected in a broad range of Virginia's motor vehicle statutes, rules and regulations.”</a:t>
            </a:r>
          </a:p>
        </p:txBody>
      </p:sp>
    </p:spTree>
    <p:extLst>
      <p:ext uri="{BB962C8B-B14F-4D97-AF65-F5344CB8AC3E}">
        <p14:creationId xmlns:p14="http://schemas.microsoft.com/office/powerpoint/2010/main" val="1646676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1752600" y="0"/>
            <a:ext cx="8915400" cy="6858000"/>
          </a:xfrm>
        </p:spPr>
        <p:txBody>
          <a:bodyPr/>
          <a:lstStyle/>
          <a:p>
            <a:pPr eaLnBrk="1" hangingPunct="1"/>
            <a:r>
              <a:rPr lang="en-US" altLang="en-US"/>
              <a:t>Concurrence (Lacy)</a:t>
            </a:r>
          </a:p>
          <a:p>
            <a:pPr eaLnBrk="1" hangingPunct="1"/>
            <a:r>
              <a:rPr lang="en-US" altLang="en-US"/>
              <a:t>“To restrict the Virginia insured's recovery against unknown motorists by imposing the physical contact rule punishes those drivers who attempt to avoid such contact, defeating the broader public policy to encourage safe driving. Applying the rule also places Virginia insureds at risk from negligent uninsured motorists whenever they leave the Commonwealth and subjects them to the requisites for recovery under the uninsured motorist provisions of each state in which they travel. Thus, they lose the full contractual benefits of their Virginia insurance policies, despite Virginia's articulated policy of protecting Virginia insureds against unknown, uninsured motorists whose negligence causes them injury.”</a:t>
            </a:r>
          </a:p>
        </p:txBody>
      </p:sp>
    </p:spTree>
    <p:extLst>
      <p:ext uri="{BB962C8B-B14F-4D97-AF65-F5344CB8AC3E}">
        <p14:creationId xmlns:p14="http://schemas.microsoft.com/office/powerpoint/2010/main" val="3587457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p:nvPr>
        </p:nvSpPr>
        <p:spPr/>
        <p:txBody>
          <a:bodyPr/>
          <a:lstStyle/>
          <a:p>
            <a:pPr eaLnBrk="1" hangingPunct="1"/>
            <a:r>
              <a:rPr lang="en-US" altLang="en-US" smtClean="0"/>
              <a:t>Concurrence (Lacy)</a:t>
            </a:r>
          </a:p>
          <a:p>
            <a:pPr eaLnBrk="1" hangingPunct="1"/>
            <a:endParaRPr lang="en-US" altLang="en-US" smtClean="0"/>
          </a:p>
          <a:p>
            <a:pPr eaLnBrk="1" hangingPunct="1"/>
            <a:r>
              <a:rPr lang="en-US" altLang="en-US" smtClean="0"/>
              <a:t>“Further, if the accident had occurred in Virginia, there would be no question of Buchanan's right to proceed to establish John Doe's liability for his injuries. Indeed, if Buchanan had filed suit in West Virginia, based on the facts before us here, the courts of that state would not have applied the physical contact rule to bar his action.”</a:t>
            </a:r>
          </a:p>
          <a:p>
            <a:pPr eaLnBrk="1" hangingPunct="1"/>
            <a:endParaRPr lang="en-US" altLang="en-US" smtClean="0"/>
          </a:p>
        </p:txBody>
      </p:sp>
    </p:spTree>
    <p:extLst>
      <p:ext uri="{BB962C8B-B14F-4D97-AF65-F5344CB8AC3E}">
        <p14:creationId xmlns:p14="http://schemas.microsoft.com/office/powerpoint/2010/main" val="94481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5924464"/>
          </a:xfrm>
        </p:spPr>
        <p:txBody>
          <a:bodyPr/>
          <a:lstStyle/>
          <a:p>
            <a:r>
              <a:rPr lang="en-US" dirty="0" smtClean="0"/>
              <a:t>Circling?</a:t>
            </a:r>
            <a:endParaRPr lang="en-US" dirty="0"/>
          </a:p>
        </p:txBody>
      </p:sp>
    </p:spTree>
    <p:extLst>
      <p:ext uri="{BB962C8B-B14F-4D97-AF65-F5344CB8AC3E}">
        <p14:creationId xmlns:p14="http://schemas.microsoft.com/office/powerpoint/2010/main" val="206468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981200" y="381001"/>
            <a:ext cx="8229600" cy="5745163"/>
          </a:xfrm>
        </p:spPr>
        <p:txBody>
          <a:bodyPr/>
          <a:lstStyle/>
          <a:p>
            <a:pPr eaLnBrk="1" hangingPunct="1"/>
            <a:r>
              <a:rPr lang="en-US" altLang="en-US" smtClean="0"/>
              <a:t>Section 8. Rule in questions of title to land or divorce. </a:t>
            </a:r>
          </a:p>
          <a:p>
            <a:pPr eaLnBrk="1" hangingPunct="1"/>
            <a:r>
              <a:rPr lang="en-US" altLang="en-US" smtClean="0"/>
              <a:t>(1) All questions of title to land are decided in accordance with the law of the state where the land is, including the Conflict of Laws rules of that State. </a:t>
            </a:r>
          </a:p>
          <a:p>
            <a:pPr eaLnBrk="1" hangingPunct="1"/>
            <a:r>
              <a:rPr lang="en-US" altLang="en-US" smtClean="0"/>
              <a:t>(2) All questions concerning the validity of a decree of divorce are decided in accordance with the law of the domicile of the parties, including the Conflict of Laws rules of that State.’</a:t>
            </a:r>
          </a:p>
          <a:p>
            <a:pPr eaLnBrk="1" hangingPunct="1"/>
            <a:endParaRPr lang="en-US" altLang="en-US" smtClean="0"/>
          </a:p>
        </p:txBody>
      </p:sp>
    </p:spTree>
    <p:extLst>
      <p:ext uri="{BB962C8B-B14F-4D97-AF65-F5344CB8AC3E}">
        <p14:creationId xmlns:p14="http://schemas.microsoft.com/office/powerpoint/2010/main" val="384925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981200" y="152401"/>
            <a:ext cx="8229600" cy="5973763"/>
          </a:xfrm>
        </p:spPr>
        <p:txBody>
          <a:bodyPr/>
          <a:lstStyle/>
          <a:p>
            <a:pPr lvl="1" eaLnBrk="1" hangingPunct="1">
              <a:buFont typeface="Arial" panose="020B0604020202020204" pitchFamily="34" charset="0"/>
              <a:buNone/>
            </a:pPr>
            <a:r>
              <a:rPr lang="en-US" altLang="en-US" smtClean="0"/>
              <a:t>2</a:t>
            </a:r>
            <a:r>
              <a:rPr lang="en-US" altLang="en-US" baseline="30000" smtClean="0"/>
              <a:t>nd</a:t>
            </a:r>
            <a:r>
              <a:rPr lang="en-US" altLang="en-US" smtClean="0"/>
              <a:t> Restatement</a:t>
            </a:r>
          </a:p>
          <a:p>
            <a:pPr lvl="1" eaLnBrk="1" hangingPunct="1">
              <a:buFont typeface="Arial" panose="020B0604020202020204" pitchFamily="34" charset="0"/>
              <a:buNone/>
            </a:pPr>
            <a:r>
              <a:rPr lang="en-US" altLang="en-US" smtClean="0"/>
              <a:t>Renvoi if</a:t>
            </a:r>
          </a:p>
          <a:p>
            <a:pPr lvl="1" eaLnBrk="1" hangingPunct="1">
              <a:buFont typeface="Arial" panose="020B0604020202020204" pitchFamily="34" charset="0"/>
              <a:buNone/>
            </a:pPr>
            <a:r>
              <a:rPr lang="en-US" altLang="en-US" smtClean="0"/>
              <a:t>- the objective of the particular choice of law rule is that the forum reach the same decision as that of another state (on the same facts)</a:t>
            </a:r>
          </a:p>
          <a:p>
            <a:pPr lvl="1" eaLnBrk="1" hangingPunct="1"/>
            <a:r>
              <a:rPr lang="en-US" altLang="en-US" smtClean="0"/>
              <a:t>Examples:</a:t>
            </a:r>
          </a:p>
          <a:p>
            <a:pPr lvl="2" eaLnBrk="1" hangingPunct="1"/>
            <a:r>
              <a:rPr lang="en-US" altLang="en-US" smtClean="0"/>
              <a:t>validity and effect of transfer of interests in land</a:t>
            </a:r>
          </a:p>
          <a:p>
            <a:pPr lvl="2" eaLnBrk="1" hangingPunct="1"/>
            <a:r>
              <a:rPr lang="en-US" altLang="en-US" smtClean="0"/>
              <a:t>and succession of interests in movables in a decedents estate</a:t>
            </a:r>
          </a:p>
          <a:p>
            <a:pPr eaLnBrk="1" hangingPunct="1"/>
            <a:endParaRPr lang="en-US" altLang="en-US" smtClean="0"/>
          </a:p>
        </p:txBody>
      </p:sp>
    </p:spTree>
    <p:extLst>
      <p:ext uri="{BB962C8B-B14F-4D97-AF65-F5344CB8AC3E}">
        <p14:creationId xmlns:p14="http://schemas.microsoft.com/office/powerpoint/2010/main" val="3955065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Public Policy Exception</a:t>
            </a:r>
          </a:p>
        </p:txBody>
      </p:sp>
    </p:spTree>
    <p:extLst>
      <p:ext uri="{BB962C8B-B14F-4D97-AF65-F5344CB8AC3E}">
        <p14:creationId xmlns:p14="http://schemas.microsoft.com/office/powerpoint/2010/main" val="203887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202362"/>
          </a:xfrm>
        </p:spPr>
        <p:txBody>
          <a:bodyPr/>
          <a:lstStyle/>
          <a:p>
            <a:pPr eaLnBrk="1" hangingPunct="1"/>
            <a:r>
              <a:rPr lang="en-US" altLang="en-US" smtClean="0"/>
              <a:t>Loucks v Standard Oil </a:t>
            </a:r>
            <a:br>
              <a:rPr lang="en-US" altLang="en-US" smtClean="0"/>
            </a:br>
            <a:r>
              <a:rPr lang="en-US" altLang="en-US" smtClean="0"/>
              <a:t>(NY 1918)</a:t>
            </a:r>
            <a:br>
              <a:rPr lang="en-US" altLang="en-US" smtClean="0"/>
            </a:br>
            <a:endParaRPr lang="en-US" altLang="en-US" smtClean="0"/>
          </a:p>
        </p:txBody>
      </p:sp>
    </p:spTree>
    <p:extLst>
      <p:ext uri="{BB962C8B-B14F-4D97-AF65-F5344CB8AC3E}">
        <p14:creationId xmlns:p14="http://schemas.microsoft.com/office/powerpoint/2010/main" val="2218370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057400" y="533401"/>
            <a:ext cx="8153400" cy="5592763"/>
          </a:xfrm>
        </p:spPr>
        <p:txBody>
          <a:bodyPr/>
          <a:lstStyle/>
          <a:p>
            <a:pPr eaLnBrk="1" hangingPunct="1"/>
            <a:r>
              <a:rPr lang="en-US" altLang="en-US" smtClean="0"/>
              <a:t>“The courts are not free to refuse to enforce a foreign right at the pleasure of the judges, to suit the individual notion of expediency or fairness. They do not close their doors unless help would violate </a:t>
            </a:r>
            <a:r>
              <a:rPr lang="en-US" altLang="en-US" b="1" smtClean="0"/>
              <a:t>some fundamental principle of justice, some prevalent conception of good morals, some deep-rooted tradition of the common weal</a:t>
            </a:r>
            <a:r>
              <a:rPr lang="en-US" altLang="en-US" smtClean="0"/>
              <a:t>.”</a:t>
            </a:r>
          </a:p>
          <a:p>
            <a:pPr eaLnBrk="1" hangingPunct="1"/>
            <a:endParaRPr lang="en-US" altLang="en-US" smtClean="0"/>
          </a:p>
        </p:txBody>
      </p:sp>
    </p:spTree>
    <p:extLst>
      <p:ext uri="{BB962C8B-B14F-4D97-AF65-F5344CB8AC3E}">
        <p14:creationId xmlns:p14="http://schemas.microsoft.com/office/powerpoint/2010/main" val="3477795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1206</Words>
  <Application>Microsoft Office PowerPoint</Application>
  <PresentationFormat>Widescreen</PresentationFormat>
  <Paragraphs>81</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Tues. Feb. 9</vt:lpstr>
      <vt:lpstr>renvoi</vt:lpstr>
      <vt:lpstr>PowerPoint Presentation</vt:lpstr>
      <vt:lpstr>Circling?</vt:lpstr>
      <vt:lpstr>PowerPoint Presentation</vt:lpstr>
      <vt:lpstr>PowerPoint Presentation</vt:lpstr>
      <vt:lpstr>Public Policy Exception</vt:lpstr>
      <vt:lpstr>Loucks v Standard Oil  (NY 1918) </vt:lpstr>
      <vt:lpstr>PowerPoint Presentation</vt:lpstr>
      <vt:lpstr>Mertz v Mertz (NY 1936)</vt:lpstr>
      <vt:lpstr>PowerPoint Presentation</vt:lpstr>
      <vt:lpstr>Assume that after the dismissal, the action is brought in Conn. Can the defendant argue res judicata?</vt:lpstr>
      <vt:lpstr>PowerPoint Presentation</vt:lpstr>
      <vt:lpstr>Holzer v Deutsche Reichsbahn-Gesellschaft (NY 1938)</vt:lpstr>
      <vt:lpstr>Does interest analysis suggest that forum law should be used as in Mertz?</vt:lpstr>
      <vt:lpstr>Should the court have simply dismissed?</vt:lpstr>
      <vt:lpstr>German law requires everyone who is fired for being Jewish to pay for clearing out his office Deutsche Reichsbahn sues in New York for costs of cleaning out Holzer’s office Result? </vt:lpstr>
      <vt:lpstr>Compare Kilberg v N’eastern Airlines - NY P, Mass D, plane accident in Mass - Ticket brought in NY - Mass limit on damages for wrongful death - Suit in NY - Court characterizes as procedural - But also refuses to apply limit on PPE grounds</vt:lpstr>
      <vt:lpstr>penal laws</vt:lpstr>
      <vt:lpstr>Virginia cases</vt:lpstr>
      <vt:lpstr>McMillan v McMillan (Va. 1979)</vt:lpstr>
      <vt:lpstr>PowerPoint Presentation</vt:lpstr>
      <vt:lpstr>PowerPoint Presentation</vt:lpstr>
      <vt:lpstr>Babcock v. Jackson (NY 1963)</vt:lpstr>
      <vt:lpstr>Kell v. Henderson (NY Sup. Ct. 1965)</vt:lpstr>
      <vt:lpstr>JONES v RS JONES &amp; Assoc  (Va. 1993)</vt:lpstr>
      <vt:lpstr>PowerPoint Presentation</vt:lpstr>
      <vt:lpstr>We think the limitation contained in Fla.Stat.Ann. § 95.11(4)(d) is directed so specifically to the right of action provided by the state's wrongful death act as to warrant saying that the limitation qualifies the right. Indeed, if the limitation is not so directed, one is constrained to ask, to what else could it possibly be pointed? The language, "[a]n action for wrongful death ... shall be commenced ... [w]ithin two years," is, to borrow from Davis v. Mills, "so specific that it hardly can mean anything else [than a qualification upon the newly created liability]."</vt:lpstr>
      <vt:lpstr>What about Virginia’s two-year statute of limitations for wrongful death actions…?</vt:lpstr>
      <vt:lpstr>Buchanan v. Doe (Va. 1993)</vt:lpstr>
      <vt:lpstr>"The forum state applies its own law to ascertain whether the issue is one of tort or contract."</vt:lpstr>
      <vt:lpstr>“Substantive tort law in West Virginia, as in Virginia, requires that the plaintiff prove he was injured by the negligence of the defendant. But there is nothing in the tort law of either state which requires that injury be accompanied by physical contact in order to impose liability on the defendant. Under West Virginia law, however, in order to recover from an insurance company under an uninsured motorist policy, the injured party must prove in the John Doe tort action that the injury was accompanied by physical contact. But, for several reasons, we conclude that this requirement is a matter of statutory law dealing with insurance contracts.” </vt:lpstr>
      <vt:lpstr>“Finally, if we construed the proof-of-contact requirement as State Farm suggests, the scope of a Virginia insured's UM coverage would depend upon the UM statutory provisions of each state in which a Virginia insured traveled, contrary to our understanding of the purpose of UM insurance.” </vt:lpstr>
      <vt:lpstr>Perkins v Doe (W. Va. 1986) - W. Virg’ian gets into accident in Va. (no contact) - suit brought in fed ct against John Doe - question certified to W. Va. S.Ct. - said law of place of harm applied   Lee v. Saliga (W. Va. 1988) - Pennsylvanian gets into accident in W.Va. (no contact) - suit against insurance co. in W. Va ct. - W. Va. S Ct. held that law of place of contracting applies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18</cp:revision>
  <dcterms:created xsi:type="dcterms:W3CDTF">2016-02-03T23:33:45Z</dcterms:created>
  <dcterms:modified xsi:type="dcterms:W3CDTF">2016-02-09T14:06:31Z</dcterms:modified>
</cp:coreProperties>
</file>