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89"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24" r:id="rId25"/>
    <p:sldId id="319" r:id="rId26"/>
    <p:sldId id="320" r:id="rId27"/>
    <p:sldId id="321" r:id="rId28"/>
    <p:sldId id="322" r:id="rId29"/>
    <p:sldId id="323" r:id="rId30"/>
    <p:sldId id="279" r:id="rId31"/>
    <p:sldId id="280" r:id="rId3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223C61FF-5880-45DC-9B30-8B8BD2065BCE}" type="datetimeFigureOut">
              <a:rPr lang="en-US" smtClean="0"/>
              <a:t>2/2/2016</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EE42848B-16FF-4E31-B6B4-EC808FE3ECDF}" type="slidenum">
              <a:rPr lang="en-US" smtClean="0"/>
              <a:t>‹#›</a:t>
            </a:fld>
            <a:endParaRPr lang="en-US"/>
          </a:p>
        </p:txBody>
      </p:sp>
    </p:spTree>
    <p:extLst>
      <p:ext uri="{BB962C8B-B14F-4D97-AF65-F5344CB8AC3E}">
        <p14:creationId xmlns:p14="http://schemas.microsoft.com/office/powerpoint/2010/main" val="4099870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47B9BE-B085-41C5-9043-7FB2495D9FEC}"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424901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7B9BE-B085-41C5-9043-7FB2495D9FEC}"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350759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7B9BE-B085-41C5-9043-7FB2495D9FEC}"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398946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7B9BE-B085-41C5-9043-7FB2495D9FEC}"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70238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7B9BE-B085-41C5-9043-7FB2495D9FEC}"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200060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47B9BE-B085-41C5-9043-7FB2495D9FEC}"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427304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47B9BE-B085-41C5-9043-7FB2495D9FEC}"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346032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47B9BE-B085-41C5-9043-7FB2495D9FEC}"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2923116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7B9BE-B085-41C5-9043-7FB2495D9FEC}"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43190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7B9BE-B085-41C5-9043-7FB2495D9FEC}"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83662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7B9BE-B085-41C5-9043-7FB2495D9FEC}"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D036F-D472-49F0-AE62-9C5057343641}" type="slidenum">
              <a:rPr lang="en-US" smtClean="0"/>
              <a:t>‹#›</a:t>
            </a:fld>
            <a:endParaRPr lang="en-US"/>
          </a:p>
        </p:txBody>
      </p:sp>
    </p:spTree>
    <p:extLst>
      <p:ext uri="{BB962C8B-B14F-4D97-AF65-F5344CB8AC3E}">
        <p14:creationId xmlns:p14="http://schemas.microsoft.com/office/powerpoint/2010/main" val="82596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7B9BE-B085-41C5-9043-7FB2495D9FEC}" type="datetimeFigureOut">
              <a:rPr lang="en-US" smtClean="0"/>
              <a:t>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D036F-D472-49F0-AE62-9C5057343641}" type="slidenum">
              <a:rPr lang="en-US" smtClean="0"/>
              <a:t>‹#›</a:t>
            </a:fld>
            <a:endParaRPr lang="en-US"/>
          </a:p>
        </p:txBody>
      </p:sp>
    </p:spTree>
    <p:extLst>
      <p:ext uri="{BB962C8B-B14F-4D97-AF65-F5344CB8AC3E}">
        <p14:creationId xmlns:p14="http://schemas.microsoft.com/office/powerpoint/2010/main" val="4118068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Tues. 2/2/16</a:t>
            </a:r>
            <a:endParaRPr lang="en-US" dirty="0"/>
          </a:p>
        </p:txBody>
      </p:sp>
    </p:spTree>
    <p:extLst>
      <p:ext uri="{BB962C8B-B14F-4D97-AF65-F5344CB8AC3E}">
        <p14:creationId xmlns:p14="http://schemas.microsoft.com/office/powerpoint/2010/main" val="111162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81200" y="381001"/>
            <a:ext cx="8229600" cy="5745163"/>
          </a:xfrm>
        </p:spPr>
        <p:txBody>
          <a:bodyPr/>
          <a:lstStyle/>
          <a:p>
            <a:pPr eaLnBrk="1" hangingPunct="1"/>
            <a:r>
              <a:rPr lang="en-US" altLang="en-US" smtClean="0"/>
              <a:t>P ships goods in Mass using D as transport</a:t>
            </a:r>
          </a:p>
          <a:p>
            <a:pPr eaLnBrk="1" hangingPunct="1"/>
            <a:r>
              <a:rPr lang="en-US" altLang="en-US" smtClean="0"/>
              <a:t>P received printed bill of lading which contains limitations on liability</a:t>
            </a:r>
          </a:p>
          <a:p>
            <a:pPr eaLnBrk="1" hangingPunct="1"/>
            <a:r>
              <a:rPr lang="en-US" altLang="en-US" smtClean="0"/>
              <a:t>Under law of Mass, this bill is not sufficient to show that P assented to limitation</a:t>
            </a:r>
          </a:p>
          <a:p>
            <a:pPr eaLnBrk="1" hangingPunct="1"/>
            <a:r>
              <a:rPr lang="en-US" altLang="en-US" smtClean="0"/>
              <a:t>Under law of NH, it is</a:t>
            </a:r>
          </a:p>
          <a:p>
            <a:pPr eaLnBrk="1" hangingPunct="1"/>
            <a:r>
              <a:rPr lang="en-US" altLang="en-US" smtClean="0"/>
              <a:t>P sues D in NH</a:t>
            </a:r>
          </a:p>
          <a:p>
            <a:pPr eaLnBrk="1" hangingPunct="1"/>
            <a:r>
              <a:rPr lang="en-US" altLang="en-US" smtClean="0"/>
              <a:t>Should court assume that liability is limited?</a:t>
            </a:r>
          </a:p>
          <a:p>
            <a:pPr eaLnBrk="1" hangingPunct="1"/>
            <a:endParaRPr lang="en-US" altLang="en-US" smtClean="0"/>
          </a:p>
        </p:txBody>
      </p:sp>
    </p:spTree>
    <p:extLst>
      <p:ext uri="{BB962C8B-B14F-4D97-AF65-F5344CB8AC3E}">
        <p14:creationId xmlns:p14="http://schemas.microsoft.com/office/powerpoint/2010/main" val="491758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81200" y="457201"/>
            <a:ext cx="8229600" cy="5668963"/>
          </a:xfrm>
        </p:spPr>
        <p:txBody>
          <a:bodyPr/>
          <a:lstStyle/>
          <a:p>
            <a:pPr eaLnBrk="1" hangingPunct="1"/>
            <a:r>
              <a:rPr lang="en-US" altLang="en-US" smtClean="0"/>
              <a:t>§ 595. Proof Of Facts </a:t>
            </a:r>
          </a:p>
          <a:p>
            <a:pPr eaLnBrk="1" hangingPunct="1">
              <a:buFont typeface="Arial" panose="020B0604020202020204" pitchFamily="34" charset="0"/>
              <a:buNone/>
            </a:pPr>
            <a:r>
              <a:rPr lang="en-US" altLang="en-US" smtClean="0"/>
              <a:t>(1) The law of the forum governs the proof in court of a fact alleged.</a:t>
            </a:r>
          </a:p>
          <a:p>
            <a:pPr eaLnBrk="1" hangingPunct="1">
              <a:buFont typeface="Arial" panose="020B0604020202020204" pitchFamily="34" charset="0"/>
              <a:buNone/>
            </a:pPr>
            <a:r>
              <a:rPr lang="en-US" altLang="en-US" smtClean="0"/>
              <a:t>(2) The law of the forum governs presumptions and inferences to be drawn from evidence.</a:t>
            </a:r>
          </a:p>
          <a:p>
            <a:pPr eaLnBrk="1" hangingPunct="1"/>
            <a:endParaRPr lang="en-US" altLang="en-US" smtClean="0"/>
          </a:p>
        </p:txBody>
      </p:sp>
    </p:spTree>
    <p:extLst>
      <p:ext uri="{BB962C8B-B14F-4D97-AF65-F5344CB8AC3E}">
        <p14:creationId xmlns:p14="http://schemas.microsoft.com/office/powerpoint/2010/main" val="793509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981200" y="381001"/>
            <a:ext cx="8229600" cy="5745163"/>
          </a:xfrm>
        </p:spPr>
        <p:txBody>
          <a:bodyPr/>
          <a:lstStyle/>
          <a:p>
            <a:pPr eaLnBrk="1" hangingPunct="1"/>
            <a:r>
              <a:rPr lang="en-US" altLang="en-US" smtClean="0"/>
              <a:t>P, in state Arizona, is injured by the alleged negligence of D. P sues D in state California. By the law of Arizona, a plaintiff has no cause of action until he has shown that his own negligence did not contribute to his injury. By the law of California, contributory negligence is an affirmative defense to be pleaded and proved by the defendant. </a:t>
            </a:r>
          </a:p>
          <a:p>
            <a:pPr eaLnBrk="1" hangingPunct="1"/>
            <a:endParaRPr lang="en-US" altLang="en-US" smtClean="0"/>
          </a:p>
          <a:p>
            <a:pPr eaLnBrk="1" hangingPunct="1"/>
            <a:r>
              <a:rPr lang="en-US" altLang="en-US" smtClean="0"/>
              <a:t>Must P show freedom from contributory negligence?</a:t>
            </a:r>
          </a:p>
        </p:txBody>
      </p:sp>
    </p:spTree>
    <p:extLst>
      <p:ext uri="{BB962C8B-B14F-4D97-AF65-F5344CB8AC3E}">
        <p14:creationId xmlns:p14="http://schemas.microsoft.com/office/powerpoint/2010/main" val="2356126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8305800" cy="6324600"/>
          </a:xfrm>
        </p:spPr>
        <p:txBody>
          <a:bodyPr rtlCol="0">
            <a:normAutofit/>
          </a:bodyPr>
          <a:lstStyle/>
          <a:p>
            <a:pPr>
              <a:defRPr/>
            </a:pPr>
            <a:r>
              <a:rPr lang="en-US" dirty="0" smtClean="0"/>
              <a:t>Comment to 595</a:t>
            </a:r>
          </a:p>
          <a:p>
            <a:pPr>
              <a:defRPr/>
            </a:pPr>
            <a:r>
              <a:rPr lang="en-US" dirty="0" smtClean="0"/>
              <a:t>Thus, if a requirement concerning proof of freedom from fault exists in the law of the place of injury and if such condition is there interpreted as a condition of the cause of action itself, or as affecting the nature or amount of recovery, the court at the forum will apply the rule of the foreign state (see § 385). In such a case, the remedial and substantive portions of the foreign law are so bound together that the application of the usual procedural rule of the forum would seriously alter the effect of the operative facts under the law of the appropriate foreign state.</a:t>
            </a:r>
          </a:p>
          <a:p>
            <a:pPr>
              <a:defRPr/>
            </a:pPr>
            <a:endParaRPr lang="en-US" dirty="0"/>
          </a:p>
        </p:txBody>
      </p:sp>
    </p:spTree>
    <p:extLst>
      <p:ext uri="{BB962C8B-B14F-4D97-AF65-F5344CB8AC3E}">
        <p14:creationId xmlns:p14="http://schemas.microsoft.com/office/powerpoint/2010/main" val="3420077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eaLnBrk="1" hangingPunct="1"/>
            <a:r>
              <a:rPr lang="en-US" altLang="en-US" smtClean="0"/>
              <a:t>Section 412 </a:t>
            </a:r>
          </a:p>
          <a:p>
            <a:pPr eaLnBrk="1" hangingPunct="1"/>
            <a:r>
              <a:rPr lang="en-US" altLang="en-US" smtClean="0"/>
              <a:t>The measure of damages for a tort is determined by the law of the place of wrong.</a:t>
            </a:r>
          </a:p>
          <a:p>
            <a:pPr eaLnBrk="1" hangingPunct="1"/>
            <a:endParaRPr lang="en-US" altLang="en-US" smtClean="0"/>
          </a:p>
        </p:txBody>
      </p:sp>
    </p:spTree>
    <p:extLst>
      <p:ext uri="{BB962C8B-B14F-4D97-AF65-F5344CB8AC3E}">
        <p14:creationId xmlns:p14="http://schemas.microsoft.com/office/powerpoint/2010/main" val="1768733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eaLnBrk="1" hangingPunct="1"/>
            <a:r>
              <a:rPr lang="en-US" altLang="en-US" smtClean="0"/>
              <a:t>§ 606. Limitation Of Amount Recoverable </a:t>
            </a:r>
          </a:p>
          <a:p>
            <a:pPr eaLnBrk="1" hangingPunct="1"/>
            <a:r>
              <a:rPr lang="en-US" altLang="en-US" smtClean="0"/>
              <a:t>If a statute of the forum limits the amount which in any action of a certain class may be recovered in its courts, no greater amount can be recovered though under the law of the state which created the cause of action, a greater recovery would be justified or required.</a:t>
            </a:r>
          </a:p>
          <a:p>
            <a:pPr eaLnBrk="1" hangingPunct="1"/>
            <a:endParaRPr lang="en-US" altLang="en-US" smtClean="0"/>
          </a:p>
        </p:txBody>
      </p:sp>
    </p:spTree>
    <p:extLst>
      <p:ext uri="{BB962C8B-B14F-4D97-AF65-F5344CB8AC3E}">
        <p14:creationId xmlns:p14="http://schemas.microsoft.com/office/powerpoint/2010/main" val="2431511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57400" y="274638"/>
            <a:ext cx="8153400" cy="6202362"/>
          </a:xfrm>
        </p:spPr>
        <p:txBody>
          <a:bodyPr rtlCol="0">
            <a:normAutofit/>
          </a:bodyPr>
          <a:lstStyle/>
          <a:p>
            <a:pPr>
              <a:defRPr/>
            </a:pPr>
            <a:r>
              <a:rPr lang="en-US" altLang="en-US" sz="3600"/>
              <a:t>Such a limitation is imposed only by a statute; and it is a question of interpretation whether the statute qualifies the cause of action, applying therefore only to a cause of action created by the statute, wherever sued on; or whether it is to be construed as limiting the amount of recovery in any action of the type described brought in the state, wherever the right was created; or whether (as in some instances) it has both effects.</a:t>
            </a:r>
          </a:p>
        </p:txBody>
      </p:sp>
    </p:spTree>
    <p:extLst>
      <p:ext uri="{BB962C8B-B14F-4D97-AF65-F5344CB8AC3E}">
        <p14:creationId xmlns:p14="http://schemas.microsoft.com/office/powerpoint/2010/main" val="1695048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202362"/>
          </a:xfrm>
        </p:spPr>
        <p:txBody>
          <a:bodyPr rtlCol="0">
            <a:normAutofit/>
          </a:bodyPr>
          <a:lstStyle/>
          <a:p>
            <a:pPr>
              <a:defRPr/>
            </a:pPr>
            <a:r>
              <a:rPr lang="en-US" altLang="en-US" sz="3200" dirty="0"/>
              <a:t>- Mass (place of plane crash) has a damage limitation of one million for wrongful death</a:t>
            </a:r>
            <a:br>
              <a:rPr lang="en-US" altLang="en-US" sz="3200" dirty="0"/>
            </a:br>
            <a:r>
              <a:rPr lang="en-US" altLang="en-US" sz="3200" dirty="0"/>
              <a:t>- suit is in NY state court</a:t>
            </a:r>
            <a:br>
              <a:rPr lang="en-US" altLang="en-US" sz="3200" dirty="0"/>
            </a:br>
            <a:r>
              <a:rPr lang="en-US" altLang="en-US" sz="3200" dirty="0"/>
              <a:t>- NY has damage limitation for wrongful death of $ ½ million</a:t>
            </a:r>
            <a:br>
              <a:rPr lang="en-US" altLang="en-US" sz="3200" dirty="0"/>
            </a:br>
            <a:r>
              <a:rPr lang="en-US" altLang="en-US" sz="3200" dirty="0"/>
              <a:t>- NY limitation procedural, MA limitation substantive </a:t>
            </a:r>
            <a:br>
              <a:rPr lang="en-US" altLang="en-US" sz="3200" dirty="0"/>
            </a:br>
            <a:r>
              <a:rPr lang="en-US" altLang="en-US" sz="3200" dirty="0"/>
              <a:t>- NY limitation procedural, MA limitation procedural only</a:t>
            </a:r>
            <a:br>
              <a:rPr lang="en-US" altLang="en-US" sz="3200" dirty="0"/>
            </a:br>
            <a:r>
              <a:rPr lang="en-US" altLang="en-US" sz="3200" dirty="0"/>
              <a:t>- NY limitation substantive only, MA limitation substantive</a:t>
            </a:r>
            <a:br>
              <a:rPr lang="en-US" altLang="en-US" sz="3200" dirty="0"/>
            </a:br>
            <a:r>
              <a:rPr lang="en-US" altLang="en-US" sz="3200" dirty="0"/>
              <a:t>- NY limitation substantive </a:t>
            </a:r>
            <a:r>
              <a:rPr lang="en-US" altLang="en-US" sz="2800" dirty="0"/>
              <a:t>only, MA limitation procedural only </a:t>
            </a:r>
            <a:br>
              <a:rPr lang="en-US" altLang="en-US" sz="2800" dirty="0"/>
            </a:br>
            <a:endParaRPr lang="en-US" altLang="en-US" sz="2800" dirty="0"/>
          </a:p>
        </p:txBody>
      </p:sp>
    </p:spTree>
    <p:extLst>
      <p:ext uri="{BB962C8B-B14F-4D97-AF65-F5344CB8AC3E}">
        <p14:creationId xmlns:p14="http://schemas.microsoft.com/office/powerpoint/2010/main" val="3082087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81200" y="381001"/>
            <a:ext cx="8229600" cy="5745163"/>
          </a:xfrm>
        </p:spPr>
        <p:txBody>
          <a:bodyPr/>
          <a:lstStyle/>
          <a:p>
            <a:pPr eaLnBrk="1" hangingPunct="1"/>
            <a:r>
              <a:rPr lang="en-US" altLang="en-US" smtClean="0"/>
              <a:t>Marie v Garrison case</a:t>
            </a:r>
          </a:p>
          <a:p>
            <a:pPr eaLnBrk="1" hangingPunct="1"/>
            <a:r>
              <a:rPr lang="en-US" altLang="en-US" smtClean="0"/>
              <a:t>Suit in NY concerning oral K entered into in Mo</a:t>
            </a:r>
          </a:p>
          <a:p>
            <a:pPr eaLnBrk="1" hangingPunct="1"/>
            <a:r>
              <a:rPr lang="en-US" altLang="en-US" smtClean="0"/>
              <a:t>Both Mo and NY had a statute of frauds</a:t>
            </a:r>
          </a:p>
          <a:p>
            <a:pPr eaLnBrk="1" hangingPunct="1"/>
            <a:r>
              <a:rPr lang="en-US" altLang="en-US" smtClean="0"/>
              <a:t>NY law said K’s “shall be void” if not in writing</a:t>
            </a:r>
          </a:p>
          <a:p>
            <a:pPr eaLnBrk="1" hangingPunct="1"/>
            <a:r>
              <a:rPr lang="en-US" altLang="en-US" smtClean="0"/>
              <a:t>Mo law said no K action “shall be brought” if oral</a:t>
            </a:r>
          </a:p>
          <a:p>
            <a:pPr eaLnBrk="1" hangingPunct="1"/>
            <a:r>
              <a:rPr lang="en-US" altLang="en-US" smtClean="0"/>
              <a:t>Which, if any, applies?</a:t>
            </a:r>
          </a:p>
          <a:p>
            <a:pPr eaLnBrk="1" hangingPunct="1"/>
            <a:endParaRPr lang="en-US" altLang="en-US" smtClean="0"/>
          </a:p>
        </p:txBody>
      </p:sp>
    </p:spTree>
    <p:extLst>
      <p:ext uri="{BB962C8B-B14F-4D97-AF65-F5344CB8AC3E}">
        <p14:creationId xmlns:p14="http://schemas.microsoft.com/office/powerpoint/2010/main" val="1383737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905000" y="304801"/>
            <a:ext cx="8305800" cy="5821363"/>
          </a:xfrm>
        </p:spPr>
        <p:txBody>
          <a:bodyPr/>
          <a:lstStyle/>
          <a:p>
            <a:pPr eaLnBrk="1" hangingPunct="1"/>
            <a:r>
              <a:rPr lang="en-US" altLang="en-US" smtClean="0"/>
              <a:t>P enters into an oral K with D in Missouri</a:t>
            </a:r>
          </a:p>
          <a:p>
            <a:pPr eaLnBrk="1" hangingPunct="1"/>
            <a:r>
              <a:rPr lang="en-US" altLang="en-US" smtClean="0"/>
              <a:t>No statute of frauds in Missouri</a:t>
            </a:r>
          </a:p>
          <a:p>
            <a:pPr eaLnBrk="1" hangingPunct="1"/>
            <a:r>
              <a:rPr lang="en-US" altLang="en-US" smtClean="0"/>
              <a:t>But Missouri’s statute of limitations on contract actions is two years</a:t>
            </a:r>
          </a:p>
          <a:p>
            <a:pPr eaLnBrk="1" hangingPunct="1"/>
            <a:r>
              <a:rPr lang="en-US" altLang="en-US" smtClean="0"/>
              <a:t>P sues D on the contract in New York 3 years after breach</a:t>
            </a:r>
          </a:p>
          <a:p>
            <a:pPr eaLnBrk="1" hangingPunct="1"/>
            <a:r>
              <a:rPr lang="en-US" altLang="en-US" smtClean="0"/>
              <a:t>New York has a statute of frauds (substantive) for New York contracts</a:t>
            </a:r>
          </a:p>
          <a:p>
            <a:pPr eaLnBrk="1" hangingPunct="1"/>
            <a:r>
              <a:rPr lang="en-US" altLang="en-US" smtClean="0"/>
              <a:t>But its statute of limitations is 4 years for contract actions</a:t>
            </a:r>
          </a:p>
          <a:p>
            <a:pPr eaLnBrk="1" hangingPunct="1"/>
            <a:endParaRPr lang="en-US" altLang="en-US" smtClean="0"/>
          </a:p>
        </p:txBody>
      </p:sp>
    </p:spTree>
    <p:extLst>
      <p:ext uri="{BB962C8B-B14F-4D97-AF65-F5344CB8AC3E}">
        <p14:creationId xmlns:p14="http://schemas.microsoft.com/office/powerpoint/2010/main" val="11577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74638"/>
            <a:ext cx="8153400" cy="6049962"/>
          </a:xfrm>
        </p:spPr>
        <p:txBody>
          <a:bodyPr/>
          <a:lstStyle/>
          <a:p>
            <a:pPr eaLnBrk="1" hangingPunct="1"/>
            <a:r>
              <a:rPr lang="en-US" altLang="en-US" smtClean="0"/>
              <a:t>characterization</a:t>
            </a:r>
          </a:p>
        </p:txBody>
      </p:sp>
    </p:spTree>
    <p:extLst>
      <p:ext uri="{BB962C8B-B14F-4D97-AF65-F5344CB8AC3E}">
        <p14:creationId xmlns:p14="http://schemas.microsoft.com/office/powerpoint/2010/main" val="2597140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981200" y="381001"/>
            <a:ext cx="8229600" cy="5745163"/>
          </a:xfrm>
        </p:spPr>
        <p:txBody>
          <a:bodyPr/>
          <a:lstStyle/>
          <a:p>
            <a:pPr eaLnBrk="1" hangingPunct="1"/>
            <a:r>
              <a:rPr lang="en-US" altLang="en-US" smtClean="0"/>
              <a:t>Kilberg v NE Airlines</a:t>
            </a:r>
          </a:p>
          <a:p>
            <a:pPr eaLnBrk="1" hangingPunct="1"/>
            <a:r>
              <a:rPr lang="en-US" altLang="en-US" smtClean="0"/>
              <a:t>Plane crash in Mass</a:t>
            </a:r>
          </a:p>
          <a:p>
            <a:pPr eaLnBrk="1" hangingPunct="1"/>
            <a:r>
              <a:rPr lang="en-US" altLang="en-US" smtClean="0"/>
              <a:t>Ticket bought in NY</a:t>
            </a:r>
          </a:p>
          <a:p>
            <a:pPr eaLnBrk="1" hangingPunct="1"/>
            <a:r>
              <a:rPr lang="en-US" altLang="en-US" smtClean="0"/>
              <a:t>NY P, Mass D</a:t>
            </a:r>
          </a:p>
          <a:p>
            <a:pPr eaLnBrk="1" hangingPunct="1"/>
            <a:r>
              <a:rPr lang="en-US" altLang="en-US" smtClean="0"/>
              <a:t>Mass limitation on damages for wrongful death</a:t>
            </a:r>
          </a:p>
          <a:p>
            <a:pPr eaLnBrk="1" hangingPunct="1"/>
            <a:r>
              <a:rPr lang="en-US" altLang="en-US" smtClean="0"/>
              <a:t>Suit in NY</a:t>
            </a:r>
          </a:p>
          <a:p>
            <a:pPr eaLnBrk="1" hangingPunct="1"/>
            <a:r>
              <a:rPr lang="en-US" altLang="en-US" smtClean="0"/>
              <a:t>Does the Mass limit on damages apply?</a:t>
            </a:r>
          </a:p>
        </p:txBody>
      </p:sp>
    </p:spTree>
    <p:extLst>
      <p:ext uri="{BB962C8B-B14F-4D97-AF65-F5344CB8AC3E}">
        <p14:creationId xmlns:p14="http://schemas.microsoft.com/office/powerpoint/2010/main" val="3092180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057400" y="274638"/>
            <a:ext cx="8153400" cy="5745162"/>
          </a:xfrm>
        </p:spPr>
        <p:txBody>
          <a:bodyPr/>
          <a:lstStyle/>
          <a:p>
            <a:pPr eaLnBrk="1" hangingPunct="1"/>
            <a:r>
              <a:rPr lang="en-US" altLang="en-US" smtClean="0"/>
              <a:t>direct action (sue directly against insurer)</a:t>
            </a:r>
            <a:br>
              <a:rPr lang="en-US" altLang="en-US" smtClean="0"/>
            </a:br>
            <a:endParaRPr lang="en-US" altLang="en-US" smtClean="0"/>
          </a:p>
        </p:txBody>
      </p:sp>
    </p:spTree>
    <p:extLst>
      <p:ext uri="{BB962C8B-B14F-4D97-AF65-F5344CB8AC3E}">
        <p14:creationId xmlns:p14="http://schemas.microsoft.com/office/powerpoint/2010/main" val="1350851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pPr eaLnBrk="1" hangingPunct="1"/>
            <a:r>
              <a:rPr lang="en-US" altLang="en-US" smtClean="0"/>
              <a:t>In Alabama, a business man doing business in Alabama, gives certain information to an accountant, which is not privileged under Alabama local law. The information would, however, be privileged under the local law of Mississippi, the forum. </a:t>
            </a:r>
          </a:p>
          <a:p>
            <a:pPr eaLnBrk="1" hangingPunct="1"/>
            <a:r>
              <a:rPr lang="en-US" altLang="en-US" smtClean="0"/>
              <a:t>Is the information admissible?</a:t>
            </a:r>
          </a:p>
        </p:txBody>
      </p:sp>
    </p:spTree>
    <p:extLst>
      <p:ext uri="{BB962C8B-B14F-4D97-AF65-F5344CB8AC3E}">
        <p14:creationId xmlns:p14="http://schemas.microsoft.com/office/powerpoint/2010/main" val="1014530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1"/>
            <a:ext cx="8229600" cy="5745163"/>
          </a:xfrm>
        </p:spPr>
        <p:txBody>
          <a:bodyPr rtlCol="0">
            <a:normAutofit fontScale="92500" lnSpcReduction="10000"/>
          </a:bodyPr>
          <a:lstStyle/>
          <a:p>
            <a:pPr>
              <a:defRPr/>
            </a:pPr>
            <a:r>
              <a:rPr lang="en-US" dirty="0" smtClean="0"/>
              <a:t>2</a:t>
            </a:r>
            <a:r>
              <a:rPr lang="en-US" baseline="30000" dirty="0" smtClean="0"/>
              <a:t>nd</a:t>
            </a:r>
            <a:r>
              <a:rPr lang="en-US" dirty="0" smtClean="0"/>
              <a:t> Restatement</a:t>
            </a:r>
          </a:p>
          <a:p>
            <a:pPr>
              <a:defRPr/>
            </a:pPr>
            <a:r>
              <a:rPr lang="en-US" dirty="0" smtClean="0"/>
              <a:t>§ </a:t>
            </a:r>
            <a:r>
              <a:rPr lang="en-US" dirty="0"/>
              <a:t>139. Privileged Communications</a:t>
            </a:r>
            <a:br>
              <a:rPr lang="en-US" dirty="0"/>
            </a:br>
            <a:r>
              <a:rPr lang="en-US" dirty="0"/>
              <a:t> </a:t>
            </a:r>
          </a:p>
          <a:p>
            <a:pPr>
              <a:defRPr/>
            </a:pPr>
            <a:r>
              <a:rPr lang="en-US" dirty="0"/>
              <a:t>(1) Evidence that is not privileged under the local law of the state which has the most significant relationship with the communication will be admitted, even though it would be privileged under the local law of the forum, unless the admission of such evidence would be contrary to the strong public policy of the forum.</a:t>
            </a:r>
          </a:p>
          <a:p>
            <a:pPr>
              <a:defRPr/>
            </a:pPr>
            <a:r>
              <a:rPr lang="en-US" dirty="0"/>
              <a:t>(2) Evidence that is privileged under the local law of the state which has the most significant relationship with the communication but which is not privileged under the local law of the forum will be admitted unless there is some special reason why the forum policy favoring admission should not be given effect.</a:t>
            </a:r>
          </a:p>
          <a:p>
            <a:pPr>
              <a:defRPr/>
            </a:pPr>
            <a:endParaRPr lang="en-US" dirty="0"/>
          </a:p>
        </p:txBody>
      </p:sp>
    </p:spTree>
    <p:extLst>
      <p:ext uri="{BB962C8B-B14F-4D97-AF65-F5344CB8AC3E}">
        <p14:creationId xmlns:p14="http://schemas.microsoft.com/office/powerpoint/2010/main" val="3278038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tatutes of limitations</a:t>
            </a:r>
            <a:endParaRPr lang="en-US" dirty="0"/>
          </a:p>
        </p:txBody>
      </p:sp>
    </p:spTree>
    <p:extLst>
      <p:ext uri="{BB962C8B-B14F-4D97-AF65-F5344CB8AC3E}">
        <p14:creationId xmlns:p14="http://schemas.microsoft.com/office/powerpoint/2010/main" val="2303471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274638"/>
            <a:ext cx="8534400" cy="6202362"/>
          </a:xfrm>
        </p:spPr>
        <p:txBody>
          <a:bodyPr/>
          <a:lstStyle/>
          <a:p>
            <a:pPr algn="l" eaLnBrk="1" hangingPunct="1"/>
            <a:r>
              <a:rPr lang="en-US" altLang="en-US" sz="3600"/>
              <a:t>§ 603. Statute Of Limitations Of Forum </a:t>
            </a:r>
            <a:br>
              <a:rPr lang="en-US" altLang="en-US" sz="3600"/>
            </a:br>
            <a:r>
              <a:rPr lang="en-US" altLang="en-US" sz="3600"/>
              <a:t>If action is barred by the statute of limitations of the forum, no action can be maintained though action is not barred in the state where the cause of action arose.</a:t>
            </a:r>
            <a:br>
              <a:rPr lang="en-US" altLang="en-US" sz="3600"/>
            </a:br>
            <a:r>
              <a:rPr lang="en-US" altLang="en-US" sz="3600"/>
              <a:t/>
            </a:r>
            <a:br>
              <a:rPr lang="en-US" altLang="en-US" sz="3600"/>
            </a:br>
            <a:r>
              <a:rPr lang="en-US" altLang="en-US" sz="3600"/>
              <a:t>§ 604. Foreign Statute Of Limitations </a:t>
            </a:r>
            <a:br>
              <a:rPr lang="en-US" altLang="en-US" sz="3600"/>
            </a:br>
            <a:r>
              <a:rPr lang="en-US" altLang="en-US" sz="3600"/>
              <a:t>If action is not barred by the statute of limitations of the forum, an action can be maintained, though action is barred in the state where the cause of action arose.</a:t>
            </a:r>
          </a:p>
        </p:txBody>
      </p:sp>
    </p:spTree>
    <p:extLst>
      <p:ext uri="{BB962C8B-B14F-4D97-AF65-F5344CB8AC3E}">
        <p14:creationId xmlns:p14="http://schemas.microsoft.com/office/powerpoint/2010/main" val="278742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676400" y="274638"/>
            <a:ext cx="8534400" cy="6278562"/>
          </a:xfrm>
        </p:spPr>
        <p:txBody>
          <a:bodyPr/>
          <a:lstStyle/>
          <a:p>
            <a:pPr algn="l" eaLnBrk="1" hangingPunct="1"/>
            <a:r>
              <a:rPr lang="en-US" altLang="en-US" smtClean="0"/>
              <a:t>§ 605. Time Limitations On Cause Of Action </a:t>
            </a:r>
            <a:br>
              <a:rPr lang="en-US" altLang="en-US" smtClean="0"/>
            </a:br>
            <a:r>
              <a:rPr lang="en-US" altLang="en-US" smtClean="0"/>
              <a:t>If by the law of the state which has created a right of action, it is made a condition of the right that it shall expire after a certain period of limitation has elapsed, no action begun after the period has elapsed can be maintained in any state.</a:t>
            </a:r>
          </a:p>
        </p:txBody>
      </p:sp>
    </p:spTree>
    <p:extLst>
      <p:ext uri="{BB962C8B-B14F-4D97-AF65-F5344CB8AC3E}">
        <p14:creationId xmlns:p14="http://schemas.microsoft.com/office/powerpoint/2010/main" val="2132273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430962"/>
          </a:xfrm>
        </p:spPr>
        <p:txBody>
          <a:bodyPr/>
          <a:lstStyle/>
          <a:p>
            <a:pPr eaLnBrk="1" hangingPunct="1"/>
            <a:r>
              <a:rPr lang="en-US" altLang="en-US" smtClean="0"/>
              <a:t>Bournias v Atlantic Maritime Co Ltd. (2d Cir. 1955) </a:t>
            </a:r>
          </a:p>
        </p:txBody>
      </p:sp>
    </p:spTree>
    <p:extLst>
      <p:ext uri="{BB962C8B-B14F-4D97-AF65-F5344CB8AC3E}">
        <p14:creationId xmlns:p14="http://schemas.microsoft.com/office/powerpoint/2010/main" val="2370296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430962"/>
          </a:xfrm>
        </p:spPr>
        <p:txBody>
          <a:bodyPr rtlCol="0">
            <a:normAutofit fontScale="90000"/>
          </a:bodyPr>
          <a:lstStyle/>
          <a:p>
            <a:pPr>
              <a:defRPr/>
            </a:pPr>
            <a:r>
              <a:rPr lang="en-US" dirty="0" smtClean="0"/>
              <a:t>- P sues D in state court under FELA.</a:t>
            </a:r>
            <a:br>
              <a:rPr lang="en-US" dirty="0" smtClean="0"/>
            </a:br>
            <a:r>
              <a:rPr lang="en-US" dirty="0" smtClean="0"/>
              <a:t>- FELA has a two-year statute of limitations</a:t>
            </a:r>
            <a:br>
              <a:rPr lang="en-US" dirty="0" smtClean="0"/>
            </a:br>
            <a:r>
              <a:rPr lang="en-US" dirty="0" smtClean="0"/>
              <a:t>- The forum state has a three-year procedural statute of limitations</a:t>
            </a:r>
            <a:br>
              <a:rPr lang="en-US" dirty="0" smtClean="0"/>
            </a:br>
            <a:r>
              <a:rPr lang="en-US" dirty="0" smtClean="0"/>
              <a:t>- P has waited two and a half years to sue</a:t>
            </a:r>
            <a:br>
              <a:rPr lang="en-US" dirty="0" smtClean="0"/>
            </a:br>
            <a:r>
              <a:rPr lang="en-US" dirty="0" smtClean="0"/>
              <a:t>- Is P barred</a:t>
            </a:r>
            <a:br>
              <a:rPr lang="en-US" dirty="0" smtClean="0"/>
            </a:br>
            <a:r>
              <a:rPr lang="en-US" i="1" dirty="0" smtClean="0"/>
              <a:t>Atlantic Coast Line Railroad Co. v. </a:t>
            </a:r>
            <a:r>
              <a:rPr lang="en-US" i="1" dirty="0" err="1" smtClean="0"/>
              <a:t>Burnette</a:t>
            </a:r>
            <a:r>
              <a:rPr lang="en-US" dirty="0" smtClean="0"/>
              <a:t> (US 1915)</a:t>
            </a:r>
            <a:br>
              <a:rPr lang="en-US" dirty="0" smtClean="0"/>
            </a:br>
            <a:endParaRPr lang="en-US" dirty="0" smtClean="0"/>
          </a:p>
        </p:txBody>
      </p:sp>
    </p:spTree>
    <p:extLst>
      <p:ext uri="{BB962C8B-B14F-4D97-AF65-F5344CB8AC3E}">
        <p14:creationId xmlns:p14="http://schemas.microsoft.com/office/powerpoint/2010/main" val="3035432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274638"/>
            <a:ext cx="8382000" cy="6354762"/>
          </a:xfrm>
        </p:spPr>
        <p:txBody>
          <a:bodyPr/>
          <a:lstStyle/>
          <a:p>
            <a:pPr algn="l" eaLnBrk="1" hangingPunct="1"/>
            <a:r>
              <a:rPr lang="en-US" altLang="en-US" dirty="0" smtClean="0"/>
              <a:t>- P sues D in state court under FELA.</a:t>
            </a:r>
            <a:br>
              <a:rPr lang="en-US" altLang="en-US" dirty="0" smtClean="0"/>
            </a:br>
            <a:r>
              <a:rPr lang="en-US" altLang="en-US" dirty="0" smtClean="0"/>
              <a:t>- FELA has a two-year statute of limitations</a:t>
            </a:r>
            <a:br>
              <a:rPr lang="en-US" altLang="en-US" dirty="0" smtClean="0"/>
            </a:br>
            <a:r>
              <a:rPr lang="en-US" altLang="en-US" dirty="0" smtClean="0"/>
              <a:t>- The forum state has a one-year procedural statute of limitations</a:t>
            </a:r>
            <a:br>
              <a:rPr lang="en-US" altLang="en-US" dirty="0" smtClean="0"/>
            </a:br>
            <a:r>
              <a:rPr lang="en-US" altLang="en-US" dirty="0" smtClean="0"/>
              <a:t>- P has waited one and a half years to sue</a:t>
            </a:r>
            <a:br>
              <a:rPr lang="en-US" altLang="en-US" dirty="0" smtClean="0"/>
            </a:br>
            <a:r>
              <a:rPr lang="en-US" altLang="en-US" dirty="0" smtClean="0"/>
              <a:t>- Is P barred?</a:t>
            </a:r>
            <a:br>
              <a:rPr lang="en-US" altLang="en-US" dirty="0" smtClean="0"/>
            </a:br>
            <a:r>
              <a:rPr lang="en-US" altLang="en-US" dirty="0" smtClean="0"/>
              <a:t>- </a:t>
            </a:r>
            <a:r>
              <a:rPr lang="en-US" altLang="en-US" i="1" dirty="0" smtClean="0"/>
              <a:t>Engel v. Davenport </a:t>
            </a:r>
            <a:r>
              <a:rPr lang="en-US" altLang="en-US" dirty="0" smtClean="0"/>
              <a:t>(US 1926)</a:t>
            </a:r>
          </a:p>
        </p:txBody>
      </p:sp>
    </p:spTree>
    <p:extLst>
      <p:ext uri="{BB962C8B-B14F-4D97-AF65-F5344CB8AC3E}">
        <p14:creationId xmlns:p14="http://schemas.microsoft.com/office/powerpoint/2010/main" val="3488242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pPr eaLnBrk="1" hangingPunct="1"/>
            <a:r>
              <a:rPr lang="en-US" altLang="en-US" smtClean="0"/>
              <a:t>substance/procedure</a:t>
            </a:r>
          </a:p>
        </p:txBody>
      </p:sp>
    </p:spTree>
    <p:extLst>
      <p:ext uri="{BB962C8B-B14F-4D97-AF65-F5344CB8AC3E}">
        <p14:creationId xmlns:p14="http://schemas.microsoft.com/office/powerpoint/2010/main" val="183187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8"/>
            <a:ext cx="8229600" cy="6278562"/>
          </a:xfrm>
        </p:spPr>
        <p:txBody>
          <a:bodyPr/>
          <a:lstStyle/>
          <a:p>
            <a:r>
              <a:rPr lang="en-US" altLang="en-US" smtClean="0"/>
              <a:t>borrowing statutes</a:t>
            </a:r>
          </a:p>
        </p:txBody>
      </p:sp>
    </p:spTree>
    <p:extLst>
      <p:ext uri="{BB962C8B-B14F-4D97-AF65-F5344CB8AC3E}">
        <p14:creationId xmlns:p14="http://schemas.microsoft.com/office/powerpoint/2010/main" val="2017557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76400" y="76200"/>
            <a:ext cx="8915400" cy="6477000"/>
          </a:xfrm>
        </p:spPr>
        <p:txBody>
          <a:bodyPr/>
          <a:lstStyle/>
          <a:p>
            <a:pPr algn="l"/>
            <a:r>
              <a:rPr lang="en-US" altLang="en-US" sz="2800"/>
              <a:t>2</a:t>
            </a:r>
            <a:r>
              <a:rPr lang="en-US" altLang="en-US" sz="2800" baseline="30000"/>
              <a:t>nd</a:t>
            </a:r>
            <a:r>
              <a:rPr lang="en-US" altLang="en-US" sz="2800"/>
              <a:t> Rest - § 142. Statute Of Limitations</a:t>
            </a:r>
            <a:br>
              <a:rPr lang="en-US" altLang="en-US" sz="2800"/>
            </a:br>
            <a:r>
              <a:rPr lang="en-US" altLang="en-US" sz="2800"/>
              <a:t>The following § 142 replaces the original §§ 142 and 143:</a:t>
            </a:r>
            <a:br>
              <a:rPr lang="en-US" altLang="en-US" sz="2800"/>
            </a:br>
            <a:r>
              <a:rPr lang="en-US" altLang="en-US" sz="2800"/>
              <a:t>Whether a claim will be maintained against the defense of the statute of limitations is determined under the principles stated in § 6. In general, unless the exceptional circumstances of the case make such a result unreasonable:</a:t>
            </a:r>
            <a:br>
              <a:rPr lang="en-US" altLang="en-US" sz="2800"/>
            </a:br>
            <a:r>
              <a:rPr lang="en-US" altLang="en-US" sz="2800"/>
              <a:t>(1) The forum will apply its own statute of limitations barring the claim.</a:t>
            </a:r>
            <a:br>
              <a:rPr lang="en-US" altLang="en-US" sz="2800"/>
            </a:br>
            <a:r>
              <a:rPr lang="en-US" altLang="en-US" sz="2800"/>
              <a:t>(2) The forum will apply its own statute of limitations permitting the claim unless:</a:t>
            </a:r>
            <a:br>
              <a:rPr lang="en-US" altLang="en-US" sz="2800"/>
            </a:br>
            <a:r>
              <a:rPr lang="en-US" altLang="en-US" sz="2800"/>
              <a:t>(a) maintenance of the claim would serve no substantial interest of the forum; and</a:t>
            </a:r>
            <a:br>
              <a:rPr lang="en-US" altLang="en-US" sz="2800"/>
            </a:br>
            <a:r>
              <a:rPr lang="en-US" altLang="en-US" sz="2800"/>
              <a:t>(b) the claim would be barred under the statute of limitations of a state having a more significant relationship to the parties and the occurrence.</a:t>
            </a:r>
          </a:p>
        </p:txBody>
      </p:sp>
    </p:spTree>
    <p:extLst>
      <p:ext uri="{BB962C8B-B14F-4D97-AF65-F5344CB8AC3E}">
        <p14:creationId xmlns:p14="http://schemas.microsoft.com/office/powerpoint/2010/main" val="236140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049962"/>
          </a:xfrm>
        </p:spPr>
        <p:txBody>
          <a:bodyPr/>
          <a:lstStyle/>
          <a:p>
            <a:pPr eaLnBrk="1" hangingPunct="1"/>
            <a:r>
              <a:rPr lang="en-US" altLang="en-US" smtClean="0"/>
              <a:t>Grant v McAuliffe </a:t>
            </a:r>
            <a:br>
              <a:rPr lang="en-US" altLang="en-US" smtClean="0"/>
            </a:br>
            <a:r>
              <a:rPr lang="en-US" altLang="en-US" smtClean="0"/>
              <a:t>(Cal. 1953)</a:t>
            </a:r>
            <a:br>
              <a:rPr lang="en-US" altLang="en-US" smtClean="0"/>
            </a:br>
            <a:endParaRPr lang="en-US" altLang="en-US" smtClean="0"/>
          </a:p>
        </p:txBody>
      </p:sp>
    </p:spTree>
    <p:extLst>
      <p:ext uri="{BB962C8B-B14F-4D97-AF65-F5344CB8AC3E}">
        <p14:creationId xmlns:p14="http://schemas.microsoft.com/office/powerpoint/2010/main" val="386741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28800" y="274638"/>
            <a:ext cx="8382000" cy="6126162"/>
          </a:xfrm>
        </p:spPr>
        <p:txBody>
          <a:bodyPr/>
          <a:lstStyle/>
          <a:p>
            <a:pPr eaLnBrk="1" hangingPunct="1"/>
            <a:r>
              <a:rPr lang="en-US" altLang="en-US" smtClean="0"/>
              <a:t>does the rule regulate primary activity or litigation?</a:t>
            </a:r>
          </a:p>
        </p:txBody>
      </p:sp>
    </p:spTree>
    <p:extLst>
      <p:ext uri="{BB962C8B-B14F-4D97-AF65-F5344CB8AC3E}">
        <p14:creationId xmlns:p14="http://schemas.microsoft.com/office/powerpoint/2010/main" val="7285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57400" y="274638"/>
            <a:ext cx="8153400" cy="5973762"/>
          </a:xfrm>
        </p:spPr>
        <p:txBody>
          <a:bodyPr/>
          <a:lstStyle/>
          <a:p>
            <a:pPr eaLnBrk="1" hangingPunct="1"/>
            <a:r>
              <a:rPr lang="en-US" altLang="en-US" smtClean="0"/>
              <a:t>interests of forum?</a:t>
            </a:r>
          </a:p>
        </p:txBody>
      </p:sp>
    </p:spTree>
    <p:extLst>
      <p:ext uri="{BB962C8B-B14F-4D97-AF65-F5344CB8AC3E}">
        <p14:creationId xmlns:p14="http://schemas.microsoft.com/office/powerpoint/2010/main" val="475689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05000" y="274638"/>
            <a:ext cx="8305800" cy="6126162"/>
          </a:xfrm>
        </p:spPr>
        <p:txBody>
          <a:bodyPr/>
          <a:lstStyle/>
          <a:p>
            <a:pPr eaLnBrk="1" hangingPunct="1"/>
            <a:r>
              <a:rPr lang="en-US" altLang="en-US" smtClean="0"/>
              <a:t>intent of sovereign creating rule?</a:t>
            </a:r>
          </a:p>
        </p:txBody>
      </p:sp>
    </p:spTree>
    <p:extLst>
      <p:ext uri="{BB962C8B-B14F-4D97-AF65-F5344CB8AC3E}">
        <p14:creationId xmlns:p14="http://schemas.microsoft.com/office/powerpoint/2010/main" val="3623922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5985341"/>
          </a:xfrm>
        </p:spPr>
        <p:txBody>
          <a:bodyPr/>
          <a:lstStyle/>
          <a:p>
            <a:r>
              <a:rPr lang="en-US" dirty="0" smtClean="0"/>
              <a:t>Problem: when would a New York court indicate when a non-New York court should use procedural rule with a New York cause of action?</a:t>
            </a:r>
            <a:endParaRPr lang="en-US" dirty="0"/>
          </a:p>
        </p:txBody>
      </p:sp>
    </p:spTree>
    <p:extLst>
      <p:ext uri="{BB962C8B-B14F-4D97-AF65-F5344CB8AC3E}">
        <p14:creationId xmlns:p14="http://schemas.microsoft.com/office/powerpoint/2010/main" val="8909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534400" cy="6583362"/>
          </a:xfrm>
        </p:spPr>
        <p:txBody>
          <a:bodyPr rtlCol="0">
            <a:normAutofit/>
          </a:bodyPr>
          <a:lstStyle/>
          <a:p>
            <a:pPr>
              <a:defRPr/>
            </a:pPr>
            <a:r>
              <a:rPr lang="en-US" altLang="en-US" sz="2800"/>
              <a:t>§ 592. Procedure In Court</a:t>
            </a:r>
            <a:br>
              <a:rPr lang="en-US" altLang="en-US" sz="2800"/>
            </a:br>
            <a:r>
              <a:rPr lang="en-US" altLang="en-US" sz="2800"/>
              <a:t>The law of the forum governs all matters of pleading and the conduct of proceedings in court.</a:t>
            </a:r>
            <a:br>
              <a:rPr lang="en-US" altLang="en-US" sz="2800"/>
            </a:br>
            <a:r>
              <a:rPr lang="en-US" altLang="en-US" sz="2800"/>
              <a:t> </a:t>
            </a:r>
            <a:br>
              <a:rPr lang="en-US" altLang="en-US" sz="2800"/>
            </a:br>
            <a:r>
              <a:rPr lang="en-US" altLang="en-US" sz="2800"/>
              <a:t>§ 594. Mode Of Trial</a:t>
            </a:r>
            <a:br>
              <a:rPr lang="en-US" altLang="en-US" sz="2800"/>
            </a:br>
            <a:r>
              <a:rPr lang="en-US" altLang="en-US" sz="2800"/>
              <a:t>The law of the forum determines whether an issue of fact shall be tried by the court or by a jury.</a:t>
            </a:r>
            <a:br>
              <a:rPr lang="en-US" altLang="en-US" sz="2800"/>
            </a:br>
            <a:r>
              <a:rPr lang="en-US" altLang="en-US" sz="2800"/>
              <a:t> </a:t>
            </a:r>
            <a:br>
              <a:rPr lang="en-US" altLang="en-US" sz="2800"/>
            </a:br>
            <a:r>
              <a:rPr lang="en-US" altLang="en-US" sz="2800"/>
              <a:t>§ 596. Witnesses</a:t>
            </a:r>
            <a:br>
              <a:rPr lang="en-US" altLang="en-US" sz="2800"/>
            </a:br>
            <a:r>
              <a:rPr lang="en-US" altLang="en-US" sz="2800"/>
              <a:t>The law of the forum determines the competency and the credibility of witnesses.</a:t>
            </a:r>
            <a:br>
              <a:rPr lang="en-US" altLang="en-US" sz="2800"/>
            </a:br>
            <a:r>
              <a:rPr lang="en-US" altLang="en-US" sz="2800"/>
              <a:t> </a:t>
            </a:r>
            <a:br>
              <a:rPr lang="en-US" altLang="en-US" sz="2800"/>
            </a:br>
            <a:r>
              <a:rPr lang="en-US" altLang="en-US" sz="2800"/>
              <a:t>§ 597. Evidence</a:t>
            </a:r>
            <a:br>
              <a:rPr lang="en-US" altLang="en-US" sz="2800"/>
            </a:br>
            <a:r>
              <a:rPr lang="en-US" altLang="en-US" sz="2800"/>
              <a:t>The law of the forum determines the admissibility of a particular piece of evidence.</a:t>
            </a:r>
            <a:br>
              <a:rPr lang="en-US" altLang="en-US" sz="2800"/>
            </a:br>
            <a:endParaRPr lang="en-US" altLang="en-US" sz="2800"/>
          </a:p>
        </p:txBody>
      </p:sp>
    </p:spTree>
    <p:extLst>
      <p:ext uri="{BB962C8B-B14F-4D97-AF65-F5344CB8AC3E}">
        <p14:creationId xmlns:p14="http://schemas.microsoft.com/office/powerpoint/2010/main" val="2211631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822</Words>
  <Application>Microsoft Office PowerPoint</Application>
  <PresentationFormat>Widescreen</PresentationFormat>
  <Paragraphs>63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Tues. 2/2/16</vt:lpstr>
      <vt:lpstr>characterization</vt:lpstr>
      <vt:lpstr>substance/procedure</vt:lpstr>
      <vt:lpstr>Grant v McAuliffe  (Cal. 1953) </vt:lpstr>
      <vt:lpstr>does the rule regulate primary activity or litigation?</vt:lpstr>
      <vt:lpstr>interests of forum?</vt:lpstr>
      <vt:lpstr>intent of sovereign creating rule?</vt:lpstr>
      <vt:lpstr>Problem: when would a New York court indicate when a non-New York court should use procedural rule with a New York cause of action?</vt:lpstr>
      <vt:lpstr>§ 592. Procedure In Court The law of the forum governs all matters of pleading and the conduct of proceedings in court.   § 594. Mode Of Trial The law of the forum determines whether an issue of fact shall be tried by the court or by a jury.   § 596. Witnesses The law of the forum determines the competency and the credibility of witnesses.   § 597. Evidence The law of the forum determines the admissibility of a particular piece of evidence. </vt:lpstr>
      <vt:lpstr>PowerPoint Presentation</vt:lpstr>
      <vt:lpstr>PowerPoint Presentation</vt:lpstr>
      <vt:lpstr>PowerPoint Presentation</vt:lpstr>
      <vt:lpstr>PowerPoint Presentation</vt:lpstr>
      <vt:lpstr>PowerPoint Presentation</vt:lpstr>
      <vt:lpstr>PowerPoint Presentation</vt:lpstr>
      <vt:lpstr>Such a limitation is imposed only by a statute; and it is a question of interpretation whether the statute qualifies the cause of action, applying therefore only to a cause of action created by the statute, wherever sued on; or whether it is to be construed as limiting the amount of recovery in any action of the type described brought in the state, wherever the right was created; or whether (as in some instances) it has both effects.</vt:lpstr>
      <vt:lpstr>- Mass (place of plane crash) has a damage limitation of one million for wrongful death - suit is in NY state court - NY has damage limitation for wrongful death of $ ½ million - NY limitation procedural, MA limitation substantive  - NY limitation procedural, MA limitation procedural only - NY limitation substantive only, MA limitation substantive - NY limitation substantive only, MA limitation procedural only  </vt:lpstr>
      <vt:lpstr>PowerPoint Presentation</vt:lpstr>
      <vt:lpstr>PowerPoint Presentation</vt:lpstr>
      <vt:lpstr>PowerPoint Presentation</vt:lpstr>
      <vt:lpstr>direct action (sue directly against insurer) </vt:lpstr>
      <vt:lpstr>PowerPoint Presentation</vt:lpstr>
      <vt:lpstr>PowerPoint Presentation</vt:lpstr>
      <vt:lpstr>statutes of limitations</vt:lpstr>
      <vt:lpstr>§ 603. Statute Of Limitations Of Forum  If action is barred by the statute of limitations of the forum, no action can be maintained though action is not barred in the state where the cause of action arose.  § 604. Foreign Statute Of Limitations  If action is not barred by the statute of limitations of the forum, an action can be maintained, though action is barred in the state where the cause of action arose.</vt:lpstr>
      <vt:lpstr>§ 605. Time Limitations On Cause Of Action  If by the law of the state which has created a right of action, it is made a condition of the right that it shall expire after a certain period of limitation has elapsed, no action begun after the period has elapsed can be maintained in any state.</vt:lpstr>
      <vt:lpstr>Bournias v Atlantic Maritime Co Ltd. (2d Cir. 1955) </vt:lpstr>
      <vt:lpstr>- P sues D in state court under FELA. - FELA has a two-year statute of limitations - The forum state has a three-year procedural statute of limitations - P has waited two and a half years to sue - Is P barred Atlantic Coast Line Railroad Co. v. Burnette (US 1915) </vt:lpstr>
      <vt:lpstr>- P sues D in state court under FELA. - FELA has a two-year statute of limitations - The forum state has a one-year procedural statute of limitations - P has waited one and a half years to sue - Is P barred? - Engel v. Davenport (US 1926)</vt:lpstr>
      <vt:lpstr>borrowing statutes</vt:lpstr>
      <vt:lpstr>2nd Rest - § 142. Statute Of Limitations The following § 142 replaces the original §§ 142 and 143: Whether a claim will be maintained against the defense of the statute of limitations is determined under the principles stated in § 6. In general, unless the exceptional circumstances of the case make such a result unreasonable: (1) The forum will apply its own statute of limitations barring the claim. (2) The forum will apply its own statute of limitations permitting the claim unless: (a) maintenance of the claim would serve no substantial interest of the forum; and (b) the claim would be barred under the statute of limitations of a state having a more significant relationship to the parties and the occurrence.</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 Michael S</dc:creator>
  <cp:lastModifiedBy>Green, Michael S</cp:lastModifiedBy>
  <cp:revision>6</cp:revision>
  <cp:lastPrinted>2016-02-02T12:30:33Z</cp:lastPrinted>
  <dcterms:created xsi:type="dcterms:W3CDTF">2016-01-28T17:00:59Z</dcterms:created>
  <dcterms:modified xsi:type="dcterms:W3CDTF">2016-02-02T21:38:42Z</dcterms:modified>
</cp:coreProperties>
</file>