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77" r:id="rId3"/>
    <p:sldId id="282" r:id="rId4"/>
    <p:sldId id="284" r:id="rId5"/>
    <p:sldId id="285" r:id="rId6"/>
    <p:sldId id="286" r:id="rId7"/>
    <p:sldId id="287" r:id="rId8"/>
    <p:sldId id="288" r:id="rId9"/>
    <p:sldId id="289" r:id="rId10"/>
    <p:sldId id="290" r:id="rId11"/>
    <p:sldId id="291" r:id="rId12"/>
    <p:sldId id="292" r:id="rId13"/>
    <p:sldId id="293" r:id="rId14"/>
    <p:sldId id="295" r:id="rId15"/>
    <p:sldId id="294" r:id="rId16"/>
    <p:sldId id="316" r:id="rId17"/>
    <p:sldId id="296" r:id="rId18"/>
    <p:sldId id="297" r:id="rId19"/>
    <p:sldId id="298" r:id="rId20"/>
    <p:sldId id="299" r:id="rId21"/>
    <p:sldId id="300"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8" d="100"/>
          <a:sy n="78" d="100"/>
        </p:scale>
        <p:origin x="64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993A63-6783-40DE-83C4-8EE186B191F8}" type="datetimeFigureOut">
              <a:rPr lang="en-US" smtClean="0"/>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037730-AA4F-46A9-8A7F-57405C011F17}" type="slidenum">
              <a:rPr lang="en-US" smtClean="0"/>
              <a:t>‹#›</a:t>
            </a:fld>
            <a:endParaRPr lang="en-US"/>
          </a:p>
        </p:txBody>
      </p:sp>
    </p:spTree>
    <p:extLst>
      <p:ext uri="{BB962C8B-B14F-4D97-AF65-F5344CB8AC3E}">
        <p14:creationId xmlns:p14="http://schemas.microsoft.com/office/powerpoint/2010/main" val="4075978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993A63-6783-40DE-83C4-8EE186B191F8}" type="datetimeFigureOut">
              <a:rPr lang="en-US" smtClean="0"/>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037730-AA4F-46A9-8A7F-57405C011F17}" type="slidenum">
              <a:rPr lang="en-US" smtClean="0"/>
              <a:t>‹#›</a:t>
            </a:fld>
            <a:endParaRPr lang="en-US"/>
          </a:p>
        </p:txBody>
      </p:sp>
    </p:spTree>
    <p:extLst>
      <p:ext uri="{BB962C8B-B14F-4D97-AF65-F5344CB8AC3E}">
        <p14:creationId xmlns:p14="http://schemas.microsoft.com/office/powerpoint/2010/main" val="2908167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993A63-6783-40DE-83C4-8EE186B191F8}" type="datetimeFigureOut">
              <a:rPr lang="en-US" smtClean="0"/>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037730-AA4F-46A9-8A7F-57405C011F17}" type="slidenum">
              <a:rPr lang="en-US" smtClean="0"/>
              <a:t>‹#›</a:t>
            </a:fld>
            <a:endParaRPr lang="en-US"/>
          </a:p>
        </p:txBody>
      </p:sp>
    </p:spTree>
    <p:extLst>
      <p:ext uri="{BB962C8B-B14F-4D97-AF65-F5344CB8AC3E}">
        <p14:creationId xmlns:p14="http://schemas.microsoft.com/office/powerpoint/2010/main" val="982158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993A63-6783-40DE-83C4-8EE186B191F8}" type="datetimeFigureOut">
              <a:rPr lang="en-US" smtClean="0"/>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037730-AA4F-46A9-8A7F-57405C011F17}" type="slidenum">
              <a:rPr lang="en-US" smtClean="0"/>
              <a:t>‹#›</a:t>
            </a:fld>
            <a:endParaRPr lang="en-US"/>
          </a:p>
        </p:txBody>
      </p:sp>
    </p:spTree>
    <p:extLst>
      <p:ext uri="{BB962C8B-B14F-4D97-AF65-F5344CB8AC3E}">
        <p14:creationId xmlns:p14="http://schemas.microsoft.com/office/powerpoint/2010/main" val="3824616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993A63-6783-40DE-83C4-8EE186B191F8}" type="datetimeFigureOut">
              <a:rPr lang="en-US" smtClean="0"/>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037730-AA4F-46A9-8A7F-57405C011F17}" type="slidenum">
              <a:rPr lang="en-US" smtClean="0"/>
              <a:t>‹#›</a:t>
            </a:fld>
            <a:endParaRPr lang="en-US"/>
          </a:p>
        </p:txBody>
      </p:sp>
    </p:spTree>
    <p:extLst>
      <p:ext uri="{BB962C8B-B14F-4D97-AF65-F5344CB8AC3E}">
        <p14:creationId xmlns:p14="http://schemas.microsoft.com/office/powerpoint/2010/main" val="93191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993A63-6783-40DE-83C4-8EE186B191F8}" type="datetimeFigureOut">
              <a:rPr lang="en-US" smtClean="0"/>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037730-AA4F-46A9-8A7F-57405C011F17}" type="slidenum">
              <a:rPr lang="en-US" smtClean="0"/>
              <a:t>‹#›</a:t>
            </a:fld>
            <a:endParaRPr lang="en-US"/>
          </a:p>
        </p:txBody>
      </p:sp>
    </p:spTree>
    <p:extLst>
      <p:ext uri="{BB962C8B-B14F-4D97-AF65-F5344CB8AC3E}">
        <p14:creationId xmlns:p14="http://schemas.microsoft.com/office/powerpoint/2010/main" val="2943451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993A63-6783-40DE-83C4-8EE186B191F8}" type="datetimeFigureOut">
              <a:rPr lang="en-US" smtClean="0"/>
              <a:t>1/28/2016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037730-AA4F-46A9-8A7F-57405C011F17}" type="slidenum">
              <a:rPr lang="en-US" smtClean="0"/>
              <a:t>‹#›</a:t>
            </a:fld>
            <a:endParaRPr lang="en-US"/>
          </a:p>
        </p:txBody>
      </p:sp>
    </p:spTree>
    <p:extLst>
      <p:ext uri="{BB962C8B-B14F-4D97-AF65-F5344CB8AC3E}">
        <p14:creationId xmlns:p14="http://schemas.microsoft.com/office/powerpoint/2010/main" val="4247893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993A63-6783-40DE-83C4-8EE186B191F8}" type="datetimeFigureOut">
              <a:rPr lang="en-US" smtClean="0"/>
              <a:t>1/28/2016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037730-AA4F-46A9-8A7F-57405C011F17}" type="slidenum">
              <a:rPr lang="en-US" smtClean="0"/>
              <a:t>‹#›</a:t>
            </a:fld>
            <a:endParaRPr lang="en-US"/>
          </a:p>
        </p:txBody>
      </p:sp>
    </p:spTree>
    <p:extLst>
      <p:ext uri="{BB962C8B-B14F-4D97-AF65-F5344CB8AC3E}">
        <p14:creationId xmlns:p14="http://schemas.microsoft.com/office/powerpoint/2010/main" val="2497074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993A63-6783-40DE-83C4-8EE186B191F8}" type="datetimeFigureOut">
              <a:rPr lang="en-US" smtClean="0"/>
              <a:t>1/28/2016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037730-AA4F-46A9-8A7F-57405C011F17}" type="slidenum">
              <a:rPr lang="en-US" smtClean="0"/>
              <a:t>‹#›</a:t>
            </a:fld>
            <a:endParaRPr lang="en-US"/>
          </a:p>
        </p:txBody>
      </p:sp>
    </p:spTree>
    <p:extLst>
      <p:ext uri="{BB962C8B-B14F-4D97-AF65-F5344CB8AC3E}">
        <p14:creationId xmlns:p14="http://schemas.microsoft.com/office/powerpoint/2010/main" val="3005898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993A63-6783-40DE-83C4-8EE186B191F8}" type="datetimeFigureOut">
              <a:rPr lang="en-US" smtClean="0"/>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037730-AA4F-46A9-8A7F-57405C011F17}" type="slidenum">
              <a:rPr lang="en-US" smtClean="0"/>
              <a:t>‹#›</a:t>
            </a:fld>
            <a:endParaRPr lang="en-US"/>
          </a:p>
        </p:txBody>
      </p:sp>
    </p:spTree>
    <p:extLst>
      <p:ext uri="{BB962C8B-B14F-4D97-AF65-F5344CB8AC3E}">
        <p14:creationId xmlns:p14="http://schemas.microsoft.com/office/powerpoint/2010/main" val="287243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993A63-6783-40DE-83C4-8EE186B191F8}" type="datetimeFigureOut">
              <a:rPr lang="en-US" smtClean="0"/>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037730-AA4F-46A9-8A7F-57405C011F17}" type="slidenum">
              <a:rPr lang="en-US" smtClean="0"/>
              <a:t>‹#›</a:t>
            </a:fld>
            <a:endParaRPr lang="en-US"/>
          </a:p>
        </p:txBody>
      </p:sp>
    </p:spTree>
    <p:extLst>
      <p:ext uri="{BB962C8B-B14F-4D97-AF65-F5344CB8AC3E}">
        <p14:creationId xmlns:p14="http://schemas.microsoft.com/office/powerpoint/2010/main" val="3387611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993A63-6783-40DE-83C4-8EE186B191F8}" type="datetimeFigureOut">
              <a:rPr lang="en-US" smtClean="0"/>
              <a:t>1/28/2016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37730-AA4F-46A9-8A7F-57405C011F17}" type="slidenum">
              <a:rPr lang="en-US" smtClean="0"/>
              <a:t>‹#›</a:t>
            </a:fld>
            <a:endParaRPr lang="en-US"/>
          </a:p>
        </p:txBody>
      </p:sp>
    </p:spTree>
    <p:extLst>
      <p:ext uri="{BB962C8B-B14F-4D97-AF65-F5344CB8AC3E}">
        <p14:creationId xmlns:p14="http://schemas.microsoft.com/office/powerpoint/2010/main" val="18727283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905000" y="274638"/>
            <a:ext cx="8305800" cy="6278562"/>
          </a:xfrm>
        </p:spPr>
        <p:txBody>
          <a:bodyPr/>
          <a:lstStyle/>
          <a:p>
            <a:r>
              <a:rPr lang="en-US" altLang="en-US" dirty="0" smtClean="0"/>
              <a:t>Thurs. Jan. 28</a:t>
            </a:r>
          </a:p>
        </p:txBody>
      </p:sp>
    </p:spTree>
    <p:extLst>
      <p:ext uri="{BB962C8B-B14F-4D97-AF65-F5344CB8AC3E}">
        <p14:creationId xmlns:p14="http://schemas.microsoft.com/office/powerpoint/2010/main" val="32006222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a:xfrm>
            <a:off x="2057400" y="381000"/>
            <a:ext cx="8153400" cy="5745163"/>
          </a:xfrm>
        </p:spPr>
        <p:txBody>
          <a:bodyPr/>
          <a:lstStyle/>
          <a:p>
            <a:pPr eaLnBrk="1" hangingPunct="1"/>
            <a:r>
              <a:rPr lang="en-US" altLang="en-US" smtClean="0"/>
              <a:t>Caldwell v Gore</a:t>
            </a:r>
          </a:p>
          <a:p>
            <a:pPr eaLnBrk="1" hangingPunct="1"/>
            <a:r>
              <a:rPr lang="en-US" altLang="en-US" smtClean="0"/>
              <a:t>D erected dam on La property</a:t>
            </a:r>
          </a:p>
          <a:p>
            <a:pPr eaLnBrk="1" hangingPunct="1"/>
            <a:r>
              <a:rPr lang="en-US" altLang="en-US" smtClean="0"/>
              <a:t>Obstructed flow of water upstream to P’s property in Ark</a:t>
            </a:r>
          </a:p>
          <a:p>
            <a:pPr eaLnBrk="1" hangingPunct="1"/>
            <a:r>
              <a:rPr lang="en-US" altLang="en-US" smtClean="0"/>
              <a:t>La had servitude of lower land to higher to receive water flow freely</a:t>
            </a:r>
          </a:p>
          <a:p>
            <a:pPr eaLnBrk="1" hangingPunct="1"/>
            <a:r>
              <a:rPr lang="en-US" altLang="en-US" smtClean="0"/>
              <a:t>Ark law allowed obstruction if reasonable etc.</a:t>
            </a:r>
          </a:p>
          <a:p>
            <a:pPr eaLnBrk="1" hangingPunct="1"/>
            <a:endParaRPr lang="en-US" altLang="en-US" smtClean="0"/>
          </a:p>
        </p:txBody>
      </p:sp>
    </p:spTree>
    <p:extLst>
      <p:ext uri="{BB962C8B-B14F-4D97-AF65-F5344CB8AC3E}">
        <p14:creationId xmlns:p14="http://schemas.microsoft.com/office/powerpoint/2010/main" val="526422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828800" y="274638"/>
            <a:ext cx="8382000" cy="6202362"/>
          </a:xfrm>
        </p:spPr>
        <p:txBody>
          <a:bodyPr/>
          <a:lstStyle/>
          <a:p>
            <a:pPr eaLnBrk="1" hangingPunct="1"/>
            <a:r>
              <a:rPr lang="en-US" altLang="en-US" smtClean="0"/>
              <a:t>substance/procedure</a:t>
            </a:r>
          </a:p>
        </p:txBody>
      </p:sp>
    </p:spTree>
    <p:extLst>
      <p:ext uri="{BB962C8B-B14F-4D97-AF65-F5344CB8AC3E}">
        <p14:creationId xmlns:p14="http://schemas.microsoft.com/office/powerpoint/2010/main" val="2886125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81200" y="274638"/>
            <a:ext cx="8229600" cy="6049962"/>
          </a:xfrm>
        </p:spPr>
        <p:txBody>
          <a:bodyPr/>
          <a:lstStyle/>
          <a:p>
            <a:pPr eaLnBrk="1" hangingPunct="1"/>
            <a:r>
              <a:rPr lang="en-US" altLang="en-US" smtClean="0"/>
              <a:t>Grant v McAuliffe </a:t>
            </a:r>
            <a:br>
              <a:rPr lang="en-US" altLang="en-US" smtClean="0"/>
            </a:br>
            <a:r>
              <a:rPr lang="en-US" altLang="en-US" smtClean="0"/>
              <a:t>(Cal. 1953)</a:t>
            </a:r>
            <a:br>
              <a:rPr lang="en-US" altLang="en-US" smtClean="0"/>
            </a:br>
            <a:endParaRPr lang="en-US" altLang="en-US" smtClean="0"/>
          </a:p>
        </p:txBody>
      </p:sp>
    </p:spTree>
    <p:extLst>
      <p:ext uri="{BB962C8B-B14F-4D97-AF65-F5344CB8AC3E}">
        <p14:creationId xmlns:p14="http://schemas.microsoft.com/office/powerpoint/2010/main" val="27085638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828800" y="274638"/>
            <a:ext cx="8382000" cy="6126162"/>
          </a:xfrm>
        </p:spPr>
        <p:txBody>
          <a:bodyPr/>
          <a:lstStyle/>
          <a:p>
            <a:pPr eaLnBrk="1" hangingPunct="1"/>
            <a:r>
              <a:rPr lang="en-US" altLang="en-US" smtClean="0"/>
              <a:t>does the rule regulate primary activity or litigation?</a:t>
            </a:r>
          </a:p>
        </p:txBody>
      </p:sp>
    </p:spTree>
    <p:extLst>
      <p:ext uri="{BB962C8B-B14F-4D97-AF65-F5344CB8AC3E}">
        <p14:creationId xmlns:p14="http://schemas.microsoft.com/office/powerpoint/2010/main" val="9757850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057400" y="274638"/>
            <a:ext cx="8153400" cy="5973762"/>
          </a:xfrm>
        </p:spPr>
        <p:txBody>
          <a:bodyPr/>
          <a:lstStyle/>
          <a:p>
            <a:pPr eaLnBrk="1" hangingPunct="1"/>
            <a:r>
              <a:rPr lang="en-US" altLang="en-US" smtClean="0"/>
              <a:t>interests of forum?</a:t>
            </a:r>
          </a:p>
        </p:txBody>
      </p:sp>
    </p:spTree>
    <p:extLst>
      <p:ext uri="{BB962C8B-B14F-4D97-AF65-F5344CB8AC3E}">
        <p14:creationId xmlns:p14="http://schemas.microsoft.com/office/powerpoint/2010/main" val="9391739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905000" y="274638"/>
            <a:ext cx="8305800" cy="6126162"/>
          </a:xfrm>
        </p:spPr>
        <p:txBody>
          <a:bodyPr/>
          <a:lstStyle/>
          <a:p>
            <a:pPr eaLnBrk="1" hangingPunct="1"/>
            <a:r>
              <a:rPr lang="en-US" altLang="en-US" smtClean="0"/>
              <a:t>intent of sovereign creating rule?</a:t>
            </a:r>
          </a:p>
        </p:txBody>
      </p:sp>
    </p:spTree>
    <p:extLst>
      <p:ext uri="{BB962C8B-B14F-4D97-AF65-F5344CB8AC3E}">
        <p14:creationId xmlns:p14="http://schemas.microsoft.com/office/powerpoint/2010/main" val="15343560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062" y="365125"/>
            <a:ext cx="10791738" cy="5985341"/>
          </a:xfrm>
        </p:spPr>
        <p:txBody>
          <a:bodyPr/>
          <a:lstStyle/>
          <a:p>
            <a:r>
              <a:rPr lang="en-US" dirty="0" smtClean="0"/>
              <a:t>Problem: when would a New York court indicate when a non-New York court should use procedural rule with a New York cause of action?</a:t>
            </a:r>
            <a:endParaRPr lang="en-US" dirty="0"/>
          </a:p>
        </p:txBody>
      </p:sp>
    </p:spTree>
    <p:extLst>
      <p:ext uri="{BB962C8B-B14F-4D97-AF65-F5344CB8AC3E}">
        <p14:creationId xmlns:p14="http://schemas.microsoft.com/office/powerpoint/2010/main" val="27852567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981200" y="274638"/>
            <a:ext cx="8534400" cy="6583362"/>
          </a:xfrm>
        </p:spPr>
        <p:txBody>
          <a:bodyPr rtlCol="0">
            <a:normAutofit/>
          </a:bodyPr>
          <a:lstStyle/>
          <a:p>
            <a:pPr>
              <a:defRPr/>
            </a:pPr>
            <a:r>
              <a:rPr lang="en-US" altLang="en-US" sz="2800"/>
              <a:t>§ 592. Procedure In Court</a:t>
            </a:r>
            <a:br>
              <a:rPr lang="en-US" altLang="en-US" sz="2800"/>
            </a:br>
            <a:r>
              <a:rPr lang="en-US" altLang="en-US" sz="2800"/>
              <a:t>The law of the forum governs all matters of pleading and the conduct of proceedings in court.</a:t>
            </a:r>
            <a:br>
              <a:rPr lang="en-US" altLang="en-US" sz="2800"/>
            </a:br>
            <a:r>
              <a:rPr lang="en-US" altLang="en-US" sz="2800"/>
              <a:t> </a:t>
            </a:r>
            <a:br>
              <a:rPr lang="en-US" altLang="en-US" sz="2800"/>
            </a:br>
            <a:r>
              <a:rPr lang="en-US" altLang="en-US" sz="2800"/>
              <a:t>§ 594. Mode Of Trial</a:t>
            </a:r>
            <a:br>
              <a:rPr lang="en-US" altLang="en-US" sz="2800"/>
            </a:br>
            <a:r>
              <a:rPr lang="en-US" altLang="en-US" sz="2800"/>
              <a:t>The law of the forum determines whether an issue of fact shall be tried by the court or by a jury.</a:t>
            </a:r>
            <a:br>
              <a:rPr lang="en-US" altLang="en-US" sz="2800"/>
            </a:br>
            <a:r>
              <a:rPr lang="en-US" altLang="en-US" sz="2800"/>
              <a:t> </a:t>
            </a:r>
            <a:br>
              <a:rPr lang="en-US" altLang="en-US" sz="2800"/>
            </a:br>
            <a:r>
              <a:rPr lang="en-US" altLang="en-US" sz="2800"/>
              <a:t>§ 596. Witnesses</a:t>
            </a:r>
            <a:br>
              <a:rPr lang="en-US" altLang="en-US" sz="2800"/>
            </a:br>
            <a:r>
              <a:rPr lang="en-US" altLang="en-US" sz="2800"/>
              <a:t>The law of the forum determines the competency and the credibility of witnesses.</a:t>
            </a:r>
            <a:br>
              <a:rPr lang="en-US" altLang="en-US" sz="2800"/>
            </a:br>
            <a:r>
              <a:rPr lang="en-US" altLang="en-US" sz="2800"/>
              <a:t> </a:t>
            </a:r>
            <a:br>
              <a:rPr lang="en-US" altLang="en-US" sz="2800"/>
            </a:br>
            <a:r>
              <a:rPr lang="en-US" altLang="en-US" sz="2800"/>
              <a:t>§ 597. Evidence</a:t>
            </a:r>
            <a:br>
              <a:rPr lang="en-US" altLang="en-US" sz="2800"/>
            </a:br>
            <a:r>
              <a:rPr lang="en-US" altLang="en-US" sz="2800"/>
              <a:t>The law of the forum determines the admissibility of a particular piece of evidence.</a:t>
            </a:r>
            <a:br>
              <a:rPr lang="en-US" altLang="en-US" sz="2800"/>
            </a:br>
            <a:endParaRPr lang="en-US" altLang="en-US" sz="2800"/>
          </a:p>
        </p:txBody>
      </p:sp>
    </p:spTree>
    <p:extLst>
      <p:ext uri="{BB962C8B-B14F-4D97-AF65-F5344CB8AC3E}">
        <p14:creationId xmlns:p14="http://schemas.microsoft.com/office/powerpoint/2010/main" val="2192782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1981200" y="381001"/>
            <a:ext cx="8229600" cy="5745163"/>
          </a:xfrm>
        </p:spPr>
        <p:txBody>
          <a:bodyPr/>
          <a:lstStyle/>
          <a:p>
            <a:pPr eaLnBrk="1" hangingPunct="1"/>
            <a:r>
              <a:rPr lang="en-US" altLang="en-US" smtClean="0"/>
              <a:t>P ships goods in Mass using D as transport</a:t>
            </a:r>
          </a:p>
          <a:p>
            <a:pPr eaLnBrk="1" hangingPunct="1"/>
            <a:r>
              <a:rPr lang="en-US" altLang="en-US" smtClean="0"/>
              <a:t>P received printed bill of lading which contains limitations on liability</a:t>
            </a:r>
          </a:p>
          <a:p>
            <a:pPr eaLnBrk="1" hangingPunct="1"/>
            <a:r>
              <a:rPr lang="en-US" altLang="en-US" smtClean="0"/>
              <a:t>Under law of Mass, this bill is not sufficient to show that P assented to limitation</a:t>
            </a:r>
          </a:p>
          <a:p>
            <a:pPr eaLnBrk="1" hangingPunct="1"/>
            <a:r>
              <a:rPr lang="en-US" altLang="en-US" smtClean="0"/>
              <a:t>Under law of NH, it is</a:t>
            </a:r>
          </a:p>
          <a:p>
            <a:pPr eaLnBrk="1" hangingPunct="1"/>
            <a:r>
              <a:rPr lang="en-US" altLang="en-US" smtClean="0"/>
              <a:t>P sues D in NH</a:t>
            </a:r>
          </a:p>
          <a:p>
            <a:pPr eaLnBrk="1" hangingPunct="1"/>
            <a:r>
              <a:rPr lang="en-US" altLang="en-US" smtClean="0"/>
              <a:t>Should court assume that liability is limited?</a:t>
            </a:r>
          </a:p>
          <a:p>
            <a:pPr eaLnBrk="1" hangingPunct="1"/>
            <a:endParaRPr lang="en-US" altLang="en-US" smtClean="0"/>
          </a:p>
        </p:txBody>
      </p:sp>
    </p:spTree>
    <p:extLst>
      <p:ext uri="{BB962C8B-B14F-4D97-AF65-F5344CB8AC3E}">
        <p14:creationId xmlns:p14="http://schemas.microsoft.com/office/powerpoint/2010/main" val="18198556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1981200" y="457201"/>
            <a:ext cx="8229600" cy="5668963"/>
          </a:xfrm>
        </p:spPr>
        <p:txBody>
          <a:bodyPr/>
          <a:lstStyle/>
          <a:p>
            <a:pPr eaLnBrk="1" hangingPunct="1"/>
            <a:r>
              <a:rPr lang="en-US" altLang="en-US" smtClean="0"/>
              <a:t>§ 595. Proof Of Facts </a:t>
            </a:r>
          </a:p>
          <a:p>
            <a:pPr eaLnBrk="1" hangingPunct="1">
              <a:buFont typeface="Arial" panose="020B0604020202020204" pitchFamily="34" charset="0"/>
              <a:buNone/>
            </a:pPr>
            <a:r>
              <a:rPr lang="en-US" altLang="en-US" smtClean="0"/>
              <a:t>(1) The law of the forum governs the proof in court of a fact alleged.</a:t>
            </a:r>
          </a:p>
          <a:p>
            <a:pPr eaLnBrk="1" hangingPunct="1">
              <a:buFont typeface="Arial" panose="020B0604020202020204" pitchFamily="34" charset="0"/>
              <a:buNone/>
            </a:pPr>
            <a:r>
              <a:rPr lang="en-US" altLang="en-US" smtClean="0"/>
              <a:t>(2) The law of the forum governs presumptions and inferences to be drawn from evidence.</a:t>
            </a:r>
          </a:p>
          <a:p>
            <a:pPr eaLnBrk="1" hangingPunct="1"/>
            <a:endParaRPr lang="en-US" altLang="en-US" smtClean="0"/>
          </a:p>
        </p:txBody>
      </p:sp>
    </p:spTree>
    <p:extLst>
      <p:ext uri="{BB962C8B-B14F-4D97-AF65-F5344CB8AC3E}">
        <p14:creationId xmlns:p14="http://schemas.microsoft.com/office/powerpoint/2010/main" val="817636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2057400" y="274638"/>
            <a:ext cx="8153400" cy="6049962"/>
          </a:xfrm>
        </p:spPr>
        <p:txBody>
          <a:bodyPr/>
          <a:lstStyle/>
          <a:p>
            <a:pPr eaLnBrk="1" hangingPunct="1"/>
            <a:r>
              <a:rPr lang="en-US" altLang="en-US" smtClean="0"/>
              <a:t>characterization</a:t>
            </a:r>
          </a:p>
        </p:txBody>
      </p:sp>
    </p:spTree>
    <p:extLst>
      <p:ext uri="{BB962C8B-B14F-4D97-AF65-F5344CB8AC3E}">
        <p14:creationId xmlns:p14="http://schemas.microsoft.com/office/powerpoint/2010/main" val="3274923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1981200" y="381001"/>
            <a:ext cx="8229600" cy="5745163"/>
          </a:xfrm>
        </p:spPr>
        <p:txBody>
          <a:bodyPr/>
          <a:lstStyle/>
          <a:p>
            <a:pPr eaLnBrk="1" hangingPunct="1"/>
            <a:r>
              <a:rPr lang="en-US" altLang="en-US" smtClean="0"/>
              <a:t>P, in state Arizona, is injured by the alleged negligence of D. P sues D in state California. By the law of Arizona, a plaintiff has no cause of action until he has shown that his own negligence did not contribute to his injury. By the law of California, contributory negligence is an affirmative defense to be pleaded and proved by the defendant. </a:t>
            </a:r>
          </a:p>
          <a:p>
            <a:pPr eaLnBrk="1" hangingPunct="1"/>
            <a:endParaRPr lang="en-US" altLang="en-US" smtClean="0"/>
          </a:p>
          <a:p>
            <a:pPr eaLnBrk="1" hangingPunct="1"/>
            <a:r>
              <a:rPr lang="en-US" altLang="en-US" smtClean="0"/>
              <a:t>Must P show freedom from contributory negligence?</a:t>
            </a:r>
          </a:p>
        </p:txBody>
      </p:sp>
    </p:spTree>
    <p:extLst>
      <p:ext uri="{BB962C8B-B14F-4D97-AF65-F5344CB8AC3E}">
        <p14:creationId xmlns:p14="http://schemas.microsoft.com/office/powerpoint/2010/main" val="28138189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228600"/>
            <a:ext cx="8305800" cy="6324600"/>
          </a:xfrm>
        </p:spPr>
        <p:txBody>
          <a:bodyPr rtlCol="0">
            <a:normAutofit/>
          </a:bodyPr>
          <a:lstStyle/>
          <a:p>
            <a:pPr>
              <a:defRPr/>
            </a:pPr>
            <a:r>
              <a:rPr lang="en-US" dirty="0" smtClean="0"/>
              <a:t>Comment to 595</a:t>
            </a:r>
          </a:p>
          <a:p>
            <a:pPr>
              <a:defRPr/>
            </a:pPr>
            <a:r>
              <a:rPr lang="en-US" dirty="0" smtClean="0"/>
              <a:t>Thus, if a requirement concerning proof of freedom from fault exists in the law of the place of injury and if such condition is there interpreted as a condition of the cause of action itself, or as affecting the nature or amount of recovery, the court at the forum will apply the rule of the foreign state (see § 385). In such a case, the remedial and substantive portions of the foreign law are so bound together that the application of the usual procedural rule of the forum would seriously alter the effect of the operative facts under the law of the appropriate foreign state.</a:t>
            </a:r>
          </a:p>
          <a:p>
            <a:pPr>
              <a:defRPr/>
            </a:pPr>
            <a:endParaRPr lang="en-US" dirty="0"/>
          </a:p>
        </p:txBody>
      </p:sp>
    </p:spTree>
    <p:extLst>
      <p:ext uri="{BB962C8B-B14F-4D97-AF65-F5344CB8AC3E}">
        <p14:creationId xmlns:p14="http://schemas.microsoft.com/office/powerpoint/2010/main" val="2985613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905000" y="274638"/>
            <a:ext cx="8305800" cy="6126162"/>
          </a:xfrm>
        </p:spPr>
        <p:txBody>
          <a:bodyPr/>
          <a:lstStyle/>
          <a:p>
            <a:pPr eaLnBrk="1" hangingPunct="1"/>
            <a:r>
              <a:rPr lang="en-US" altLang="en-US" smtClean="0"/>
              <a:t>Haumschild v Continental Cas Co. (Wisc. 1959)</a:t>
            </a:r>
            <a:br>
              <a:rPr lang="en-US" altLang="en-US" smtClean="0"/>
            </a:br>
            <a:endParaRPr lang="en-US" altLang="en-US" smtClean="0"/>
          </a:p>
        </p:txBody>
      </p:sp>
    </p:spTree>
    <p:extLst>
      <p:ext uri="{BB962C8B-B14F-4D97-AF65-F5344CB8AC3E}">
        <p14:creationId xmlns:p14="http://schemas.microsoft.com/office/powerpoint/2010/main" val="2751964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704850" y="365125"/>
            <a:ext cx="10648950" cy="6145213"/>
          </a:xfrm>
        </p:spPr>
        <p:txBody>
          <a:bodyPr/>
          <a:lstStyle/>
          <a:p>
            <a:r>
              <a:rPr lang="en-US" altLang="en-US" smtClean="0"/>
              <a:t>Emery v. Emery (Cal. 1955)</a:t>
            </a:r>
          </a:p>
        </p:txBody>
      </p:sp>
    </p:spTree>
    <p:extLst>
      <p:ext uri="{BB962C8B-B14F-4D97-AF65-F5344CB8AC3E}">
        <p14:creationId xmlns:p14="http://schemas.microsoft.com/office/powerpoint/2010/main" val="3534490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2057400" y="381000"/>
            <a:ext cx="8153400" cy="5745163"/>
          </a:xfrm>
        </p:spPr>
        <p:txBody>
          <a:bodyPr/>
          <a:lstStyle/>
          <a:p>
            <a:pPr eaLnBrk="1" hangingPunct="1"/>
            <a:r>
              <a:rPr lang="en-US" altLang="en-US" i="1" smtClean="0"/>
              <a:t>Haumschild</a:t>
            </a:r>
            <a:r>
              <a:rPr lang="en-US" altLang="en-US" smtClean="0"/>
              <a:t>: “While the appellant's counsel did not request that we overrule Buckeye v. Buckeye, supra, and the subsequent Wisconsin case dealing with this particular conflict of laws problem, he did specifically seek to have this court apply California's conflict of laws principle, that the law of the domicile is determinative of interspousal capacity to sue, to this particular case. However, to do so would violate the well recognized principle of conflict of laws that, where the substantive law of another state is applied, there necessarily must be excluded such foreign state's law of conflict of laws.”</a:t>
            </a:r>
          </a:p>
        </p:txBody>
      </p:sp>
    </p:spTree>
    <p:extLst>
      <p:ext uri="{BB962C8B-B14F-4D97-AF65-F5344CB8AC3E}">
        <p14:creationId xmlns:p14="http://schemas.microsoft.com/office/powerpoint/2010/main" val="633352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595313" y="365125"/>
            <a:ext cx="10758487" cy="6237288"/>
          </a:xfrm>
        </p:spPr>
        <p:txBody>
          <a:bodyPr/>
          <a:lstStyle/>
          <a:p>
            <a:r>
              <a:rPr lang="en-US" altLang="en-US" smtClean="0"/>
              <a:t>renvoi</a:t>
            </a:r>
            <a:br>
              <a:rPr lang="en-US" altLang="en-US" smtClean="0"/>
            </a:br>
            <a:r>
              <a:rPr lang="en-US" altLang="en-US" smtClean="0"/>
              <a:t>désistement</a:t>
            </a:r>
          </a:p>
        </p:txBody>
      </p:sp>
    </p:spTree>
    <p:extLst>
      <p:ext uri="{BB962C8B-B14F-4D97-AF65-F5344CB8AC3E}">
        <p14:creationId xmlns:p14="http://schemas.microsoft.com/office/powerpoint/2010/main" val="4187979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a:xfrm>
            <a:off x="1981200" y="228600"/>
            <a:ext cx="8229600" cy="5897563"/>
          </a:xfrm>
        </p:spPr>
        <p:txBody>
          <a:bodyPr/>
          <a:lstStyle/>
          <a:p>
            <a:pPr eaLnBrk="1" hangingPunct="1"/>
            <a:r>
              <a:rPr lang="en-US" altLang="en-US" smtClean="0"/>
              <a:t>Swank v Hufnagle</a:t>
            </a:r>
          </a:p>
          <a:p>
            <a:pPr eaLnBrk="1" hangingPunct="1"/>
            <a:r>
              <a:rPr lang="en-US" altLang="en-US" smtClean="0"/>
              <a:t>Ohio woman guaranteed husband’s debt with promissory note, executed in Ohio, and backed up by security interest on Indiana land </a:t>
            </a:r>
          </a:p>
          <a:p>
            <a:pPr eaLnBrk="1" hangingPunct="1"/>
            <a:r>
              <a:rPr lang="en-US" altLang="en-US" smtClean="0"/>
              <a:t>Ohio allowed woman to be surety for their husbands</a:t>
            </a:r>
          </a:p>
          <a:p>
            <a:pPr eaLnBrk="1" hangingPunct="1"/>
            <a:r>
              <a:rPr lang="en-US" altLang="en-US" smtClean="0"/>
              <a:t>Indiana did not</a:t>
            </a:r>
          </a:p>
          <a:p>
            <a:pPr eaLnBrk="1" hangingPunct="1"/>
            <a:r>
              <a:rPr lang="en-US" altLang="en-US" smtClean="0"/>
              <a:t>Suit in Indiana to enforce security interest</a:t>
            </a:r>
          </a:p>
          <a:p>
            <a:pPr eaLnBrk="1" hangingPunct="1"/>
            <a:endParaRPr lang="en-US" altLang="en-US" smtClean="0"/>
          </a:p>
        </p:txBody>
      </p:sp>
    </p:spTree>
    <p:extLst>
      <p:ext uri="{BB962C8B-B14F-4D97-AF65-F5344CB8AC3E}">
        <p14:creationId xmlns:p14="http://schemas.microsoft.com/office/powerpoint/2010/main" val="3198303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a:xfrm>
            <a:off x="1981200" y="457200"/>
            <a:ext cx="8229600" cy="5668963"/>
          </a:xfrm>
        </p:spPr>
        <p:txBody>
          <a:bodyPr/>
          <a:lstStyle/>
          <a:p>
            <a:pPr eaLnBrk="1" hangingPunct="1"/>
            <a:r>
              <a:rPr lang="en-US" altLang="en-US" smtClean="0"/>
              <a:t>Burr v Beckler</a:t>
            </a:r>
          </a:p>
          <a:p>
            <a:pPr eaLnBrk="1" hangingPunct="1"/>
            <a:r>
              <a:rPr lang="en-US" altLang="en-US" smtClean="0"/>
              <a:t>In Florida, Illinois wife guaranteed husband’s debt, backed up by security interest in Illinois property</a:t>
            </a:r>
          </a:p>
          <a:p>
            <a:pPr eaLnBrk="1" hangingPunct="1"/>
            <a:r>
              <a:rPr lang="en-US" altLang="en-US" smtClean="0"/>
              <a:t>Florida had prohibition on wives acting as surety</a:t>
            </a:r>
          </a:p>
          <a:p>
            <a:pPr eaLnBrk="1" hangingPunct="1"/>
            <a:r>
              <a:rPr lang="en-US" altLang="en-US" smtClean="0"/>
              <a:t>Illinois didn’t</a:t>
            </a:r>
          </a:p>
          <a:p>
            <a:pPr eaLnBrk="1" hangingPunct="1"/>
            <a:r>
              <a:rPr lang="en-US" altLang="en-US" smtClean="0"/>
              <a:t>Suit in Illinois to enforce security interest</a:t>
            </a:r>
          </a:p>
          <a:p>
            <a:pPr eaLnBrk="1" hangingPunct="1"/>
            <a:endParaRPr lang="en-US" altLang="en-US" smtClean="0"/>
          </a:p>
        </p:txBody>
      </p:sp>
    </p:spTree>
    <p:extLst>
      <p:ext uri="{BB962C8B-B14F-4D97-AF65-F5344CB8AC3E}">
        <p14:creationId xmlns:p14="http://schemas.microsoft.com/office/powerpoint/2010/main" val="4263557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a:xfrm>
            <a:off x="1905000" y="304800"/>
            <a:ext cx="8305800" cy="5821363"/>
          </a:xfrm>
        </p:spPr>
        <p:txBody>
          <a:bodyPr/>
          <a:lstStyle/>
          <a:p>
            <a:pPr eaLnBrk="1" hangingPunct="1"/>
            <a:r>
              <a:rPr lang="en-US" altLang="en-US" smtClean="0"/>
              <a:t>Thomson v Kyle </a:t>
            </a:r>
          </a:p>
          <a:p>
            <a:pPr eaLnBrk="1" hangingPunct="1"/>
            <a:r>
              <a:rPr lang="en-US" altLang="en-US" smtClean="0"/>
              <a:t>Alabama woman executed promissory note in Ala backed up by mortgage on land in Florida</a:t>
            </a:r>
          </a:p>
          <a:p>
            <a:pPr eaLnBrk="1" hangingPunct="1"/>
            <a:r>
              <a:rPr lang="en-US" altLang="en-US" smtClean="0"/>
              <a:t>Once again wives can’t be surety under Ala law</a:t>
            </a:r>
          </a:p>
          <a:p>
            <a:pPr eaLnBrk="1" hangingPunct="1"/>
            <a:r>
              <a:rPr lang="en-US" altLang="en-US" smtClean="0"/>
              <a:t>They can under Florida law</a:t>
            </a:r>
          </a:p>
          <a:p>
            <a:pPr eaLnBrk="1" hangingPunct="1"/>
            <a:r>
              <a:rPr lang="en-US" altLang="en-US" smtClean="0"/>
              <a:t>Suit in Florida to enforce security interest</a:t>
            </a:r>
          </a:p>
        </p:txBody>
      </p:sp>
    </p:spTree>
    <p:extLst>
      <p:ext uri="{BB962C8B-B14F-4D97-AF65-F5344CB8AC3E}">
        <p14:creationId xmlns:p14="http://schemas.microsoft.com/office/powerpoint/2010/main" val="25717107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644</Words>
  <Application>Microsoft Office PowerPoint</Application>
  <PresentationFormat>Widescreen</PresentationFormat>
  <Paragraphs>47</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Thurs. Jan. 28</vt:lpstr>
      <vt:lpstr>characterization</vt:lpstr>
      <vt:lpstr>Haumschild v Continental Cas Co. (Wisc. 1959) </vt:lpstr>
      <vt:lpstr>Emery v. Emery (Cal. 1955)</vt:lpstr>
      <vt:lpstr>PowerPoint Presentation</vt:lpstr>
      <vt:lpstr>renvoi désistement</vt:lpstr>
      <vt:lpstr>PowerPoint Presentation</vt:lpstr>
      <vt:lpstr>PowerPoint Presentation</vt:lpstr>
      <vt:lpstr>PowerPoint Presentation</vt:lpstr>
      <vt:lpstr>PowerPoint Presentation</vt:lpstr>
      <vt:lpstr>substance/procedure</vt:lpstr>
      <vt:lpstr>Grant v McAuliffe  (Cal. 1953) </vt:lpstr>
      <vt:lpstr>does the rule regulate primary activity or litigation?</vt:lpstr>
      <vt:lpstr>interests of forum?</vt:lpstr>
      <vt:lpstr>intent of sovereign creating rule?</vt:lpstr>
      <vt:lpstr>Problem: when would a New York court indicate when a non-New York court should use procedural rule with a New York cause of action?</vt:lpstr>
      <vt:lpstr>§ 592. Procedure In Court The law of the forum governs all matters of pleading and the conduct of proceedings in court.   § 594. Mode Of Trial The law of the forum determines whether an issue of fact shall be tried by the court or by a jury.   § 596. Witnesses The law of the forum determines the competency and the credibility of witnesses.   § 597. Evidence The law of the forum determines the admissibility of a particular piece of evidence. </vt:lpstr>
      <vt:lpstr>PowerPoint Presentation</vt:lpstr>
      <vt:lpstr>PowerPoint Presentation</vt:lpstr>
      <vt:lpstr>PowerPoint Presentation</vt:lpstr>
      <vt:lpstr>PowerPoint Presentation</vt:lpstr>
    </vt:vector>
  </TitlesOfParts>
  <Company>College of William and Mary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Green, Michael S</dc:creator>
  <cp:lastModifiedBy>Green, Michael S</cp:lastModifiedBy>
  <cp:revision>6</cp:revision>
  <dcterms:created xsi:type="dcterms:W3CDTF">2016-01-26T16:24:48Z</dcterms:created>
  <dcterms:modified xsi:type="dcterms:W3CDTF">2016-01-28T17:00:26Z</dcterms:modified>
</cp:coreProperties>
</file>