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438" r:id="rId3"/>
    <p:sldId id="434" r:id="rId4"/>
    <p:sldId id="404" r:id="rId5"/>
    <p:sldId id="422" r:id="rId6"/>
    <p:sldId id="423" r:id="rId7"/>
    <p:sldId id="424" r:id="rId8"/>
    <p:sldId id="406" r:id="rId9"/>
    <p:sldId id="407" r:id="rId10"/>
    <p:sldId id="425" r:id="rId11"/>
    <p:sldId id="426" r:id="rId12"/>
    <p:sldId id="427" r:id="rId13"/>
    <p:sldId id="428" r:id="rId14"/>
    <p:sldId id="429" r:id="rId15"/>
    <p:sldId id="408" r:id="rId16"/>
    <p:sldId id="409" r:id="rId17"/>
    <p:sldId id="435" r:id="rId18"/>
    <p:sldId id="410" r:id="rId19"/>
    <p:sldId id="411" r:id="rId20"/>
    <p:sldId id="430" r:id="rId21"/>
    <p:sldId id="431" r:id="rId22"/>
    <p:sldId id="432" r:id="rId23"/>
    <p:sldId id="433" r:id="rId24"/>
    <p:sldId id="436" r:id="rId25"/>
    <p:sldId id="43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5" autoAdjust="0"/>
    <p:restoredTop sz="94660"/>
  </p:normalViewPr>
  <p:slideViewPr>
    <p:cSldViewPr snapToGrid="0">
      <p:cViewPr varScale="1">
        <p:scale>
          <a:sx n="78" d="100"/>
          <a:sy n="78" d="100"/>
        </p:scale>
        <p:origin x="6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58332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2928945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282206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402091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E1DC7E-84D0-4A67-A385-778DDCA1C24B}"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01403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E1DC7E-84D0-4A67-A385-778DDCA1C24B}" type="datetimeFigureOut">
              <a:rPr lang="en-US" smtClean="0"/>
              <a:t>4/21/2016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402152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E1DC7E-84D0-4A67-A385-778DDCA1C24B}" type="datetimeFigureOut">
              <a:rPr lang="en-US" smtClean="0"/>
              <a:t>4/21/2016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387733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E1DC7E-84D0-4A67-A385-778DDCA1C24B}" type="datetimeFigureOut">
              <a:rPr lang="en-US" smtClean="0"/>
              <a:t>4/21/2016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91962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1DC7E-84D0-4A67-A385-778DDCA1C24B}" type="datetimeFigureOut">
              <a:rPr lang="en-US" smtClean="0"/>
              <a:t>4/21/2016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49882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1DC7E-84D0-4A67-A385-778DDCA1C24B}" type="datetimeFigureOut">
              <a:rPr lang="en-US" smtClean="0"/>
              <a:t>4/21/2016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17259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1DC7E-84D0-4A67-A385-778DDCA1C24B}" type="datetimeFigureOut">
              <a:rPr lang="en-US" smtClean="0"/>
              <a:t>4/21/2016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45873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E1DC7E-84D0-4A67-A385-778DDCA1C24B}" type="datetimeFigureOut">
              <a:rPr lang="en-US" smtClean="0"/>
              <a:t>4/21/2016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BBBF7-E048-4F5C-AAB4-2DCEF0417E47}" type="slidenum">
              <a:rPr lang="en-US" smtClean="0"/>
              <a:t>‹#›</a:t>
            </a:fld>
            <a:endParaRPr lang="en-US"/>
          </a:p>
        </p:txBody>
      </p:sp>
    </p:spTree>
    <p:extLst>
      <p:ext uri="{BB962C8B-B14F-4D97-AF65-F5344CB8AC3E}">
        <p14:creationId xmlns:p14="http://schemas.microsoft.com/office/powerpoint/2010/main" val="3527636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738563" y="274638"/>
            <a:ext cx="4672012" cy="6278562"/>
          </a:xfrm>
        </p:spPr>
        <p:txBody>
          <a:bodyPr/>
          <a:lstStyle/>
          <a:p>
            <a:pPr eaLnBrk="1" hangingPunct="1"/>
            <a:r>
              <a:rPr lang="en-US" altLang="en-US" dirty="0" smtClean="0"/>
              <a:t>Thurs. Apr. 21</a:t>
            </a:r>
          </a:p>
        </p:txBody>
      </p:sp>
    </p:spTree>
    <p:extLst>
      <p:ext uri="{BB962C8B-B14F-4D97-AF65-F5344CB8AC3E}">
        <p14:creationId xmlns:p14="http://schemas.microsoft.com/office/powerpoint/2010/main" val="1898512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159243"/>
          </a:xfrm>
        </p:spPr>
        <p:txBody>
          <a:bodyPr/>
          <a:lstStyle/>
          <a:p>
            <a:r>
              <a:rPr lang="en-US" dirty="0" smtClean="0"/>
              <a:t>Even if there us a Michigan obligation that is relevant, isn’t the obligation modifiable in Michigan and so modifiable in MO?</a:t>
            </a:r>
            <a:endParaRPr lang="en-US" dirty="0"/>
          </a:p>
        </p:txBody>
      </p:sp>
    </p:spTree>
    <p:extLst>
      <p:ext uri="{BB962C8B-B14F-4D97-AF65-F5344CB8AC3E}">
        <p14:creationId xmlns:p14="http://schemas.microsoft.com/office/powerpoint/2010/main" val="1298500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5936821"/>
          </a:xfrm>
        </p:spPr>
        <p:txBody>
          <a:bodyPr/>
          <a:lstStyle/>
          <a:p>
            <a:r>
              <a:rPr lang="en-US" dirty="0" smtClean="0"/>
              <a:t>Scalia’s opinion…</a:t>
            </a:r>
            <a:endParaRPr lang="en-US" dirty="0"/>
          </a:p>
        </p:txBody>
      </p:sp>
    </p:spTree>
    <p:extLst>
      <p:ext uri="{BB962C8B-B14F-4D97-AF65-F5344CB8AC3E}">
        <p14:creationId xmlns:p14="http://schemas.microsoft.com/office/powerpoint/2010/main" val="4179422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146886"/>
          </a:xfrm>
        </p:spPr>
        <p:txBody>
          <a:bodyPr/>
          <a:lstStyle/>
          <a:p>
            <a:r>
              <a:rPr lang="en-US" dirty="0" smtClean="0"/>
              <a:t>What if GM sued for a declaratory judgment in MO federal court determining the </a:t>
            </a:r>
            <a:r>
              <a:rPr lang="en-US" dirty="0" err="1" smtClean="0"/>
              <a:t>Ewell</a:t>
            </a:r>
            <a:r>
              <a:rPr lang="en-US" dirty="0" smtClean="0"/>
              <a:t> can’t testify in the Baker case?</a:t>
            </a:r>
            <a:endParaRPr lang="en-US" dirty="0"/>
          </a:p>
        </p:txBody>
      </p:sp>
    </p:spTree>
    <p:extLst>
      <p:ext uri="{BB962C8B-B14F-4D97-AF65-F5344CB8AC3E}">
        <p14:creationId xmlns:p14="http://schemas.microsoft.com/office/powerpoint/2010/main" val="157132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5924464"/>
          </a:xfrm>
        </p:spPr>
        <p:txBody>
          <a:bodyPr/>
          <a:lstStyle/>
          <a:p>
            <a:r>
              <a:rPr lang="en-US" dirty="0"/>
              <a:t>s</a:t>
            </a:r>
            <a:r>
              <a:rPr lang="en-US" dirty="0" smtClean="0"/>
              <a:t>ubstance and procedure in the recognition of judgments…</a:t>
            </a:r>
            <a:endParaRPr lang="en-US" dirty="0"/>
          </a:p>
        </p:txBody>
      </p:sp>
    </p:spTree>
    <p:extLst>
      <p:ext uri="{BB962C8B-B14F-4D97-AF65-F5344CB8AC3E}">
        <p14:creationId xmlns:p14="http://schemas.microsoft.com/office/powerpoint/2010/main" val="3261464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048032"/>
          </a:xfrm>
        </p:spPr>
        <p:txBody>
          <a:bodyPr/>
          <a:lstStyle/>
          <a:p>
            <a:r>
              <a:rPr lang="en-US" dirty="0" smtClean="0"/>
              <a:t>P sues D in Cal., gets judgment</a:t>
            </a:r>
            <a:br>
              <a:rPr lang="en-US" dirty="0" smtClean="0"/>
            </a:br>
            <a:r>
              <a:rPr lang="en-US" dirty="0"/>
              <a:t/>
            </a:r>
            <a:br>
              <a:rPr lang="en-US" dirty="0"/>
            </a:br>
            <a:r>
              <a:rPr lang="en-US" dirty="0" smtClean="0"/>
              <a:t>D has no assets in Cal.</a:t>
            </a:r>
            <a:br>
              <a:rPr lang="en-US" dirty="0" smtClean="0"/>
            </a:br>
            <a:r>
              <a:rPr lang="en-US" dirty="0"/>
              <a:t/>
            </a:r>
            <a:br>
              <a:rPr lang="en-US" dirty="0"/>
            </a:br>
            <a:r>
              <a:rPr lang="en-US" dirty="0" smtClean="0"/>
              <a:t>D has house in Nev.</a:t>
            </a:r>
            <a:br>
              <a:rPr lang="en-US" dirty="0" smtClean="0"/>
            </a:br>
            <a:r>
              <a:rPr lang="en-US" dirty="0"/>
              <a:t/>
            </a:r>
            <a:br>
              <a:rPr lang="en-US" dirty="0"/>
            </a:br>
            <a:r>
              <a:rPr lang="en-US" dirty="0" smtClean="0"/>
              <a:t>P sues D on judgment in Nev., but under Nev. law houses cannot be used to satisfy judgments (in Cal. </a:t>
            </a:r>
            <a:r>
              <a:rPr lang="en-US" dirty="0"/>
              <a:t>t</a:t>
            </a:r>
            <a:r>
              <a:rPr lang="en-US" dirty="0" smtClean="0"/>
              <a:t>hey can)</a:t>
            </a:r>
            <a:endParaRPr lang="en-US" dirty="0"/>
          </a:p>
        </p:txBody>
      </p:sp>
    </p:spTree>
    <p:extLst>
      <p:ext uri="{BB962C8B-B14F-4D97-AF65-F5344CB8AC3E}">
        <p14:creationId xmlns:p14="http://schemas.microsoft.com/office/powerpoint/2010/main" val="3576914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Anglo-Am Provision v Davis </a:t>
            </a:r>
            <a:br>
              <a:rPr lang="en-US" altLang="en-US" smtClean="0"/>
            </a:br>
            <a:r>
              <a:rPr lang="en-US" altLang="en-US" smtClean="0"/>
              <a:t>(US 1903)</a:t>
            </a:r>
          </a:p>
        </p:txBody>
      </p:sp>
      <p:sp>
        <p:nvSpPr>
          <p:cNvPr id="9219" name="Content Placeholder 2"/>
          <p:cNvSpPr>
            <a:spLocks noGrp="1"/>
          </p:cNvSpPr>
          <p:nvPr>
            <p:ph idx="1"/>
          </p:nvPr>
        </p:nvSpPr>
        <p:spPr/>
        <p:txBody>
          <a:bodyPr/>
          <a:lstStyle/>
          <a:p>
            <a:pPr eaLnBrk="1" hangingPunct="1"/>
            <a:r>
              <a:rPr lang="en-US" altLang="en-US" smtClean="0"/>
              <a:t>NY ct allowed to refuse suit on foreign judgment between 2 foreign corps when judgment arose from cause of action arising out of state</a:t>
            </a:r>
          </a:p>
        </p:txBody>
      </p:sp>
    </p:spTree>
    <p:extLst>
      <p:ext uri="{BB962C8B-B14F-4D97-AF65-F5344CB8AC3E}">
        <p14:creationId xmlns:p14="http://schemas.microsoft.com/office/powerpoint/2010/main" val="2073263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dirty="0" smtClean="0"/>
              <a:t>Kenney v Supreme Lodge (US 1920)</a:t>
            </a:r>
          </a:p>
        </p:txBody>
      </p:sp>
      <p:sp>
        <p:nvSpPr>
          <p:cNvPr id="10243" name="Content Placeholder 2"/>
          <p:cNvSpPr>
            <a:spLocks noGrp="1"/>
          </p:cNvSpPr>
          <p:nvPr>
            <p:ph idx="1"/>
          </p:nvPr>
        </p:nvSpPr>
        <p:spPr/>
        <p:txBody>
          <a:bodyPr/>
          <a:lstStyle/>
          <a:p>
            <a:pPr eaLnBrk="1" hangingPunct="1"/>
            <a:r>
              <a:rPr lang="en-US" altLang="en-US" dirty="0" smtClean="0"/>
              <a:t>Ill </a:t>
            </a:r>
            <a:r>
              <a:rPr lang="en-US" altLang="en-US" dirty="0" err="1" smtClean="0"/>
              <a:t>ct</a:t>
            </a:r>
            <a:r>
              <a:rPr lang="en-US" altLang="en-US" dirty="0" smtClean="0"/>
              <a:t> refused jurisdiction for suit on Alabama wrongful death judgment against an Illinoisan</a:t>
            </a:r>
          </a:p>
          <a:p>
            <a:pPr eaLnBrk="1" hangingPunct="1"/>
            <a:r>
              <a:rPr lang="en-US" altLang="en-US" dirty="0" smtClean="0"/>
              <a:t>basis was statute forbidding actions for death outside state</a:t>
            </a:r>
          </a:p>
          <a:p>
            <a:pPr eaLnBrk="1" hangingPunct="1"/>
            <a:endParaRPr lang="en-US" altLang="en-US" dirty="0" smtClean="0"/>
          </a:p>
        </p:txBody>
      </p:sp>
    </p:spTree>
    <p:extLst>
      <p:ext uri="{BB962C8B-B14F-4D97-AF65-F5344CB8AC3E}">
        <p14:creationId xmlns:p14="http://schemas.microsoft.com/office/powerpoint/2010/main" val="4090906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245740"/>
          </a:xfrm>
        </p:spPr>
        <p:txBody>
          <a:bodyPr/>
          <a:lstStyle/>
          <a:p>
            <a:r>
              <a:rPr lang="en-US" dirty="0" smtClean="0"/>
              <a:t>Ginsburg’s opinion</a:t>
            </a:r>
            <a:endParaRPr lang="en-US" dirty="0"/>
          </a:p>
        </p:txBody>
      </p:sp>
    </p:spTree>
    <p:extLst>
      <p:ext uri="{BB962C8B-B14F-4D97-AF65-F5344CB8AC3E}">
        <p14:creationId xmlns:p14="http://schemas.microsoft.com/office/powerpoint/2010/main" val="562318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eaLnBrk="1" hangingPunct="1"/>
            <a:r>
              <a:rPr lang="en-US" altLang="en-US" smtClean="0"/>
              <a:t>“Full faith and credit, however, does not mean that States must adopt the practices of other States regarding the time, manner, and mechanisms for enforcing judgments. Enforcement measures do not travel with the sister state judgment as preclusive effects do; such measures remain subject to the even-handed control of forum law.”</a:t>
            </a:r>
          </a:p>
        </p:txBody>
      </p:sp>
    </p:spTree>
    <p:extLst>
      <p:ext uri="{BB962C8B-B14F-4D97-AF65-F5344CB8AC3E}">
        <p14:creationId xmlns:p14="http://schemas.microsoft.com/office/powerpoint/2010/main" val="1719049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p:txBody>
          <a:bodyPr/>
          <a:lstStyle/>
          <a:p>
            <a:pPr eaLnBrk="1" hangingPunct="1"/>
            <a:r>
              <a:rPr lang="en-US" altLang="en-US" smtClean="0"/>
              <a:t>“Orders commanding action or inaction have been denied enforcement in a sister State when they purported to accomplish an official act within the exclusive province of that other State or interfered with litigation over which the ordering State had no authority.”</a:t>
            </a:r>
          </a:p>
        </p:txBody>
      </p:sp>
    </p:spTree>
    <p:extLst>
      <p:ext uri="{BB962C8B-B14F-4D97-AF65-F5344CB8AC3E}">
        <p14:creationId xmlns:p14="http://schemas.microsoft.com/office/powerpoint/2010/main" val="541749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060389"/>
          </a:xfrm>
        </p:spPr>
        <p:txBody>
          <a:bodyPr/>
          <a:lstStyle/>
          <a:p>
            <a:r>
              <a:rPr lang="en-US" b="1" dirty="0"/>
              <a:t>Franchise Tax Board of California v. </a:t>
            </a:r>
            <a:r>
              <a:rPr lang="en-US" b="1" dirty="0" smtClean="0"/>
              <a:t>Hyatt (U.S. Apr. </a:t>
            </a:r>
            <a:r>
              <a:rPr lang="en-US" b="1" smtClean="0"/>
              <a:t>19, 2016)</a:t>
            </a:r>
            <a:endParaRPr lang="en-US" dirty="0"/>
          </a:p>
        </p:txBody>
      </p:sp>
    </p:spTree>
    <p:extLst>
      <p:ext uri="{BB962C8B-B14F-4D97-AF65-F5344CB8AC3E}">
        <p14:creationId xmlns:p14="http://schemas.microsoft.com/office/powerpoint/2010/main" val="2287621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8305800" cy="1554162"/>
          </a:xfrm>
        </p:spPr>
        <p:txBody>
          <a:bodyPr rtlCol="0">
            <a:normAutofit fontScale="90000"/>
          </a:bodyPr>
          <a:lstStyle/>
          <a:p>
            <a:pPr>
              <a:defRPr/>
            </a:pPr>
            <a:r>
              <a:rPr lang="en-US" dirty="0" smtClean="0"/>
              <a:t>Matsushita Elec. Indus. Co. v. Epstein (US 1996)</a:t>
            </a:r>
            <a:br>
              <a:rPr lang="en-US" dirty="0" smtClean="0"/>
            </a:br>
            <a:endParaRPr lang="en-US" dirty="0" smtClean="0"/>
          </a:p>
        </p:txBody>
      </p:sp>
    </p:spTree>
    <p:extLst>
      <p:ext uri="{BB962C8B-B14F-4D97-AF65-F5344CB8AC3E}">
        <p14:creationId xmlns:p14="http://schemas.microsoft.com/office/powerpoint/2010/main" val="620637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304800"/>
            <a:ext cx="8534400" cy="6553200"/>
          </a:xfrm>
        </p:spPr>
        <p:txBody>
          <a:bodyPr rtlCol="0">
            <a:normAutofit lnSpcReduction="10000"/>
          </a:bodyPr>
          <a:lstStyle/>
          <a:p>
            <a:pPr>
              <a:defRPr/>
            </a:pPr>
            <a:r>
              <a:rPr lang="en-US" dirty="0" smtClean="0"/>
              <a:t>28 U.S.C. § 1738</a:t>
            </a:r>
          </a:p>
          <a:p>
            <a:pPr>
              <a:defRPr/>
            </a:pPr>
            <a:r>
              <a:rPr lang="en-US" dirty="0" smtClean="0"/>
              <a:t>The Acts of the legislature of any State, Territory, or Possession of the United States, or copies thereof, shall be authenticated by affixing the seal of such State, Territory or Possession thereto. The records and judicial proceedings of any court of any such State, Territory or Possession, or copies thereof, shall be proved or admitted in other courts within the United States and its Territories and Possessions by the attestation of the clerk and seal of the court annexed, if a seal exists, together with a certificate of a judge of the court that the said attestation is in proper form. Such Acts, records and judicial proceedings or copies thereof, so authenticated, shall have the same full faith and credit in every court within the United States and its Territories and Possessions as they have by law or usage in the courts of such State, Territory or Possession from which they are taken.</a:t>
            </a:r>
          </a:p>
          <a:p>
            <a:pPr>
              <a:defRPr/>
            </a:pPr>
            <a:endParaRPr lang="en-US" dirty="0" smtClean="0"/>
          </a:p>
        </p:txBody>
      </p:sp>
    </p:spTree>
    <p:extLst>
      <p:ext uri="{BB962C8B-B14F-4D97-AF65-F5344CB8AC3E}">
        <p14:creationId xmlns:p14="http://schemas.microsoft.com/office/powerpoint/2010/main" val="3823602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790832" y="228601"/>
            <a:ext cx="9419968" cy="6444048"/>
          </a:xfrm>
        </p:spPr>
        <p:txBody>
          <a:bodyPr>
            <a:normAutofit/>
          </a:bodyPr>
          <a:lstStyle/>
          <a:p>
            <a:pPr eaLnBrk="1" hangingPunct="1"/>
            <a:r>
              <a:rPr lang="en-US" altLang="en-US" dirty="0" smtClean="0"/>
              <a:t>P sues D in state </a:t>
            </a:r>
            <a:r>
              <a:rPr lang="en-US" altLang="en-US" dirty="0" err="1" smtClean="0"/>
              <a:t>ct</a:t>
            </a:r>
            <a:r>
              <a:rPr lang="en-US" altLang="en-US" dirty="0" smtClean="0"/>
              <a:t> for state law fraud concerning securities</a:t>
            </a:r>
          </a:p>
          <a:p>
            <a:pPr eaLnBrk="1" hangingPunct="1"/>
            <a:r>
              <a:rPr lang="en-US" altLang="en-US" dirty="0" smtClean="0"/>
              <a:t>J for P (not settlement)</a:t>
            </a:r>
          </a:p>
          <a:p>
            <a:pPr eaLnBrk="1" hangingPunct="1"/>
            <a:r>
              <a:rPr lang="en-US" altLang="en-US" dirty="0" smtClean="0"/>
              <a:t>P then sues D in fed </a:t>
            </a:r>
            <a:r>
              <a:rPr lang="en-US" altLang="en-US" dirty="0" err="1" smtClean="0"/>
              <a:t>ct</a:t>
            </a:r>
            <a:r>
              <a:rPr lang="en-US" altLang="en-US" dirty="0" smtClean="0"/>
              <a:t> for fed securities law violations</a:t>
            </a:r>
          </a:p>
          <a:p>
            <a:pPr eaLnBrk="1" hangingPunct="1"/>
            <a:endParaRPr lang="en-US" altLang="en-US" dirty="0" smtClean="0"/>
          </a:p>
          <a:p>
            <a:pPr eaLnBrk="1" hangingPunct="1"/>
            <a:r>
              <a:rPr lang="en-US" altLang="en-US" dirty="0" smtClean="0"/>
              <a:t>Assume instead that P loses in state </a:t>
            </a:r>
            <a:r>
              <a:rPr lang="en-US" altLang="en-US" dirty="0" err="1" smtClean="0"/>
              <a:t>ct</a:t>
            </a:r>
            <a:r>
              <a:rPr lang="en-US" altLang="en-US" dirty="0" smtClean="0"/>
              <a:t> (no misrepresentation by D found)</a:t>
            </a:r>
          </a:p>
          <a:p>
            <a:pPr eaLnBrk="1" hangingPunct="1"/>
            <a:r>
              <a:rPr lang="en-US" altLang="en-US" dirty="0" smtClean="0"/>
              <a:t>P sues D in fed </a:t>
            </a:r>
            <a:r>
              <a:rPr lang="en-US" altLang="en-US" dirty="0" err="1" smtClean="0"/>
              <a:t>ct</a:t>
            </a:r>
            <a:endParaRPr lang="en-US" altLang="en-US" dirty="0" smtClean="0"/>
          </a:p>
          <a:p>
            <a:pPr eaLnBrk="1" hangingPunct="1"/>
            <a:r>
              <a:rPr lang="en-US" altLang="en-US" dirty="0" smtClean="0"/>
              <a:t>Issue preclusion?</a:t>
            </a:r>
          </a:p>
          <a:p>
            <a:pPr eaLnBrk="1" hangingPunct="1"/>
            <a:endParaRPr lang="en-US" altLang="en-US" dirty="0"/>
          </a:p>
          <a:p>
            <a:r>
              <a:rPr lang="en-US" altLang="en-US" dirty="0"/>
              <a:t>Assume instead that P </a:t>
            </a:r>
            <a:r>
              <a:rPr lang="en-US" altLang="en-US" dirty="0" smtClean="0"/>
              <a:t>wins in </a:t>
            </a:r>
            <a:r>
              <a:rPr lang="en-US" altLang="en-US" dirty="0"/>
              <a:t>state </a:t>
            </a:r>
            <a:r>
              <a:rPr lang="en-US" altLang="en-US" dirty="0" err="1"/>
              <a:t>ct</a:t>
            </a:r>
            <a:r>
              <a:rPr lang="en-US" altLang="en-US" dirty="0"/>
              <a:t> </a:t>
            </a:r>
            <a:r>
              <a:rPr lang="en-US" altLang="en-US" dirty="0" smtClean="0"/>
              <a:t>(misrepresentation </a:t>
            </a:r>
            <a:r>
              <a:rPr lang="en-US" altLang="en-US" dirty="0"/>
              <a:t>by D found)</a:t>
            </a:r>
          </a:p>
          <a:p>
            <a:r>
              <a:rPr lang="en-US" altLang="en-US" dirty="0"/>
              <a:t>P sues D in fed </a:t>
            </a:r>
            <a:r>
              <a:rPr lang="en-US" altLang="en-US" dirty="0" err="1"/>
              <a:t>ct</a:t>
            </a:r>
            <a:endParaRPr lang="en-US" altLang="en-US" dirty="0"/>
          </a:p>
          <a:p>
            <a:r>
              <a:rPr lang="en-US" altLang="en-US" dirty="0"/>
              <a:t>Issue preclusion?</a:t>
            </a:r>
          </a:p>
          <a:p>
            <a:pPr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469604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1828800" y="228600"/>
            <a:ext cx="8382000" cy="6400800"/>
          </a:xfrm>
        </p:spPr>
        <p:txBody>
          <a:bodyPr/>
          <a:lstStyle/>
          <a:p>
            <a:pPr eaLnBrk="1" hangingPunct="1"/>
            <a:r>
              <a:rPr lang="en-US" altLang="en-US" dirty="0" err="1" smtClean="0"/>
              <a:t>Marrese</a:t>
            </a:r>
            <a:endParaRPr lang="en-US" altLang="en-US" dirty="0" smtClean="0"/>
          </a:p>
          <a:p>
            <a:pPr eaLnBrk="1" hangingPunct="1"/>
            <a:r>
              <a:rPr lang="en-US" altLang="en-US" dirty="0" smtClean="0"/>
              <a:t>If, under </a:t>
            </a:r>
            <a:r>
              <a:rPr lang="en-US" altLang="en-US" i="1" dirty="0" smtClean="0"/>
              <a:t>state law</a:t>
            </a:r>
            <a:r>
              <a:rPr lang="en-US" altLang="en-US" dirty="0" smtClean="0"/>
              <a:t>, federal action would not be precluded by state judgment</a:t>
            </a:r>
          </a:p>
          <a:p>
            <a:pPr lvl="1" eaLnBrk="1" hangingPunct="1"/>
            <a:r>
              <a:rPr lang="en-US" altLang="en-US" dirty="0" smtClean="0"/>
              <a:t>then the federal court may not preclude the action</a:t>
            </a:r>
          </a:p>
          <a:p>
            <a:pPr eaLnBrk="1" hangingPunct="1"/>
            <a:r>
              <a:rPr lang="en-US" altLang="en-US" dirty="0" smtClean="0"/>
              <a:t>If, under </a:t>
            </a:r>
            <a:r>
              <a:rPr lang="en-US" altLang="en-US" i="1" dirty="0" smtClean="0"/>
              <a:t>state law</a:t>
            </a:r>
            <a:r>
              <a:rPr lang="en-US" altLang="en-US" dirty="0" smtClean="0"/>
              <a:t>, federal action would be precluded</a:t>
            </a:r>
          </a:p>
          <a:p>
            <a:pPr lvl="1" eaLnBrk="1" hangingPunct="1"/>
            <a:r>
              <a:rPr lang="en-US" altLang="en-US" dirty="0" smtClean="0"/>
              <a:t>then the federal court must preclude the action </a:t>
            </a:r>
          </a:p>
          <a:p>
            <a:pPr lvl="1" eaLnBrk="1" hangingPunct="1"/>
            <a:r>
              <a:rPr lang="en-US" altLang="en-US" dirty="0" smtClean="0"/>
              <a:t>unless the federal statute giving the federal courts exclusive federal subject matter jurisdiction for the federal action impliedly repealed federal courts' obligations under section 1738 to give full faith and credit to state court judgments.</a:t>
            </a:r>
          </a:p>
          <a:p>
            <a:pPr lvl="1" eaLnBrk="1" hangingPunct="1"/>
            <a:endParaRPr lang="en-US" altLang="en-US" b="1"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93891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109816"/>
          </a:xfrm>
        </p:spPr>
        <p:txBody>
          <a:bodyPr/>
          <a:lstStyle/>
          <a:p>
            <a:r>
              <a:rPr lang="en-US" dirty="0"/>
              <a:t>d</a:t>
            </a:r>
            <a:r>
              <a:rPr lang="en-US" dirty="0" smtClean="0"/>
              <a:t>oes it matter that this was a settlement?</a:t>
            </a:r>
            <a:endParaRPr lang="en-US" dirty="0"/>
          </a:p>
        </p:txBody>
      </p:sp>
    </p:spTree>
    <p:extLst>
      <p:ext uri="{BB962C8B-B14F-4D97-AF65-F5344CB8AC3E}">
        <p14:creationId xmlns:p14="http://schemas.microsoft.com/office/powerpoint/2010/main" val="1290775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5924464"/>
          </a:xfrm>
        </p:spPr>
        <p:txBody>
          <a:bodyPr/>
          <a:lstStyle/>
          <a:p>
            <a:r>
              <a:rPr lang="en-US" dirty="0"/>
              <a:t>d</a:t>
            </a:r>
            <a:r>
              <a:rPr lang="en-US" smtClean="0"/>
              <a:t>oes </a:t>
            </a:r>
            <a:r>
              <a:rPr lang="en-US" dirty="0" smtClean="0"/>
              <a:t>it matter that this was a </a:t>
            </a:r>
            <a:r>
              <a:rPr lang="en-US" smtClean="0"/>
              <a:t>class action?</a:t>
            </a:r>
            <a:endParaRPr lang="en-US" dirty="0"/>
          </a:p>
        </p:txBody>
      </p:sp>
    </p:spTree>
    <p:extLst>
      <p:ext uri="{BB962C8B-B14F-4D97-AF65-F5344CB8AC3E}">
        <p14:creationId xmlns:p14="http://schemas.microsoft.com/office/powerpoint/2010/main" val="2905852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5603189"/>
          </a:xfrm>
        </p:spPr>
        <p:txBody>
          <a:bodyPr/>
          <a:lstStyle/>
          <a:p>
            <a:r>
              <a:rPr lang="en-US" dirty="0" smtClean="0"/>
              <a:t>In re Barrie’s Estate</a:t>
            </a:r>
            <a:endParaRPr lang="en-US" dirty="0"/>
          </a:p>
        </p:txBody>
      </p:sp>
    </p:spTree>
    <p:extLst>
      <p:ext uri="{BB962C8B-B14F-4D97-AF65-F5344CB8AC3E}">
        <p14:creationId xmlns:p14="http://schemas.microsoft.com/office/powerpoint/2010/main" val="3625793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1325562"/>
          </a:xfrm>
        </p:spPr>
        <p:txBody>
          <a:bodyPr/>
          <a:lstStyle/>
          <a:p>
            <a:r>
              <a:rPr lang="en-US" altLang="en-US" smtClean="0"/>
              <a:t>Baker v Gen Motors</a:t>
            </a:r>
            <a:br>
              <a:rPr lang="en-US" altLang="en-US" smtClean="0"/>
            </a:br>
            <a:r>
              <a:rPr lang="en-US" altLang="en-US" smtClean="0"/>
              <a:t>(US 1998)</a:t>
            </a:r>
          </a:p>
        </p:txBody>
      </p:sp>
    </p:spTree>
    <p:extLst>
      <p:ext uri="{BB962C8B-B14F-4D97-AF65-F5344CB8AC3E}">
        <p14:creationId xmlns:p14="http://schemas.microsoft.com/office/powerpoint/2010/main" val="3441593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023318"/>
          </a:xfrm>
        </p:spPr>
        <p:txBody>
          <a:bodyPr/>
          <a:lstStyle/>
          <a:p>
            <a:r>
              <a:rPr lang="en-US" dirty="0" smtClean="0"/>
              <a:t>In general, injunctions and equitable decrees are subject to FF&amp;C</a:t>
            </a:r>
            <a:endParaRPr lang="en-US" dirty="0"/>
          </a:p>
        </p:txBody>
      </p:sp>
    </p:spTree>
    <p:extLst>
      <p:ext uri="{BB962C8B-B14F-4D97-AF65-F5344CB8AC3E}">
        <p14:creationId xmlns:p14="http://schemas.microsoft.com/office/powerpoint/2010/main" val="4042262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6171599"/>
          </a:xfrm>
        </p:spPr>
        <p:txBody>
          <a:bodyPr/>
          <a:lstStyle/>
          <a:p>
            <a:r>
              <a:rPr lang="en-US" dirty="0" smtClean="0"/>
              <a:t>No “roving public policy exception” to FF&amp;C</a:t>
            </a:r>
            <a:endParaRPr lang="en-US" dirty="0"/>
          </a:p>
        </p:txBody>
      </p:sp>
    </p:spTree>
    <p:extLst>
      <p:ext uri="{BB962C8B-B14F-4D97-AF65-F5344CB8AC3E}">
        <p14:creationId xmlns:p14="http://schemas.microsoft.com/office/powerpoint/2010/main" val="1404655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5986248"/>
          </a:xfrm>
        </p:spPr>
        <p:txBody>
          <a:bodyPr/>
          <a:lstStyle/>
          <a:p>
            <a:r>
              <a:rPr lang="en-US" dirty="0" smtClean="0"/>
              <a:t>Is there any Michigan obligation that is relevant to this Missouri case at all?</a:t>
            </a:r>
            <a:endParaRPr lang="en-US" dirty="0"/>
          </a:p>
        </p:txBody>
      </p:sp>
    </p:spTree>
    <p:extLst>
      <p:ext uri="{BB962C8B-B14F-4D97-AF65-F5344CB8AC3E}">
        <p14:creationId xmlns:p14="http://schemas.microsoft.com/office/powerpoint/2010/main" val="3695219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1981200" y="304800"/>
            <a:ext cx="8229600" cy="5821363"/>
          </a:xfrm>
        </p:spPr>
        <p:txBody>
          <a:bodyPr/>
          <a:lstStyle/>
          <a:p>
            <a:pPr marL="342900" lvl="2" indent="-342900" eaLnBrk="1" hangingPunct="1"/>
            <a:r>
              <a:rPr lang="en-US" altLang="en-US" sz="3600" dirty="0" smtClean="0"/>
              <a:t>Assume that in Michigan state court  General Motors had brought a declaratory judgment action against the Bakers to determine whether </a:t>
            </a:r>
            <a:r>
              <a:rPr lang="en-US" altLang="en-US" sz="3600" dirty="0" err="1" smtClean="0"/>
              <a:t>Ewell</a:t>
            </a:r>
            <a:r>
              <a:rPr lang="en-US" altLang="en-US" sz="3600" dirty="0" smtClean="0"/>
              <a:t> could testify in any suit they might bring. What result?</a:t>
            </a:r>
          </a:p>
          <a:p>
            <a:pPr eaLnBrk="1" hangingPunct="1"/>
            <a:endParaRPr lang="en-US" altLang="en-US" dirty="0" smtClean="0"/>
          </a:p>
        </p:txBody>
      </p:sp>
    </p:spTree>
    <p:extLst>
      <p:ext uri="{BB962C8B-B14F-4D97-AF65-F5344CB8AC3E}">
        <p14:creationId xmlns:p14="http://schemas.microsoft.com/office/powerpoint/2010/main" val="2002921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1981200" y="304800"/>
            <a:ext cx="8229600" cy="5821363"/>
          </a:xfrm>
        </p:spPr>
        <p:txBody>
          <a:bodyPr/>
          <a:lstStyle/>
          <a:p>
            <a:pPr eaLnBrk="1" hangingPunct="1"/>
            <a:r>
              <a:rPr lang="en-US" altLang="en-US" smtClean="0"/>
              <a:t>African-American applicants to a fire dept sue the department</a:t>
            </a:r>
          </a:p>
          <a:p>
            <a:pPr eaLnBrk="1" hangingPunct="1"/>
            <a:r>
              <a:rPr lang="en-US" altLang="en-US" smtClean="0"/>
              <a:t>The court enters a decree for an affirmative action program in hiring</a:t>
            </a:r>
          </a:p>
          <a:p>
            <a:pPr eaLnBrk="1" hangingPunct="1"/>
            <a:r>
              <a:rPr lang="en-US" altLang="en-US" smtClean="0"/>
              <a:t>Subsequently white applicants to the fire department sue the department challenging the program</a:t>
            </a:r>
          </a:p>
          <a:p>
            <a:pPr eaLnBrk="1" hangingPunct="1"/>
            <a:r>
              <a:rPr lang="en-US" altLang="en-US" smtClean="0"/>
              <a:t>Are they precluded?</a:t>
            </a:r>
          </a:p>
        </p:txBody>
      </p:sp>
    </p:spTree>
    <p:extLst>
      <p:ext uri="{BB962C8B-B14F-4D97-AF65-F5344CB8AC3E}">
        <p14:creationId xmlns:p14="http://schemas.microsoft.com/office/powerpoint/2010/main" val="2964993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731</Words>
  <Application>Microsoft Office PowerPoint</Application>
  <PresentationFormat>Widescreen</PresentationFormat>
  <Paragraphs>49</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Thurs. Apr. 21</vt:lpstr>
      <vt:lpstr>Franchise Tax Board of California v. Hyatt (U.S. Apr. 19, 2016)</vt:lpstr>
      <vt:lpstr>In re Barrie’s Estate</vt:lpstr>
      <vt:lpstr>Baker v Gen Motors (US 1998)</vt:lpstr>
      <vt:lpstr>In general, injunctions and equitable decrees are subject to FF&amp;C</vt:lpstr>
      <vt:lpstr>No “roving public policy exception” to FF&amp;C</vt:lpstr>
      <vt:lpstr>Is there any Michigan obligation that is relevant to this Missouri case at all?</vt:lpstr>
      <vt:lpstr>PowerPoint Presentation</vt:lpstr>
      <vt:lpstr>PowerPoint Presentation</vt:lpstr>
      <vt:lpstr>Even if there us a Michigan obligation that is relevant, isn’t the obligation modifiable in Michigan and so modifiable in MO?</vt:lpstr>
      <vt:lpstr>Scalia’s opinion…</vt:lpstr>
      <vt:lpstr>What if GM sued for a declaratory judgment in MO federal court determining the Ewell can’t testify in the Baker case?</vt:lpstr>
      <vt:lpstr>substance and procedure in the recognition of judgments…</vt:lpstr>
      <vt:lpstr>P sues D in Cal., gets judgment  D has no assets in Cal.  D has house in Nev.  P sues D on judgment in Nev., but under Nev. law houses cannot be used to satisfy judgments (in Cal. they can)</vt:lpstr>
      <vt:lpstr>Anglo-Am Provision v Davis  (US 1903)</vt:lpstr>
      <vt:lpstr>Kenney v Supreme Lodge (US 1920)</vt:lpstr>
      <vt:lpstr>Ginsburg’s opinion</vt:lpstr>
      <vt:lpstr>PowerPoint Presentation</vt:lpstr>
      <vt:lpstr>PowerPoint Presentation</vt:lpstr>
      <vt:lpstr>Matsushita Elec. Indus. Co. v. Epstein (US 1996) </vt:lpstr>
      <vt:lpstr>PowerPoint Presentation</vt:lpstr>
      <vt:lpstr>PowerPoint Presentation</vt:lpstr>
      <vt:lpstr>PowerPoint Presentation</vt:lpstr>
      <vt:lpstr>does it matter that this was a settlement?</vt:lpstr>
      <vt:lpstr>does it matter that this was a class action?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Mar. 24</dc:title>
  <dc:creator>Owner</dc:creator>
  <cp:lastModifiedBy>Green, Michael S</cp:lastModifiedBy>
  <cp:revision>57</cp:revision>
  <dcterms:created xsi:type="dcterms:W3CDTF">2016-03-24T07:17:46Z</dcterms:created>
  <dcterms:modified xsi:type="dcterms:W3CDTF">2016-04-21T13:46:24Z</dcterms:modified>
</cp:coreProperties>
</file>