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6" r:id="rId3"/>
    <p:sldId id="288" r:id="rId4"/>
    <p:sldId id="289" r:id="rId5"/>
    <p:sldId id="290" r:id="rId6"/>
    <p:sldId id="313" r:id="rId7"/>
    <p:sldId id="291" r:id="rId8"/>
    <p:sldId id="314" r:id="rId9"/>
    <p:sldId id="292" r:id="rId10"/>
    <p:sldId id="293" r:id="rId11"/>
    <p:sldId id="315" r:id="rId12"/>
    <p:sldId id="294" r:id="rId13"/>
    <p:sldId id="295" r:id="rId14"/>
    <p:sldId id="296" r:id="rId15"/>
    <p:sldId id="316" r:id="rId16"/>
    <p:sldId id="297" r:id="rId17"/>
    <p:sldId id="298" r:id="rId18"/>
    <p:sldId id="299" r:id="rId19"/>
    <p:sldId id="317" r:id="rId20"/>
    <p:sldId id="301" r:id="rId21"/>
    <p:sldId id="302" r:id="rId22"/>
    <p:sldId id="303" r:id="rId23"/>
    <p:sldId id="304" r:id="rId24"/>
    <p:sldId id="305" r:id="rId25"/>
    <p:sldId id="306" r:id="rId26"/>
    <p:sldId id="307" r:id="rId27"/>
    <p:sldId id="308" r:id="rId28"/>
    <p:sldId id="309" r:id="rId29"/>
    <p:sldId id="310" r:id="rId30"/>
    <p:sldId id="311" r:id="rId31"/>
    <p:sldId id="312"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5" autoAdjust="0"/>
    <p:restoredTop sz="94660"/>
  </p:normalViewPr>
  <p:slideViewPr>
    <p:cSldViewPr snapToGrid="0">
      <p:cViewPr varScale="1">
        <p:scale>
          <a:sx n="114" d="100"/>
          <a:sy n="114" d="100"/>
        </p:scale>
        <p:origin x="40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E1DC7E-84D0-4A67-A385-778DDCA1C24B}" type="datetimeFigureOut">
              <a:rPr lang="en-US" smtClean="0"/>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3558332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E1DC7E-84D0-4A67-A385-778DDCA1C24B}" type="datetimeFigureOut">
              <a:rPr lang="en-US" smtClean="0"/>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2928945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E1DC7E-84D0-4A67-A385-778DDCA1C24B}" type="datetimeFigureOut">
              <a:rPr lang="en-US" smtClean="0"/>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2822067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E1DC7E-84D0-4A67-A385-778DDCA1C24B}" type="datetimeFigureOut">
              <a:rPr lang="en-US" smtClean="0"/>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4020918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E1DC7E-84D0-4A67-A385-778DDCA1C24B}" type="datetimeFigureOut">
              <a:rPr lang="en-US" smtClean="0"/>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3014035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E1DC7E-84D0-4A67-A385-778DDCA1C24B}" type="datetimeFigureOut">
              <a:rPr lang="en-US" smtClean="0"/>
              <a:t>3/29/2016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4021527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E1DC7E-84D0-4A67-A385-778DDCA1C24B}" type="datetimeFigureOut">
              <a:rPr lang="en-US" smtClean="0"/>
              <a:t>3/29/2016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1387733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E1DC7E-84D0-4A67-A385-778DDCA1C24B}" type="datetimeFigureOut">
              <a:rPr lang="en-US" smtClean="0"/>
              <a:t>3/29/2016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1919628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E1DC7E-84D0-4A67-A385-778DDCA1C24B}" type="datetimeFigureOut">
              <a:rPr lang="en-US" smtClean="0"/>
              <a:t>3/29/2016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3549882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E1DC7E-84D0-4A67-A385-778DDCA1C24B}" type="datetimeFigureOut">
              <a:rPr lang="en-US" smtClean="0"/>
              <a:t>3/29/2016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3517259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E1DC7E-84D0-4A67-A385-778DDCA1C24B}" type="datetimeFigureOut">
              <a:rPr lang="en-US" smtClean="0"/>
              <a:t>3/29/2016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1458737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E1DC7E-84D0-4A67-A385-778DDCA1C24B}" type="datetimeFigureOut">
              <a:rPr lang="en-US" smtClean="0"/>
              <a:t>3/29/2016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7BBBF7-E048-4F5C-AAB4-2DCEF0417E47}" type="slidenum">
              <a:rPr lang="en-US" smtClean="0"/>
              <a:t>‹#›</a:t>
            </a:fld>
            <a:endParaRPr lang="en-US"/>
          </a:p>
        </p:txBody>
      </p:sp>
    </p:spTree>
    <p:extLst>
      <p:ext uri="{BB962C8B-B14F-4D97-AF65-F5344CB8AC3E}">
        <p14:creationId xmlns:p14="http://schemas.microsoft.com/office/powerpoint/2010/main" val="3527636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738563" y="274638"/>
            <a:ext cx="4672012" cy="6278562"/>
          </a:xfrm>
        </p:spPr>
        <p:txBody>
          <a:bodyPr/>
          <a:lstStyle/>
          <a:p>
            <a:pPr eaLnBrk="1" hangingPunct="1"/>
            <a:r>
              <a:rPr lang="en-US" altLang="en-US" dirty="0" smtClean="0"/>
              <a:t>Tues. Mar. 29</a:t>
            </a:r>
          </a:p>
        </p:txBody>
      </p:sp>
    </p:spTree>
    <p:extLst>
      <p:ext uri="{BB962C8B-B14F-4D97-AF65-F5344CB8AC3E}">
        <p14:creationId xmlns:p14="http://schemas.microsoft.com/office/powerpoint/2010/main" val="1898512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524000" y="274638"/>
            <a:ext cx="9144000" cy="6583362"/>
          </a:xfrm>
        </p:spPr>
        <p:txBody>
          <a:bodyPr rtlCol="0">
            <a:normAutofit fontScale="90000"/>
          </a:bodyPr>
          <a:lstStyle/>
          <a:p>
            <a:pPr fontAlgn="auto">
              <a:spcAft>
                <a:spcPts val="0"/>
              </a:spcAft>
              <a:defRPr/>
            </a:pPr>
            <a:r>
              <a:rPr lang="en-US" sz="3200" dirty="0" smtClean="0"/>
              <a:t>It is true also that a state is not bound to provide remedies and procedure to suit the wishes of individual litigants. It may prescribe the kind of remedies to be available in its courts and dictate the practice and procedure to be followed in pursuing those remedies. Contractual provisions relating to these matters, even if valid where made, are often disregarded by the court of the forum, pursuant to statute or otherwise. But the Texas statute deals neither with the kind of remedy available nor with the mode in which it is to be pursued. It purports to create rights and obligations. It may not validly affect contracts which are neither made nor are to be performed in Texas.</a:t>
            </a:r>
            <a:br>
              <a:rPr lang="en-US" sz="3200" dirty="0" smtClean="0"/>
            </a:br>
            <a:endParaRPr lang="en-US" sz="3200" dirty="0" smtClean="0"/>
          </a:p>
        </p:txBody>
      </p:sp>
    </p:spTree>
    <p:extLst>
      <p:ext uri="{BB962C8B-B14F-4D97-AF65-F5344CB8AC3E}">
        <p14:creationId xmlns:p14="http://schemas.microsoft.com/office/powerpoint/2010/main" val="3397915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4066" y="365125"/>
            <a:ext cx="10489734" cy="5943396"/>
          </a:xfrm>
        </p:spPr>
        <p:txBody>
          <a:bodyPr/>
          <a:lstStyle/>
          <a:p>
            <a:r>
              <a:rPr lang="en-US" dirty="0" smtClean="0"/>
              <a:t>What if Texas’s provision was procedural – could it override Mexican law then?</a:t>
            </a:r>
            <a:endParaRPr lang="en-US" dirty="0"/>
          </a:p>
        </p:txBody>
      </p:sp>
    </p:spTree>
    <p:extLst>
      <p:ext uri="{BB962C8B-B14F-4D97-AF65-F5344CB8AC3E}">
        <p14:creationId xmlns:p14="http://schemas.microsoft.com/office/powerpoint/2010/main" val="663470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752600" y="274638"/>
            <a:ext cx="8458200" cy="6202362"/>
          </a:xfrm>
        </p:spPr>
        <p:txBody>
          <a:bodyPr/>
          <a:lstStyle/>
          <a:p>
            <a:r>
              <a:rPr lang="en-US" altLang="en-US" smtClean="0"/>
              <a:t>What if Mexico had built in a one year statute of limitations into its contract cause of action?</a:t>
            </a:r>
            <a:br>
              <a:rPr lang="en-US" altLang="en-US" smtClean="0"/>
            </a:br>
            <a:r>
              <a:rPr lang="en-US" altLang="en-US" smtClean="0"/>
              <a:t/>
            </a:r>
            <a:br>
              <a:rPr lang="en-US" altLang="en-US" smtClean="0"/>
            </a:br>
            <a:r>
              <a:rPr lang="en-US" altLang="en-US" smtClean="0"/>
              <a:t>May the Texas court use its two-year procedural statute of limitations anyway?</a:t>
            </a:r>
            <a:br>
              <a:rPr lang="en-US" altLang="en-US" smtClean="0"/>
            </a:br>
            <a:endParaRPr lang="en-US" altLang="en-US" smtClean="0"/>
          </a:p>
        </p:txBody>
      </p:sp>
    </p:spTree>
    <p:extLst>
      <p:ext uri="{BB962C8B-B14F-4D97-AF65-F5344CB8AC3E}">
        <p14:creationId xmlns:p14="http://schemas.microsoft.com/office/powerpoint/2010/main" val="307162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828800" y="274638"/>
            <a:ext cx="8686800" cy="6126162"/>
          </a:xfrm>
        </p:spPr>
        <p:txBody>
          <a:bodyPr/>
          <a:lstStyle/>
          <a:p>
            <a:r>
              <a:rPr lang="en-US" altLang="en-US" sz="2400" smtClean="0"/>
              <a:t>It is true that a state may extend the time within which suit may be brought in its own courts if, in doing so, it violates no agreement of the parties. And, in the absence of a contractual provision, the local statute of limitation may be applied to a right created in another jurisdiction even where the remedy in the latter is barred. [fn. 7 Whether a distinction is to be drawn between statutes of limitation which extinguish or limit the right and those which merely bar the remedy we need not now determine.] In such cases, the rights and obligations of the parties are not varied. When, however, the parties have expressly agreed upon a time limit on their obligation, a statute which invalidates the agreement and directs enforcement of the contract after the time has expired increases their obligation and imposes a burden not contracted for.</a:t>
            </a:r>
          </a:p>
        </p:txBody>
      </p:sp>
    </p:spTree>
    <p:extLst>
      <p:ext uri="{BB962C8B-B14F-4D97-AF65-F5344CB8AC3E}">
        <p14:creationId xmlns:p14="http://schemas.microsoft.com/office/powerpoint/2010/main" val="1896345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1905000" y="228600"/>
            <a:ext cx="8305800" cy="5897563"/>
          </a:xfrm>
        </p:spPr>
        <p:txBody>
          <a:bodyPr/>
          <a:lstStyle/>
          <a:p>
            <a:r>
              <a:rPr lang="en-US" altLang="en-US" smtClean="0"/>
              <a:t>The Texas statute as here construed and applied deprives the garnishees of property without due process of law. A state may, of course, prohibit and declare invalid the making of certain contracts within its borders. Ordinarily, it may prohibit performance within its borders, even of contracts validly made elsewhere, if they are required to be performed within the state and their performance would violate its laws. But, in the case at bar, nothing in any way relating to the policy sued on, or to the contracts of reinsurance, was ever done or required to be done in Texas. </a:t>
            </a:r>
          </a:p>
        </p:txBody>
      </p:sp>
    </p:spTree>
    <p:extLst>
      <p:ext uri="{BB962C8B-B14F-4D97-AF65-F5344CB8AC3E}">
        <p14:creationId xmlns:p14="http://schemas.microsoft.com/office/powerpoint/2010/main" val="1984664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286" y="365125"/>
            <a:ext cx="10657514" cy="5968563"/>
          </a:xfrm>
        </p:spPr>
        <p:txBody>
          <a:bodyPr/>
          <a:lstStyle/>
          <a:p>
            <a:r>
              <a:rPr lang="en-US" dirty="0" smtClean="0"/>
              <a:t>Why due process rather than full faith and credit?</a:t>
            </a:r>
            <a:endParaRPr lang="en-US" dirty="0"/>
          </a:p>
        </p:txBody>
      </p:sp>
    </p:spTree>
    <p:extLst>
      <p:ext uri="{BB962C8B-B14F-4D97-AF65-F5344CB8AC3E}">
        <p14:creationId xmlns:p14="http://schemas.microsoft.com/office/powerpoint/2010/main" val="14380454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p:txBody>
          <a:bodyPr/>
          <a:lstStyle/>
          <a:p>
            <a:r>
              <a:rPr lang="en-US" altLang="en-US" smtClean="0"/>
              <a:t>Article IV, Section 1.</a:t>
            </a:r>
          </a:p>
          <a:p>
            <a:r>
              <a:rPr lang="en-US" altLang="en-US" smtClean="0"/>
              <a:t>Full faith and credit shall be given in each state to the public acts, records, and judicial proceedings of every other state. And the Congress may by general laws prescribe the manner in which such acts, records, and proceedings shall be proved, and the effect thereof.</a:t>
            </a:r>
          </a:p>
          <a:p>
            <a:endParaRPr lang="en-US" altLang="en-US" smtClean="0"/>
          </a:p>
        </p:txBody>
      </p:sp>
    </p:spTree>
    <p:extLst>
      <p:ext uri="{BB962C8B-B14F-4D97-AF65-F5344CB8AC3E}">
        <p14:creationId xmlns:p14="http://schemas.microsoft.com/office/powerpoint/2010/main" val="2044114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14</a:t>
            </a:r>
            <a:r>
              <a:rPr lang="en-US" altLang="en-US" baseline="30000" smtClean="0"/>
              <a:t>th</a:t>
            </a:r>
            <a:r>
              <a:rPr lang="en-US" altLang="en-US" smtClean="0"/>
              <a:t> Amendment</a:t>
            </a:r>
          </a:p>
        </p:txBody>
      </p:sp>
      <p:sp>
        <p:nvSpPr>
          <p:cNvPr id="17411" name="Content Placeholder 2"/>
          <p:cNvSpPr>
            <a:spLocks noGrp="1"/>
          </p:cNvSpPr>
          <p:nvPr>
            <p:ph idx="1"/>
          </p:nvPr>
        </p:nvSpPr>
        <p:spPr/>
        <p:txBody>
          <a:bodyPr/>
          <a:lstStyle/>
          <a:p>
            <a:r>
              <a:rPr lang="en-US" altLang="en-US" smtClean="0"/>
              <a:t>“nor shall any state deprive any person of life, liberty, or property, without due process of law”</a:t>
            </a:r>
          </a:p>
        </p:txBody>
      </p:sp>
    </p:spTree>
    <p:extLst>
      <p:ext uri="{BB962C8B-B14F-4D97-AF65-F5344CB8AC3E}">
        <p14:creationId xmlns:p14="http://schemas.microsoft.com/office/powerpoint/2010/main" val="17305694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1981200" y="381000"/>
            <a:ext cx="8229600" cy="5745163"/>
          </a:xfrm>
        </p:spPr>
        <p:txBody>
          <a:bodyPr/>
          <a:lstStyle/>
          <a:p>
            <a:pPr>
              <a:buFont typeface="Arial" panose="020B0604020202020204" pitchFamily="34" charset="0"/>
              <a:buNone/>
            </a:pPr>
            <a:r>
              <a:rPr lang="en-US" altLang="en-US" smtClean="0"/>
              <a:t>NY Life Ins. v. Dodge (US 1918)</a:t>
            </a:r>
          </a:p>
          <a:p>
            <a:r>
              <a:rPr lang="en-US" altLang="en-US" smtClean="0"/>
              <a:t>MO resident purchases insurance from NY ins. co at MO office</a:t>
            </a:r>
          </a:p>
          <a:p>
            <a:r>
              <a:rPr lang="en-US" altLang="en-US" smtClean="0"/>
              <a:t>Applied for loan on ins. policy</a:t>
            </a:r>
          </a:p>
          <a:p>
            <a:r>
              <a:rPr lang="en-US" altLang="en-US" smtClean="0"/>
              <a:t>Accepted in NY</a:t>
            </a:r>
          </a:p>
          <a:p>
            <a:r>
              <a:rPr lang="en-US" altLang="en-US" smtClean="0"/>
              <a:t>MO resident Defaulted</a:t>
            </a:r>
          </a:p>
          <a:p>
            <a:r>
              <a:rPr lang="en-US" altLang="en-US" smtClean="0"/>
              <a:t>Under term of policy and NY law ins. co. could cancel policy</a:t>
            </a:r>
          </a:p>
          <a:p>
            <a:r>
              <a:rPr lang="en-US" altLang="en-US" smtClean="0"/>
              <a:t>MO resident died and widow wants to collect</a:t>
            </a:r>
          </a:p>
          <a:p>
            <a:r>
              <a:rPr lang="en-US" altLang="en-US" smtClean="0"/>
              <a:t>MO ct applied MO law, which prohibitted cancellation</a:t>
            </a:r>
          </a:p>
          <a:p>
            <a:endParaRPr lang="en-US" altLang="en-US" smtClean="0"/>
          </a:p>
          <a:p>
            <a:endParaRPr lang="en-US" altLang="en-US" smtClean="0"/>
          </a:p>
        </p:txBody>
      </p:sp>
    </p:spTree>
    <p:extLst>
      <p:ext uri="{BB962C8B-B14F-4D97-AF65-F5344CB8AC3E}">
        <p14:creationId xmlns:p14="http://schemas.microsoft.com/office/powerpoint/2010/main" val="5133099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842" y="365125"/>
            <a:ext cx="10623958" cy="5859506"/>
          </a:xfrm>
        </p:spPr>
        <p:txBody>
          <a:bodyPr/>
          <a:lstStyle/>
          <a:p>
            <a:r>
              <a:rPr lang="en-US" dirty="0"/>
              <a:t>w</a:t>
            </a:r>
            <a:r>
              <a:rPr lang="en-US" dirty="0" smtClean="0"/>
              <a:t>hat </a:t>
            </a:r>
            <a:r>
              <a:rPr lang="en-US" smtClean="0"/>
              <a:t>about the public </a:t>
            </a:r>
            <a:r>
              <a:rPr lang="en-US" dirty="0" smtClean="0"/>
              <a:t>policy exception?</a:t>
            </a:r>
            <a:endParaRPr lang="en-US" dirty="0"/>
          </a:p>
        </p:txBody>
      </p:sp>
    </p:spTree>
    <p:extLst>
      <p:ext uri="{BB962C8B-B14F-4D97-AF65-F5344CB8AC3E}">
        <p14:creationId xmlns:p14="http://schemas.microsoft.com/office/powerpoint/2010/main" val="2137850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smtClean="0"/>
              <a:t>Constitutional Restrictions on Choice of Law</a:t>
            </a:r>
          </a:p>
        </p:txBody>
      </p:sp>
    </p:spTree>
    <p:extLst>
      <p:ext uri="{BB962C8B-B14F-4D97-AF65-F5344CB8AC3E}">
        <p14:creationId xmlns:p14="http://schemas.microsoft.com/office/powerpoint/2010/main" val="7785532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1905000" y="152400"/>
            <a:ext cx="8305800" cy="6400800"/>
          </a:xfrm>
        </p:spPr>
        <p:txBody>
          <a:bodyPr/>
          <a:lstStyle/>
          <a:p>
            <a:r>
              <a:rPr lang="en-US" altLang="en-US" smtClean="0"/>
              <a:t>Dick urges that article 5545 of the Texas law is a declaration of its public policy; and that a state may properly refuse to recognize foreign rights which violate its declared policy. Doubtless, a state may prohibit the enjoyment by persons within its borders of rights acquired elsewhere which violate its laws or public policy; and, under some circumstances, it may refuse to aid in the enforcement of such rights. But the Mexican corporation never was in Texas; and neither it nor the garnishees invoked the aid of the Texas courts or the Texas laws. The Mexican corporation was not before the court. The garnishees were brought in by compulsory process. Neither has asked favors. They ask only to be let alone. </a:t>
            </a:r>
          </a:p>
        </p:txBody>
      </p:sp>
    </p:spTree>
    <p:extLst>
      <p:ext uri="{BB962C8B-B14F-4D97-AF65-F5344CB8AC3E}">
        <p14:creationId xmlns:p14="http://schemas.microsoft.com/office/powerpoint/2010/main" val="42147329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895600" y="274638"/>
            <a:ext cx="6286500" cy="5897562"/>
          </a:xfrm>
        </p:spPr>
        <p:txBody>
          <a:bodyPr/>
          <a:lstStyle/>
          <a:p>
            <a:pPr eaLnBrk="1" hangingPunct="1"/>
            <a:r>
              <a:rPr lang="en-US" altLang="en-US" smtClean="0"/>
              <a:t>Full Faith and Credit</a:t>
            </a:r>
          </a:p>
        </p:txBody>
      </p:sp>
    </p:spTree>
    <p:extLst>
      <p:ext uri="{BB962C8B-B14F-4D97-AF65-F5344CB8AC3E}">
        <p14:creationId xmlns:p14="http://schemas.microsoft.com/office/powerpoint/2010/main" val="4999654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p:txBody>
          <a:bodyPr/>
          <a:lstStyle/>
          <a:p>
            <a:pPr eaLnBrk="1" hangingPunct="1"/>
            <a:r>
              <a:rPr lang="en-US" altLang="en-US" smtClean="0"/>
              <a:t>Article IV, Section 1.</a:t>
            </a:r>
          </a:p>
          <a:p>
            <a:pPr eaLnBrk="1" hangingPunct="1"/>
            <a:r>
              <a:rPr lang="en-US" altLang="en-US" smtClean="0"/>
              <a:t>Full faith and credit shall be given in each state to the public acts, records, and judicial proceedings of every other state. And the Congress may by general laws prescribe the manner in which such acts, records, and proceedings shall be proved, and the effect thereof.</a:t>
            </a:r>
          </a:p>
          <a:p>
            <a:pPr eaLnBrk="1" hangingPunct="1"/>
            <a:endParaRPr lang="en-US" altLang="en-US" smtClean="0"/>
          </a:p>
        </p:txBody>
      </p:sp>
    </p:spTree>
    <p:extLst>
      <p:ext uri="{BB962C8B-B14F-4D97-AF65-F5344CB8AC3E}">
        <p14:creationId xmlns:p14="http://schemas.microsoft.com/office/powerpoint/2010/main" val="30187373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362200" y="274638"/>
            <a:ext cx="7162800" cy="6354762"/>
          </a:xfrm>
        </p:spPr>
        <p:txBody>
          <a:bodyPr rtlCol="0">
            <a:normAutofit fontScale="90000"/>
          </a:bodyPr>
          <a:lstStyle/>
          <a:p>
            <a:pPr>
              <a:defRPr/>
            </a:pPr>
            <a:r>
              <a:rPr lang="en-US" altLang="en-US" sz="3600" dirty="0"/>
              <a:t>Bradford Elect. Light Co. v Clapper</a:t>
            </a:r>
            <a:br>
              <a:rPr lang="en-US" altLang="en-US" sz="3600" dirty="0"/>
            </a:br>
            <a:r>
              <a:rPr lang="en-US" altLang="en-US" sz="3600" dirty="0"/>
              <a:t>(US 1932)</a:t>
            </a:r>
            <a:br>
              <a:rPr lang="en-US" altLang="en-US" sz="3600" dirty="0"/>
            </a:br>
            <a:r>
              <a:rPr lang="en-US" altLang="en-US" sz="3200" dirty="0"/>
              <a:t>- Clapper – citizen of VT – worked for Bradford (VT </a:t>
            </a:r>
            <a:r>
              <a:rPr lang="en-US" altLang="en-US" sz="3200" dirty="0" err="1"/>
              <a:t>corp</a:t>
            </a:r>
            <a:r>
              <a:rPr lang="en-US" altLang="en-US" sz="3200" dirty="0"/>
              <a:t> with principal place of business in VT)</a:t>
            </a:r>
            <a:br>
              <a:rPr lang="en-US" altLang="en-US" sz="3200" dirty="0"/>
            </a:br>
            <a:r>
              <a:rPr lang="en-US" altLang="en-US" sz="3200" dirty="0"/>
              <a:t>- Clapper sent to NH to take care of some fuses - electrocuted</a:t>
            </a:r>
            <a:br>
              <a:rPr lang="en-US" altLang="en-US" sz="3200" dirty="0"/>
            </a:br>
            <a:r>
              <a:rPr lang="en-US" altLang="en-US" sz="3200" dirty="0"/>
              <a:t>- administrator chooses to sue in NH</a:t>
            </a:r>
            <a:br>
              <a:rPr lang="en-US" altLang="en-US" sz="3200" dirty="0"/>
            </a:br>
            <a:r>
              <a:rPr lang="en-US" altLang="en-US" sz="3200" dirty="0"/>
              <a:t>- NH allows election of common law or workers comp</a:t>
            </a:r>
            <a:br>
              <a:rPr lang="en-US" altLang="en-US" sz="3200" dirty="0"/>
            </a:br>
            <a:r>
              <a:rPr lang="en-US" altLang="en-US" sz="3200" dirty="0"/>
              <a:t>- VT requires you to waive out of workers comp in beginning of employment relationship</a:t>
            </a:r>
            <a:br>
              <a:rPr lang="en-US" altLang="en-US" sz="3200" dirty="0"/>
            </a:br>
            <a:r>
              <a:rPr lang="en-US" altLang="en-US" sz="3200" dirty="0"/>
              <a:t>- NH </a:t>
            </a:r>
            <a:r>
              <a:rPr lang="en-US" altLang="en-US" sz="3200" dirty="0" err="1"/>
              <a:t>ct</a:t>
            </a:r>
            <a:r>
              <a:rPr lang="en-US" altLang="en-US" sz="3200" dirty="0"/>
              <a:t> applied NH law</a:t>
            </a:r>
            <a:br>
              <a:rPr lang="en-US" altLang="en-US" sz="3200" dirty="0"/>
            </a:br>
            <a:r>
              <a:rPr lang="en-US" altLang="en-US" sz="3200" dirty="0"/>
              <a:t>- </a:t>
            </a:r>
            <a:r>
              <a:rPr lang="en-US" altLang="en-US" sz="3200" dirty="0" err="1"/>
              <a:t>SCt</a:t>
            </a:r>
            <a:r>
              <a:rPr lang="en-US" altLang="en-US" sz="3200" dirty="0"/>
              <a:t> reversed</a:t>
            </a:r>
          </a:p>
        </p:txBody>
      </p:sp>
    </p:spTree>
    <p:extLst>
      <p:ext uri="{BB962C8B-B14F-4D97-AF65-F5344CB8AC3E}">
        <p14:creationId xmlns:p14="http://schemas.microsoft.com/office/powerpoint/2010/main" val="1038557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952750" y="152401"/>
            <a:ext cx="6343650" cy="6354763"/>
          </a:xfrm>
        </p:spPr>
        <p:txBody>
          <a:bodyPr/>
          <a:lstStyle/>
          <a:p>
            <a:pPr eaLnBrk="1" hangingPunct="1"/>
            <a:r>
              <a:rPr lang="en-US" altLang="en-US" smtClean="0"/>
              <a:t>Pacific Employers Ins. Co. v. Industrial Acc. Comm’n  (US 1939)</a:t>
            </a:r>
            <a:br>
              <a:rPr lang="en-US" altLang="en-US" smtClean="0"/>
            </a:br>
            <a:r>
              <a:rPr lang="en-US" altLang="en-US" smtClean="0"/>
              <a:t/>
            </a:r>
            <a:br>
              <a:rPr lang="en-US" altLang="en-US" smtClean="0"/>
            </a:br>
            <a:r>
              <a:rPr lang="en-US" altLang="en-US" smtClean="0"/>
              <a:t/>
            </a:r>
            <a:br>
              <a:rPr lang="en-US" altLang="en-US" smtClean="0"/>
            </a:br>
            <a:endParaRPr lang="en-US" altLang="en-US" smtClean="0"/>
          </a:p>
        </p:txBody>
      </p:sp>
    </p:spTree>
    <p:extLst>
      <p:ext uri="{BB962C8B-B14F-4D97-AF65-F5344CB8AC3E}">
        <p14:creationId xmlns:p14="http://schemas.microsoft.com/office/powerpoint/2010/main" val="42625203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2952750" y="304801"/>
            <a:ext cx="6229350" cy="5821363"/>
          </a:xfrm>
        </p:spPr>
        <p:txBody>
          <a:bodyPr rtlCol="0">
            <a:normAutofit fontScale="92500"/>
          </a:bodyPr>
          <a:lstStyle/>
          <a:p>
            <a:pPr>
              <a:defRPr/>
            </a:pPr>
            <a:r>
              <a:rPr lang="en-US" altLang="en-US" dirty="0" smtClean="0"/>
              <a:t>“Although Massachusetts has an interest in safeguarding the compensation of Massachusetts employees while temporarily abroad in the course of their employment, and may adopt that policy for itself, that could hardly be thought to support an application of the full faith and credit clause which would override the constitutional authority of another state to legislate for the bodily safety and economic protection of employees injured within it. Few matters could be deemed more appropriately the concern of the state in which the injury occurs, or more completely within its power.”</a:t>
            </a:r>
          </a:p>
        </p:txBody>
      </p:sp>
    </p:spTree>
    <p:extLst>
      <p:ext uri="{BB962C8B-B14F-4D97-AF65-F5344CB8AC3E}">
        <p14:creationId xmlns:p14="http://schemas.microsoft.com/office/powerpoint/2010/main" val="25168974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304800"/>
            <a:ext cx="8077200" cy="6553200"/>
          </a:xfrm>
        </p:spPr>
        <p:txBody>
          <a:bodyPr rtlCol="0">
            <a:normAutofit fontScale="92500" lnSpcReduction="20000"/>
          </a:bodyPr>
          <a:lstStyle/>
          <a:p>
            <a:pPr>
              <a:defRPr/>
            </a:pPr>
            <a:r>
              <a:rPr lang="en-US" dirty="0"/>
              <a:t>But the Court was careful to point out that there was nothing in the New Hampshire statute, the decisions of its courts, or in the circumstances of the case to suggest that reliance on the provisions of the Vermont statute, as a defense to the New Hampshire suit, was </a:t>
            </a:r>
            <a:r>
              <a:rPr lang="en-US" b="1" i="1" dirty="0"/>
              <a:t>obnoxious to the policy </a:t>
            </a:r>
            <a:r>
              <a:rPr lang="en-US" dirty="0"/>
              <a:t>of New Hampshire….Here, California legislation not only conflicts with that of Massachusetts providing compensation for the Massachusetts employee if injured within the state of California, but it expressly provides, for the guidance of its own commission and courts, that "[n]o contract, rule or regulation shall exempt the employer from liability for the compensation fixed by this act." The Supreme Court of California has declared in its opinion in this case </a:t>
            </a:r>
            <a:r>
              <a:rPr lang="en-US" b="1" i="1" dirty="0"/>
              <a:t>that it is the policy of the state</a:t>
            </a:r>
            <a:r>
              <a:rPr lang="en-US" dirty="0"/>
              <a:t>, as expressed in its Constitution and Compensation Act, to apply its own provisions for compensation, to the exclusion of all others, and that "It would be obnoxious to that policy to deny persons who have been injured in this state the right to apply for compensation when to do so might require physicians and hospitals to go to another state to collect charges for medical care and treatment given to such persons."</a:t>
            </a:r>
          </a:p>
        </p:txBody>
      </p:sp>
    </p:spTree>
    <p:extLst>
      <p:ext uri="{BB962C8B-B14F-4D97-AF65-F5344CB8AC3E}">
        <p14:creationId xmlns:p14="http://schemas.microsoft.com/office/powerpoint/2010/main" val="36951491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smtClean="0"/>
              <a:t>Allstate Ins. Co. v. Hague</a:t>
            </a:r>
            <a:br>
              <a:rPr lang="en-US" dirty="0" smtClean="0"/>
            </a:br>
            <a:r>
              <a:rPr lang="en-US" dirty="0" smtClean="0"/>
              <a:t>(US 1981)</a:t>
            </a:r>
          </a:p>
        </p:txBody>
      </p:sp>
    </p:spTree>
    <p:extLst>
      <p:ext uri="{BB962C8B-B14F-4D97-AF65-F5344CB8AC3E}">
        <p14:creationId xmlns:p14="http://schemas.microsoft.com/office/powerpoint/2010/main" val="26717568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304801"/>
            <a:ext cx="8229600" cy="5821363"/>
          </a:xfrm>
        </p:spPr>
        <p:txBody>
          <a:bodyPr rtlCol="0">
            <a:normAutofit lnSpcReduction="10000"/>
          </a:bodyPr>
          <a:lstStyle/>
          <a:p>
            <a:pPr>
              <a:defRPr/>
            </a:pPr>
            <a:r>
              <a:rPr lang="en-US" dirty="0" smtClean="0"/>
              <a:t>Footnote 10: “This Court has taken a similar approach in deciding choice of law cases under both the Due Process Clause and the Full Faith and Credit Clause. In each instance, the Court has examined the relevant contacts and resulting interests of the State whose law was applied. Although at one time the Court required a more exacting standard under the Full Faith and Credit Clause than under the Due Process Clause for evaluating the constitutionality of choice of law decisions, see Alaska Packers Assn. v. Industrial Accident </a:t>
            </a:r>
            <a:r>
              <a:rPr lang="en-US" dirty="0" err="1" smtClean="0"/>
              <a:t>Comm'n</a:t>
            </a:r>
            <a:r>
              <a:rPr lang="en-US" dirty="0" smtClean="0"/>
              <a:t>, 294 U. S. 532, 294 U. S. 549-550 (1935) (interest of State whose law was applied was no less than interest of State whose law was rejected), the Court has since abandoned the weighing of interests requirement.”</a:t>
            </a:r>
          </a:p>
        </p:txBody>
      </p:sp>
    </p:spTree>
    <p:extLst>
      <p:ext uri="{BB962C8B-B14F-4D97-AF65-F5344CB8AC3E}">
        <p14:creationId xmlns:p14="http://schemas.microsoft.com/office/powerpoint/2010/main" val="31731081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1981200" y="304801"/>
            <a:ext cx="8229600" cy="5821363"/>
          </a:xfrm>
        </p:spPr>
        <p:txBody>
          <a:bodyPr/>
          <a:lstStyle/>
          <a:p>
            <a:pPr eaLnBrk="1" hangingPunct="1"/>
            <a:r>
              <a:rPr lang="en-US" altLang="en-US" smtClean="0"/>
              <a:t>The lesson from Dick and Yates, which found insufficient forum contacts to apply forum law, and from Alaska Packers, Cardillo, and Clay II, which found adequate contacts to sustain the choice of forum law, is that for a State's substantive law to be selected in a constitutionally permissible manner, that State </a:t>
            </a:r>
            <a:r>
              <a:rPr lang="en-US" altLang="en-US" b="1" smtClean="0"/>
              <a:t>must have a significant contact or significant aggregation of contacts, creating state interests, such that choice of its law is neither arbitrary nor fundamentally unfair. </a:t>
            </a:r>
          </a:p>
        </p:txBody>
      </p:sp>
    </p:spTree>
    <p:extLst>
      <p:ext uri="{BB962C8B-B14F-4D97-AF65-F5344CB8AC3E}">
        <p14:creationId xmlns:p14="http://schemas.microsoft.com/office/powerpoint/2010/main" val="338865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Home Ins. Co. v Dick (US 1930)</a:t>
            </a:r>
          </a:p>
        </p:txBody>
      </p:sp>
    </p:spTree>
    <p:extLst>
      <p:ext uri="{BB962C8B-B14F-4D97-AF65-F5344CB8AC3E}">
        <p14:creationId xmlns:p14="http://schemas.microsoft.com/office/powerpoint/2010/main" val="41604338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228600"/>
            <a:ext cx="8534400" cy="6553200"/>
          </a:xfrm>
        </p:spPr>
        <p:txBody>
          <a:bodyPr rtlCol="0">
            <a:normAutofit fontScale="92500"/>
          </a:bodyPr>
          <a:lstStyle/>
          <a:p>
            <a:pPr>
              <a:defRPr/>
            </a:pPr>
            <a:r>
              <a:rPr lang="en-US" dirty="0" smtClean="0"/>
              <a:t>Prior to the advent of interest analysis in the state courts as the "dominant mode of analysis in modern choice of law theory," the prevailing choice of law methodology focused on the jurisdiction where a particular event occurred. See, e.g., Restatement of Conflict of Laws (1934). For example, in cases characterized as contract cases, the law of the place of contracting controlled the determination of such issues as capacity, fraud, consideration, duty, performance, and the like. Hartford Accident &amp; Indemnity Co. v. Delta &amp; Pine Land Co., 292 U. S. 143 (1934), can, perhaps, best be explained as an example of that period. …That case, however, has scant relevance for today. It implied a choice of law analysis which, for all intents and purposes, gave an isolated event -- the writing of the bond in Tennessee -- controlling constitutional significance, even though there might have been contacts with another State (there Mississippi) which would make application of its law neither unfair nor unexpected. </a:t>
            </a:r>
          </a:p>
          <a:p>
            <a:pPr>
              <a:defRPr/>
            </a:pPr>
            <a:endParaRPr lang="en-US" dirty="0" smtClean="0"/>
          </a:p>
          <a:p>
            <a:pPr>
              <a:defRPr/>
            </a:pPr>
            <a:endParaRPr lang="en-US" dirty="0" smtClean="0"/>
          </a:p>
        </p:txBody>
      </p:sp>
    </p:spTree>
    <p:extLst>
      <p:ext uri="{BB962C8B-B14F-4D97-AF65-F5344CB8AC3E}">
        <p14:creationId xmlns:p14="http://schemas.microsoft.com/office/powerpoint/2010/main" val="17949304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1981200" y="381001"/>
            <a:ext cx="8229600" cy="5745163"/>
          </a:xfrm>
        </p:spPr>
        <p:txBody>
          <a:bodyPr/>
          <a:lstStyle/>
          <a:p>
            <a:pPr eaLnBrk="1" hangingPunct="1"/>
            <a:r>
              <a:rPr lang="en-US" altLang="en-US" smtClean="0"/>
              <a:t>member of Minn workforce</a:t>
            </a:r>
          </a:p>
          <a:p>
            <a:pPr lvl="1" eaLnBrk="1" hangingPunct="1"/>
            <a:r>
              <a:rPr lang="en-US" altLang="en-US" smtClean="0"/>
              <a:t>commuted to work there</a:t>
            </a:r>
          </a:p>
          <a:p>
            <a:pPr eaLnBrk="1" hangingPunct="1"/>
            <a:r>
              <a:rPr lang="en-US" altLang="en-US" smtClean="0"/>
              <a:t>Allstate present and doing business in Minn</a:t>
            </a:r>
          </a:p>
          <a:p>
            <a:pPr eaLnBrk="1" hangingPunct="1"/>
            <a:r>
              <a:rPr lang="en-US" altLang="en-US" smtClean="0"/>
              <a:t>Post-event move of plaintiff to Minn</a:t>
            </a:r>
          </a:p>
        </p:txBody>
      </p:sp>
    </p:spTree>
    <p:extLst>
      <p:ext uri="{BB962C8B-B14F-4D97-AF65-F5344CB8AC3E}">
        <p14:creationId xmlns:p14="http://schemas.microsoft.com/office/powerpoint/2010/main" val="2193327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US" altLang="en-US" smtClean="0"/>
              <a:t>“Jurisdiction was asserted in rem through garnishment, by ancillary writs issued against the Home Insurance Company and Franklin Fire Insurance Company, which reinsured, by contracts with the Mexican corporation, parts of the risk which it had assumed. The garnishees are New York corporations.”</a:t>
            </a:r>
          </a:p>
        </p:txBody>
      </p:sp>
    </p:spTree>
    <p:extLst>
      <p:ext uri="{BB962C8B-B14F-4D97-AF65-F5344CB8AC3E}">
        <p14:creationId xmlns:p14="http://schemas.microsoft.com/office/powerpoint/2010/main" val="721810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mtClean="0"/>
              <a:t>article 5545 of the Texas Revised Civil Statutes </a:t>
            </a:r>
          </a:p>
        </p:txBody>
      </p:sp>
      <p:sp>
        <p:nvSpPr>
          <p:cNvPr id="9219" name="Content Placeholder 2"/>
          <p:cNvSpPr>
            <a:spLocks noGrp="1"/>
          </p:cNvSpPr>
          <p:nvPr>
            <p:ph idx="1"/>
          </p:nvPr>
        </p:nvSpPr>
        <p:spPr/>
        <p:txBody>
          <a:bodyPr/>
          <a:lstStyle/>
          <a:p>
            <a:r>
              <a:rPr lang="en-US" altLang="en-US" smtClean="0"/>
              <a:t>“No person, firm, corporation, association or combination of whatsoever kind shall enter into any stipulation, contract, or agreement, by reason whereof the time in which to sue thereon is limited to a shorter period than two years. And no stipulation, contract, or agreement for any such shorter limitation in which to sue shall ever be valid in this State.”</a:t>
            </a:r>
          </a:p>
          <a:p>
            <a:endParaRPr lang="en-US" altLang="en-US" smtClean="0"/>
          </a:p>
        </p:txBody>
      </p:sp>
    </p:spTree>
    <p:extLst>
      <p:ext uri="{BB962C8B-B14F-4D97-AF65-F5344CB8AC3E}">
        <p14:creationId xmlns:p14="http://schemas.microsoft.com/office/powerpoint/2010/main" val="1038026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842" y="365125"/>
            <a:ext cx="10623958" cy="5540725"/>
          </a:xfrm>
        </p:spPr>
        <p:txBody>
          <a:bodyPr/>
          <a:lstStyle/>
          <a:p>
            <a:r>
              <a:rPr lang="en-US" dirty="0"/>
              <a:t>w</a:t>
            </a:r>
            <a:r>
              <a:rPr lang="en-US" dirty="0" smtClean="0"/>
              <a:t>hy not say that this is a question of the statute of limitations, which is governed by the </a:t>
            </a:r>
            <a:r>
              <a:rPr lang="en-US" dirty="0" err="1" smtClean="0"/>
              <a:t>lex</a:t>
            </a:r>
            <a:r>
              <a:rPr lang="en-US" dirty="0" smtClean="0"/>
              <a:t> </a:t>
            </a:r>
            <a:r>
              <a:rPr lang="en-US" dirty="0" err="1" smtClean="0"/>
              <a:t>fori</a:t>
            </a:r>
            <a:r>
              <a:rPr lang="en-US" dirty="0" smtClean="0"/>
              <a:t>?</a:t>
            </a:r>
            <a:endParaRPr lang="en-US" dirty="0"/>
          </a:p>
        </p:txBody>
      </p:sp>
    </p:spTree>
    <p:extLst>
      <p:ext uri="{BB962C8B-B14F-4D97-AF65-F5344CB8AC3E}">
        <p14:creationId xmlns:p14="http://schemas.microsoft.com/office/powerpoint/2010/main" val="2396647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1905000" y="228600"/>
            <a:ext cx="8305800" cy="6400800"/>
          </a:xfrm>
        </p:spPr>
        <p:txBody>
          <a:bodyPr/>
          <a:lstStyle/>
          <a:p>
            <a:r>
              <a:rPr lang="en-US" altLang="en-US" smtClean="0"/>
              <a:t>The statute is not simply one of limitation. It does not merely fix the time in which the aid of the Texas courts may be invoked. Nor does it govern only the remedies available in the Texas courts. It deals with the powers and capacities of persons and corporations. It expressly prohibits the making of certain contracts. </a:t>
            </a:r>
          </a:p>
          <a:p>
            <a:endParaRPr lang="en-US" altLang="en-US" smtClean="0"/>
          </a:p>
        </p:txBody>
      </p:sp>
    </p:spTree>
    <p:extLst>
      <p:ext uri="{BB962C8B-B14F-4D97-AF65-F5344CB8AC3E}">
        <p14:creationId xmlns:p14="http://schemas.microsoft.com/office/powerpoint/2010/main" val="3563400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898" y="365125"/>
            <a:ext cx="10514901" cy="5733671"/>
          </a:xfrm>
        </p:spPr>
        <p:txBody>
          <a:bodyPr/>
          <a:lstStyle/>
          <a:p>
            <a:r>
              <a:rPr lang="en-US" dirty="0"/>
              <a:t/>
            </a:r>
            <a:br>
              <a:rPr lang="en-US" dirty="0"/>
            </a:br>
            <a:r>
              <a:rPr lang="en-US" dirty="0" smtClean="0"/>
              <a:t>Isn’t Texas’s procedural interest sufficient to override Mexican law?</a:t>
            </a:r>
            <a:endParaRPr lang="en-US" dirty="0"/>
          </a:p>
        </p:txBody>
      </p:sp>
    </p:spTree>
    <p:extLst>
      <p:ext uri="{BB962C8B-B14F-4D97-AF65-F5344CB8AC3E}">
        <p14:creationId xmlns:p14="http://schemas.microsoft.com/office/powerpoint/2010/main" val="2952959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905000" y="274638"/>
            <a:ext cx="8305800" cy="6278562"/>
          </a:xfrm>
        </p:spPr>
        <p:txBody>
          <a:bodyPr/>
          <a:lstStyle/>
          <a:p>
            <a:r>
              <a:rPr lang="en-US" altLang="en-US" smtClean="0"/>
              <a:t>What if the contract said that the recovery was not possible unless the service in the suit was in-hand (and such specification was valid under Mexican law)?</a:t>
            </a:r>
          </a:p>
        </p:txBody>
      </p:sp>
    </p:spTree>
    <p:extLst>
      <p:ext uri="{BB962C8B-B14F-4D97-AF65-F5344CB8AC3E}">
        <p14:creationId xmlns:p14="http://schemas.microsoft.com/office/powerpoint/2010/main" val="3621119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1864</Words>
  <Application>Microsoft Office PowerPoint</Application>
  <PresentationFormat>Widescreen</PresentationFormat>
  <Paragraphs>45</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Calibri Light</vt:lpstr>
      <vt:lpstr>Office Theme</vt:lpstr>
      <vt:lpstr>Tues. Mar. 29</vt:lpstr>
      <vt:lpstr>Constitutional Restrictions on Choice of Law</vt:lpstr>
      <vt:lpstr>Home Ins. Co. v Dick (US 1930)</vt:lpstr>
      <vt:lpstr>PowerPoint Presentation</vt:lpstr>
      <vt:lpstr>article 5545 of the Texas Revised Civil Statutes </vt:lpstr>
      <vt:lpstr>why not say that this is a question of the statute of limitations, which is governed by the lex fori?</vt:lpstr>
      <vt:lpstr>PowerPoint Presentation</vt:lpstr>
      <vt:lpstr> Isn’t Texas’s procedural interest sufficient to override Mexican law?</vt:lpstr>
      <vt:lpstr>What if the contract said that the recovery was not possible unless the service in the suit was in-hand (and such specification was valid under Mexican law)?</vt:lpstr>
      <vt:lpstr>It is true also that a state is not bound to provide remedies and procedure to suit the wishes of individual litigants. It may prescribe the kind of remedies to be available in its courts and dictate the practice and procedure to be followed in pursuing those remedies. Contractual provisions relating to these matters, even if valid where made, are often disregarded by the court of the forum, pursuant to statute or otherwise. But the Texas statute deals neither with the kind of remedy available nor with the mode in which it is to be pursued. It purports to create rights and obligations. It may not validly affect contracts which are neither made nor are to be performed in Texas. </vt:lpstr>
      <vt:lpstr>What if Texas’s provision was procedural – could it override Mexican law then?</vt:lpstr>
      <vt:lpstr>What if Mexico had built in a one year statute of limitations into its contract cause of action?  May the Texas court use its two-year procedural statute of limitations anyway? </vt:lpstr>
      <vt:lpstr>It is true that a state may extend the time within which suit may be brought in its own courts if, in doing so, it violates no agreement of the parties. And, in the absence of a contractual provision, the local statute of limitation may be applied to a right created in another jurisdiction even where the remedy in the latter is barred. [fn. 7 Whether a distinction is to be drawn between statutes of limitation which extinguish or limit the right and those which merely bar the remedy we need not now determine.] In such cases, the rights and obligations of the parties are not varied. When, however, the parties have expressly agreed upon a time limit on their obligation, a statute which invalidates the agreement and directs enforcement of the contract after the time has expired increases their obligation and imposes a burden not contracted for.</vt:lpstr>
      <vt:lpstr>PowerPoint Presentation</vt:lpstr>
      <vt:lpstr>Why due process rather than full faith and credit?</vt:lpstr>
      <vt:lpstr>PowerPoint Presentation</vt:lpstr>
      <vt:lpstr>14th Amendment</vt:lpstr>
      <vt:lpstr>PowerPoint Presentation</vt:lpstr>
      <vt:lpstr>what about the public policy exception?</vt:lpstr>
      <vt:lpstr>PowerPoint Presentation</vt:lpstr>
      <vt:lpstr>Full Faith and Credit</vt:lpstr>
      <vt:lpstr>PowerPoint Presentation</vt:lpstr>
      <vt:lpstr>Bradford Elect. Light Co. v Clapper (US 1932) - Clapper – citizen of VT – worked for Bradford (VT corp with principal place of business in VT) - Clapper sent to NH to take care of some fuses - electrocuted - administrator chooses to sue in NH - NH allows election of common law or workers comp - VT requires you to waive out of workers comp in beginning of employment relationship - NH ct applied NH law - SCt reversed</vt:lpstr>
      <vt:lpstr>Pacific Employers Ins. Co. v. Industrial Acc. Comm’n  (US 1939)   </vt:lpstr>
      <vt:lpstr>PowerPoint Presentation</vt:lpstr>
      <vt:lpstr>PowerPoint Presentation</vt:lpstr>
      <vt:lpstr>Allstate Ins. Co. v. Hague (US 1981)</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Mar. 24</dc:title>
  <dc:creator>Owner</dc:creator>
  <cp:lastModifiedBy>Owner</cp:lastModifiedBy>
  <cp:revision>6</cp:revision>
  <dcterms:created xsi:type="dcterms:W3CDTF">2016-03-24T07:17:46Z</dcterms:created>
  <dcterms:modified xsi:type="dcterms:W3CDTF">2016-03-29T12:40:54Z</dcterms:modified>
</cp:coreProperties>
</file>