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4" r:id="rId5"/>
    <p:sldId id="265" r:id="rId6"/>
    <p:sldId id="266" r:id="rId7"/>
    <p:sldId id="267" r:id="rId8"/>
    <p:sldId id="268" r:id="rId9"/>
    <p:sldId id="269" r:id="rId10"/>
    <p:sldId id="271" r:id="rId11"/>
    <p:sldId id="278" r:id="rId12"/>
    <p:sldId id="283" r:id="rId13"/>
    <p:sldId id="285" r:id="rId14"/>
    <p:sldId id="318" r:id="rId15"/>
    <p:sldId id="319" r:id="rId16"/>
    <p:sldId id="286" r:id="rId17"/>
    <p:sldId id="287" r:id="rId18"/>
    <p:sldId id="288" r:id="rId19"/>
    <p:sldId id="316" r:id="rId20"/>
    <p:sldId id="289" r:id="rId21"/>
    <p:sldId id="290" r:id="rId22"/>
    <p:sldId id="291" r:id="rId23"/>
    <p:sldId id="292" r:id="rId24"/>
    <p:sldId id="293" r:id="rId25"/>
    <p:sldId id="294" r:id="rId26"/>
    <p:sldId id="317" r:id="rId27"/>
    <p:sldId id="295" r:id="rId28"/>
    <p:sldId id="296" r:id="rId29"/>
    <p:sldId id="297" r:id="rId30"/>
    <p:sldId id="298" r:id="rId31"/>
    <p:sldId id="299" r:id="rId32"/>
    <p:sldId id="300" r:id="rId33"/>
    <p:sldId id="301" r:id="rId34"/>
    <p:sldId id="30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D12E0B-2C8F-4523-9023-D577B5D475B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3658669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12E0B-2C8F-4523-9023-D577B5D475B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180835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12E0B-2C8F-4523-9023-D577B5D475B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291438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D12E0B-2C8F-4523-9023-D577B5D475B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211216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12E0B-2C8F-4523-9023-D577B5D475BC}"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15252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D12E0B-2C8F-4523-9023-D577B5D475B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42910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12E0B-2C8F-4523-9023-D577B5D475BC}"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1403769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D12E0B-2C8F-4523-9023-D577B5D475BC}"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3188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12E0B-2C8F-4523-9023-D577B5D475BC}"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277245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12E0B-2C8F-4523-9023-D577B5D475B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173964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12E0B-2C8F-4523-9023-D577B5D475BC}"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CBFE2-5FB7-462E-BA41-BEF3DC076F34}" type="slidenum">
              <a:rPr lang="en-US" smtClean="0"/>
              <a:t>‹#›</a:t>
            </a:fld>
            <a:endParaRPr lang="en-US"/>
          </a:p>
        </p:txBody>
      </p:sp>
    </p:spTree>
    <p:extLst>
      <p:ext uri="{BB962C8B-B14F-4D97-AF65-F5344CB8AC3E}">
        <p14:creationId xmlns:p14="http://schemas.microsoft.com/office/powerpoint/2010/main" val="279041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12E0B-2C8F-4523-9023-D577B5D475BC}"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CBFE2-5FB7-462E-BA41-BEF3DC076F34}" type="slidenum">
              <a:rPr lang="en-US" smtClean="0"/>
              <a:t>‹#›</a:t>
            </a:fld>
            <a:endParaRPr lang="en-US"/>
          </a:p>
        </p:txBody>
      </p:sp>
    </p:spTree>
    <p:extLst>
      <p:ext uri="{BB962C8B-B14F-4D97-AF65-F5344CB8AC3E}">
        <p14:creationId xmlns:p14="http://schemas.microsoft.com/office/powerpoint/2010/main" val="1652787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 2</a:t>
            </a:r>
            <a:br>
              <a:rPr lang="en-US" dirty="0" smtClean="0"/>
            </a:br>
            <a:r>
              <a:rPr lang="en-US" dirty="0" smtClean="0"/>
              <a:t>1/14/2016</a:t>
            </a:r>
            <a:endParaRPr lang="en-US" dirty="0"/>
          </a:p>
        </p:txBody>
      </p:sp>
    </p:spTree>
    <p:extLst>
      <p:ext uri="{BB962C8B-B14F-4D97-AF65-F5344CB8AC3E}">
        <p14:creationId xmlns:p14="http://schemas.microsoft.com/office/powerpoint/2010/main" val="1332782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278562"/>
          </a:xfrm>
        </p:spPr>
        <p:txBody>
          <a:bodyPr/>
          <a:lstStyle/>
          <a:p>
            <a:r>
              <a:rPr lang="en-US" altLang="en-US" smtClean="0"/>
              <a:t>territorialism</a:t>
            </a:r>
          </a:p>
        </p:txBody>
      </p:sp>
    </p:spTree>
    <p:extLst>
      <p:ext uri="{BB962C8B-B14F-4D97-AF65-F5344CB8AC3E}">
        <p14:creationId xmlns:p14="http://schemas.microsoft.com/office/powerpoint/2010/main" val="368115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126162"/>
          </a:xfrm>
        </p:spPr>
        <p:txBody>
          <a:bodyPr/>
          <a:lstStyle/>
          <a:p>
            <a:r>
              <a:rPr lang="en-US" altLang="en-US" smtClean="0"/>
              <a:t>vested rights theory</a:t>
            </a:r>
          </a:p>
        </p:txBody>
      </p:sp>
    </p:spTree>
    <p:extLst>
      <p:ext uri="{BB962C8B-B14F-4D97-AF65-F5344CB8AC3E}">
        <p14:creationId xmlns:p14="http://schemas.microsoft.com/office/powerpoint/2010/main" val="2479915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274638"/>
            <a:ext cx="8229600" cy="6202362"/>
          </a:xfrm>
        </p:spPr>
        <p:txBody>
          <a:bodyPr/>
          <a:lstStyle/>
          <a:p>
            <a:r>
              <a:rPr lang="en-US" altLang="en-US" smtClean="0"/>
              <a:t>legal realism</a:t>
            </a:r>
          </a:p>
        </p:txBody>
      </p:sp>
    </p:spTree>
    <p:extLst>
      <p:ext uri="{BB962C8B-B14F-4D97-AF65-F5344CB8AC3E}">
        <p14:creationId xmlns:p14="http://schemas.microsoft.com/office/powerpoint/2010/main" val="4120588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57400" y="274638"/>
            <a:ext cx="8153400" cy="6278562"/>
          </a:xfrm>
        </p:spPr>
        <p:txBody>
          <a:bodyPr/>
          <a:lstStyle/>
          <a:p>
            <a:r>
              <a:rPr lang="en-US" altLang="en-US" smtClean="0"/>
              <a:t>lex loci delicti</a:t>
            </a:r>
          </a:p>
        </p:txBody>
      </p:sp>
    </p:spTree>
    <p:extLst>
      <p:ext uri="{BB962C8B-B14F-4D97-AF65-F5344CB8AC3E}">
        <p14:creationId xmlns:p14="http://schemas.microsoft.com/office/powerpoint/2010/main" val="3805675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72745"/>
          </a:xfrm>
        </p:spPr>
        <p:txBody>
          <a:bodyPr/>
          <a:lstStyle/>
          <a:p>
            <a:pPr lvl="0"/>
            <a:r>
              <a:rPr lang="en-US" dirty="0"/>
              <a:t>What if </a:t>
            </a:r>
            <a:r>
              <a:rPr lang="en-US" dirty="0" smtClean="0"/>
              <a:t>Carroll </a:t>
            </a:r>
            <a:r>
              <a:rPr lang="en-US" dirty="0"/>
              <a:t>had fallen in Miss, felt OK, walked to La and there had his harm manifest itself?</a:t>
            </a:r>
            <a:br>
              <a:rPr lang="en-US" dirty="0"/>
            </a:br>
            <a:endParaRPr lang="en-US" dirty="0"/>
          </a:p>
        </p:txBody>
      </p:sp>
    </p:spTree>
    <p:extLst>
      <p:ext uri="{BB962C8B-B14F-4D97-AF65-F5344CB8AC3E}">
        <p14:creationId xmlns:p14="http://schemas.microsoft.com/office/powerpoint/2010/main" val="263112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10" y="365125"/>
            <a:ext cx="9045147" cy="5973891"/>
          </a:xfrm>
        </p:spPr>
        <p:txBody>
          <a:bodyPr>
            <a:normAutofit fontScale="90000"/>
          </a:bodyPr>
          <a:lstStyle/>
          <a:p>
            <a:r>
              <a:rPr lang="en-US" dirty="0"/>
              <a:t>§ 377. The Place Of </a:t>
            </a:r>
            <a:r>
              <a:rPr lang="en-US" dirty="0" smtClean="0"/>
              <a:t>Wrong</a:t>
            </a:r>
            <a:r>
              <a:rPr lang="en-US" dirty="0"/>
              <a:t/>
            </a:r>
            <a:br>
              <a:rPr lang="en-US" dirty="0"/>
            </a:br>
            <a:r>
              <a:rPr lang="en-US" dirty="0"/>
              <a:t/>
            </a:r>
            <a:br>
              <a:rPr lang="en-US" dirty="0"/>
            </a:br>
            <a:r>
              <a:rPr lang="en-US" dirty="0"/>
              <a:t>The place of wrong is in the state where the last event necessary to make an actor liable for an alleged tort takes place</a:t>
            </a:r>
            <a:r>
              <a:rPr lang="en-US" dirty="0" smtClean="0"/>
              <a:t>.</a:t>
            </a:r>
            <a:r>
              <a:rPr lang="en-US" dirty="0"/>
              <a:t/>
            </a:r>
            <a:br>
              <a:rPr lang="en-US" dirty="0"/>
            </a:br>
            <a:r>
              <a:rPr lang="en-US" dirty="0"/>
              <a:t/>
            </a:r>
            <a:br>
              <a:rPr lang="en-US" dirty="0"/>
            </a:br>
            <a:r>
              <a:rPr lang="en-US" dirty="0"/>
              <a:t>Rule 1. </a:t>
            </a:r>
            <a:r>
              <a:rPr lang="en-US" dirty="0" smtClean="0"/>
              <a:t>…when </a:t>
            </a:r>
            <a:r>
              <a:rPr lang="en-US" dirty="0"/>
              <a:t>a person sustains bodily harm, the place of wrong is the place where the harmful force takes effect upon the body.</a:t>
            </a:r>
            <a:br>
              <a:rPr lang="en-US" dirty="0"/>
            </a:br>
            <a:endParaRPr lang="en-US" dirty="0"/>
          </a:p>
        </p:txBody>
      </p:sp>
    </p:spTree>
    <p:extLst>
      <p:ext uri="{BB962C8B-B14F-4D97-AF65-F5344CB8AC3E}">
        <p14:creationId xmlns:p14="http://schemas.microsoft.com/office/powerpoint/2010/main" val="907127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r>
              <a:rPr lang="en-US" altLang="en-US" smtClean="0"/>
              <a:t>Assume the plaintiff is poisoned by the defendant in Alabama, gets sick in Mississippi, and dies in Louisiana. What state's law applies for a tort action against the defendant? Why?</a:t>
            </a:r>
            <a:br>
              <a:rPr lang="en-US" altLang="en-US" smtClean="0"/>
            </a:br>
            <a:endParaRPr lang="en-US" altLang="en-US" smtClean="0"/>
          </a:p>
        </p:txBody>
      </p:sp>
    </p:spTree>
    <p:extLst>
      <p:ext uri="{BB962C8B-B14F-4D97-AF65-F5344CB8AC3E}">
        <p14:creationId xmlns:p14="http://schemas.microsoft.com/office/powerpoint/2010/main" val="2431086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r>
              <a:rPr lang="en-US" altLang="en-US" smtClean="0"/>
              <a:t>§ 377. The Place Of Wrong</a:t>
            </a:r>
          </a:p>
          <a:p>
            <a:r>
              <a:rPr lang="en-US" altLang="en-US" smtClean="0"/>
              <a:t>Rule 2. When a person causes another voluntarily to take a deleterious substance which takes effect within the body, the place of wrong is where the deleterious substance takes effect and not where it is administered.</a:t>
            </a:r>
            <a:br>
              <a:rPr lang="en-US" altLang="en-US" smtClean="0"/>
            </a:br>
            <a:endParaRPr lang="en-US" altLang="en-US" smtClean="0"/>
          </a:p>
        </p:txBody>
      </p:sp>
    </p:spTree>
    <p:extLst>
      <p:ext uri="{BB962C8B-B14F-4D97-AF65-F5344CB8AC3E}">
        <p14:creationId xmlns:p14="http://schemas.microsoft.com/office/powerpoint/2010/main" val="3903415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r>
              <a:rPr lang="en-US" altLang="en-US" smtClean="0"/>
              <a:t>What if the Carroll's wife, who lives with Carroll in Alabama, had sued the railroad for loss of consortium. What law would apply?</a:t>
            </a:r>
            <a:br>
              <a:rPr lang="en-US" altLang="en-US" smtClean="0"/>
            </a:br>
            <a:endParaRPr lang="en-US" altLang="en-US" smtClean="0"/>
          </a:p>
        </p:txBody>
      </p:sp>
    </p:spTree>
    <p:extLst>
      <p:ext uri="{BB962C8B-B14F-4D97-AF65-F5344CB8AC3E}">
        <p14:creationId xmlns:p14="http://schemas.microsoft.com/office/powerpoint/2010/main" val="3264868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897" y="365125"/>
            <a:ext cx="10665903" cy="6077620"/>
          </a:xfrm>
        </p:spPr>
        <p:txBody>
          <a:bodyPr/>
          <a:lstStyle/>
          <a:p>
            <a:r>
              <a:rPr lang="en-US" dirty="0" smtClean="0"/>
              <a:t>Assume Carroll had died in the Miss. accident and his wife sued for wrongful death?</a:t>
            </a:r>
            <a:endParaRPr lang="en-US" dirty="0"/>
          </a:p>
        </p:txBody>
      </p:sp>
    </p:spTree>
    <p:extLst>
      <p:ext uri="{BB962C8B-B14F-4D97-AF65-F5344CB8AC3E}">
        <p14:creationId xmlns:p14="http://schemas.microsoft.com/office/powerpoint/2010/main" val="184135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274638"/>
            <a:ext cx="8077200" cy="6126162"/>
          </a:xfrm>
        </p:spPr>
        <p:txBody>
          <a:bodyPr/>
          <a:lstStyle/>
          <a:p>
            <a:pPr algn="l" eaLnBrk="1" hangingPunct="1"/>
            <a:r>
              <a:rPr lang="en-US" altLang="en-US" smtClean="0"/>
              <a:t>Personal jurisdiction</a:t>
            </a:r>
            <a:br>
              <a:rPr lang="en-US" altLang="en-US" smtClean="0"/>
            </a:br>
            <a:r>
              <a:rPr lang="en-US" altLang="en-US" smtClean="0"/>
              <a:t>Choice of law</a:t>
            </a:r>
            <a:br>
              <a:rPr lang="en-US" altLang="en-US" smtClean="0"/>
            </a:br>
            <a:r>
              <a:rPr lang="en-US" altLang="en-US" smtClean="0"/>
              <a:t>Recognition of foreign judgments</a:t>
            </a:r>
            <a:br>
              <a:rPr lang="en-US" altLang="en-US" smtClean="0"/>
            </a:br>
            <a:r>
              <a:rPr lang="en-US" altLang="en-US" smtClean="0"/>
              <a:t/>
            </a:r>
            <a:br>
              <a:rPr lang="en-US" altLang="en-US" smtClean="0"/>
            </a:br>
            <a:r>
              <a:rPr lang="en-US" altLang="en-US" smtClean="0"/>
              <a:t>Constitutional</a:t>
            </a:r>
            <a:br>
              <a:rPr lang="en-US" altLang="en-US" smtClean="0"/>
            </a:br>
            <a:r>
              <a:rPr lang="en-US" altLang="en-US" smtClean="0"/>
              <a:t>Sub-constitutional</a:t>
            </a:r>
            <a:br>
              <a:rPr lang="en-US" altLang="en-US" smtClean="0"/>
            </a:br>
            <a:endParaRPr lang="en-US" altLang="en-US" smtClean="0"/>
          </a:p>
        </p:txBody>
      </p:sp>
    </p:spTree>
    <p:extLst>
      <p:ext uri="{BB962C8B-B14F-4D97-AF65-F5344CB8AC3E}">
        <p14:creationId xmlns:p14="http://schemas.microsoft.com/office/powerpoint/2010/main" val="3849308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r>
              <a:rPr lang="en-US" altLang="en-US" smtClean="0"/>
              <a:t>§ 391. Right Of Action For Death</a:t>
            </a:r>
          </a:p>
          <a:p>
            <a:r>
              <a:rPr lang="en-US" altLang="en-US" smtClean="0"/>
              <a:t>The law of the place of wrong governs the right of action for death.</a:t>
            </a:r>
          </a:p>
        </p:txBody>
      </p:sp>
    </p:spTree>
    <p:extLst>
      <p:ext uri="{BB962C8B-B14F-4D97-AF65-F5344CB8AC3E}">
        <p14:creationId xmlns:p14="http://schemas.microsoft.com/office/powerpoint/2010/main" val="404199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lstStyle/>
          <a:p>
            <a:r>
              <a:rPr lang="en-US" altLang="en-US" smtClean="0"/>
              <a:t>D, in Mississippi, makes material misrepresentations by phone to P in Alabama. In reliance upon these representations, P sends goods from Alabama to D, in Mississippi. D keeps the goods. P sues D for fraud (a tort). Which law applies?</a:t>
            </a:r>
          </a:p>
        </p:txBody>
      </p:sp>
    </p:spTree>
    <p:extLst>
      <p:ext uri="{BB962C8B-B14F-4D97-AF65-F5344CB8AC3E}">
        <p14:creationId xmlns:p14="http://schemas.microsoft.com/office/powerpoint/2010/main" val="3637163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r>
              <a:rPr lang="en-US" altLang="en-US" smtClean="0"/>
              <a:t>D, broadcasting in Alabama, slanders P. The broadcast is heard in Mississippi and Louisiana. P has a good reputation in both states, which is affected. Which state's or states' law applies? </a:t>
            </a:r>
          </a:p>
        </p:txBody>
      </p:sp>
    </p:spTree>
    <p:extLst>
      <p:ext uri="{BB962C8B-B14F-4D97-AF65-F5344CB8AC3E}">
        <p14:creationId xmlns:p14="http://schemas.microsoft.com/office/powerpoint/2010/main" val="371685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r>
              <a:rPr lang="en-US" altLang="en-US" smtClean="0"/>
              <a:t>§ 377. The Place Of Wrong</a:t>
            </a:r>
          </a:p>
          <a:p>
            <a:r>
              <a:rPr lang="en-US" altLang="en-US" smtClean="0"/>
              <a:t>Rule 5. Where harm is done to the reputation of a person, the place of wrong is where the defamatory statement is communicated.</a:t>
            </a:r>
          </a:p>
        </p:txBody>
      </p:sp>
    </p:spTree>
    <p:extLst>
      <p:ext uri="{BB962C8B-B14F-4D97-AF65-F5344CB8AC3E}">
        <p14:creationId xmlns:p14="http://schemas.microsoft.com/office/powerpoint/2010/main" val="3433980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en-US" smtClean="0"/>
              <a:t>D lives in Mass.</a:t>
            </a:r>
          </a:p>
          <a:p>
            <a:r>
              <a:rPr lang="en-US" altLang="en-US" smtClean="0"/>
              <a:t>His dog strays from Mass to NH, bites P there</a:t>
            </a:r>
          </a:p>
          <a:p>
            <a:r>
              <a:rPr lang="en-US" altLang="en-US" smtClean="0"/>
              <a:t>Mass follows the dangerous propensity (one free bite) approach – that is, a negligence approach negligence  approach</a:t>
            </a:r>
          </a:p>
          <a:p>
            <a:r>
              <a:rPr lang="en-US" altLang="en-US" smtClean="0"/>
              <a:t>NH, has strict liability</a:t>
            </a:r>
          </a:p>
          <a:p>
            <a:r>
              <a:rPr lang="en-US" altLang="en-US" smtClean="0"/>
              <a:t>which law applies?</a:t>
            </a:r>
          </a:p>
          <a:p>
            <a:endParaRPr lang="en-US" altLang="en-US" smtClean="0"/>
          </a:p>
        </p:txBody>
      </p:sp>
    </p:spTree>
    <p:extLst>
      <p:ext uri="{BB962C8B-B14F-4D97-AF65-F5344CB8AC3E}">
        <p14:creationId xmlns:p14="http://schemas.microsoft.com/office/powerpoint/2010/main" val="429321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828800" y="304800"/>
            <a:ext cx="8382000" cy="6172200"/>
          </a:xfrm>
        </p:spPr>
        <p:txBody>
          <a:bodyPr/>
          <a:lstStyle/>
          <a:p>
            <a:r>
              <a:rPr lang="en-US" altLang="en-US" smtClean="0"/>
              <a:t>Place of the wrong determines:</a:t>
            </a:r>
          </a:p>
          <a:p>
            <a:r>
              <a:rPr lang="en-US" altLang="en-US" smtClean="0"/>
              <a:t>whether damages are recognized (eg psychological harm, loss of consortium, wrongful death</a:t>
            </a:r>
          </a:p>
          <a:p>
            <a:r>
              <a:rPr lang="en-US" altLang="en-US" smtClean="0"/>
              <a:t>limitations on damages, exemplary (eg punitive) damages</a:t>
            </a:r>
          </a:p>
          <a:p>
            <a:r>
              <a:rPr lang="en-US" altLang="en-US" smtClean="0"/>
              <a:t>standard of care (negligence, strict liability)</a:t>
            </a:r>
          </a:p>
          <a:p>
            <a:r>
              <a:rPr lang="en-US" altLang="en-US" smtClean="0"/>
              <a:t>whether contributory negligence or comparative fault applies</a:t>
            </a:r>
          </a:p>
          <a:p>
            <a:pPr lvl="1"/>
            <a:r>
              <a:rPr lang="en-US" altLang="en-US" smtClean="0"/>
              <a:t>even when act of P’s negligence occurs in another state</a:t>
            </a:r>
          </a:p>
          <a:p>
            <a:endParaRPr lang="en-US" altLang="en-US" smtClean="0"/>
          </a:p>
        </p:txBody>
      </p:sp>
    </p:spTree>
    <p:extLst>
      <p:ext uri="{BB962C8B-B14F-4D97-AF65-F5344CB8AC3E}">
        <p14:creationId xmlns:p14="http://schemas.microsoft.com/office/powerpoint/2010/main" val="3558815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76" y="365125"/>
            <a:ext cx="10498123" cy="5926618"/>
          </a:xfrm>
        </p:spPr>
        <p:txBody>
          <a:bodyPr/>
          <a:lstStyle/>
          <a:p>
            <a:r>
              <a:rPr lang="en-US" dirty="0"/>
              <a:t>s</a:t>
            </a:r>
            <a:r>
              <a:rPr lang="en-US" dirty="0" smtClean="0"/>
              <a:t>ome fudging…</a:t>
            </a:r>
            <a:endParaRPr lang="en-US" dirty="0"/>
          </a:p>
        </p:txBody>
      </p:sp>
    </p:spTree>
    <p:extLst>
      <p:ext uri="{BB962C8B-B14F-4D97-AF65-F5344CB8AC3E}">
        <p14:creationId xmlns:p14="http://schemas.microsoft.com/office/powerpoint/2010/main" val="351433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0"/>
            <a:ext cx="8305800" cy="6248400"/>
          </a:xfrm>
        </p:spPr>
        <p:txBody>
          <a:bodyPr rtlCol="0">
            <a:normAutofit/>
          </a:bodyPr>
          <a:lstStyle/>
          <a:p>
            <a:pPr>
              <a:defRPr/>
            </a:pPr>
            <a:r>
              <a:rPr lang="en-US" dirty="0" smtClean="0"/>
              <a:t>By the law of Mississippi, due care requires that every locomotive be double checked for defective links. </a:t>
            </a:r>
          </a:p>
          <a:p>
            <a:pPr>
              <a:defRPr/>
            </a:pPr>
            <a:r>
              <a:rPr lang="en-US" dirty="0" smtClean="0"/>
              <a:t>By the law of Alabama, there is no such requirement.</a:t>
            </a:r>
          </a:p>
          <a:p>
            <a:pPr>
              <a:defRPr/>
            </a:pPr>
            <a:r>
              <a:rPr lang="en-US" dirty="0" smtClean="0"/>
              <a:t>The inspector for Alabama Great Southern RR checked for defects in Alabama once. </a:t>
            </a:r>
          </a:p>
          <a:p>
            <a:pPr>
              <a:defRPr/>
            </a:pPr>
            <a:r>
              <a:rPr lang="en-US" dirty="0" smtClean="0"/>
              <a:t>The link broke in Mississippi and Carroll was injured there. </a:t>
            </a:r>
          </a:p>
          <a:p>
            <a:pPr>
              <a:defRPr/>
            </a:pPr>
            <a:r>
              <a:rPr lang="en-US" dirty="0" smtClean="0"/>
              <a:t>Rather than suing the Railroad, Carroll sues the inspector in Alabama for negligent inspection (so Mississippi’s fellow servant rule is not relevant). </a:t>
            </a:r>
          </a:p>
          <a:p>
            <a:pPr>
              <a:defRPr/>
            </a:pPr>
            <a:r>
              <a:rPr lang="en-US" dirty="0" smtClean="0"/>
              <a:t>Under the First Restatement, does Alabama or Mississippi law apply concerning the question of whether due care requires a double check for defective links? </a:t>
            </a:r>
            <a:endParaRPr lang="en-US" dirty="0"/>
          </a:p>
        </p:txBody>
      </p:sp>
    </p:spTree>
    <p:extLst>
      <p:ext uri="{BB962C8B-B14F-4D97-AF65-F5344CB8AC3E}">
        <p14:creationId xmlns:p14="http://schemas.microsoft.com/office/powerpoint/2010/main" val="402977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81001"/>
            <a:ext cx="8229600" cy="5745163"/>
          </a:xfrm>
        </p:spPr>
        <p:txBody>
          <a:bodyPr/>
          <a:lstStyle/>
          <a:p>
            <a:r>
              <a:rPr lang="en-US" altLang="en-US" smtClean="0"/>
              <a:t>§ 380(2)</a:t>
            </a:r>
          </a:p>
          <a:p>
            <a:r>
              <a:rPr lang="en-US" altLang="en-US" smtClean="0"/>
              <a:t>Where by the law of the place of wrong, the liability-creating character of the actor's conduct depends upon the application of a standard of care, and such standard has been defined in particular situations by statute or judicial decision of the law of the place of the actor's conduct, such application of the standard will be made by the forum.</a:t>
            </a:r>
          </a:p>
          <a:p>
            <a:endParaRPr lang="en-US" altLang="en-US" smtClean="0"/>
          </a:p>
        </p:txBody>
      </p:sp>
    </p:spTree>
    <p:extLst>
      <p:ext uri="{BB962C8B-B14F-4D97-AF65-F5344CB8AC3E}">
        <p14:creationId xmlns:p14="http://schemas.microsoft.com/office/powerpoint/2010/main" val="2498633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81200" y="381001"/>
            <a:ext cx="8229600" cy="5745163"/>
          </a:xfrm>
        </p:spPr>
        <p:txBody>
          <a:bodyPr/>
          <a:lstStyle/>
          <a:p>
            <a:endParaRPr lang="en-US" altLang="en-US" smtClean="0"/>
          </a:p>
          <a:p>
            <a:r>
              <a:rPr lang="en-US" altLang="en-US" smtClean="0"/>
              <a:t>By the law of Alabama, a police officer has qualified immunity – liable for damages in course of duty only if reckless. </a:t>
            </a:r>
          </a:p>
          <a:p>
            <a:r>
              <a:rPr lang="en-US" altLang="en-US" smtClean="0"/>
              <a:t>No such immunity in Mississippi.</a:t>
            </a:r>
          </a:p>
          <a:p>
            <a:r>
              <a:rPr lang="en-US" altLang="en-US" smtClean="0"/>
              <a:t>Officer D, acting in AL, negligently but not recklessly shoots P in the course of an arrest of X</a:t>
            </a:r>
          </a:p>
          <a:p>
            <a:r>
              <a:rPr lang="en-US" altLang="en-US" smtClean="0"/>
              <a:t>P harmed in MS</a:t>
            </a:r>
          </a:p>
          <a:p>
            <a:r>
              <a:rPr lang="en-US" altLang="en-US" smtClean="0"/>
              <a:t>Is D liable to P?</a:t>
            </a:r>
          </a:p>
        </p:txBody>
      </p:sp>
    </p:spTree>
    <p:extLst>
      <p:ext uri="{BB962C8B-B14F-4D97-AF65-F5344CB8AC3E}">
        <p14:creationId xmlns:p14="http://schemas.microsoft.com/office/powerpoint/2010/main" val="344069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278562"/>
          </a:xfrm>
        </p:spPr>
        <p:txBody>
          <a:bodyPr/>
          <a:lstStyle/>
          <a:p>
            <a:pPr algn="l" eaLnBrk="1" hangingPunct="1"/>
            <a:r>
              <a:rPr lang="en-US" altLang="en-US" smtClean="0"/>
              <a:t>What are you doing when you do choice of law?</a:t>
            </a:r>
          </a:p>
        </p:txBody>
      </p:sp>
    </p:spTree>
    <p:extLst>
      <p:ext uri="{BB962C8B-B14F-4D97-AF65-F5344CB8AC3E}">
        <p14:creationId xmlns:p14="http://schemas.microsoft.com/office/powerpoint/2010/main" val="101039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endParaRPr lang="en-US" altLang="en-US" smtClean="0"/>
          </a:p>
          <a:p>
            <a:r>
              <a:rPr lang="en-US" altLang="en-US" smtClean="0"/>
              <a:t>§ 382 A person who acts pursuant to a privilege conferred by the law of the place of acting will not be held liable for the results of his act in another state.</a:t>
            </a:r>
          </a:p>
        </p:txBody>
      </p:sp>
    </p:spTree>
    <p:extLst>
      <p:ext uri="{BB962C8B-B14F-4D97-AF65-F5344CB8AC3E}">
        <p14:creationId xmlns:p14="http://schemas.microsoft.com/office/powerpoint/2010/main" val="1760704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381001"/>
            <a:ext cx="8229600" cy="5745163"/>
          </a:xfrm>
        </p:spPr>
        <p:txBody>
          <a:bodyPr/>
          <a:lstStyle/>
          <a:p>
            <a:r>
              <a:rPr lang="en-US" altLang="en-US" smtClean="0"/>
              <a:t>Scheer v Rockne Motors Corp. </a:t>
            </a:r>
          </a:p>
          <a:p>
            <a:r>
              <a:rPr lang="en-US" altLang="en-US" smtClean="0"/>
              <a:t>D in NY gave X car but did not authorize him to go to Ontario,</a:t>
            </a:r>
          </a:p>
          <a:p>
            <a:r>
              <a:rPr lang="en-US" altLang="en-US" smtClean="0"/>
              <a:t>X goes to Ontario</a:t>
            </a:r>
          </a:p>
          <a:p>
            <a:r>
              <a:rPr lang="en-US" altLang="en-US" smtClean="0"/>
              <a:t>law of Ontario created liability on D for X’s torts</a:t>
            </a:r>
          </a:p>
          <a:p>
            <a:r>
              <a:rPr lang="en-US" altLang="en-US" smtClean="0"/>
              <a:t>law of NY did not</a:t>
            </a:r>
          </a:p>
          <a:p>
            <a:r>
              <a:rPr lang="en-US" altLang="en-US" smtClean="0"/>
              <a:t>Does NY or Ontario law apply?</a:t>
            </a:r>
          </a:p>
          <a:p>
            <a:endParaRPr lang="en-US" altLang="en-US" smtClean="0"/>
          </a:p>
        </p:txBody>
      </p:sp>
    </p:spTree>
    <p:extLst>
      <p:ext uri="{BB962C8B-B14F-4D97-AF65-F5344CB8AC3E}">
        <p14:creationId xmlns:p14="http://schemas.microsoft.com/office/powerpoint/2010/main" val="149849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r>
              <a:rPr lang="en-US" altLang="en-US" smtClean="0"/>
              <a:t>§ 387 When a person authorizes another to act for him in any state and the other does so act, whether he is liable for the tort of the other is determined by the law of the place of wrong.</a:t>
            </a:r>
          </a:p>
        </p:txBody>
      </p:sp>
    </p:spTree>
    <p:extLst>
      <p:ext uri="{BB962C8B-B14F-4D97-AF65-F5344CB8AC3E}">
        <p14:creationId xmlns:p14="http://schemas.microsoft.com/office/powerpoint/2010/main" val="11012282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1"/>
            <a:ext cx="8229600" cy="5897563"/>
          </a:xfrm>
        </p:spPr>
        <p:txBody>
          <a:bodyPr rtlCol="0">
            <a:normAutofit fontScale="92500" lnSpcReduction="20000"/>
          </a:bodyPr>
          <a:lstStyle/>
          <a:p>
            <a:pPr>
              <a:defRPr/>
            </a:pPr>
            <a:r>
              <a:rPr lang="en-US" dirty="0" smtClean="0"/>
              <a:t>Substance v. procedure</a:t>
            </a:r>
          </a:p>
          <a:p>
            <a:pPr>
              <a:defRPr/>
            </a:pPr>
            <a:r>
              <a:rPr lang="en-US" dirty="0" smtClean="0"/>
              <a:t>§ 412. Measure Of Damages For Tort </a:t>
            </a:r>
          </a:p>
          <a:p>
            <a:pPr>
              <a:defRPr/>
            </a:pPr>
            <a:r>
              <a:rPr lang="en-US" dirty="0" smtClean="0"/>
              <a:t>The measure of damages for a tort is determined by the law of the place of wrong.</a:t>
            </a:r>
          </a:p>
          <a:p>
            <a:pPr>
              <a:defRPr/>
            </a:pPr>
            <a:endParaRPr lang="en-US" dirty="0" smtClean="0"/>
          </a:p>
          <a:p>
            <a:pPr>
              <a:defRPr/>
            </a:pPr>
            <a:r>
              <a:rPr lang="en-US" dirty="0" smtClean="0"/>
              <a:t>Comment:</a:t>
            </a:r>
          </a:p>
          <a:p>
            <a:pPr>
              <a:defRPr/>
            </a:pPr>
            <a:r>
              <a:rPr lang="en-US" dirty="0" smtClean="0"/>
              <a:t>Rationale. The right to damages in compensation or punishment for a tort is to be distinguished from the right of access to the courts and from the procedure provided to obtain the damages. The creation of a right to have damages necessarily involves the measurement of that right in so far as the law can measure it. While the actual finding of the amount of damages is a function of the jury or other fact-finding body at the forum, the law that creates the right determines what items of loss are to be included in the damages. Since the right is created by the law of the place of wrong, it is measured by that law.</a:t>
            </a:r>
          </a:p>
          <a:p>
            <a:pPr>
              <a:defRPr/>
            </a:pPr>
            <a:endParaRPr lang="en-US" dirty="0" smtClean="0"/>
          </a:p>
          <a:p>
            <a:pPr>
              <a:buNone/>
              <a:defRPr/>
            </a:pPr>
            <a:endParaRPr lang="en-US" dirty="0"/>
          </a:p>
        </p:txBody>
      </p:sp>
    </p:spTree>
    <p:extLst>
      <p:ext uri="{BB962C8B-B14F-4D97-AF65-F5344CB8AC3E}">
        <p14:creationId xmlns:p14="http://schemas.microsoft.com/office/powerpoint/2010/main" val="2315828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smtClean="0"/>
              <a:t>Milliken v Pratt</a:t>
            </a:r>
            <a:br>
              <a:rPr lang="en-US" altLang="en-US" smtClean="0"/>
            </a:br>
            <a:r>
              <a:rPr lang="en-US" altLang="en-US" smtClean="0"/>
              <a:t/>
            </a:r>
            <a:br>
              <a:rPr lang="en-US" altLang="en-US" smtClean="0"/>
            </a:br>
            <a:r>
              <a:rPr lang="en-US" altLang="en-US" smtClean="0"/>
              <a:t>(Mass. 1878)</a:t>
            </a:r>
          </a:p>
        </p:txBody>
      </p:sp>
    </p:spTree>
    <p:extLst>
      <p:ext uri="{BB962C8B-B14F-4D97-AF65-F5344CB8AC3E}">
        <p14:creationId xmlns:p14="http://schemas.microsoft.com/office/powerpoint/2010/main" val="393792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6278562"/>
          </a:xfrm>
        </p:spPr>
        <p:txBody>
          <a:bodyPr/>
          <a:lstStyle/>
          <a:p>
            <a:pPr algn="l" eaLnBrk="1" hangingPunct="1"/>
            <a:r>
              <a:rPr lang="en-US" altLang="en-US" smtClean="0"/>
              <a:t>- A Pennsylvania husband and wife get into a car accident in New York. - The wife sues the husband in state court in Vermont.</a:t>
            </a:r>
            <a:br>
              <a:rPr lang="en-US" altLang="en-US" smtClean="0"/>
            </a:br>
            <a:r>
              <a:rPr lang="en-US" altLang="en-US" smtClean="0"/>
              <a:t>- Pennsylvania has interspousal immunity; NY and Vermont do not.</a:t>
            </a:r>
          </a:p>
        </p:txBody>
      </p:sp>
    </p:spTree>
    <p:extLst>
      <p:ext uri="{BB962C8B-B14F-4D97-AF65-F5344CB8AC3E}">
        <p14:creationId xmlns:p14="http://schemas.microsoft.com/office/powerpoint/2010/main" val="151965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05000" y="457200"/>
            <a:ext cx="8305800" cy="6096000"/>
          </a:xfrm>
        </p:spPr>
        <p:txBody>
          <a:bodyPr>
            <a:normAutofit fontScale="90000"/>
          </a:bodyPr>
          <a:lstStyle/>
          <a:p>
            <a:pPr algn="l" eaLnBrk="1" hangingPunct="1"/>
            <a:r>
              <a:rPr lang="en-US" altLang="en-US" smtClean="0"/>
              <a:t>It’s like </a:t>
            </a:r>
            <a:r>
              <a:rPr lang="en-US" altLang="en-US" i="1" smtClean="0"/>
              <a:t>statutory interpretation</a:t>
            </a:r>
            <a:r>
              <a:rPr lang="en-US" altLang="en-US" smtClean="0"/>
              <a:t>:</a:t>
            </a:r>
            <a:br>
              <a:rPr lang="en-US" altLang="en-US" smtClean="0"/>
            </a:br>
            <a:r>
              <a:rPr lang="en-US" altLang="en-US" smtClean="0"/>
              <a:t/>
            </a:r>
            <a:br>
              <a:rPr lang="en-US" altLang="en-US" smtClean="0"/>
            </a:br>
            <a:r>
              <a:rPr lang="en-US" altLang="en-US" smtClean="0"/>
              <a:t>The Vermont court is trying to determine whether Pennsylvania officials want their interpousal immunity law to apply to Pennsylvania couples who get into accidents out of state...</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6771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6202362"/>
          </a:xfrm>
        </p:spPr>
        <p:txBody>
          <a:bodyPr/>
          <a:lstStyle/>
          <a:p>
            <a:pPr algn="l" eaLnBrk="1" hangingPunct="1"/>
            <a:r>
              <a:rPr lang="en-US" altLang="en-US" smtClean="0"/>
              <a:t>It’s like </a:t>
            </a:r>
            <a:r>
              <a:rPr lang="en-US" altLang="en-US" i="1" smtClean="0"/>
              <a:t>international law:</a:t>
            </a:r>
            <a:br>
              <a:rPr lang="en-US" altLang="en-US" i="1" smtClean="0"/>
            </a:br>
            <a:r>
              <a:rPr lang="en-US" altLang="en-US" smtClean="0"/>
              <a:t/>
            </a:r>
            <a:br>
              <a:rPr lang="en-US" altLang="en-US" smtClean="0"/>
            </a:br>
            <a:r>
              <a:rPr lang="en-US" altLang="en-US" smtClean="0"/>
              <a:t>There is a division of lawmaking authority that transcends states (and nations). Vermont does not have the </a:t>
            </a:r>
            <a:r>
              <a:rPr lang="en-US" altLang="en-US" i="1" smtClean="0"/>
              <a:t>power</a:t>
            </a:r>
            <a:r>
              <a:rPr lang="en-US" altLang="en-US" smtClean="0"/>
              <a:t> to determine the capacity of Pennsylvanians to sue one another after having accidents in New York.</a:t>
            </a:r>
          </a:p>
        </p:txBody>
      </p:sp>
    </p:spTree>
    <p:extLst>
      <p:ext uri="{BB962C8B-B14F-4D97-AF65-F5344CB8AC3E}">
        <p14:creationId xmlns:p14="http://schemas.microsoft.com/office/powerpoint/2010/main" val="21772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algn="l" eaLnBrk="1" hangingPunct="1"/>
            <a:r>
              <a:rPr lang="en-US" altLang="en-US" smtClean="0"/>
              <a:t>It’s like </a:t>
            </a:r>
            <a:r>
              <a:rPr lang="en-US" altLang="en-US" i="1" smtClean="0"/>
              <a:t>procedure</a:t>
            </a:r>
            <a:r>
              <a:rPr lang="en-US" altLang="en-US" smtClean="0"/>
              <a:t>:</a:t>
            </a:r>
            <a:br>
              <a:rPr lang="en-US" altLang="en-US" smtClean="0"/>
            </a:br>
            <a:r>
              <a:rPr lang="en-US" altLang="en-US" smtClean="0"/>
              <a:t/>
            </a:r>
            <a:br>
              <a:rPr lang="en-US" altLang="en-US" smtClean="0"/>
            </a:br>
            <a:r>
              <a:rPr lang="en-US" altLang="en-US" smtClean="0"/>
              <a:t>The Vermont court needs to choose whether New York or Pennsylvania law should be used, and it has its own rules (like its rules for service or joinder) to make that choice.</a:t>
            </a:r>
          </a:p>
        </p:txBody>
      </p:sp>
    </p:spTree>
    <p:extLst>
      <p:ext uri="{BB962C8B-B14F-4D97-AF65-F5344CB8AC3E}">
        <p14:creationId xmlns:p14="http://schemas.microsoft.com/office/powerpoint/2010/main" val="343576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57400" y="274638"/>
            <a:ext cx="8153400" cy="6278562"/>
          </a:xfrm>
        </p:spPr>
        <p:txBody>
          <a:bodyPr/>
          <a:lstStyle/>
          <a:p>
            <a:pPr eaLnBrk="1" hangingPunct="1"/>
            <a:r>
              <a:rPr lang="en-US" altLang="en-US" smtClean="0"/>
              <a:t>The Traditional Approach</a:t>
            </a:r>
          </a:p>
        </p:txBody>
      </p:sp>
    </p:spTree>
    <p:extLst>
      <p:ext uri="{BB962C8B-B14F-4D97-AF65-F5344CB8AC3E}">
        <p14:creationId xmlns:p14="http://schemas.microsoft.com/office/powerpoint/2010/main" val="306848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202362"/>
          </a:xfrm>
        </p:spPr>
        <p:txBody>
          <a:bodyPr/>
          <a:lstStyle/>
          <a:p>
            <a:r>
              <a:rPr lang="en-US" altLang="en-US" smtClean="0"/>
              <a:t>Alabama Great Southern RR Co v Carroll </a:t>
            </a:r>
            <a:br>
              <a:rPr lang="en-US" altLang="en-US" smtClean="0"/>
            </a:br>
            <a:r>
              <a:rPr lang="en-US" altLang="en-US" smtClean="0"/>
              <a:t>(Ala. 1892)</a:t>
            </a:r>
            <a:br>
              <a:rPr lang="en-US" altLang="en-US" smtClean="0"/>
            </a:br>
            <a:endParaRPr lang="en-US" altLang="en-US" smtClean="0"/>
          </a:p>
        </p:txBody>
      </p:sp>
    </p:spTree>
    <p:extLst>
      <p:ext uri="{BB962C8B-B14F-4D97-AF65-F5344CB8AC3E}">
        <p14:creationId xmlns:p14="http://schemas.microsoft.com/office/powerpoint/2010/main" val="1962748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997</Words>
  <Application>Microsoft Office PowerPoint</Application>
  <PresentationFormat>Widescreen</PresentationFormat>
  <Paragraphs>68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Lect. 2 1/14/2016</vt:lpstr>
      <vt:lpstr>Personal jurisdiction Choice of law Recognition of foreign judgments  Constitutional Sub-constitutional </vt:lpstr>
      <vt:lpstr>What are you doing when you do choice of law?</vt:lpstr>
      <vt:lpstr>- A Pennsylvania husband and wife get into a car accident in New York. - The wife sues the husband in state court in Vermont. - Pennsylvania has interspousal immunity; NY and Vermont do not.</vt:lpstr>
      <vt:lpstr>It’s like statutory interpretation:  The Vermont court is trying to determine whether Pennsylvania officials want their interpousal immunity law to apply to Pennsylvania couples who get into accidents out of state...  </vt:lpstr>
      <vt:lpstr>It’s like international law:  There is a division of lawmaking authority that transcends states (and nations). Vermont does not have the power to determine the capacity of Pennsylvanians to sue one another after having accidents in New York.</vt:lpstr>
      <vt:lpstr>It’s like procedure:  The Vermont court needs to choose whether New York or Pennsylvania law should be used, and it has its own rules (like its rules for service or joinder) to make that choice.</vt:lpstr>
      <vt:lpstr>The Traditional Approach</vt:lpstr>
      <vt:lpstr>Alabama Great Southern RR Co v Carroll  (Ala. 1892) </vt:lpstr>
      <vt:lpstr>territorialism</vt:lpstr>
      <vt:lpstr>vested rights theory</vt:lpstr>
      <vt:lpstr>legal realism</vt:lpstr>
      <vt:lpstr>lex loci delicti</vt:lpstr>
      <vt:lpstr>What if Carroll had fallen in Miss, felt OK, walked to La and there had his harm manifest itself? </vt:lpstr>
      <vt:lpstr>§ 377. The Place Of Wrong  The place of wrong is in the state where the last event necessary to make an actor liable for an alleged tort takes place.  Rule 1. …when a person sustains bodily harm, the place of wrong is the place where the harmful force takes effect upon the body. </vt:lpstr>
      <vt:lpstr>PowerPoint Presentation</vt:lpstr>
      <vt:lpstr>PowerPoint Presentation</vt:lpstr>
      <vt:lpstr>PowerPoint Presentation</vt:lpstr>
      <vt:lpstr>Assume Carroll had died in the Miss. accident and his wife sued for wrongful death?</vt:lpstr>
      <vt:lpstr>PowerPoint Presentation</vt:lpstr>
      <vt:lpstr>PowerPoint Presentation</vt:lpstr>
      <vt:lpstr>PowerPoint Presentation</vt:lpstr>
      <vt:lpstr>PowerPoint Presentation</vt:lpstr>
      <vt:lpstr>PowerPoint Presentation</vt:lpstr>
      <vt:lpstr>PowerPoint Presentation</vt:lpstr>
      <vt:lpstr>some fudging…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Milliken v Pratt  (Mass. 1878)</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Michael S</dc:creator>
  <cp:lastModifiedBy>Green, Michael S</cp:lastModifiedBy>
  <cp:revision>5</cp:revision>
  <dcterms:created xsi:type="dcterms:W3CDTF">2016-01-12T16:36:24Z</dcterms:created>
  <dcterms:modified xsi:type="dcterms:W3CDTF">2016-01-14T18:46:46Z</dcterms:modified>
</cp:coreProperties>
</file>