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5" r:id="rId4"/>
    <p:sldId id="266" r:id="rId5"/>
    <p:sldId id="268" r:id="rId6"/>
    <p:sldId id="269" r:id="rId7"/>
    <p:sldId id="270" r:id="rId8"/>
    <p:sldId id="290" r:id="rId9"/>
    <p:sldId id="291" r:id="rId10"/>
    <p:sldId id="292" r:id="rId11"/>
    <p:sldId id="293" r:id="rId12"/>
    <p:sldId id="294" r:id="rId13"/>
    <p:sldId id="272" r:id="rId14"/>
    <p:sldId id="273" r:id="rId15"/>
    <p:sldId id="274" r:id="rId16"/>
    <p:sldId id="275" r:id="rId17"/>
    <p:sldId id="276" r:id="rId18"/>
    <p:sldId id="277" r:id="rId19"/>
    <p:sldId id="278" r:id="rId20"/>
    <p:sldId id="286" r:id="rId21"/>
    <p:sldId id="279" r:id="rId22"/>
    <p:sldId id="280" r:id="rId23"/>
    <p:sldId id="287" r:id="rId24"/>
    <p:sldId id="281" r:id="rId25"/>
    <p:sldId id="282" r:id="rId26"/>
    <p:sldId id="283" r:id="rId27"/>
    <p:sldId id="288" r:id="rId28"/>
    <p:sldId id="284" r:id="rId29"/>
    <p:sldId id="289"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9B1CB6-6D09-4312-8093-E7ED3D28F93C}"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1683034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B1CB6-6D09-4312-8093-E7ED3D28F93C}"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359166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B1CB6-6D09-4312-8093-E7ED3D28F93C}"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421891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B1CB6-6D09-4312-8093-E7ED3D28F93C}"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3503886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9B1CB6-6D09-4312-8093-E7ED3D28F93C}"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106676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9B1CB6-6D09-4312-8093-E7ED3D28F93C}"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1972697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9B1CB6-6D09-4312-8093-E7ED3D28F93C}" type="datetimeFigureOut">
              <a:rPr lang="en-US" smtClean="0"/>
              <a:t>3/22/2016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408362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9B1CB6-6D09-4312-8093-E7ED3D28F93C}" type="datetimeFigureOut">
              <a:rPr lang="en-US" smtClean="0"/>
              <a:t>3/22/2016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208721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B1CB6-6D09-4312-8093-E7ED3D28F93C}" type="datetimeFigureOut">
              <a:rPr lang="en-US" smtClean="0"/>
              <a:t>3/22/2016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2293323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B1CB6-6D09-4312-8093-E7ED3D28F93C}"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197517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B1CB6-6D09-4312-8093-E7ED3D28F93C}"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94194-BE6B-47D9-B761-30D4C23B221A}" type="slidenum">
              <a:rPr lang="en-US" smtClean="0"/>
              <a:t>‹#›</a:t>
            </a:fld>
            <a:endParaRPr lang="en-US"/>
          </a:p>
        </p:txBody>
      </p:sp>
    </p:spTree>
    <p:extLst>
      <p:ext uri="{BB962C8B-B14F-4D97-AF65-F5344CB8AC3E}">
        <p14:creationId xmlns:p14="http://schemas.microsoft.com/office/powerpoint/2010/main" val="2322926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B1CB6-6D09-4312-8093-E7ED3D28F93C}" type="datetimeFigureOut">
              <a:rPr lang="en-US" smtClean="0"/>
              <a:t>3/22/2016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94194-BE6B-47D9-B761-30D4C23B221A}" type="slidenum">
              <a:rPr lang="en-US" smtClean="0"/>
              <a:t>‹#›</a:t>
            </a:fld>
            <a:endParaRPr lang="en-US"/>
          </a:p>
        </p:txBody>
      </p:sp>
    </p:spTree>
    <p:extLst>
      <p:ext uri="{BB962C8B-B14F-4D97-AF65-F5344CB8AC3E}">
        <p14:creationId xmlns:p14="http://schemas.microsoft.com/office/powerpoint/2010/main" val="2623730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738563" y="274638"/>
            <a:ext cx="4672012" cy="6278562"/>
          </a:xfrm>
        </p:spPr>
        <p:txBody>
          <a:bodyPr/>
          <a:lstStyle/>
          <a:p>
            <a:pPr eaLnBrk="1" hangingPunct="1"/>
            <a:r>
              <a:rPr lang="en-US" altLang="en-US" dirty="0" smtClean="0"/>
              <a:t>Tues. Mar. 22</a:t>
            </a:r>
          </a:p>
        </p:txBody>
      </p:sp>
    </p:spTree>
    <p:extLst>
      <p:ext uri="{BB962C8B-B14F-4D97-AF65-F5344CB8AC3E}">
        <p14:creationId xmlns:p14="http://schemas.microsoft.com/office/powerpoint/2010/main" val="3559334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986248"/>
          </a:xfrm>
        </p:spPr>
        <p:txBody>
          <a:bodyPr/>
          <a:lstStyle/>
          <a:p>
            <a:r>
              <a:rPr lang="en-US" dirty="0" smtClean="0"/>
              <a:t>All interest analysis jurisdictions tend to use the choice of law rules of the other jurisdiction to break true conflicts</a:t>
            </a:r>
            <a:endParaRPr lang="en-US" dirty="0"/>
          </a:p>
        </p:txBody>
      </p:sp>
    </p:spTree>
    <p:extLst>
      <p:ext uri="{BB962C8B-B14F-4D97-AF65-F5344CB8AC3E}">
        <p14:creationId xmlns:p14="http://schemas.microsoft.com/office/powerpoint/2010/main" val="810908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035675"/>
          </a:xfrm>
        </p:spPr>
        <p:txBody>
          <a:bodyPr/>
          <a:lstStyle/>
          <a:p>
            <a:r>
              <a:rPr lang="en-US" dirty="0" smtClean="0"/>
              <a:t>Kramer:</a:t>
            </a:r>
            <a:br>
              <a:rPr lang="en-US" dirty="0" smtClean="0"/>
            </a:br>
            <a:r>
              <a:rPr lang="en-US" dirty="0"/>
              <a:t/>
            </a:r>
            <a:br>
              <a:rPr lang="en-US" dirty="0"/>
            </a:br>
            <a:r>
              <a:rPr lang="en-US" dirty="0" smtClean="0"/>
              <a:t>- rules of scope v. rules of priority</a:t>
            </a:r>
            <a:endParaRPr lang="en-US" dirty="0"/>
          </a:p>
        </p:txBody>
      </p:sp>
    </p:spTree>
    <p:extLst>
      <p:ext uri="{BB962C8B-B14F-4D97-AF65-F5344CB8AC3E}">
        <p14:creationId xmlns:p14="http://schemas.microsoft.com/office/powerpoint/2010/main" val="254280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043" y="803189"/>
            <a:ext cx="10562967" cy="5412260"/>
          </a:xfrm>
        </p:spPr>
        <p:txBody>
          <a:bodyPr/>
          <a:lstStyle/>
          <a:p>
            <a:r>
              <a:rPr lang="en-US" dirty="0" smtClean="0"/>
              <a:t>What if the two jurisdictions say the case does not come under </a:t>
            </a:r>
            <a:r>
              <a:rPr lang="en-US" smtClean="0"/>
              <a:t>the scope of their law?</a:t>
            </a:r>
            <a:endParaRPr lang="en-US" dirty="0"/>
          </a:p>
        </p:txBody>
      </p:sp>
    </p:spTree>
    <p:extLst>
      <p:ext uri="{BB962C8B-B14F-4D97-AF65-F5344CB8AC3E}">
        <p14:creationId xmlns:p14="http://schemas.microsoft.com/office/powerpoint/2010/main" val="2009790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274638"/>
            <a:ext cx="8458200" cy="6278562"/>
          </a:xfrm>
        </p:spPr>
        <p:txBody>
          <a:bodyPr/>
          <a:lstStyle/>
          <a:p>
            <a:pPr eaLnBrk="1" hangingPunct="1"/>
            <a:r>
              <a:rPr lang="en-US" altLang="en-US" smtClean="0"/>
              <a:t>- CA court is entertaining an action brought by a NY guest against an Ontario host concerning an accident in Ontario.</a:t>
            </a:r>
            <a:br>
              <a:rPr lang="en-US" altLang="en-US" smtClean="0"/>
            </a:br>
            <a:r>
              <a:rPr lang="en-US" altLang="en-US" smtClean="0"/>
              <a:t>- NY court would apply Ontario law</a:t>
            </a:r>
            <a:br>
              <a:rPr lang="en-US" altLang="en-US" smtClean="0"/>
            </a:br>
            <a:r>
              <a:rPr lang="en-US" altLang="en-US" smtClean="0"/>
              <a:t>- does that mean that a CA ct cannot apply NY law?</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02144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52600" y="274638"/>
            <a:ext cx="8458200" cy="6202362"/>
          </a:xfrm>
        </p:spPr>
        <p:txBody>
          <a:bodyPr/>
          <a:lstStyle/>
          <a:p>
            <a:r>
              <a:rPr lang="en-US" altLang="en-US" smtClean="0"/>
              <a:t>complex litigation</a:t>
            </a:r>
          </a:p>
        </p:txBody>
      </p:sp>
    </p:spTree>
    <p:extLst>
      <p:ext uri="{BB962C8B-B14F-4D97-AF65-F5344CB8AC3E}">
        <p14:creationId xmlns:p14="http://schemas.microsoft.com/office/powerpoint/2010/main" val="1441777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202362"/>
          </a:xfrm>
        </p:spPr>
        <p:txBody>
          <a:bodyPr/>
          <a:lstStyle/>
          <a:p>
            <a:r>
              <a:rPr lang="en-US" altLang="en-US" smtClean="0"/>
              <a:t>In re Air Crash Disaster near Chicago</a:t>
            </a:r>
            <a:br>
              <a:rPr lang="en-US" altLang="en-US" smtClean="0"/>
            </a:br>
            <a:r>
              <a:rPr lang="en-US" altLang="en-US" smtClean="0"/>
              <a:t>(7</a:t>
            </a:r>
            <a:r>
              <a:rPr lang="en-US" altLang="en-US" baseline="30000" smtClean="0"/>
              <a:t>th</a:t>
            </a:r>
            <a:r>
              <a:rPr lang="en-US" altLang="en-US" smtClean="0"/>
              <a:t> Cir. 1981)</a:t>
            </a:r>
            <a:endParaRPr lang="en-US" altLang="en-US" b="1" smtClean="0"/>
          </a:p>
        </p:txBody>
      </p:sp>
    </p:spTree>
    <p:extLst>
      <p:ext uri="{BB962C8B-B14F-4D97-AF65-F5344CB8AC3E}">
        <p14:creationId xmlns:p14="http://schemas.microsoft.com/office/powerpoint/2010/main" val="31364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858000"/>
          </a:xfrm>
        </p:spPr>
        <p:txBody>
          <a:bodyPr rtlCol="0">
            <a:normAutofit/>
          </a:bodyPr>
          <a:lstStyle/>
          <a:p>
            <a:pPr>
              <a:defRPr/>
            </a:pPr>
            <a:r>
              <a:rPr lang="en-US" dirty="0" smtClean="0"/>
              <a:t>Filed in: CA, NY, </a:t>
            </a:r>
            <a:r>
              <a:rPr lang="en-US" dirty="0" err="1" smtClean="0"/>
              <a:t>Mich</a:t>
            </a:r>
            <a:r>
              <a:rPr lang="en-US" dirty="0" smtClean="0"/>
              <a:t>, Hawaii, PR</a:t>
            </a:r>
            <a:br>
              <a:rPr lang="en-US" dirty="0" smtClean="0"/>
            </a:br>
            <a:r>
              <a:rPr lang="en-US" dirty="0" smtClean="0"/>
              <a:t>P’s domiciles: CA, CT, Hawaii, Ill, </a:t>
            </a:r>
            <a:r>
              <a:rPr lang="en-US" dirty="0" err="1" smtClean="0"/>
              <a:t>Ind</a:t>
            </a:r>
            <a:r>
              <a:rPr lang="en-US" dirty="0" smtClean="0"/>
              <a:t>, Mass, </a:t>
            </a:r>
            <a:r>
              <a:rPr lang="en-US" dirty="0" err="1" smtClean="0"/>
              <a:t>Mich</a:t>
            </a:r>
            <a:r>
              <a:rPr lang="en-US" dirty="0" smtClean="0"/>
              <a:t>, NJ, NY, VT, PR, Japan, Netherlands, Saudi Arabia</a:t>
            </a:r>
            <a:br>
              <a:rPr lang="en-US" dirty="0" smtClean="0"/>
            </a:br>
            <a:r>
              <a:rPr lang="en-US" dirty="0" smtClean="0"/>
              <a:t>D’s domicile: </a:t>
            </a:r>
            <a:r>
              <a:rPr lang="en-US" dirty="0" err="1" smtClean="0"/>
              <a:t>McDD</a:t>
            </a:r>
            <a:r>
              <a:rPr lang="en-US" dirty="0" smtClean="0"/>
              <a:t>: MO, American (NY or TX)</a:t>
            </a:r>
            <a:br>
              <a:rPr lang="en-US" dirty="0" smtClean="0"/>
            </a:br>
            <a:r>
              <a:rPr lang="en-US" dirty="0" smtClean="0"/>
              <a:t>Place of harm: Ill.</a:t>
            </a:r>
            <a:br>
              <a:rPr lang="en-US" dirty="0" smtClean="0"/>
            </a:br>
            <a:r>
              <a:rPr lang="en-US" dirty="0" smtClean="0"/>
              <a:t>Place of wrongdoing: </a:t>
            </a:r>
            <a:r>
              <a:rPr lang="en-US" dirty="0" err="1" smtClean="0"/>
              <a:t>McDD</a:t>
            </a:r>
            <a:r>
              <a:rPr lang="en-US" dirty="0" smtClean="0"/>
              <a:t> (CA – designing), American (OK – servicing)</a:t>
            </a:r>
            <a:br>
              <a:rPr lang="en-US" dirty="0" smtClean="0"/>
            </a:br>
            <a:r>
              <a:rPr lang="en-US" dirty="0" err="1" smtClean="0"/>
              <a:t>Punitives</a:t>
            </a:r>
            <a:r>
              <a:rPr lang="en-US" dirty="0" smtClean="0"/>
              <a:t>: Yes - MO, TX, OK No – Ill, CA, NY</a:t>
            </a:r>
          </a:p>
        </p:txBody>
      </p:sp>
    </p:spTree>
    <p:extLst>
      <p:ext uri="{BB962C8B-B14F-4D97-AF65-F5344CB8AC3E}">
        <p14:creationId xmlns:p14="http://schemas.microsoft.com/office/powerpoint/2010/main" val="3606739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28800" y="274638"/>
            <a:ext cx="8382000" cy="6278562"/>
          </a:xfrm>
        </p:spPr>
        <p:txBody>
          <a:bodyPr/>
          <a:lstStyle/>
          <a:p>
            <a:r>
              <a:rPr lang="en-US" altLang="en-US" smtClean="0"/>
              <a:t>Illinois – 2</a:t>
            </a:r>
            <a:r>
              <a:rPr lang="en-US" altLang="en-US" baseline="30000" smtClean="0"/>
              <a:t>nd</a:t>
            </a:r>
            <a:r>
              <a:rPr lang="en-US" altLang="en-US" smtClean="0"/>
              <a:t> Restatement</a:t>
            </a:r>
          </a:p>
        </p:txBody>
      </p:sp>
    </p:spTree>
    <p:extLst>
      <p:ext uri="{BB962C8B-B14F-4D97-AF65-F5344CB8AC3E}">
        <p14:creationId xmlns:p14="http://schemas.microsoft.com/office/powerpoint/2010/main" val="1037762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r>
              <a:rPr lang="en-US" altLang="en-US" smtClean="0"/>
              <a:t>§ 145. The General Principle</a:t>
            </a:r>
            <a:br>
              <a:rPr lang="en-US" altLang="en-US" smtClean="0"/>
            </a:br>
            <a:r>
              <a:rPr lang="en-US" altLang="en-US" smtClean="0"/>
              <a:t>(1) The rights and liabilities of the parties with respect to an issue in tort are determined by the local law of the state which, with respect to that issue, has the most significant relationship to the occurrence and the parties under the principles stated in § 6.</a:t>
            </a:r>
            <a:br>
              <a:rPr lang="en-US" altLang="en-US" smtClean="0"/>
            </a:br>
            <a:endParaRPr lang="en-US" altLang="en-US" smtClean="0"/>
          </a:p>
        </p:txBody>
      </p:sp>
    </p:spTree>
    <p:extLst>
      <p:ext uri="{BB962C8B-B14F-4D97-AF65-F5344CB8AC3E}">
        <p14:creationId xmlns:p14="http://schemas.microsoft.com/office/powerpoint/2010/main" val="3534510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a:t>(2) Contacts to be taken into account in applying the principles of § 6 to determine the law applicable to an issue include:</a:t>
            </a:r>
            <a:br>
              <a:rPr lang="en-US"/>
            </a:br>
            <a:r>
              <a:rPr lang="en-US"/>
              <a:t>(a) the place where the injury occurred,</a:t>
            </a:r>
            <a:br>
              <a:rPr lang="en-US"/>
            </a:br>
            <a:r>
              <a:rPr lang="en-US"/>
              <a:t>(b) the place where the conduct causing the injury occurred,</a:t>
            </a:r>
            <a:br>
              <a:rPr lang="en-US"/>
            </a:br>
            <a:r>
              <a:rPr lang="en-US"/>
              <a:t>(c) the domicil, residence, nationality, place of incorporation and place of business of the parties, and</a:t>
            </a:r>
            <a:br>
              <a:rPr lang="en-US"/>
            </a:br>
            <a:r>
              <a:rPr lang="en-US"/>
              <a:t>(d) the place where the relationship, if any, between the parties is centered.</a:t>
            </a:r>
          </a:p>
          <a:p>
            <a:pPr>
              <a:buNone/>
              <a:defRPr/>
            </a:pPr>
            <a:r>
              <a:rPr lang="en-US"/>
              <a:t>These contacts are to be evaluated according to their relative importance with respect to the particular issue.</a:t>
            </a:r>
          </a:p>
          <a:p>
            <a:pPr>
              <a:defRPr/>
            </a:pPr>
            <a:endParaRPr lang="en-US"/>
          </a:p>
        </p:txBody>
      </p:sp>
    </p:spTree>
    <p:extLst>
      <p:ext uri="{BB962C8B-B14F-4D97-AF65-F5344CB8AC3E}">
        <p14:creationId xmlns:p14="http://schemas.microsoft.com/office/powerpoint/2010/main" val="338357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Dépeçage</a:t>
            </a:r>
            <a:br>
              <a:rPr lang="en-US" altLang="en-US" smtClean="0"/>
            </a:br>
            <a:endParaRPr lang="en-US" altLang="en-US" b="1" smtClean="0"/>
          </a:p>
        </p:txBody>
      </p:sp>
    </p:spTree>
    <p:extLst>
      <p:ext uri="{BB962C8B-B14F-4D97-AF65-F5344CB8AC3E}">
        <p14:creationId xmlns:p14="http://schemas.microsoft.com/office/powerpoint/2010/main" val="3524325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35675"/>
          </a:xfrm>
        </p:spPr>
        <p:txBody>
          <a:bodyPr/>
          <a:lstStyle/>
          <a:p>
            <a:r>
              <a:rPr lang="en-US" dirty="0" err="1" smtClean="0"/>
              <a:t>McD</a:t>
            </a:r>
            <a:r>
              <a:rPr lang="en-US" dirty="0" smtClean="0"/>
              <a:t>.-D</a:t>
            </a:r>
            <a:br>
              <a:rPr lang="en-US" dirty="0" smtClean="0"/>
            </a:br>
            <a:r>
              <a:rPr lang="en-US" dirty="0"/>
              <a:t/>
            </a:r>
            <a:br>
              <a:rPr lang="en-US" dirty="0"/>
            </a:br>
            <a:r>
              <a:rPr lang="en-US" dirty="0" smtClean="0"/>
              <a:t>Ill – place of inj.</a:t>
            </a:r>
            <a:br>
              <a:rPr lang="en-US" dirty="0" smtClean="0"/>
            </a:br>
            <a:r>
              <a:rPr lang="en-US" dirty="0" smtClean="0"/>
              <a:t>Ca – place of misconduct by D</a:t>
            </a:r>
            <a:br>
              <a:rPr lang="en-US" dirty="0" smtClean="0"/>
            </a:br>
            <a:r>
              <a:rPr lang="en-US" dirty="0" smtClean="0"/>
              <a:t>Mo – D’s domicile</a:t>
            </a:r>
            <a:br>
              <a:rPr lang="en-US" dirty="0" smtClean="0"/>
            </a:br>
            <a:r>
              <a:rPr lang="en-US" dirty="0" smtClean="0"/>
              <a:t>P’s domicile?</a:t>
            </a:r>
            <a:endParaRPr lang="en-US" dirty="0"/>
          </a:p>
        </p:txBody>
      </p:sp>
    </p:spTree>
    <p:extLst>
      <p:ext uri="{BB962C8B-B14F-4D97-AF65-F5344CB8AC3E}">
        <p14:creationId xmlns:p14="http://schemas.microsoft.com/office/powerpoint/2010/main" val="3458912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28800" y="274638"/>
            <a:ext cx="8839200" cy="6354762"/>
          </a:xfrm>
        </p:spPr>
        <p:txBody>
          <a:bodyPr/>
          <a:lstStyle/>
          <a:p>
            <a:pPr algn="l"/>
            <a:r>
              <a:rPr lang="en-US" altLang="en-US" sz="2800"/>
              <a:t>Nor do the domiciliary states have an interest in imposing punitive damages on the defendants. The legitimate interests of these states, after all, are limited to assuring that the plaintiffs are adequately compensated for their injuries and that the proceeds of any award are distributed to the appropriate beneficiaries. Those interests are fully served by applying the law of the plaintiffs' domiciles as to issues involving the measure of compensatory damages (insofar as that law would enhance the plaintiffs' recovery) and the distribution of any award. Once the plaintiffs are made whole by recovery of the full measure of compensatory damages to which they are entitled under the law of their domiciles, the interests of those states are satisfied.</a:t>
            </a:r>
          </a:p>
        </p:txBody>
      </p:sp>
    </p:spTree>
    <p:extLst>
      <p:ext uri="{BB962C8B-B14F-4D97-AF65-F5344CB8AC3E}">
        <p14:creationId xmlns:p14="http://schemas.microsoft.com/office/powerpoint/2010/main" val="3951000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0" y="0"/>
            <a:ext cx="9144000" cy="6858000"/>
          </a:xfrm>
        </p:spPr>
        <p:txBody>
          <a:bodyPr/>
          <a:lstStyle/>
          <a:p>
            <a:pPr algn="l"/>
            <a:r>
              <a:rPr lang="en-US" altLang="en-US" sz="2800" dirty="0"/>
              <a:t>Finally, application of Illinois law comports with the general criteria of the Restatement (Second) which emphasize certainty, predictability, uniformity of result, and ease in the determination and application of the law to be applied. In this case, it is important to resolve the conflict between states by a principled means. Determining that all other factors being equal, the law of the place of injury shall be used, provides a principled means of decision which also creates certainty. Future defendants cannot predict, of course, where airplane disasters will occur. But air transportation companies will now be on notice that, under the "most significant relationship" test, when there is a true conflict between laws of states having equal interests in the issue of punitive damages, and when the place of injury has a strong interest in air safety and in protection of air transportation corporations, the law of the place of injury will apply.</a:t>
            </a:r>
          </a:p>
        </p:txBody>
      </p:sp>
    </p:spTree>
    <p:extLst>
      <p:ext uri="{BB962C8B-B14F-4D97-AF65-F5344CB8AC3E}">
        <p14:creationId xmlns:p14="http://schemas.microsoft.com/office/powerpoint/2010/main" val="81472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97459"/>
          </a:xfrm>
        </p:spPr>
        <p:txBody>
          <a:bodyPr>
            <a:normAutofit/>
          </a:bodyPr>
          <a:lstStyle/>
          <a:p>
            <a:r>
              <a:rPr lang="en-US" dirty="0" smtClean="0"/>
              <a:t>American</a:t>
            </a:r>
            <a:br>
              <a:rPr lang="en-US" dirty="0" smtClean="0"/>
            </a:br>
            <a:r>
              <a:rPr lang="en-US" dirty="0"/>
              <a:t/>
            </a:r>
            <a:br>
              <a:rPr lang="en-US" dirty="0"/>
            </a:br>
            <a:r>
              <a:rPr lang="en-US" dirty="0"/>
              <a:t>Ill – place of inj.</a:t>
            </a:r>
            <a:br>
              <a:rPr lang="en-US" dirty="0"/>
            </a:br>
            <a:r>
              <a:rPr lang="en-US" dirty="0" smtClean="0"/>
              <a:t>OK </a:t>
            </a:r>
            <a:r>
              <a:rPr lang="en-US" dirty="0"/>
              <a:t>– place of misconduct by D</a:t>
            </a:r>
            <a:br>
              <a:rPr lang="en-US" dirty="0"/>
            </a:br>
            <a:r>
              <a:rPr lang="en-US" dirty="0" smtClean="0"/>
              <a:t>NY </a:t>
            </a:r>
            <a:r>
              <a:rPr lang="en-US" dirty="0"/>
              <a:t>– D’s domicile</a:t>
            </a:r>
            <a:br>
              <a:rPr lang="en-US" dirty="0"/>
            </a:br>
            <a:endParaRPr lang="en-US" dirty="0"/>
          </a:p>
        </p:txBody>
      </p:sp>
    </p:spTree>
    <p:extLst>
      <p:ext uri="{BB962C8B-B14F-4D97-AF65-F5344CB8AC3E}">
        <p14:creationId xmlns:p14="http://schemas.microsoft.com/office/powerpoint/2010/main" val="3846163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28800" y="274638"/>
            <a:ext cx="8382000" cy="6278562"/>
          </a:xfrm>
        </p:spPr>
        <p:txBody>
          <a:bodyPr/>
          <a:lstStyle/>
          <a:p>
            <a:r>
              <a:rPr lang="en-US" altLang="en-US" smtClean="0"/>
              <a:t>California - </a:t>
            </a:r>
            <a:br>
              <a:rPr lang="en-US" altLang="en-US" smtClean="0"/>
            </a:br>
            <a:r>
              <a:rPr lang="en-US" altLang="en-US" smtClean="0"/>
              <a:t>comparative impairment</a:t>
            </a:r>
            <a:br>
              <a:rPr lang="en-US" altLang="en-US" smtClean="0"/>
            </a:br>
            <a:endParaRPr lang="en-US" altLang="en-US" smtClean="0"/>
          </a:p>
        </p:txBody>
      </p:sp>
    </p:spTree>
    <p:extLst>
      <p:ext uri="{BB962C8B-B14F-4D97-AF65-F5344CB8AC3E}">
        <p14:creationId xmlns:p14="http://schemas.microsoft.com/office/powerpoint/2010/main" val="3513608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6354762"/>
          </a:xfrm>
        </p:spPr>
        <p:txBody>
          <a:bodyPr/>
          <a:lstStyle/>
          <a:p>
            <a:r>
              <a:rPr lang="en-US" altLang="en-US" smtClean="0"/>
              <a:t>NY</a:t>
            </a:r>
            <a:br>
              <a:rPr lang="en-US" altLang="en-US" smtClean="0"/>
            </a:br>
            <a:r>
              <a:rPr lang="en-US" altLang="en-US" smtClean="0"/>
              <a:t>Neumeier rules</a:t>
            </a:r>
          </a:p>
        </p:txBody>
      </p:sp>
    </p:spTree>
    <p:extLst>
      <p:ext uri="{BB962C8B-B14F-4D97-AF65-F5344CB8AC3E}">
        <p14:creationId xmlns:p14="http://schemas.microsoft.com/office/powerpoint/2010/main" val="3663308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274638"/>
            <a:ext cx="8382000" cy="6430962"/>
          </a:xfrm>
        </p:spPr>
        <p:txBody>
          <a:bodyPr/>
          <a:lstStyle/>
          <a:p>
            <a:r>
              <a:rPr lang="en-US" altLang="en-US" smtClean="0"/>
              <a:t>Michigan</a:t>
            </a:r>
            <a:br>
              <a:rPr lang="en-US" altLang="en-US" smtClean="0"/>
            </a:br>
            <a:r>
              <a:rPr lang="en-US" altLang="en-US" smtClean="0"/>
              <a:t>interest analysis with a strong lex fori approach</a:t>
            </a:r>
            <a:br>
              <a:rPr lang="en-US" altLang="en-US" smtClean="0"/>
            </a:br>
            <a:endParaRPr lang="en-US" altLang="en-US" smtClean="0"/>
          </a:p>
        </p:txBody>
      </p:sp>
    </p:spTree>
    <p:extLst>
      <p:ext uri="{BB962C8B-B14F-4D97-AF65-F5344CB8AC3E}">
        <p14:creationId xmlns:p14="http://schemas.microsoft.com/office/powerpoint/2010/main" val="422866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12107"/>
          </a:xfrm>
        </p:spPr>
        <p:txBody>
          <a:bodyPr/>
          <a:lstStyle/>
          <a:p>
            <a:r>
              <a:rPr lang="en-US" dirty="0" smtClean="0"/>
              <a:t>PR</a:t>
            </a:r>
            <a:br>
              <a:rPr lang="en-US" dirty="0" smtClean="0"/>
            </a:br>
            <a:r>
              <a:rPr lang="en-US" dirty="0"/>
              <a:t/>
            </a:r>
            <a:br>
              <a:rPr lang="en-US" dirty="0"/>
            </a:br>
            <a:r>
              <a:rPr lang="en-US" dirty="0" smtClean="0"/>
              <a:t>Hawaii</a:t>
            </a:r>
            <a:endParaRPr lang="en-US" dirty="0"/>
          </a:p>
        </p:txBody>
      </p:sp>
    </p:spTree>
    <p:extLst>
      <p:ext uri="{BB962C8B-B14F-4D97-AF65-F5344CB8AC3E}">
        <p14:creationId xmlns:p14="http://schemas.microsoft.com/office/powerpoint/2010/main" val="827727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305800" cy="6126162"/>
          </a:xfrm>
        </p:spPr>
        <p:txBody>
          <a:bodyPr/>
          <a:lstStyle/>
          <a:p>
            <a:r>
              <a:rPr lang="en-US" altLang="en-US" smtClean="0"/>
              <a:t>In re Agent Orange</a:t>
            </a:r>
            <a:br>
              <a:rPr lang="en-US" altLang="en-US" smtClean="0"/>
            </a:br>
            <a:r>
              <a:rPr lang="en-US" altLang="en-US" smtClean="0"/>
              <a:t>(EDNY 1984)</a:t>
            </a:r>
          </a:p>
        </p:txBody>
      </p:sp>
    </p:spTree>
    <p:extLst>
      <p:ext uri="{BB962C8B-B14F-4D97-AF65-F5344CB8AC3E}">
        <p14:creationId xmlns:p14="http://schemas.microsoft.com/office/powerpoint/2010/main" val="1709193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4" y="365126"/>
            <a:ext cx="10983096" cy="6048032"/>
          </a:xfrm>
        </p:spPr>
        <p:txBody>
          <a:bodyPr/>
          <a:lstStyle/>
          <a:p>
            <a:r>
              <a:rPr lang="en-US" dirty="0" smtClean="0"/>
              <a:t>Federal common law?</a:t>
            </a:r>
            <a:endParaRPr lang="en-US" dirty="0"/>
          </a:p>
        </p:txBody>
      </p:sp>
    </p:spTree>
    <p:extLst>
      <p:ext uri="{BB962C8B-B14F-4D97-AF65-F5344CB8AC3E}">
        <p14:creationId xmlns:p14="http://schemas.microsoft.com/office/powerpoint/2010/main" val="306439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752600" y="304800"/>
            <a:ext cx="8458200" cy="6553200"/>
          </a:xfrm>
        </p:spPr>
        <p:txBody>
          <a:bodyPr/>
          <a:lstStyle/>
          <a:p>
            <a:pPr eaLnBrk="1" hangingPunct="1"/>
            <a:r>
              <a:rPr lang="en-US" altLang="en-US" smtClean="0"/>
              <a:t>Adams (NY domiciliary) is member of NY organization</a:t>
            </a:r>
          </a:p>
          <a:p>
            <a:pPr eaLnBrk="1" hangingPunct="1"/>
            <a:r>
              <a:rPr lang="en-US" altLang="en-US" smtClean="0"/>
              <a:t>Enrolls in its nature program</a:t>
            </a:r>
          </a:p>
          <a:p>
            <a:pPr eaLnBrk="1" hangingPunct="1"/>
            <a:r>
              <a:rPr lang="en-US" altLang="en-US" smtClean="0"/>
              <a:t>Truck takes him to Mass</a:t>
            </a:r>
          </a:p>
          <a:p>
            <a:pPr eaLnBrk="1" hangingPunct="1"/>
            <a:r>
              <a:rPr lang="en-US" altLang="en-US" smtClean="0"/>
              <a:t>Breaks down</a:t>
            </a:r>
          </a:p>
          <a:p>
            <a:pPr eaLnBrk="1" hangingPunct="1"/>
            <a:r>
              <a:rPr lang="en-US" altLang="en-US" smtClean="0"/>
              <a:t>Farmer with unregistered truck offers to take them the rest of way</a:t>
            </a:r>
          </a:p>
          <a:p>
            <a:pPr eaLnBrk="1" hangingPunct="1"/>
            <a:r>
              <a:rPr lang="en-US" altLang="en-US" smtClean="0"/>
              <a:t>Truck hits Adams, but not negligent</a:t>
            </a:r>
          </a:p>
          <a:p>
            <a:pPr eaLnBrk="1" hangingPunct="1"/>
            <a:r>
              <a:rPr lang="en-US" altLang="en-US" smtClean="0"/>
              <a:t>Mass law: driver unlicensed car is outlaw – liability w/o fault</a:t>
            </a:r>
          </a:p>
          <a:p>
            <a:pPr eaLnBrk="1" hangingPunct="1"/>
            <a:r>
              <a:rPr lang="en-US" altLang="en-US" smtClean="0"/>
              <a:t>NY requires negligence</a:t>
            </a:r>
          </a:p>
          <a:p>
            <a:pPr eaLnBrk="1" hangingPunct="1"/>
            <a:r>
              <a:rPr lang="en-US" altLang="en-US" smtClean="0"/>
              <a:t>Mass has charitable immunity</a:t>
            </a:r>
          </a:p>
          <a:p>
            <a:pPr eaLnBrk="1" hangingPunct="1"/>
            <a:r>
              <a:rPr lang="en-US" altLang="en-US" smtClean="0"/>
              <a:t>NY does not</a:t>
            </a:r>
          </a:p>
          <a:p>
            <a:pPr eaLnBrk="1" hangingPunct="1"/>
            <a:endParaRPr lang="en-US" altLang="en-US" smtClean="0"/>
          </a:p>
        </p:txBody>
      </p:sp>
    </p:spTree>
    <p:extLst>
      <p:ext uri="{BB962C8B-B14F-4D97-AF65-F5344CB8AC3E}">
        <p14:creationId xmlns:p14="http://schemas.microsoft.com/office/powerpoint/2010/main" val="851407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274638"/>
            <a:ext cx="8915400" cy="6354762"/>
          </a:xfrm>
        </p:spPr>
        <p:txBody>
          <a:bodyPr/>
          <a:lstStyle/>
          <a:p>
            <a:pPr algn="l"/>
            <a:r>
              <a:rPr lang="en-US" altLang="en-US" sz="2800"/>
              <a:t>Kramer: “If choice of law is substantive (in the sense that it defines the parties' rights), then courts should not alter choice-of-law rules for complex cases. The reasoning is straightforward. We start with claims that everyone concedes would otherwise be adjudicated under different laws. We combine these claims, whether through transfer and consolidation or by certifying a class, on the ground that we can adjudicate the parties' rights more effectively and efficiently in one big proceeding. So far, so good. Then, having constructed this proceeding, we are told we must change the parties' rights to facilitate the consolidated adjudication. And that makes no sense. If the reason for consolidating is to make adjudication of the parties' rights more efficient and effective, then the fact of consolidation itself cannot justify changing those rights. To let it do so is truly to let the tail wag the dog.”</a:t>
            </a:r>
          </a:p>
        </p:txBody>
      </p:sp>
    </p:spTree>
    <p:extLst>
      <p:ext uri="{BB962C8B-B14F-4D97-AF65-F5344CB8AC3E}">
        <p14:creationId xmlns:p14="http://schemas.microsoft.com/office/powerpoint/2010/main" val="349530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05000" y="381000"/>
            <a:ext cx="8305800" cy="5745163"/>
          </a:xfrm>
        </p:spPr>
        <p:txBody>
          <a:bodyPr/>
          <a:lstStyle/>
          <a:p>
            <a:pPr eaLnBrk="1" hangingPunct="1"/>
            <a:r>
              <a:rPr lang="en-US" altLang="en-US" smtClean="0"/>
              <a:t>Currie: “While Massachusetts has a policy of deterring the operation of unlicensed vehicles, it does not extend that policy to charities…. While New York has a policy of requiring compensation for its injured residents, it has no policy of imposing liability in the absence of negligence. To impose liability on this New York corporation, which has been free from fault, simply in order to carry out a nonexistent Massachusetts policy of deterrence, seems to me to be entirely unjustified….”</a:t>
            </a:r>
          </a:p>
        </p:txBody>
      </p:sp>
    </p:spTree>
    <p:extLst>
      <p:ext uri="{BB962C8B-B14F-4D97-AF65-F5344CB8AC3E}">
        <p14:creationId xmlns:p14="http://schemas.microsoft.com/office/powerpoint/2010/main" val="3421359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52600" y="274638"/>
            <a:ext cx="8458200" cy="2773362"/>
          </a:xfrm>
        </p:spPr>
        <p:txBody>
          <a:bodyPr/>
          <a:lstStyle/>
          <a:p>
            <a:pPr eaLnBrk="1" hangingPunct="1"/>
            <a:r>
              <a:rPr lang="en-US" altLang="en-US" smtClean="0"/>
              <a:t>renvoi </a:t>
            </a:r>
            <a:br>
              <a:rPr lang="en-US" altLang="en-US" smtClean="0"/>
            </a:br>
            <a:r>
              <a:rPr lang="en-US" altLang="en-US" smtClean="0"/>
              <a:t>désistement</a:t>
            </a:r>
          </a:p>
        </p:txBody>
      </p:sp>
    </p:spTree>
    <p:extLst>
      <p:ext uri="{BB962C8B-B14F-4D97-AF65-F5344CB8AC3E}">
        <p14:creationId xmlns:p14="http://schemas.microsoft.com/office/powerpoint/2010/main" val="2095596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858962"/>
          </a:xfrm>
        </p:spPr>
        <p:txBody>
          <a:bodyPr rtlCol="0">
            <a:normAutofit fontScale="90000"/>
          </a:bodyPr>
          <a:lstStyle/>
          <a:p>
            <a:pPr eaLnBrk="1" fontAlgn="auto" hangingPunct="1">
              <a:spcAft>
                <a:spcPts val="0"/>
              </a:spcAft>
              <a:defRPr/>
            </a:pPr>
            <a:r>
              <a:rPr lang="en-US" dirty="0" err="1" smtClean="0"/>
              <a:t>Pfau</a:t>
            </a:r>
            <a:r>
              <a:rPr lang="en-US" dirty="0" smtClean="0"/>
              <a:t> v </a:t>
            </a:r>
            <a:r>
              <a:rPr lang="en-US" smtClean="0"/>
              <a:t>Trent Aluminum </a:t>
            </a:r>
            <a:r>
              <a:rPr lang="en-US" dirty="0" smtClean="0"/>
              <a:t>Co.</a:t>
            </a:r>
            <a:br>
              <a:rPr lang="en-US" dirty="0" smtClean="0"/>
            </a:br>
            <a:r>
              <a:rPr lang="en-US" dirty="0" smtClean="0"/>
              <a:t>(NJ 1970)</a:t>
            </a:r>
            <a:br>
              <a:rPr lang="en-US" dirty="0" smtClean="0"/>
            </a:br>
            <a:endParaRPr lang="en-US" dirty="0" smtClean="0"/>
          </a:p>
        </p:txBody>
      </p:sp>
    </p:spTree>
    <p:extLst>
      <p:ext uri="{BB962C8B-B14F-4D97-AF65-F5344CB8AC3E}">
        <p14:creationId xmlns:p14="http://schemas.microsoft.com/office/powerpoint/2010/main" val="1311360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52600" y="274638"/>
            <a:ext cx="8915400" cy="6583362"/>
          </a:xfrm>
        </p:spPr>
        <p:txBody>
          <a:bodyPr/>
          <a:lstStyle/>
          <a:p>
            <a:pPr eaLnBrk="1" hangingPunct="1"/>
            <a:r>
              <a:rPr lang="en-US" altLang="en-US" sz="3600" smtClean="0"/>
              <a:t>First, it is not definite that plaintiff would be unable to recover in either of those states. More importantly, however we, see no reason for applying Connecticut's choice-of-law rule. To do so would frustrate the very goals of governmental-interest analysis. Connecticut's choice-of-law rule does not identify that state's interest in the matter. Lex loci delicti was born in an effort to achieve simplicity and uniformity, and does not relate to a state's interest in having its law applied to given issues in a tort case.</a:t>
            </a:r>
            <a:br>
              <a:rPr lang="en-US" altLang="en-US" sz="3600" smtClean="0"/>
            </a:br>
            <a:endParaRPr lang="en-US" altLang="en-US" sz="3600" smtClean="0"/>
          </a:p>
        </p:txBody>
      </p:sp>
    </p:spTree>
    <p:extLst>
      <p:ext uri="{BB962C8B-B14F-4D97-AF65-F5344CB8AC3E}">
        <p14:creationId xmlns:p14="http://schemas.microsoft.com/office/powerpoint/2010/main" val="1590261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85102"/>
          </a:xfrm>
        </p:spPr>
        <p:txBody>
          <a:bodyPr/>
          <a:lstStyle/>
          <a:p>
            <a:r>
              <a:rPr lang="en-US" dirty="0" smtClean="0"/>
              <a:t>Interests objective </a:t>
            </a:r>
            <a:br>
              <a:rPr lang="en-US" dirty="0" smtClean="0"/>
            </a:br>
            <a:r>
              <a:rPr lang="en-US" dirty="0" smtClean="0"/>
              <a:t>– don’t take into account anything the other jurisdiction says about choice of law (even if it is an interest analysis jurisdiction and speaks about its interests)</a:t>
            </a:r>
            <a:endParaRPr lang="en-US" dirty="0"/>
          </a:p>
        </p:txBody>
      </p:sp>
    </p:spTree>
    <p:extLst>
      <p:ext uri="{BB962C8B-B14F-4D97-AF65-F5344CB8AC3E}">
        <p14:creationId xmlns:p14="http://schemas.microsoft.com/office/powerpoint/2010/main" val="219851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365125"/>
            <a:ext cx="10847173" cy="5998605"/>
          </a:xfrm>
        </p:spPr>
        <p:txBody>
          <a:bodyPr/>
          <a:lstStyle/>
          <a:p>
            <a:r>
              <a:rPr lang="en-US" dirty="0"/>
              <a:t>Interests </a:t>
            </a:r>
            <a:r>
              <a:rPr lang="en-US" dirty="0" smtClean="0"/>
              <a:t>subjective</a:t>
            </a:r>
            <a:r>
              <a:rPr lang="en-US" dirty="0"/>
              <a:t/>
            </a:r>
            <a:br>
              <a:rPr lang="en-US" dirty="0"/>
            </a:br>
            <a:r>
              <a:rPr lang="en-US" dirty="0" smtClean="0"/>
              <a:t>– take </a:t>
            </a:r>
            <a:r>
              <a:rPr lang="en-US" dirty="0"/>
              <a:t>into account </a:t>
            </a:r>
            <a:r>
              <a:rPr lang="en-US" dirty="0" smtClean="0"/>
              <a:t>what </a:t>
            </a:r>
            <a:r>
              <a:rPr lang="en-US" dirty="0"/>
              <a:t>the other jurisdiction says about choice of law </a:t>
            </a:r>
            <a:r>
              <a:rPr lang="en-US" dirty="0" smtClean="0"/>
              <a:t>if it is about the jurisdiction’s interests</a:t>
            </a:r>
            <a:br>
              <a:rPr lang="en-US" dirty="0" smtClean="0"/>
            </a:br>
            <a:r>
              <a:rPr lang="en-US" dirty="0"/>
              <a:t/>
            </a:r>
            <a:br>
              <a:rPr lang="en-US" dirty="0"/>
            </a:br>
            <a:r>
              <a:rPr lang="en-US" dirty="0" smtClean="0"/>
              <a:t>- is the First Rest. </a:t>
            </a:r>
            <a:r>
              <a:rPr lang="en-US" dirty="0"/>
              <a:t>a</a:t>
            </a:r>
            <a:r>
              <a:rPr lang="en-US" dirty="0" smtClean="0"/>
              <a:t>bout interests?</a:t>
            </a:r>
            <a:endParaRPr lang="en-US" dirty="0"/>
          </a:p>
        </p:txBody>
      </p:sp>
    </p:spTree>
    <p:extLst>
      <p:ext uri="{BB962C8B-B14F-4D97-AF65-F5344CB8AC3E}">
        <p14:creationId xmlns:p14="http://schemas.microsoft.com/office/powerpoint/2010/main" val="152165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872</Words>
  <Application>Microsoft Office PowerPoint</Application>
  <PresentationFormat>Widescreen</PresentationFormat>
  <Paragraphs>40</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Tues. Mar. 22</vt:lpstr>
      <vt:lpstr>Dépeçage </vt:lpstr>
      <vt:lpstr>PowerPoint Presentation</vt:lpstr>
      <vt:lpstr>PowerPoint Presentation</vt:lpstr>
      <vt:lpstr>renvoi  désistement</vt:lpstr>
      <vt:lpstr>Pfau v Trent Aluminum Co. (NJ 1970) </vt:lpstr>
      <vt:lpstr>First, it is not definite that plaintiff would be unable to recover in either of those states. More importantly, however we, see no reason for applying Connecticut's choice-of-law rule. To do so would frustrate the very goals of governmental-interest analysis. Connecticut's choice-of-law rule does not identify that state's interest in the matter. Lex loci delicti was born in an effort to achieve simplicity and uniformity, and does not relate to a state's interest in having its law applied to given issues in a tort case. </vt:lpstr>
      <vt:lpstr>Interests objective  – don’t take into account anything the other jurisdiction says about choice of law (even if it is an interest analysis jurisdiction and speaks about its interests)</vt:lpstr>
      <vt:lpstr>Interests subjective – take into account what the other jurisdiction says about choice of law if it is about the jurisdiction’s interests  - is the First Rest. about interests?</vt:lpstr>
      <vt:lpstr>All interest analysis jurisdictions tend to use the choice of law rules of the other jurisdiction to break true conflicts</vt:lpstr>
      <vt:lpstr>Kramer:  - rules of scope v. rules of priority</vt:lpstr>
      <vt:lpstr>What if the two jurisdictions say the case does not come under the scope of their law?</vt:lpstr>
      <vt:lpstr>- CA court is entertaining an action brought by a NY guest against an Ontario host concerning an accident in Ontario. - NY court would apply Ontario law - does that mean that a CA ct cannot apply NY law?  </vt:lpstr>
      <vt:lpstr>complex litigation</vt:lpstr>
      <vt:lpstr>In re Air Crash Disaster near Chicago (7th Cir. 1981)</vt:lpstr>
      <vt:lpstr>Filed in: CA, NY, Mich, Hawaii, PR P’s domiciles: CA, CT, Hawaii, Ill, Ind, Mass, Mich, NJ, NY, VT, PR, Japan, Netherlands, Saudi Arabia D’s domicile: McDD: MO, American (NY or TX) Place of harm: Ill. Place of wrongdoing: McDD (CA – designing), American (OK – servicing) Punitives: Yes - MO, TX, OK No – Ill, CA, NY</vt:lpstr>
      <vt:lpstr>Illinois – 2nd Restatement</vt:lpstr>
      <vt:lpstr>PowerPoint Presentation</vt:lpstr>
      <vt:lpstr>PowerPoint Presentation</vt:lpstr>
      <vt:lpstr>McD.-D  Ill – place of inj. Ca – place of misconduct by D Mo – D’s domicile P’s domicile?</vt:lpstr>
      <vt:lpstr>Nor do the domiciliary states have an interest in imposing punitive damages on the defendants. The legitimate interests of these states, after all, are limited to assuring that the plaintiffs are adequately compensated for their injuries and that the proceeds of any award are distributed to the appropriate beneficiaries. Those interests are fully served by applying the law of the plaintiffs' domiciles as to issues involving the measure of compensatory damages (insofar as that law would enhance the plaintiffs' recovery) and the distribution of any award. Once the plaintiffs are made whole by recovery of the full measure of compensatory damages to which they are entitled under the law of their domiciles, the interests of those states are satisfied.</vt:lpstr>
      <vt:lpstr>Finally, application of Illinois law comports with the general criteria of the Restatement (Second) which emphasize certainty, predictability, uniformity of result, and ease in the determination and application of the law to be applied. In this case, it is important to resolve the conflict between states by a principled means. Determining that all other factors being equal, the law of the place of injury shall be used, provides a principled means of decision which also creates certainty. Future defendants cannot predict, of course, where airplane disasters will occur. But air transportation companies will now be on notice that, under the "most significant relationship" test, when there is a true conflict between laws of states having equal interests in the issue of punitive damages, and when the place of injury has a strong interest in air safety and in protection of air transportation corporations, the law of the place of injury will apply.</vt:lpstr>
      <vt:lpstr>American  Ill – place of inj. OK – place of misconduct by D NY – D’s domicile </vt:lpstr>
      <vt:lpstr>California -  comparative impairment </vt:lpstr>
      <vt:lpstr>NY Neumeier rules</vt:lpstr>
      <vt:lpstr>Michigan interest analysis with a strong lex fori approach </vt:lpstr>
      <vt:lpstr>PR  Hawaii</vt:lpstr>
      <vt:lpstr>In re Agent Orange (EDNY 1984)</vt:lpstr>
      <vt:lpstr>Federal common law?</vt:lpstr>
      <vt:lpstr>Kramer: “If choice of law is substantive (in the sense that it defines the parties' rights), then courts should not alter choice-of-law rules for complex cases. The reasoning is straightforward. We start with claims that everyone concedes would otherwise be adjudicated under different laws. We combine these claims, whether through transfer and consolidation or by certifying a class, on the ground that we can adjudicate the parties' rights more effectively and efficiently in one big proceeding. So far, so good. Then, having constructed this proceeding, we are told we must change the parties' rights to facilitate the consolidated adjudication. And that makes no sense. If the reason for consolidating is to make adjudication of the parties' rights more efficient and effective, then the fact of consolidation itself cannot justify changing those rights. To let it do so is truly to let the tail wag the dog.”</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 Mar. 22</dc:title>
  <dc:creator>Green, Michael S</dc:creator>
  <cp:lastModifiedBy>Green, Michael S</cp:lastModifiedBy>
  <cp:revision>11</cp:revision>
  <dcterms:created xsi:type="dcterms:W3CDTF">2016-03-21T20:20:08Z</dcterms:created>
  <dcterms:modified xsi:type="dcterms:W3CDTF">2016-03-22T13:55:00Z</dcterms:modified>
</cp:coreProperties>
</file>